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1" r:id="rId2"/>
    <p:sldId id="601" r:id="rId3"/>
    <p:sldId id="942" r:id="rId4"/>
    <p:sldId id="943" r:id="rId5"/>
    <p:sldId id="944" r:id="rId6"/>
    <p:sldId id="945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60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napToGrid="0">
      <p:cViewPr>
        <p:scale>
          <a:sx n="66" d="100"/>
          <a:sy n="66" d="100"/>
        </p:scale>
        <p:origin x="19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语文园地六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72815" y="1506855"/>
            <a:ext cx="6514465" cy="564763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图文结合，用自己的话把图上的内容说一说。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72965" y="2469515"/>
            <a:ext cx="6733540" cy="3451860"/>
            <a:chOff x="7219" y="4569"/>
            <a:chExt cx="10604" cy="5436"/>
          </a:xfrm>
        </p:grpSpPr>
        <p:pic>
          <p:nvPicPr>
            <p:cNvPr id="15" name="图片 14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" y="4569"/>
              <a:ext cx="10604" cy="543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504" y="4800"/>
              <a:ext cx="10034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旭日东升，海滨哨所，海防战士们已经早早起床，他们有的站在一艘军舰上向四周瞭望，有的在附近岛屿上四处巡逻。沙滩上，美丽的贝壳静静地躺着，和缆绳、铁锚相望，他们一起说着悄悄话。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" y="3028336"/>
            <a:ext cx="3356861" cy="2229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9" y="1658620"/>
            <a:ext cx="1776730" cy="1776730"/>
          </a:xfrm>
          <a:prstGeom prst="octagon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49619" y="2009140"/>
            <a:ext cx="787146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读一读，体会两组加点词语意思的不同。</a:t>
            </a:r>
          </a:p>
        </p:txBody>
      </p:sp>
      <p:sp>
        <p:nvSpPr>
          <p:cNvPr id="5" name="矩形 5"/>
          <p:cNvSpPr/>
          <p:nvPr/>
        </p:nvSpPr>
        <p:spPr>
          <a:xfrm>
            <a:off x="2831522" y="4101148"/>
            <a:ext cx="578167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◇我很喜欢苹果的味道。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◇这本书越看越有味道。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87764" y="4618038"/>
            <a:ext cx="104775" cy="1047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73527" y="4618038"/>
            <a:ext cx="104775" cy="1047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81414" y="5213350"/>
            <a:ext cx="104775" cy="1047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67177" y="5213350"/>
            <a:ext cx="104775" cy="1047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91399" y="3778250"/>
            <a:ext cx="104775" cy="1047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92987" y="3213100"/>
            <a:ext cx="104775" cy="1047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5"/>
          <p:cNvSpPr/>
          <p:nvPr/>
        </p:nvSpPr>
        <p:spPr>
          <a:xfrm>
            <a:off x="2831522" y="2701290"/>
            <a:ext cx="788987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☆米饭没熟，还要再蒸一会儿。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☆平时很熟的曲子，今天却总是弹不准。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72394" y="4344670"/>
            <a:ext cx="4129405" cy="1695643"/>
          </a:xfrm>
          <a:prstGeom prst="wedgeRoundRectCallout">
            <a:avLst>
              <a:gd name="adj1" fmla="val -58442"/>
              <a:gd name="adj2" fmla="val -38791"/>
              <a:gd name="adj3" fmla="val 16667"/>
            </a:avLst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我发现：“熟”和“味道”都是多义词，它们在不同的语境中表达的意思也不同。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884039" y="1774825"/>
            <a:ext cx="509206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读一读，体会加点词语意思的不同。</a:t>
            </a:r>
          </a:p>
        </p:txBody>
      </p:sp>
      <p:sp>
        <p:nvSpPr>
          <p:cNvPr id="4" name="圆角矩形 10"/>
          <p:cNvSpPr/>
          <p:nvPr/>
        </p:nvSpPr>
        <p:spPr>
          <a:xfrm>
            <a:off x="2724347" y="2601432"/>
            <a:ext cx="5806401" cy="972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米饭没熟，还要再蒸一会儿。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平时很熟的曲子，今天却总是弹不准。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236600" y="2529526"/>
            <a:ext cx="729176" cy="10839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</a:p>
        </p:txBody>
      </p:sp>
      <p:sp>
        <p:nvSpPr>
          <p:cNvPr id="7" name="TextBox 19"/>
          <p:cNvSpPr txBox="1"/>
          <p:nvPr/>
        </p:nvSpPr>
        <p:spPr>
          <a:xfrm>
            <a:off x="3698733" y="3031567"/>
            <a:ext cx="729176" cy="10839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</a:p>
        </p:txBody>
      </p:sp>
      <p:sp>
        <p:nvSpPr>
          <p:cNvPr id="8" name="横卷形 13"/>
          <p:cNvSpPr/>
          <p:nvPr/>
        </p:nvSpPr>
        <p:spPr>
          <a:xfrm>
            <a:off x="1758184" y="3748405"/>
            <a:ext cx="8999220" cy="1881505"/>
          </a:xfrm>
          <a:prstGeom prst="horizontalScroll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第一句话中“熟”的意思是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食物烧煮到可以食用的程度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”，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第二句话中“熟”的意思是“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因常接触弹琴，而知道得清楚。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1811626" y="2177155"/>
            <a:ext cx="6427551" cy="1026114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8529" y="1633978"/>
            <a:ext cx="3969958" cy="1242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我很喜欢苹果的味道。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这本书越看越有味道。</a:t>
            </a:r>
          </a:p>
        </p:txBody>
      </p:sp>
      <p:sp>
        <p:nvSpPr>
          <p:cNvPr id="5" name="横卷形 1"/>
          <p:cNvSpPr/>
          <p:nvPr/>
        </p:nvSpPr>
        <p:spPr>
          <a:xfrm>
            <a:off x="1066165" y="3486150"/>
            <a:ext cx="10352405" cy="2280920"/>
          </a:xfrm>
          <a:prstGeom prst="horizontalScroll">
            <a:avLst/>
          </a:prstGeom>
          <a:noFill/>
          <a:ln w="57150">
            <a:solidFill>
              <a:srgbClr val="FFD58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第一句话中“味道”的意思是“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舌头接触苹果时所得到的感觉。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第二句话中“味道”的意思是“</a:t>
            </a:r>
            <a:r>
              <a:rPr kumimoji="0" lang="zh-CN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比喻在台上表演的感受、情趣、意味。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5773420" y="1894840"/>
            <a:ext cx="1064260" cy="14044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 ·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07335" y="5100955"/>
            <a:ext cx="7978140" cy="64708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他们高兴极了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，唱了一首又一首的歌，还围在一起跳舞。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28875" y="1769745"/>
            <a:ext cx="8157845" cy="1517015"/>
            <a:chOff x="2057" y="3263"/>
            <a:chExt cx="12847" cy="2798"/>
          </a:xfrm>
        </p:grpSpPr>
        <p:sp>
          <p:nvSpPr>
            <p:cNvPr id="11" name="文本框 10"/>
            <p:cNvSpPr txBox="1"/>
            <p:nvPr/>
          </p:nvSpPr>
          <p:spPr>
            <a:xfrm>
              <a:off x="4135" y="3846"/>
              <a:ext cx="8688" cy="169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我的表弟小沙天生胆小，他怕鬼，怕喝中药，怕做噩梦，还怕剃头。</a:t>
              </a:r>
            </a:p>
          </p:txBody>
        </p:sp>
        <p:pic>
          <p:nvPicPr>
            <p:cNvPr id="12" name="图片 11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" y="3263"/>
              <a:ext cx="12847" cy="279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942" y="3546"/>
              <a:ext cx="11073" cy="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75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下面的例句是围绕一个意思来写的。读一读，再选一个开头照样子写一写。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536825" y="3738880"/>
            <a:ext cx="9236075" cy="65145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我的表弟小沙天生胆小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，他怕鬼，怕喝中药。怕做噩梦，还怕剃头。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2623842"/>
            <a:ext cx="22860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51000" y="1735455"/>
            <a:ext cx="9073515" cy="2144308"/>
          </a:xfrm>
          <a:prstGeom prst="cube">
            <a:avLst>
              <a:gd name="adj" fmla="val 9183"/>
            </a:avLst>
          </a:prstGeom>
          <a:solidFill>
            <a:srgbClr val="FBD0DB"/>
          </a:solidFill>
          <a:ln w="9525">
            <a:solidFill>
              <a:srgbClr val="45D1FF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仿照上面的文段，写一段话，围绕一个意思去写。</a:t>
            </a: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◇小丽多才多艺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◇雨下得真大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54760" y="4596130"/>
            <a:ext cx="908621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老师指导：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这道题是训练我们围绕重点句来进行描述。这个重点句讲明了一个主要的意思，后面所有的内容都是围绕这个意思来写的。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9492" y="1698625"/>
            <a:ext cx="101530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示例：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小丽多才多艺，不但能歌善舞，还会弹钢琴，毛笔字也写得特别好。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雨下得真大！豆大的雨点密密地倾泻而下，砸在屋顶上和窗户上，噼噼啪啪的响成一片。往窗外望去，树啊，房子啊，都看不清了。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3" name="矩形 2"/>
          <p:cNvSpPr/>
          <p:nvPr/>
        </p:nvSpPr>
        <p:spPr>
          <a:xfrm>
            <a:off x="1145466" y="1455693"/>
            <a:ext cx="7778050" cy="26536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◎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见善则迁，有过则改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周易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◎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过而不改，是谓过矣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论语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◎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人谁无过？过而能改，善莫大焉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◎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改过不吝，从善如流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苏轼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53690" y="4763773"/>
            <a:ext cx="4451350" cy="751840"/>
            <a:chOff x="3372" y="8122"/>
            <a:chExt cx="7010" cy="1184"/>
          </a:xfrm>
        </p:grpSpPr>
        <p:pic>
          <p:nvPicPr>
            <p:cNvPr id="5" name="图片 4" descr="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2" y="8122"/>
              <a:ext cx="7010" cy="1184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4067" y="8407"/>
              <a:ext cx="5960" cy="78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关于有错就改的名言！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03350" y="4262406"/>
            <a:ext cx="9389745" cy="857599"/>
            <a:chOff x="2559" y="5459"/>
            <a:chExt cx="14787" cy="931"/>
          </a:xfrm>
        </p:grpSpPr>
        <p:pic>
          <p:nvPicPr>
            <p:cNvPr id="9" name="图片 8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" y="5459"/>
              <a:ext cx="14679" cy="93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135" y="5459"/>
              <a:ext cx="14211" cy="7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译文：</a:t>
              </a:r>
              <a:r>
                <a:rPr kumimoji="0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见到好的要学习改进，有了错误要及时改正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978785" y="2238375"/>
            <a:ext cx="788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◎见善则迁，有过则改（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ɡǎi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）。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周易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 descr="图片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110" y="1844675"/>
            <a:ext cx="1209675" cy="103505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3028950" y="2812415"/>
            <a:ext cx="2298065" cy="38100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28750" y="4173220"/>
            <a:ext cx="9321165" cy="1466942"/>
            <a:chOff x="2559" y="5459"/>
            <a:chExt cx="14679" cy="931"/>
          </a:xfrm>
        </p:grpSpPr>
        <p:pic>
          <p:nvPicPr>
            <p:cNvPr id="4" name="图片 3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" y="5459"/>
              <a:ext cx="14679" cy="93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58" y="5485"/>
              <a:ext cx="12679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译文：</a:t>
              </a:r>
              <a:r>
                <a: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哪一个人没有过错呢？犯了错误能够改正，没有比这更好的了。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04185" y="2149475"/>
            <a:ext cx="7138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人谁无过，过而能改，善莫大焉（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yān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）。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图片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510" y="1755775"/>
            <a:ext cx="1209675" cy="103505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3054350" y="2723515"/>
            <a:ext cx="2298065" cy="38100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26578" y="4913630"/>
            <a:ext cx="8538845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2243740" y="1674064"/>
            <a:ext cx="7416800" cy="280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00755" y="2527300"/>
            <a:ext cx="7932420" cy="2481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通过本节课的学习，我们交流关于理解句子的方法，学会在看图自主识字，学会根据语境理解词语，学会围绕一个中心写一段话，学会积累和理解关于知错就改的名人名言。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966452"/>
            <a:ext cx="3579181" cy="4891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矩形 17"/>
          <p:cNvSpPr/>
          <p:nvPr/>
        </p:nvSpPr>
        <p:spPr>
          <a:xfrm>
            <a:off x="1033145" y="1826895"/>
            <a:ext cx="9338945" cy="25418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1.给下列生字选择正确的读音。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旭(xù xǜ )      瞭(niào  liào)       巡逻(xún luó   xún nuó )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缆(lǎn  nǎn)         屿(ǚ  yǔ)       锚( miáo  máo)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2260" y="308483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5640" y="308483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7535" y="308483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2260" y="396303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2005" y="396303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79970" y="3606800"/>
            <a:ext cx="381836" cy="820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矩形 17"/>
          <p:cNvSpPr/>
          <p:nvPr/>
        </p:nvSpPr>
        <p:spPr>
          <a:xfrm>
            <a:off x="935990" y="1767522"/>
            <a:ext cx="9514840" cy="33229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给下列加点的词语，选择正确的解释。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味道：①舌头接触东西时所得到的感觉。②气味。③比喻某种感受、情趣、意味。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（1）我喜欢苹果的味道。        （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（2）我想尝尝在台上表演的味道。（    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70700" y="4493577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3320" y="3845877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8065" y="2045335"/>
            <a:ext cx="903224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1.搜集关于海边军民的生活场景的知识，看谁知道得多。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2.背诵《日积月累》，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并每句名言的大概意思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3" name="图片 2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299" y="3770722"/>
            <a:ext cx="1322705" cy="180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 rot="1020000">
            <a:off x="6979920" y="1960880"/>
            <a:ext cx="3858895" cy="920351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理解难懂词语的方法。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3920" y="3655060"/>
            <a:ext cx="6682882" cy="559577"/>
          </a:xfrm>
          <a:prstGeom prst="snip2Diag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理解词语的方法有联系上下文，在语境中理解。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6340" y="2608580"/>
            <a:ext cx="6073282" cy="559577"/>
          </a:xfrm>
          <a:prstGeom prst="snip2Diag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理解词语的方法结合生活实际或经验理解。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60040" y="4645660"/>
            <a:ext cx="7623175" cy="1363860"/>
          </a:xfrm>
          <a:prstGeom prst="snip2Diag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实在没法理解的就可以查查字典、词典，或者上网查查资料，还可以向别人请教。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06980" y="2755265"/>
            <a:ext cx="8044180" cy="10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结合生活经验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，我理解了《剃头大师》里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这一会儿痛一会儿痒的，跟受刑一样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这句话，因为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我也有这样的经历。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5790" y="1527175"/>
            <a:ext cx="5915025" cy="750084"/>
          </a:xfrm>
          <a:prstGeom prst="flowChartTerminator">
            <a:avLst/>
          </a:prstGeom>
          <a:solidFill>
            <a:srgbClr val="FF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理解难懂的句子用到什么方法？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60495" y="4727575"/>
            <a:ext cx="7701280" cy="944372"/>
          </a:xfrm>
          <a:prstGeom prst="wedgeRoundRectCallout">
            <a:avLst>
              <a:gd name="adj1" fmla="val -32610"/>
              <a:gd name="adj2" fmla="val -69103"/>
              <a:gd name="adj3" fmla="val 16667"/>
            </a:avLst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理解难懂句子，运用“结合生活经验”的方法。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可以联系自己曾经的经验，谈谈和“我”相同的感受。</a:t>
            </a:r>
          </a:p>
        </p:txBody>
      </p:sp>
      <p:pic>
        <p:nvPicPr>
          <p:cNvPr id="7" name="图片 6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2665" y="3715385"/>
            <a:ext cx="1368425" cy="24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57045" y="1636253"/>
            <a:ext cx="8777605" cy="1572843"/>
          </a:xfrm>
          <a:prstGeom prst="snip2DiagRect">
            <a:avLst/>
          </a:prstGeom>
          <a:noFill/>
          <a:ln w="38100">
            <a:solidFill>
              <a:srgbClr val="FF6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联系上下文，我知道了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只见松林里一个个斗笠像蘑菇一样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，原来是在写小孩子们的样子。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0420" y="4162425"/>
            <a:ext cx="999109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理解难懂句子，运用联系上文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“是谁一声欢叫，把雨珠抖落”，是写小孩子采到蘑菇高兴地叫起来，因此，这里的“斗笠”是指“小孩子们”。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81270" y="1484630"/>
            <a:ext cx="5123815" cy="4312920"/>
            <a:chOff x="7227" y="1967"/>
            <a:chExt cx="8069" cy="6792"/>
          </a:xfrm>
        </p:grpSpPr>
        <p:pic>
          <p:nvPicPr>
            <p:cNvPr id="5" name="图片 4" descr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7" y="1967"/>
              <a:ext cx="8069" cy="679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329" y="2435"/>
              <a:ext cx="5871" cy="5453"/>
            </a:xfrm>
            <a:prstGeom prst="roundRect">
              <a:avLst>
                <a:gd name="adj" fmla="val 38648"/>
              </a:avLst>
            </a:prstGeom>
            <a:solidFill>
              <a:srgbClr val="CFAFE7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理解难懂的句子，还可以查查资料，或者向别人请教。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77" y="2546555"/>
            <a:ext cx="2813996" cy="384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63165" y="1717675"/>
            <a:ext cx="4924425" cy="3233261"/>
          </a:xfrm>
          <a:prstGeom prst="plaqu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理解难懂的句子的方法：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69720" y="3624580"/>
            <a:ext cx="2114074" cy="680085"/>
          </a:xfrm>
          <a:prstGeom prst="plaqu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联系上下文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01230" y="3624580"/>
            <a:ext cx="2497455" cy="680085"/>
          </a:xfrm>
          <a:prstGeom prst="plaqu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结合生活经验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26435" y="5082540"/>
            <a:ext cx="3548479" cy="680085"/>
          </a:xfrm>
          <a:prstGeom prst="plaqu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查找资料、询问他人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40" y="423863"/>
            <a:ext cx="3548479" cy="2365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40380" y="1797685"/>
            <a:ext cx="6429375" cy="6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读一读，说说你看到的画面。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4333" y="3137818"/>
            <a:ext cx="5647907" cy="1724276"/>
          </a:xfrm>
          <a:prstGeom prst="bevel">
            <a:avLst/>
          </a:prstGeom>
          <a:solidFill>
            <a:srgbClr val="CFA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旭日    岛屿    海滨    沙滩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瞭望    巡航    缆绳    铁锚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30478" y="2863850"/>
            <a:ext cx="3619500" cy="1572709"/>
          </a:xfrm>
          <a:prstGeom prst="wedgeRoundRectCallout">
            <a:avLst>
              <a:gd name="adj1" fmla="val -61219"/>
              <a:gd name="adj2" fmla="val 28439"/>
              <a:gd name="adj3" fmla="val 16667"/>
            </a:avLst>
          </a:prstGeom>
          <a:noFill/>
          <a:ln w="38100">
            <a:solidFill>
              <a:srgbClr val="CFAFE7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我发现：这些词语都充满生活气息，再现了海边军民的生活场景。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67205" y="2975610"/>
            <a:ext cx="53079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旭日    岛屿    海滨   沙滩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瞭望    巡航    缆绳    铁锚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73115" y="3899535"/>
            <a:ext cx="1366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máo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2135" y="3899535"/>
            <a:ext cx="88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lǎn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70530" y="3899535"/>
            <a:ext cx="96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xún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23695" y="3899535"/>
            <a:ext cx="1214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liào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23695" y="2392045"/>
            <a:ext cx="88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8850" y="2392045"/>
            <a:ext cx="88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83220" y="2746375"/>
            <a:ext cx="2853690" cy="1942895"/>
          </a:xfrm>
          <a:prstGeom prst="wedgeRoundRectCallout">
            <a:avLst>
              <a:gd name="adj1" fmla="val -68068"/>
              <a:gd name="adj2" fmla="val 26685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前鼻音“巡 缆”，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边音“瞭 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4i5rz5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宽屏</PresentationFormat>
  <Paragraphs>155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2021-05-10T00:51:11Z</dcterms:created>
  <dcterms:modified xsi:type="dcterms:W3CDTF">2023-01-10T06:34:04Z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957CE11F03B946C6A7059F579EE08E24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