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329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E6B30-DC5A-4162-B84E-97D5C37E57B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74345-8B07-4CD1-B0B2-8F88D3E4189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2</a:t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2.pn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2.pn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2.png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35.wmf"/><Relationship Id="rId3" Type="http://schemas.openxmlformats.org/officeDocument/2006/relationships/image" Target="../media/image2.png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41.wmf"/><Relationship Id="rId3" Type="http://schemas.openxmlformats.org/officeDocument/2006/relationships/image" Target="../media/image2.png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2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5" Type="http://schemas.openxmlformats.org/officeDocument/2006/relationships/image" Target="../media/image42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3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image" Target="../media/image2.png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47.wmf"/><Relationship Id="rId5" Type="http://schemas.openxmlformats.org/officeDocument/2006/relationships/image" Target="../media/image44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46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52.wmf"/><Relationship Id="rId3" Type="http://schemas.openxmlformats.org/officeDocument/2006/relationships/image" Target="../media/image2.png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41.bin"/><Relationship Id="rId17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3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51.wmf"/><Relationship Id="rId5" Type="http://schemas.openxmlformats.org/officeDocument/2006/relationships/image" Target="../media/image48.wmf"/><Relationship Id="rId15" Type="http://schemas.openxmlformats.org/officeDocument/2006/relationships/image" Target="../media/image53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50.wmf"/><Relationship Id="rId14" Type="http://schemas.openxmlformats.org/officeDocument/2006/relationships/oleObject" Target="../embeddings/oleObject4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6.emf"/><Relationship Id="rId5" Type="http://schemas.openxmlformats.org/officeDocument/2006/relationships/image" Target="../media/image55.wmf"/><Relationship Id="rId4" Type="http://schemas.openxmlformats.org/officeDocument/2006/relationships/oleObject" Target="../embeddings/oleObject4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image" Target="../media/image2.png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45.bin"/><Relationship Id="rId9" Type="http://schemas.openxmlformats.org/officeDocument/2006/relationships/image" Target="../media/image5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2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 noChangeArrowheads="1"/>
          </p:cNvSpPr>
          <p:nvPr>
            <p:ph type="ctrTitle"/>
          </p:nvPr>
        </p:nvSpPr>
        <p:spPr>
          <a:xfrm>
            <a:off x="3610769" y="2876550"/>
            <a:ext cx="1922462" cy="382692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年级下册</a:t>
            </a:r>
          </a:p>
        </p:txBody>
      </p:sp>
      <p:sp>
        <p:nvSpPr>
          <p:cNvPr id="9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895350"/>
            <a:ext cx="9144000" cy="16002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4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5.1   </a:t>
            </a:r>
            <a:r>
              <a:rPr lang="zh-CN" altLang="en-US" sz="4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认识分式</a:t>
            </a:r>
            <a:endParaRPr lang="en-US" altLang="zh-CN" sz="40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1719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544231" y="993703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有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什么关系？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有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什么关系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               有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什么关系？</a:t>
            </a: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2427123" y="956904"/>
          <a:ext cx="789831" cy="511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4" imgW="647700" imgH="419100" progId="Equation.DSMT4">
                  <p:embed/>
                </p:oleObj>
              </mc:Choice>
              <mc:Fallback>
                <p:oleObj name="Equation" r:id="rId4" imgW="647700" imgH="419100" progId="Equation.DSMT4">
                  <p:embed/>
                  <p:pic>
                    <p:nvPicPr>
                      <p:cNvPr id="0" name="图片 5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7123" y="956904"/>
                        <a:ext cx="789831" cy="5110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2427123" y="1424996"/>
          <a:ext cx="825387" cy="542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6" imgW="635000" imgH="419100" progId="Equation.DSMT4">
                  <p:embed/>
                </p:oleObj>
              </mc:Choice>
              <mc:Fallback>
                <p:oleObj name="Equation" r:id="rId6" imgW="635000" imgH="419100" progId="Equation.DSMT4">
                  <p:embed/>
                  <p:pic>
                    <p:nvPicPr>
                      <p:cNvPr id="0" name="图片 5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7123" y="1424996"/>
                        <a:ext cx="825387" cy="5420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4873855" y="1429018"/>
          <a:ext cx="760861" cy="499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8" imgW="635000" imgH="419100" progId="Equation.DSMT4">
                  <p:embed/>
                </p:oleObj>
              </mc:Choice>
              <mc:Fallback>
                <p:oleObj name="Equation" r:id="rId8" imgW="635000" imgH="419100" progId="Equation.DSMT4">
                  <p:embed/>
                  <p:pic>
                    <p:nvPicPr>
                      <p:cNvPr id="0" name="图片 5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855" y="1429018"/>
                        <a:ext cx="760861" cy="4996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1079617" y="2142744"/>
          <a:ext cx="159702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10" imgW="31394400" imgH="10058400" progId="Equation.DSMT4">
                  <p:embed/>
                </p:oleObj>
              </mc:Choice>
              <mc:Fallback>
                <p:oleObj name="Equation" r:id="rId10" imgW="31394400" imgH="10058400" progId="Equation.DSMT4">
                  <p:embed/>
                  <p:pic>
                    <p:nvPicPr>
                      <p:cNvPr id="0" name="图片 5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617" y="2142744"/>
                        <a:ext cx="1597025" cy="511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544231" y="3028950"/>
            <a:ext cx="8187562" cy="133882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分式的符号法则：分式的分子、分母与分式本身的符号，改变其中</a:t>
            </a:r>
            <a:r>
              <a:rPr lang="zh-CN" altLang="en-US" dirty="0">
                <a:solidFill>
                  <a:srgbClr val="00009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任何两个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，分式的值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不变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；若只改变其中</a:t>
            </a:r>
            <a:r>
              <a:rPr lang="zh-CN" altLang="en-US" dirty="0">
                <a:solidFill>
                  <a:srgbClr val="00009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一个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的符号或</a:t>
            </a:r>
            <a:r>
              <a:rPr lang="zh-CN" altLang="en-US" dirty="0">
                <a:solidFill>
                  <a:srgbClr val="00009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三个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全变号，分式的值变为原来分式值的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相反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数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4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文本框 16"/>
          <p:cNvSpPr txBox="1"/>
          <p:nvPr/>
        </p:nvSpPr>
        <p:spPr>
          <a:xfrm>
            <a:off x="464598" y="819150"/>
            <a:ext cx="784120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分式                           有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意义，判断此分式的值能否为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并说明理由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：不能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8" name="对象 17"/>
          <p:cNvGraphicFramePr>
            <a:graphicFrameLocks noChangeAspect="1"/>
          </p:cNvGraphicFramePr>
          <p:nvPr/>
        </p:nvGraphicFramePr>
        <p:xfrm>
          <a:off x="2133600" y="760641"/>
          <a:ext cx="1400614" cy="583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4" imgW="30175200" imgH="12496800" progId="Equation.DSMT4">
                  <p:embed/>
                </p:oleObj>
              </mc:Choice>
              <mc:Fallback>
                <p:oleObj name="Equation" r:id="rId4" imgW="30175200" imgH="12496800" progId="Equation.DSMT4">
                  <p:embed/>
                  <p:pic>
                    <p:nvPicPr>
                      <p:cNvPr id="0" name="图片 6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760641"/>
                        <a:ext cx="1400614" cy="5835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/>
          <p:cNvGraphicFramePr>
            <a:graphicFrameLocks noChangeAspect="1"/>
          </p:cNvGraphicFramePr>
          <p:nvPr/>
        </p:nvGraphicFramePr>
        <p:xfrm>
          <a:off x="1079617" y="2038352"/>
          <a:ext cx="4674315" cy="748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6" imgW="81381600" imgH="13106400" progId="Equation.DSMT4">
                  <p:embed/>
                </p:oleObj>
              </mc:Choice>
              <mc:Fallback>
                <p:oleObj name="Equation" r:id="rId6" imgW="81381600" imgH="13106400" progId="Equation.DSMT4">
                  <p:embed/>
                  <p:pic>
                    <p:nvPicPr>
                      <p:cNvPr id="0" name="图片 6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617" y="2038352"/>
                        <a:ext cx="4674315" cy="7484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/>
          <p:cNvGraphicFramePr>
            <a:graphicFrameLocks noChangeAspect="1"/>
          </p:cNvGraphicFramePr>
          <p:nvPr/>
        </p:nvGraphicFramePr>
        <p:xfrm>
          <a:off x="934819" y="3064668"/>
          <a:ext cx="2257018" cy="625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8" imgW="39624000" imgH="10972800" progId="Equation.DSMT4">
                  <p:embed/>
                </p:oleObj>
              </mc:Choice>
              <mc:Fallback>
                <p:oleObj name="Equation" r:id="rId8" imgW="39624000" imgH="10972800" progId="Equation.DSMT4">
                  <p:embed/>
                  <p:pic>
                    <p:nvPicPr>
                      <p:cNvPr id="0" name="图片 6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4819" y="3064668"/>
                        <a:ext cx="2257018" cy="6250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3" y="439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838204" y="3967593"/>
            <a:ext cx="66089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∵当分式的分子为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，分母的值也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，∴该分式的值不能为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914400" y="714309"/>
            <a:ext cx="708660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分式                 的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值是正整数，求整数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的值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</a:p>
          <a:p>
            <a:pPr>
              <a:lnSpc>
                <a:spcPct val="20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3-a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的约数，即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3-a=1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a=2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-3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a=-3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时，原分式无意义，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a=0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2101229" y="804961"/>
          <a:ext cx="955924" cy="570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4" imgW="685800" imgH="406400" progId="Equation.DSMT4">
                  <p:embed/>
                </p:oleObj>
              </mc:Choice>
              <mc:Fallback>
                <p:oleObj name="Equation" r:id="rId4" imgW="685800" imgH="406400" progId="Equation.DSMT4">
                  <p:embed/>
                  <p:pic>
                    <p:nvPicPr>
                      <p:cNvPr id="0" name="图片 7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229" y="804961"/>
                        <a:ext cx="955924" cy="5708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1479649" y="1407939"/>
          <a:ext cx="781449" cy="466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6" imgW="16459200" imgH="9753600" progId="Equation.DSMT4">
                  <p:embed/>
                </p:oleObj>
              </mc:Choice>
              <mc:Fallback>
                <p:oleObj name="Equation" r:id="rId6" imgW="16459200" imgH="9753600" progId="Equation.DSMT4">
                  <p:embed/>
                  <p:pic>
                    <p:nvPicPr>
                      <p:cNvPr id="0" name="图片 7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649" y="1407939"/>
                        <a:ext cx="781449" cy="4666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1113436" y="1938795"/>
          <a:ext cx="1513873" cy="478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8" imgW="31089600" imgH="9753600" progId="Equation.DSMT4">
                  <p:embed/>
                </p:oleObj>
              </mc:Choice>
              <mc:Fallback>
                <p:oleObj name="Equation" r:id="rId8" imgW="31089600" imgH="9753600" progId="Equation.DSMT4">
                  <p:embed/>
                  <p:pic>
                    <p:nvPicPr>
                      <p:cNvPr id="0" name="图片 7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3436" y="1938795"/>
                        <a:ext cx="1513873" cy="4786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1212945" y="2505803"/>
          <a:ext cx="5334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10" imgW="12801600" imgH="9753600" progId="Equation.DSMT4">
                  <p:embed/>
                </p:oleObj>
              </mc:Choice>
              <mc:Fallback>
                <p:oleObj name="Equation" r:id="rId10" imgW="12801600" imgH="9753600" progId="Equation.DSMT4">
                  <p:embed/>
                  <p:pic>
                    <p:nvPicPr>
                      <p:cNvPr id="0" name="图片 7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945" y="2505803"/>
                        <a:ext cx="5334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5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685800" y="895352"/>
            <a:ext cx="7239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下列各式中，与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分式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相等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)</a:t>
            </a:r>
          </a:p>
          <a:p>
            <a:pPr>
              <a:lnSpc>
                <a:spcPct val="150000"/>
              </a:lnSpc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使得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等式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成立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的取值范围为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           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           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m≠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3036888" y="758825"/>
          <a:ext cx="228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4" imgW="3352800" imgH="10058400" progId="Equation.DSMT4">
                  <p:embed/>
                </p:oleObj>
              </mc:Choice>
              <mc:Fallback>
                <p:oleObj name="Equation" r:id="rId4" imgW="3352800" imgH="10058400" progId="Equation.DSMT4">
                  <p:embed/>
                  <p:pic>
                    <p:nvPicPr>
                      <p:cNvPr id="0" name="图片 819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36888" y="758825"/>
                        <a:ext cx="2286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715967" y="1411288"/>
          <a:ext cx="7270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6" imgW="10668000" imgH="10058400" progId="Equation.DSMT4">
                  <p:embed/>
                </p:oleObj>
              </mc:Choice>
              <mc:Fallback>
                <p:oleObj name="Equation" r:id="rId6" imgW="10668000" imgH="10058400" progId="Equation.DSMT4">
                  <p:embed/>
                  <p:pic>
                    <p:nvPicPr>
                      <p:cNvPr id="0" name="图片 820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15967" y="1411288"/>
                        <a:ext cx="727075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2271713" y="1392238"/>
          <a:ext cx="6032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8" imgW="8839200" imgH="10058400" progId="Equation.DSMT4">
                  <p:embed/>
                </p:oleObj>
              </mc:Choice>
              <mc:Fallback>
                <p:oleObj name="Equation" r:id="rId8" imgW="8839200" imgH="10058400" progId="Equation.DSMT4">
                  <p:embed/>
                  <p:pic>
                    <p:nvPicPr>
                      <p:cNvPr id="0" name="图片 820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271713" y="1392238"/>
                        <a:ext cx="60325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3656013" y="1478156"/>
          <a:ext cx="6032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10" imgW="8839200" imgH="10058400" progId="Equation.DSMT4">
                  <p:embed/>
                </p:oleObj>
              </mc:Choice>
              <mc:Fallback>
                <p:oleObj name="Equation" r:id="rId10" imgW="8839200" imgH="10058400" progId="Equation.DSMT4">
                  <p:embed/>
                  <p:pic>
                    <p:nvPicPr>
                      <p:cNvPr id="0" name="图片 8202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656013" y="1478156"/>
                        <a:ext cx="60325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4895854" y="1444625"/>
          <a:ext cx="7286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12" imgW="10668000" imgH="10058400" progId="Equation.DSMT4">
                  <p:embed/>
                </p:oleObj>
              </mc:Choice>
              <mc:Fallback>
                <p:oleObj name="Equation" r:id="rId12" imgW="10668000" imgH="10058400" progId="Equation.DSMT4">
                  <p:embed/>
                  <p:pic>
                    <p:nvPicPr>
                      <p:cNvPr id="0" name="图片 8203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895854" y="1444625"/>
                        <a:ext cx="728663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4191000" y="895352"/>
            <a:ext cx="381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1866110" y="2068678"/>
          <a:ext cx="811213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14" imgW="11887200" imgH="9753600" progId="Equation.DSMT4">
                  <p:embed/>
                </p:oleObj>
              </mc:Choice>
              <mc:Fallback>
                <p:oleObj name="Equation" r:id="rId14" imgW="11887200" imgH="9753600" progId="Equation.DSMT4">
                  <p:embed/>
                  <p:pic>
                    <p:nvPicPr>
                      <p:cNvPr id="0" name="图片 8204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866110" y="2068678"/>
                        <a:ext cx="811213" cy="665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5029200" y="2140121"/>
            <a:ext cx="381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685800" y="886926"/>
            <a:ext cx="7010400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下列分式是最简分式的是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  )</a:t>
            </a:r>
          </a:p>
          <a:p>
            <a:pPr>
              <a:lnSpc>
                <a:spcPct val="150000"/>
              </a:lnSpc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时，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代数式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值为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              B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  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920422" y="1518068"/>
          <a:ext cx="7064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Equation" r:id="rId4" imgW="10363200" imgH="10058400" progId="Equation.DSMT4">
                  <p:embed/>
                </p:oleObj>
              </mc:Choice>
              <mc:Fallback>
                <p:oleObj name="Equation" r:id="rId4" imgW="10363200" imgH="10058400" progId="Equation.DSMT4">
                  <p:embed/>
                  <p:pic>
                    <p:nvPicPr>
                      <p:cNvPr id="0" name="图片 922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0422" y="1518068"/>
                        <a:ext cx="706438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2301232" y="1518068"/>
          <a:ext cx="623888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Equation" r:id="rId6" imgW="9144000" imgH="9753600" progId="Equation.DSMT4">
                  <p:embed/>
                </p:oleObj>
              </mc:Choice>
              <mc:Fallback>
                <p:oleObj name="Equation" r:id="rId6" imgW="9144000" imgH="9753600" progId="Equation.DSMT4">
                  <p:embed/>
                  <p:pic>
                    <p:nvPicPr>
                      <p:cNvPr id="0" name="图片 922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01232" y="1518068"/>
                        <a:ext cx="623888" cy="665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3599492" y="1518070"/>
          <a:ext cx="1144588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Equation" r:id="rId8" imgW="16764000" imgH="9753600" progId="Equation.DSMT4">
                  <p:embed/>
                </p:oleObj>
              </mc:Choice>
              <mc:Fallback>
                <p:oleObj name="Equation" r:id="rId8" imgW="16764000" imgH="9753600" progId="Equation.DSMT4">
                  <p:embed/>
                  <p:pic>
                    <p:nvPicPr>
                      <p:cNvPr id="0" name="图片 922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599492" y="1518070"/>
                        <a:ext cx="1144588" cy="665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5418451" y="1518068"/>
          <a:ext cx="8334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Equation" r:id="rId10" imgW="12192000" imgH="10058400" progId="Equation.DSMT4">
                  <p:embed/>
                </p:oleObj>
              </mc:Choice>
              <mc:Fallback>
                <p:oleObj name="Equation" r:id="rId10" imgW="12192000" imgH="10058400" progId="Equation.DSMT4">
                  <p:embed/>
                  <p:pic>
                    <p:nvPicPr>
                      <p:cNvPr id="0" name="图片 922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418451" y="1518068"/>
                        <a:ext cx="833438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3618329" y="884057"/>
            <a:ext cx="381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386920" y="2234612"/>
            <a:ext cx="381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3821533" y="2213176"/>
          <a:ext cx="738934" cy="527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Equation" r:id="rId12" imgW="14935200" imgH="10668000" progId="Equation.DSMT4">
                  <p:embed/>
                </p:oleObj>
              </mc:Choice>
              <mc:Fallback>
                <p:oleObj name="Equation" r:id="rId12" imgW="14935200" imgH="10668000" progId="Equation.DSMT4">
                  <p:embed/>
                  <p:pic>
                    <p:nvPicPr>
                      <p:cNvPr id="0" name="图片 922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821533" y="2213176"/>
                        <a:ext cx="738934" cy="5278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2484745" y="2786325"/>
          <a:ext cx="180975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Equation" r:id="rId14" imgW="3657600" imgH="9753600" progId="Equation.DSMT4">
                  <p:embed/>
                </p:oleObj>
              </mc:Choice>
              <mc:Fallback>
                <p:oleObj name="Equation" r:id="rId14" imgW="3657600" imgH="9753600" progId="Equation.DSMT4">
                  <p:embed/>
                  <p:pic>
                    <p:nvPicPr>
                      <p:cNvPr id="0" name="图片 9229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484745" y="2786325"/>
                        <a:ext cx="180975" cy="481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4744080" y="2788374"/>
          <a:ext cx="166688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Equation" r:id="rId16" imgW="3352800" imgH="9753600" progId="Equation.DSMT4">
                  <p:embed/>
                </p:oleObj>
              </mc:Choice>
              <mc:Fallback>
                <p:oleObj name="Equation" r:id="rId16" imgW="3352800" imgH="9753600" progId="Equation.DSMT4">
                  <p:embed/>
                  <p:pic>
                    <p:nvPicPr>
                      <p:cNvPr id="0" name="图片 9230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744080" y="2788374"/>
                        <a:ext cx="166688" cy="481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1028700" y="947344"/>
            <a:ext cx="502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．化简下列分式：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1131742" y="1494603"/>
          <a:ext cx="1021926" cy="586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4" imgW="18592800" imgH="10668000" progId="Equation.DSMT4">
                  <p:embed/>
                </p:oleObj>
              </mc:Choice>
              <mc:Fallback>
                <p:oleObj name="Equation" r:id="rId4" imgW="18592800" imgH="10668000" progId="Equation.DSMT4">
                  <p:embed/>
                  <p:pic>
                    <p:nvPicPr>
                      <p:cNvPr id="0" name="图片 1024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31742" y="1494603"/>
                        <a:ext cx="1021926" cy="586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4457700" y="1528502"/>
          <a:ext cx="13906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6" imgW="25298400" imgH="10058400" progId="Equation.DSMT4">
                  <p:embed/>
                </p:oleObj>
              </mc:Choice>
              <mc:Fallback>
                <p:oleObj name="Equation" r:id="rId6" imgW="25298400" imgH="10058400" progId="Equation.DSMT4">
                  <p:embed/>
                  <p:pic>
                    <p:nvPicPr>
                      <p:cNvPr id="0" name="图片 1024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57700" y="1528502"/>
                        <a:ext cx="1390650" cy="552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1113710" y="2228850"/>
          <a:ext cx="1525588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8" imgW="27736800" imgH="32613600" progId="Equation.DSMT4">
                  <p:embed/>
                </p:oleObj>
              </mc:Choice>
              <mc:Fallback>
                <p:oleObj name="Equation" r:id="rId8" imgW="27736800" imgH="32613600" progId="Equation.DSMT4">
                  <p:embed/>
                  <p:pic>
                    <p:nvPicPr>
                      <p:cNvPr id="0" name="图片 1024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13710" y="2228850"/>
                        <a:ext cx="1525588" cy="179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4486603" y="2228852"/>
          <a:ext cx="1943100" cy="169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10" imgW="35356800" imgH="30784800" progId="Equation.DSMT4">
                  <p:embed/>
                </p:oleObj>
              </mc:Choice>
              <mc:Fallback>
                <p:oleObj name="Equation" r:id="rId10" imgW="35356800" imgH="30784800" progId="Equation.DSMT4">
                  <p:embed/>
                  <p:pic>
                    <p:nvPicPr>
                      <p:cNvPr id="0" name="图片 1024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486603" y="2228852"/>
                        <a:ext cx="1943100" cy="1690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279795" y="121096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课堂总结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1084991" y="971552"/>
            <a:ext cx="402041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00009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说说你本堂课有些什么收获与困惑</a:t>
            </a:r>
            <a:r>
              <a:rPr lang="en-US" altLang="zh-CN" dirty="0" smtClean="0">
                <a:solidFill>
                  <a:srgbClr val="00009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00009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32866" y="1479381"/>
            <a:ext cx="24485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分式的基本性质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约分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最简分式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分式的符号法则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3400" y="971550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1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把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都扩大到原来的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倍，那么这个分式的值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．不变           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．扩大到原来的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倍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．扩大到原来的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倍    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．缩小为原来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分式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可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变形为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 )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课后作业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6748986" y="971552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1600200" y="961253"/>
          <a:ext cx="304800" cy="573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name="Equation" r:id="rId4" imgW="5181600" imgH="9753600" progId="Equation.DSMT4">
                  <p:embed/>
                </p:oleObj>
              </mc:Choice>
              <mc:Fallback>
                <p:oleObj name="Equation" r:id="rId4" imgW="5181600" imgH="9753600" progId="Equation.DSMT4">
                  <p:embed/>
                  <p:pic>
                    <p:nvPicPr>
                      <p:cNvPr id="0" name="图片 1127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0200" y="961253"/>
                        <a:ext cx="304800" cy="5737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5639260" y="1740687"/>
          <a:ext cx="287337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Equation" r:id="rId6" imgW="4876800" imgH="9753600" progId="Equation.DSMT4">
                  <p:embed/>
                </p:oleObj>
              </mc:Choice>
              <mc:Fallback>
                <p:oleObj name="Equation" r:id="rId6" imgW="4876800" imgH="9753600" progId="Equation.DSMT4">
                  <p:embed/>
                  <p:pic>
                    <p:nvPicPr>
                      <p:cNvPr id="0" name="图片 1127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39260" y="1740687"/>
                        <a:ext cx="287337" cy="573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1571297" y="2231064"/>
          <a:ext cx="7366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8" name="Equation" r:id="rId8" imgW="12496800" imgH="9753600" progId="Equation.DSMT4">
                  <p:embed/>
                </p:oleObj>
              </mc:Choice>
              <mc:Fallback>
                <p:oleObj name="Equation" r:id="rId8" imgW="12496800" imgH="9753600" progId="Equation.DSMT4">
                  <p:embed/>
                  <p:pic>
                    <p:nvPicPr>
                      <p:cNvPr id="0" name="图片 1127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71297" y="2231064"/>
                        <a:ext cx="736600" cy="573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685800" y="2937407"/>
          <a:ext cx="842962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Equation" r:id="rId10" imgW="14325600" imgH="9753600" progId="Equation.DSMT4">
                  <p:embed/>
                </p:oleObj>
              </mc:Choice>
              <mc:Fallback>
                <p:oleObj name="Equation" r:id="rId10" imgW="14325600" imgH="9753600" progId="Equation.DSMT4">
                  <p:embed/>
                  <p:pic>
                    <p:nvPicPr>
                      <p:cNvPr id="0" name="图片 1127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85800" y="2937407"/>
                        <a:ext cx="842962" cy="573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2350591" y="2937407"/>
          <a:ext cx="62865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Equation" r:id="rId12" imgW="10668000" imgH="9753600" progId="Equation.DSMT4">
                  <p:embed/>
                </p:oleObj>
              </mc:Choice>
              <mc:Fallback>
                <p:oleObj name="Equation" r:id="rId12" imgW="10668000" imgH="9753600" progId="Equation.DSMT4">
                  <p:embed/>
                  <p:pic>
                    <p:nvPicPr>
                      <p:cNvPr id="0" name="图片 1127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350591" y="2937407"/>
                        <a:ext cx="628650" cy="573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3667533" y="2937407"/>
          <a:ext cx="788988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Equation" r:id="rId14" imgW="13411200" imgH="9753600" progId="Equation.DSMT4">
                  <p:embed/>
                </p:oleObj>
              </mc:Choice>
              <mc:Fallback>
                <p:oleObj name="Equation" r:id="rId14" imgW="13411200" imgH="9753600" progId="Equation.DSMT4">
                  <p:embed/>
                  <p:pic>
                    <p:nvPicPr>
                      <p:cNvPr id="0" name="图片 1127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667533" y="2937407"/>
                        <a:ext cx="788988" cy="573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5154274" y="2937407"/>
          <a:ext cx="62865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name="Equation" r:id="rId16" imgW="10668000" imgH="9753600" progId="Equation.DSMT4">
                  <p:embed/>
                </p:oleObj>
              </mc:Choice>
              <mc:Fallback>
                <p:oleObj name="Equation" r:id="rId16" imgW="10668000" imgH="9753600" progId="Equation.DSMT4">
                  <p:embed/>
                  <p:pic>
                    <p:nvPicPr>
                      <p:cNvPr id="0" name="图片 11278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154274" y="2937407"/>
                        <a:ext cx="628650" cy="573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文本框 14"/>
          <p:cNvSpPr txBox="1"/>
          <p:nvPr/>
        </p:nvSpPr>
        <p:spPr>
          <a:xfrm>
            <a:off x="3345905" y="2368721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19958" y="971550"/>
            <a:ext cx="77382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．化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简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结果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正确的是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       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a²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b²           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b²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a²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下列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分式中，最简分式是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课后作业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3915822" y="971552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1642705" y="968064"/>
          <a:ext cx="862934" cy="537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4" imgW="16154400" imgH="10058400" progId="Equation.DSMT4">
                  <p:embed/>
                </p:oleObj>
              </mc:Choice>
              <mc:Fallback>
                <p:oleObj name="Equation" r:id="rId4" imgW="16154400" imgH="10058400" progId="Equation.DSMT4">
                  <p:embed/>
                  <p:pic>
                    <p:nvPicPr>
                      <p:cNvPr id="0" name="图片 1229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42705" y="968064"/>
                        <a:ext cx="862934" cy="5372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6" cstate="email"/>
          <a:srcRect r="43670"/>
          <a:stretch>
            <a:fillRect/>
          </a:stretch>
        </p:blipFill>
        <p:spPr>
          <a:xfrm>
            <a:off x="304804" y="2747101"/>
            <a:ext cx="4493663" cy="1200572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657600" y="2213098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课后作业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491358" y="895350"/>
            <a:ext cx="819544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在给出的三个多项式：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 ²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4xy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4y²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4y²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中，请你任选出两个分别作为分子和分母组成分式，并进行化简运算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解：答案不唯一，选择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 ²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4xy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4y ²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 ²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4y ²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1371600" y="2287427"/>
          <a:ext cx="1411502" cy="59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4" imgW="25298400" imgH="10668000" progId="Equation.DSMT4">
                  <p:embed/>
                </p:oleObj>
              </mc:Choice>
              <mc:Fallback>
                <p:oleObj name="Equation" r:id="rId4" imgW="25298400" imgH="10668000" progId="Equation.DSMT4">
                  <p:embed/>
                  <p:pic>
                    <p:nvPicPr>
                      <p:cNvPr id="0" name="图片 133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87427"/>
                        <a:ext cx="1411502" cy="597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1371600" y="2914650"/>
          <a:ext cx="177687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6" imgW="29870400" imgH="10363200" progId="Equation.DSMT4">
                  <p:embed/>
                </p:oleObj>
              </mc:Choice>
              <mc:Fallback>
                <p:oleObj name="Equation" r:id="rId6" imgW="29870400" imgH="10363200" progId="Equation.DSMT4">
                  <p:embed/>
                  <p:pic>
                    <p:nvPicPr>
                      <p:cNvPr id="0" name="图片 133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914650"/>
                        <a:ext cx="1776872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1371603" y="3638550"/>
          <a:ext cx="886691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Equation" r:id="rId8" imgW="14630400" imgH="10058400" progId="Equation.DSMT4">
                  <p:embed/>
                </p:oleObj>
              </mc:Choice>
              <mc:Fallback>
                <p:oleObj name="Equation" r:id="rId8" imgW="14630400" imgH="10058400" progId="Equation.DSMT4">
                  <p:embed/>
                  <p:pic>
                    <p:nvPicPr>
                      <p:cNvPr id="0" name="图片 133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3" y="3638550"/>
                        <a:ext cx="886691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0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1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矩形 16"/>
          <p:cNvSpPr/>
          <p:nvPr/>
        </p:nvSpPr>
        <p:spPr>
          <a:xfrm>
            <a:off x="1357789" y="1306686"/>
            <a:ext cx="4738211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b="1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PA_矩形 6"/>
          <p:cNvSpPr/>
          <p:nvPr>
            <p:custDataLst>
              <p:tags r:id="rId1"/>
            </p:custDataLst>
          </p:nvPr>
        </p:nvSpPr>
        <p:spPr>
          <a:xfrm>
            <a:off x="1505092" y="2782795"/>
            <a:ext cx="4590908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b="1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燕尾形箭头 20"/>
          <p:cNvSpPr/>
          <p:nvPr>
            <p:custDataLst>
              <p:tags r:id="rId2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22" name="圆角矩形 21"/>
          <p:cNvSpPr/>
          <p:nvPr>
            <p:custDataLst>
              <p:tags r:id="rId3"/>
            </p:custDataLst>
          </p:nvPr>
        </p:nvSpPr>
        <p:spPr bwMode="auto">
          <a:xfrm>
            <a:off x="1066800" y="1384492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圆角矩形 22"/>
          <p:cNvSpPr/>
          <p:nvPr>
            <p:custDataLst>
              <p:tags r:id="rId4"/>
            </p:custDataLst>
          </p:nvPr>
        </p:nvSpPr>
        <p:spPr bwMode="auto">
          <a:xfrm>
            <a:off x="1107169" y="2890945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219204" y="1428182"/>
            <a:ext cx="43344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掌握分式的基本性质和分式的约分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357792" y="2955941"/>
            <a:ext cx="30081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  <a:defRPr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掌握分式的符号法则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n>
                <a:solidFill>
                  <a:srgbClr val="FFC000"/>
                </a:solidFill>
              </a:ln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91359" y="1047752"/>
            <a:ext cx="690004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．下列等式不正确的是（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）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．根据分式的基本性质，分式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可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变形为（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4" name="组合 3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5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前置学习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6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文本框 7"/>
          <p:cNvSpPr txBox="1"/>
          <p:nvPr/>
        </p:nvSpPr>
        <p:spPr>
          <a:xfrm>
            <a:off x="3657600" y="112129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 cstate="email"/>
          <a:srcRect r="19116"/>
          <a:stretch>
            <a:fillRect/>
          </a:stretch>
        </p:blipFill>
        <p:spPr>
          <a:xfrm>
            <a:off x="718094" y="1512787"/>
            <a:ext cx="5073106" cy="708398"/>
          </a:xfrm>
          <a:prstGeom prst="rect">
            <a:avLst/>
          </a:prstGeom>
        </p:spPr>
      </p:pic>
      <p:pic>
        <p:nvPicPr>
          <p:cNvPr id="10" name="图片 72" descr="www.dearedu.com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114804" y="2308039"/>
            <a:ext cx="377365" cy="4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76978" y="2899503"/>
            <a:ext cx="7781222" cy="586649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5638800" y="238898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5800" y="2550463"/>
            <a:ext cx="8444382" cy="95375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91359" y="1047750"/>
            <a:ext cx="69000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．下列各式中是最简分式的是（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6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前置学习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7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8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文本框 8"/>
          <p:cNvSpPr txBox="1"/>
          <p:nvPr/>
        </p:nvSpPr>
        <p:spPr>
          <a:xfrm>
            <a:off x="4343400" y="111280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657600" y="261552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26445" y="1510283"/>
            <a:ext cx="8317559" cy="627085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6324600" y="30289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12380" y="971552"/>
            <a:ext cx="7988501" cy="3152141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959562" y="254762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≠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5631329" y="2447291"/>
          <a:ext cx="4667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5" imgW="11277600" imgH="9753600" progId="Equation.DSMT4">
                  <p:embed/>
                </p:oleObj>
              </mc:Choice>
              <mc:Fallback>
                <p:oleObj name="Equation" r:id="rId5" imgW="11277600" imgH="9753600" progId="Equation.DSMT4">
                  <p:embed/>
                  <p:pic>
                    <p:nvPicPr>
                      <p:cNvPr id="0" name="图片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1329" y="2447291"/>
                        <a:ext cx="466725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2959562" y="343789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≠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5881356" y="3361691"/>
          <a:ext cx="495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7" imgW="11887200" imgH="10058400" progId="Equation.DSMT4">
                  <p:embed/>
                </p:oleObj>
              </mc:Choice>
              <mc:Fallback>
                <p:oleObj name="Equation" r:id="rId7" imgW="11887200" imgH="10058400" progId="Equation.DSMT4">
                  <p:embed/>
                  <p:pic>
                    <p:nvPicPr>
                      <p:cNvPr id="0" name="图片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1356" y="3361691"/>
                        <a:ext cx="4953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838200" y="1092737"/>
            <a:ext cx="6934200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分式的基本性质：分式的分子和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分母同乘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或除以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同一个不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的整式，分式的值不变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51499" y="2114552"/>
            <a:ext cx="5105400" cy="50239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62000" y="782198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：下列等式的右边是怎样从左边得到的？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57204" y="1599732"/>
            <a:ext cx="7527669" cy="850212"/>
          </a:xfrm>
          <a:prstGeom prst="rect">
            <a:avLst/>
          </a:prstGeom>
        </p:spPr>
      </p:pic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990600" y="2307305"/>
          <a:ext cx="1076048" cy="1614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5" imgW="20726400" imgH="31089600" progId="Equation.DSMT4">
                  <p:embed/>
                </p:oleObj>
              </mc:Choice>
              <mc:Fallback>
                <p:oleObj name="Equation" r:id="rId5" imgW="20726400" imgH="31089600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0600" y="2307305"/>
                        <a:ext cx="1076048" cy="1614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5065713" y="2306640"/>
          <a:ext cx="1155700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7" imgW="22250400" imgH="30175200" progId="Equation.DSMT4">
                  <p:embed/>
                </p:oleObj>
              </mc:Choice>
              <mc:Fallback>
                <p:oleObj name="Equation" r:id="rId7" imgW="22250400" imgH="30175200" progId="Equation.DSMT4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65713" y="2306640"/>
                        <a:ext cx="1155700" cy="1565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838200" y="3969792"/>
            <a:ext cx="457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思考：为什么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要给出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≠0 ,(2)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不给出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x≠0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44323" y="827819"/>
            <a:ext cx="26846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：化简下列分式：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929645" y="1462703"/>
          <a:ext cx="713060" cy="534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4" imgW="13411200" imgH="10058400" progId="Equation.DSMT4">
                  <p:embed/>
                </p:oleObj>
              </mc:Choice>
              <mc:Fallback>
                <p:oleObj name="Equation" r:id="rId4" imgW="13411200" imgH="10058400" progId="Equation.DSMT4">
                  <p:embed/>
                  <p:pic>
                    <p:nvPicPr>
                      <p:cNvPr id="0" name="图片 410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9645" y="1462703"/>
                        <a:ext cx="713060" cy="5347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4191000" y="1423761"/>
          <a:ext cx="1020762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6" imgW="19202400" imgH="10058400" progId="Equation.DSMT4">
                  <p:embed/>
                </p:oleObj>
              </mc:Choice>
              <mc:Fallback>
                <p:oleObj name="Equation" r:id="rId6" imgW="19202400" imgH="10058400" progId="Equation.DSMT4">
                  <p:embed/>
                  <p:pic>
                    <p:nvPicPr>
                      <p:cNvPr id="0" name="图片 410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191000" y="1423761"/>
                        <a:ext cx="1020762" cy="534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950913" y="2179639"/>
          <a:ext cx="1041400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8" imgW="18592800" imgH="25298400" progId="Equation.DSMT4">
                  <p:embed/>
                </p:oleObj>
              </mc:Choice>
              <mc:Fallback>
                <p:oleObj name="Equation" r:id="rId8" imgW="18592800" imgH="25298400" progId="Equation.DSMT4">
                  <p:embed/>
                  <p:pic>
                    <p:nvPicPr>
                      <p:cNvPr id="0" name="图片 410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50913" y="2179639"/>
                        <a:ext cx="1041400" cy="1416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4096645" y="1979425"/>
          <a:ext cx="1344613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10" imgW="25298400" imgH="34137600" progId="Equation.DSMT4">
                  <p:embed/>
                </p:oleObj>
              </mc:Choice>
              <mc:Fallback>
                <p:oleObj name="Equation" r:id="rId10" imgW="25298400" imgH="34137600" progId="Equation.DSMT4">
                  <p:embed/>
                  <p:pic>
                    <p:nvPicPr>
                      <p:cNvPr id="0" name="图片 410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096645" y="1979425"/>
                        <a:ext cx="1344613" cy="181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744323" y="3976952"/>
            <a:ext cx="7599581" cy="5078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约分：把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分式的分子和分母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公因式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约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去，这种变形叫做约分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57200" y="711097"/>
            <a:ext cx="8287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探究点三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在约分时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，小颖和小明出现了分歧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对他们两人的做法有什么看法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411648" y="1758136"/>
            <a:ext cx="4691111" cy="1254308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457200" y="3409950"/>
            <a:ext cx="8382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最简分式：分子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和分母没有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公因式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，这样的分式称为最简分式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分式的化简或计算，要使结果为最简分式或者整式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761</Words>
  <Application>Microsoft Office PowerPoint</Application>
  <PresentationFormat>全屏显示(16:9)</PresentationFormat>
  <Paragraphs>100</Paragraphs>
  <Slides>20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华文行楷</vt:lpstr>
      <vt:lpstr>宋体</vt:lpstr>
      <vt:lpstr>微软雅黑</vt:lpstr>
      <vt:lpstr>Arial</vt:lpstr>
      <vt:lpstr>Calibri</vt:lpstr>
      <vt:lpstr>Times New Roman</vt:lpstr>
      <vt:lpstr>WWW.2PPT.COM
</vt:lpstr>
      <vt:lpstr>Equation</vt:lpstr>
      <vt:lpstr>八年级下册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2023-01-16T22:32:44Z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779D6B1FE2CD496287B66155E4AD8261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