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D5BA107-4BD9-44F8-BC1C-BBF25373FE1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845122C-6D75-446A-BCFA-A45B8181AF6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2DC72-D9A5-47B7-8B9F-0816DBE5382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4444B-793F-41F0-8874-F03920CDF5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4444B-793F-41F0-8874-F03920CDF51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F30FC-8040-497B-B0DA-6805E2D80CBA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F06EB-98A8-4D86-823F-C3D8CAB046A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04788"/>
            <a:ext cx="1971675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7063" y="204788"/>
            <a:ext cx="5764212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DDBE-3C0F-4263-AF7F-964DAD63270B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7FE8-EA3B-48D7-AAE1-05B727EA5D3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A1525-0A4A-4B71-AA0B-445907D4F000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9AD9-6BA9-4E52-A262-A9942C5C7E1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BB53-A36E-48E1-9D0F-C083F2C2A032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07C29-0D14-4217-848E-72A5D777BA1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184275"/>
            <a:ext cx="386715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84275"/>
            <a:ext cx="386715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42721-57E3-4906-B194-3ED54412B460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AF65-6546-4E85-A6B1-8518248BEC4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A20F-2F0D-4506-A437-14BBCF1602B9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9AD1-7F4A-4F9C-B339-C4E173B5178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B765-15EB-43D3-941E-4C4E7E99E782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FEA0-479F-4080-BEEE-E6C82317126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5D7AB-4EF2-4C04-A504-8C7CEC6455A6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9ABF-E574-4AA5-8C63-8C9657113AC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8DFA-4455-41B1-A35D-6C4909C44A6A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8C6F-048D-4C7A-816A-009D32FE4FD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AB590-F887-4F35-A921-5DD1CC5AAE3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D6A16-E45C-495B-97CA-BEA0DFB3361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 noChangeArrowheads="1"/>
          </p:cNvPicPr>
          <p:nvPr/>
        </p:nvPicPr>
        <p:blipFill>
          <a:blip r:embed="rId13" cstate="email"/>
          <a:srcRect t="-2929"/>
          <a:stretch>
            <a:fillRect/>
          </a:stretch>
        </p:blipFill>
        <p:spPr bwMode="auto">
          <a:xfrm>
            <a:off x="0" y="2890838"/>
            <a:ext cx="9144000" cy="3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2000">
                <a:srgbClr val="FFFFFF">
                  <a:alpha val="28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华文中宋" panose="02010600040101010101" pitchFamily="2" charset="-122"/>
            </a:endParaRPr>
          </a:p>
        </p:txBody>
      </p:sp>
      <p:sp>
        <p:nvSpPr>
          <p:cNvPr id="12292" name="矩形 9"/>
          <p:cNvSpPr>
            <a:spLocks noChangeArrowheads="1"/>
          </p:cNvSpPr>
          <p:nvPr/>
        </p:nvSpPr>
        <p:spPr bwMode="auto">
          <a:xfrm>
            <a:off x="35560" y="836930"/>
            <a:ext cx="9144000" cy="5972175"/>
          </a:xfrm>
          <a:prstGeom prst="rect">
            <a:avLst/>
          </a:prstGeom>
          <a:solidFill>
            <a:srgbClr val="FFFFFF">
              <a:alpha val="53999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华文中宋" panose="02010600040101010101" pitchFamily="2" charset="-122"/>
            </a:endParaRPr>
          </a:p>
        </p:txBody>
      </p:sp>
      <p:sp>
        <p:nvSpPr>
          <p:cNvPr id="7175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627063" y="204788"/>
            <a:ext cx="78882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7176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184275"/>
            <a:ext cx="7886700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2295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fld id="{977464B6-A1E1-4253-B99D-AEE0397FD433}" type="datetime1">
              <a:rPr lang="zh-CN" altLang="en-US"/>
              <a:t>2023-01-17</a:t>
            </a:fld>
            <a:endParaRPr lang="en-US"/>
          </a:p>
        </p:txBody>
      </p:sp>
      <p:sp>
        <p:nvSpPr>
          <p:cNvPr id="12296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7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356350"/>
            <a:ext cx="47625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5D5748-A63F-43BC-820A-9D17B9C4B1D7}" type="slidenum">
              <a:rPr lang="zh-CN" altLang="en-US"/>
              <a:t>‹#›</a:t>
            </a:fld>
            <a:endParaRPr lang="en-US"/>
          </a:p>
        </p:txBody>
      </p:sp>
      <p:sp>
        <p:nvSpPr>
          <p:cNvPr id="12298" name="矩形 8"/>
          <p:cNvSpPr>
            <a:spLocks noChangeArrowheads="1"/>
          </p:cNvSpPr>
          <p:nvPr/>
        </p:nvSpPr>
        <p:spPr bwMode="auto">
          <a:xfrm flipV="1">
            <a:off x="0" y="760413"/>
            <a:ext cx="9144000" cy="46037"/>
          </a:xfrm>
          <a:prstGeom prst="rect">
            <a:avLst/>
          </a:prstGeom>
          <a:solidFill>
            <a:srgbClr val="DAF0FA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华文中宋" panose="0201060004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1A93C8"/>
          </a:solidFill>
          <a:latin typeface="华文隶书" panose="02010800040101010101" pitchFamily="2" charset="-122"/>
          <a:ea typeface="华文隶书" panose="02010800040101010101" pitchFamily="2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SzPct val="50000"/>
        <a:buBlip>
          <a:blip r:embed="rId14"/>
        </a:buBlip>
        <a:tabLst>
          <a:tab pos="182245" algn="l"/>
        </a:tabLst>
        <a:defRPr sz="2000" b="1">
          <a:solidFill>
            <a:srgbClr val="92D050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SzPct val="60000"/>
        <a:buFont typeface="华文中宋" panose="02010600040101010101" pitchFamily="2" charset="-122"/>
        <a:buChar char=" "/>
        <a:tabLst>
          <a:tab pos="182245" algn="l"/>
        </a:tabLst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tabLst>
          <a:tab pos="182245" algn="l"/>
        </a:tabLst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tock.jqinfo.com/manufacturer/1045/11051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dslib.org/srtd/thhg/szhgn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ports.sina.com.cn/o/p/2005-02-05/21451391030.s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bbs.aigou.com/bbs/post/view/119_265329_0_1_464_30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ztssj3.com/ztssj/zj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052736"/>
            <a:ext cx="914843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kern="10" dirty="0" smtClean="0"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Kozuka Gothic Pro L" pitchFamily="34" charset="-128"/>
                <a:ea typeface="Kozuka Gothic Pro L" pitchFamily="34" charset="-128"/>
              </a:rPr>
              <a:t>Unit  3</a:t>
            </a:r>
          </a:p>
          <a:p>
            <a:pPr algn="ctr"/>
            <a:r>
              <a:rPr lang="en-US" altLang="zh-CN" sz="4400" b="1" dirty="0">
                <a:latin typeface="Kozuka Gothic Pro L" pitchFamily="34" charset="-128"/>
                <a:ea typeface="Kozuka Gothic Pro L" pitchFamily="34" charset="-128"/>
              </a:rPr>
              <a:t>Welcome to Sunshine Town</a:t>
            </a:r>
          </a:p>
          <a:p>
            <a:pPr algn="ctr"/>
            <a:endParaRPr lang="en-US" altLang="zh-CN" sz="4000" b="1" kern="10" dirty="0" smtClean="0"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Kozuka Gothic Pro L" pitchFamily="34" charset="-128"/>
              <a:ea typeface="Kozuka Gothic Pro L" pitchFamily="34" charset="-128"/>
            </a:endParaRPr>
          </a:p>
          <a:p>
            <a:pPr algn="ctr"/>
            <a:r>
              <a:rPr lang="en-US" altLang="zh-CN" sz="4000" b="1" kern="10" dirty="0" smtClean="0"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Kozuka Gothic Pro L" pitchFamily="34" charset="-128"/>
                <a:ea typeface="Kozuka Gothic Pro L" pitchFamily="34" charset="-128"/>
              </a:rPr>
              <a:t>Revision</a:t>
            </a:r>
            <a:endParaRPr lang="zh-CN" altLang="en-US" sz="4000" b="1" kern="10" dirty="0"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2533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685800" y="3962400"/>
            <a:ext cx="7467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Prepositions of movement</a:t>
            </a:r>
            <a:endParaRPr lang="zh-CN" altLang="en-US" sz="3600" kern="1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579" name="WordArt 3" descr="纸袋"/>
          <p:cNvSpPr>
            <a:spLocks noChangeArrowheads="1" noChangeShapeType="1" noTextEdit="1"/>
          </p:cNvSpPr>
          <p:nvPr/>
        </p:nvSpPr>
        <p:spPr bwMode="auto">
          <a:xfrm>
            <a:off x="2743200" y="2438400"/>
            <a:ext cx="388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移动方向介词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38862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81000"/>
            <a:ext cx="3960813" cy="458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715000" y="5410200"/>
            <a:ext cx="1425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across</a:t>
            </a:r>
            <a:endParaRPr kumimoji="1" lang="en-US" altLang="zh-CN" sz="32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14400" y="5446713"/>
            <a:ext cx="7772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0000CC"/>
                </a:solidFill>
                <a:latin typeface="Comic Sans MS" panose="030F0702030302020204" pitchFamily="66" charset="0"/>
              </a:rPr>
              <a:t>The little horse is walking _______ the </a:t>
            </a:r>
          </a:p>
          <a:p>
            <a:r>
              <a:rPr kumimoji="1" lang="en-US" altLang="zh-CN" sz="2800" b="1">
                <a:solidFill>
                  <a:srgbClr val="0000CC"/>
                </a:solidFill>
                <a:latin typeface="Comic Sans MS" panose="030F0702030302020204" pitchFamily="66" charset="0"/>
              </a:rPr>
              <a:t>river.</a:t>
            </a:r>
          </a:p>
          <a:p>
            <a:endParaRPr lang="zh-CN" altLang="en-US" sz="280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zhgn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143000"/>
            <a:ext cx="5867400" cy="351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219700" y="4948238"/>
            <a:ext cx="1163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along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50292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Comic Sans MS" panose="030F0702030302020204" pitchFamily="66" charset="0"/>
              </a:rPr>
              <a:t>The cows are walking </a:t>
            </a:r>
            <a:r>
              <a:rPr kumimoji="1" lang="en-US" altLang="zh-CN" sz="3200" b="1" i="1">
                <a:solidFill>
                  <a:srgbClr val="0000CC"/>
                </a:solidFill>
                <a:latin typeface="Comic Sans MS" panose="030F0702030302020204" pitchFamily="66" charset="0"/>
              </a:rPr>
              <a:t>____</a:t>
            </a:r>
            <a:r>
              <a:rPr kumimoji="1" lang="en-US" altLang="zh-CN" sz="3200" b="1">
                <a:solidFill>
                  <a:srgbClr val="0000CC"/>
                </a:solidFill>
                <a:latin typeface="Comic Sans MS" panose="030F0702030302020204" pitchFamily="66" charset="0"/>
              </a:rPr>
              <a:t>__ the river.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U347P6T12D1391030F44DT2005020521454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609600"/>
            <a:ext cx="514350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4213" y="5373688"/>
            <a:ext cx="8213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800080"/>
                </a:solidFill>
                <a:latin typeface="Comic Sans MS" panose="030F0702030302020204" pitchFamily="66" charset="0"/>
              </a:rPr>
              <a:t>The woman is jumping _____</a:t>
            </a:r>
            <a:r>
              <a:rPr kumimoji="1"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r>
              <a:rPr kumimoji="1" lang="en-US" altLang="zh-CN" sz="3200" b="1">
                <a:solidFill>
                  <a:srgbClr val="800080"/>
                </a:solidFill>
                <a:latin typeface="Comic Sans MS" panose="030F0702030302020204" pitchFamily="66" charset="0"/>
              </a:rPr>
              <a:t>the stick.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435600" y="5380038"/>
            <a:ext cx="1019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over</a:t>
            </a:r>
            <a:endParaRPr kumimoji="1" lang="en-US" altLang="zh-CN" sz="3200" b="1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00113" y="5516563"/>
            <a:ext cx="7654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800080"/>
                </a:solidFill>
                <a:latin typeface="Comic Sans MS" panose="030F0702030302020204" pitchFamily="66" charset="0"/>
              </a:rPr>
              <a:t>The dog is walking______ the stairs.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787900" y="5516563"/>
            <a:ext cx="1127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down</a:t>
            </a:r>
            <a:endParaRPr kumimoji="1" lang="en-US" altLang="zh-CN" sz="3200" b="1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8676" name="Picture 4" descr="708554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476250"/>
            <a:ext cx="4244975" cy="4538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57200"/>
            <a:ext cx="5851525" cy="438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11188" y="5157788"/>
            <a:ext cx="7997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800080"/>
                </a:solidFill>
                <a:latin typeface="Comic Sans MS" panose="030F0702030302020204" pitchFamily="66" charset="0"/>
              </a:rPr>
              <a:t>The train is going _______</a:t>
            </a:r>
            <a:r>
              <a:rPr kumimoji="1"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zh-CN" sz="3200" b="1">
                <a:solidFill>
                  <a:srgbClr val="800080"/>
                </a:solidFill>
                <a:latin typeface="Comic Sans MS" panose="030F0702030302020204" pitchFamily="66" charset="0"/>
              </a:rPr>
              <a:t>the tunnel</a:t>
            </a:r>
            <a:r>
              <a:rPr kumimoji="1" lang="en-US" altLang="zh-CN" sz="3200" b="1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427538" y="5013325"/>
            <a:ext cx="170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through</a:t>
            </a:r>
            <a:endParaRPr kumimoji="1" lang="en-US" altLang="zh-CN" sz="3600" b="1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447800"/>
          </a:xfrm>
          <a:noFill/>
        </p:spPr>
        <p:txBody>
          <a:bodyPr/>
          <a:lstStyle/>
          <a:p>
            <a:r>
              <a:rPr lang="zh-CN" altLang="en-US" dirty="0" smtClean="0">
                <a:solidFill>
                  <a:srgbClr val="0000CC"/>
                </a:solidFill>
              </a:rPr>
              <a:t>中考链接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35563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>
                <a:latin typeface="Kozuka Gothic Pro B" pitchFamily="34" charset="-128"/>
                <a:ea typeface="Kozuka Gothic Pro B" pitchFamily="34" charset="-128"/>
              </a:rPr>
              <a:t>1.  On sunny winter mornings, the sun shines ______the window and makes the room warm.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altLang="zh-CN" sz="2400" dirty="0" smtClean="0">
                <a:latin typeface="Kozuka Gothic Pro B" pitchFamily="34" charset="-128"/>
                <a:ea typeface="Kozuka Gothic Pro B" pitchFamily="34" charset="-128"/>
              </a:rPr>
              <a:t>across    B. into    C. through     D. out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zh-CN" sz="2400" dirty="0" smtClean="0">
              <a:latin typeface="Kozuka Gothic Pro B" pitchFamily="34" charset="-128"/>
              <a:ea typeface="Kozuka Gothic Pro B" pitchFamily="34" charset="-128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altLang="zh-CN" sz="2400" dirty="0" smtClean="0">
                <a:latin typeface="Kozuka Gothic Pro B" pitchFamily="34" charset="-128"/>
                <a:ea typeface="Kozuka Gothic Pro B" pitchFamily="34" charset="-128"/>
              </a:rPr>
              <a:t>After coming into the building, he walked _____ the lift and went ______to the tenth floor.</a:t>
            </a:r>
          </a:p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altLang="zh-CN" sz="2400" dirty="0" smtClean="0">
                <a:latin typeface="Kozuka Gothic Pro B" pitchFamily="34" charset="-128"/>
                <a:ea typeface="Kozuka Gothic Pro B" pitchFamily="34" charset="-128"/>
              </a:rPr>
              <a:t>towards; up     B. into; up 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latin typeface="Kozuka Gothic Pro B" pitchFamily="34" charset="-128"/>
                <a:ea typeface="Kozuka Gothic Pro B" pitchFamily="34" charset="-128"/>
              </a:rPr>
              <a:t>C. to; down           D. into; /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372200" y="908720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555776" y="2996952"/>
            <a:ext cx="81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  <a:noFill/>
        </p:spPr>
        <p:txBody>
          <a:bodyPr/>
          <a:lstStyle/>
          <a:p>
            <a:r>
              <a:rPr lang="en-US" altLang="zh-C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Ask  the way </a:t>
            </a:r>
            <a:r>
              <a:rPr lang="en-US" altLang="zh-CN" sz="3300" dirty="0" smtClean="0"/>
              <a:t> 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000" dirty="0" smtClean="0">
                <a:solidFill>
                  <a:srgbClr val="FF0000"/>
                </a:solidFill>
              </a:rPr>
              <a:t>  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3400" dirty="0" smtClean="0">
              <a:latin typeface="Times New Roman" panose="02020603050405020304" pitchFamily="18" charset="0"/>
            </a:endParaRPr>
          </a:p>
          <a:p>
            <a:endParaRPr lang="zh-CN" altLang="en-US" dirty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84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Could you tell me how to get to Dieshiqiao, please?</a:t>
            </a:r>
          </a:p>
          <a:p>
            <a:endParaRPr lang="zh-CN" altLang="en-US" sz="2800">
              <a:latin typeface="Comic Sans MS" panose="030F0702030302020204" pitchFamily="66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57200" y="2819400"/>
            <a:ext cx="8382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Comic Sans MS" panose="030F0702030302020204" pitchFamily="66" charset="0"/>
              </a:rPr>
              <a:t> </a:t>
            </a:r>
            <a:r>
              <a:rPr lang="en-US" altLang="zh-CN" sz="2800" dirty="0">
                <a:latin typeface="Comic Sans MS" panose="030F0702030302020204" pitchFamily="66" charset="0"/>
              </a:rPr>
              <a:t>Could you tell me the way to </a:t>
            </a:r>
            <a:r>
              <a:rPr lang="en-US" altLang="zh-CN" sz="2800" dirty="0" err="1">
                <a:latin typeface="Comic Sans MS" panose="030F0702030302020204" pitchFamily="66" charset="0"/>
              </a:rPr>
              <a:t>Dieshiqiao</a:t>
            </a:r>
            <a:r>
              <a:rPr lang="en-US" altLang="zh-CN" sz="2800" dirty="0">
                <a:latin typeface="Comic Sans MS" panose="030F0702030302020204" pitchFamily="66" charset="0"/>
              </a:rPr>
              <a:t>, please?</a:t>
            </a:r>
          </a:p>
          <a:p>
            <a:r>
              <a:rPr lang="en-US" altLang="zh-CN" sz="2800" dirty="0">
                <a:latin typeface="Comic Sans MS" panose="030F0702030302020204" pitchFamily="66" charset="0"/>
              </a:rPr>
              <a:t> Excuse me, how can I get to </a:t>
            </a:r>
            <a:r>
              <a:rPr lang="en-US" altLang="zh-CN" sz="2800" dirty="0" err="1">
                <a:latin typeface="Comic Sans MS" panose="030F0702030302020204" pitchFamily="66" charset="0"/>
              </a:rPr>
              <a:t>Dieshiqiao</a:t>
            </a:r>
            <a:r>
              <a:rPr lang="en-US" altLang="zh-CN" sz="2800" dirty="0">
                <a:latin typeface="Comic Sans MS" panose="030F0702030302020204" pitchFamily="66" charset="0"/>
              </a:rPr>
              <a:t>?</a:t>
            </a:r>
          </a:p>
          <a:p>
            <a:r>
              <a:rPr lang="en-US" altLang="zh-CN" sz="2800" dirty="0">
                <a:latin typeface="Comic Sans MS" panose="030F0702030302020204" pitchFamily="66" charset="0"/>
              </a:rPr>
              <a:t> Excuse me, where is </a:t>
            </a:r>
            <a:r>
              <a:rPr lang="en-US" altLang="zh-CN" sz="2800" dirty="0" err="1">
                <a:latin typeface="Comic Sans MS" panose="030F0702030302020204" pitchFamily="66" charset="0"/>
              </a:rPr>
              <a:t>Dieshiqiao</a:t>
            </a:r>
            <a:r>
              <a:rPr lang="en-US" altLang="zh-CN" sz="2800" dirty="0">
                <a:latin typeface="Comic Sans MS" panose="030F0702030302020204" pitchFamily="66" charset="0"/>
              </a:rPr>
              <a:t>?</a:t>
            </a:r>
          </a:p>
          <a:p>
            <a:r>
              <a:rPr lang="en-US" altLang="zh-CN" sz="2800" dirty="0">
                <a:latin typeface="Comic Sans MS" panose="030F0702030302020204" pitchFamily="66" charset="0"/>
              </a:rPr>
              <a:t> Excuse me, is </a:t>
            </a:r>
            <a:r>
              <a:rPr lang="en-US" altLang="zh-CN" sz="2800" dirty="0" err="1">
                <a:latin typeface="Comic Sans MS" panose="030F0702030302020204" pitchFamily="66" charset="0"/>
              </a:rPr>
              <a:t>Dieshiqiao</a:t>
            </a:r>
            <a:r>
              <a:rPr lang="en-US" altLang="zh-CN" dirty="0"/>
              <a:t> </a:t>
            </a:r>
            <a:r>
              <a:rPr lang="en-US" altLang="zh-CN" sz="2800" dirty="0">
                <a:latin typeface="Comic Sans MS" panose="030F0702030302020204" pitchFamily="66" charset="0"/>
              </a:rPr>
              <a:t>near here</a:t>
            </a:r>
            <a:r>
              <a:rPr lang="en-US" altLang="zh-CN" sz="2800" dirty="0" smtClean="0">
                <a:latin typeface="Comic Sans MS" panose="030F0702030302020204" pitchFamily="66" charset="0"/>
              </a:rPr>
              <a:t>?</a:t>
            </a:r>
            <a:endParaRPr lang="en-US" altLang="zh-CN" sz="2800" dirty="0">
              <a:latin typeface="Comic Sans MS" panose="030F0702030302020204" pitchFamily="66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143000" y="4876800"/>
            <a:ext cx="6019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Comic Sans MS" panose="030F0702030302020204" pitchFamily="66" charset="0"/>
              </a:rPr>
              <a:t>Dieshiqiao is to the west of our school. It’s about 2,000 metres away from here.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447800" y="12192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请问，叠石桥在哪里？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50" grpId="0"/>
      <p:bldP spid="317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smtClean="0"/>
              <a:t> 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381000" y="1524000"/>
            <a:ext cx="7848600" cy="2667000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3000" b="1" smtClean="0"/>
          </a:p>
          <a:p>
            <a:pPr>
              <a:buFont typeface="Arial" panose="020B0604020202020204" pitchFamily="34" charset="0"/>
              <a:buNone/>
            </a:pPr>
            <a:r>
              <a:rPr lang="zh-CN" altLang="en-US" sz="3000" b="1" smtClean="0"/>
              <a:t>    </a:t>
            </a:r>
            <a:endParaRPr lang="zh-CN" altLang="en-US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80772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800">
                <a:solidFill>
                  <a:srgbClr val="0000CC"/>
                </a:solidFill>
                <a:latin typeface="Tahoma" panose="020B0604030504040204" pitchFamily="34" charset="0"/>
              </a:rPr>
              <a:t>A map: </a:t>
            </a:r>
          </a:p>
          <a:p>
            <a:endParaRPr lang="en-US" altLang="zh-CN" sz="4000">
              <a:solidFill>
                <a:srgbClr val="0000CC"/>
              </a:solidFill>
              <a:latin typeface="Tahoma" panose="020B0604030504040204" pitchFamily="34" charset="0"/>
            </a:endParaRPr>
          </a:p>
          <a:p>
            <a:r>
              <a:rPr lang="en-US" altLang="zh-CN" sz="4000">
                <a:solidFill>
                  <a:srgbClr val="0000CC"/>
                </a:solidFill>
                <a:latin typeface="Tahoma" panose="020B0604030504040204" pitchFamily="34" charset="0"/>
              </a:rPr>
              <a:t>Show  the way to Dieshiqiao</a:t>
            </a:r>
            <a:endParaRPr lang="en-US" altLang="zh-CN" sz="4000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未命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" y="685800"/>
            <a:ext cx="8934450" cy="555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5" name="Line 3"/>
          <p:cNvSpPr>
            <a:spLocks noChangeShapeType="1"/>
          </p:cNvSpPr>
          <p:nvPr/>
        </p:nvSpPr>
        <p:spPr bwMode="auto">
          <a:xfrm flipV="1">
            <a:off x="4114800" y="4495800"/>
            <a:ext cx="0" cy="914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2514600" y="4419600"/>
            <a:ext cx="1219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981200" y="3657600"/>
            <a:ext cx="0" cy="1066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1905000" y="2590800"/>
            <a:ext cx="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2286000" y="2209800"/>
            <a:ext cx="68580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2819400" y="1295400"/>
            <a:ext cx="0" cy="685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3124200" y="10668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5486400" y="1143000"/>
            <a:ext cx="1447800" cy="1981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6781800" y="3733800"/>
            <a:ext cx="533400" cy="762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04800" y="1600200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Sunshine</a:t>
            </a:r>
          </a:p>
          <a:p>
            <a:endParaRPr lang="en-US" altLang="zh-CN" sz="2400" b="1">
              <a:latin typeface="Times New Roman" panose="02020603050405020304" pitchFamily="18" charset="0"/>
            </a:endParaRPr>
          </a:p>
          <a:p>
            <a:r>
              <a:rPr lang="en-US" altLang="zh-CN" sz="2400" b="1">
                <a:latin typeface="Times New Roman" panose="02020603050405020304" pitchFamily="18" charset="0"/>
              </a:rPr>
              <a:t>Park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574925" y="3622675"/>
            <a:ext cx="166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First Street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943600" y="609600"/>
            <a:ext cx="260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The forest (</a:t>
            </a:r>
            <a:r>
              <a:rPr lang="zh-CN" altLang="en-US" sz="2400" b="1">
                <a:latin typeface="Times New Roman" panose="02020603050405020304" pitchFamily="18" charset="0"/>
              </a:rPr>
              <a:t>森林）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6858000" y="591185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Dieshiqiao </a:t>
            </a:r>
          </a:p>
        </p:txBody>
      </p:sp>
      <p:pic>
        <p:nvPicPr>
          <p:cNvPr id="33808" name="Picture 16" descr="g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5720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9" name="Picture 17" descr="g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61722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10" name="Picture 18" descr="g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8100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11" name="Picture 19" descr="g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638175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12" name="Picture 20" descr="g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1148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13" name="Picture 21" descr="g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5720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14" name="Picture 22" descr="g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61722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15" name="Picture 23" descr="g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1816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16" name="Picture 24" descr="g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57912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17" name="Picture 25" descr="g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8768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733800" y="6096000"/>
            <a:ext cx="71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ahoma" panose="020B0604030504040204" pitchFamily="34" charset="0"/>
              </a:rPr>
              <a:t>we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276600" y="4876800"/>
            <a:ext cx="20574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solidFill>
                  <a:srgbClr val="0000CC"/>
                </a:solidFill>
              </a:rPr>
              <a:t>Walk </a:t>
            </a:r>
            <a:r>
              <a:rPr lang="en-US" altLang="zh-CN">
                <a:solidFill>
                  <a:srgbClr val="FF0000"/>
                </a:solidFill>
              </a:rPr>
              <a:t>straight on</a:t>
            </a:r>
            <a:r>
              <a:rPr lang="en-US" altLang="zh-CN">
                <a:solidFill>
                  <a:srgbClr val="0000CC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zh-CN">
                <a:solidFill>
                  <a:srgbClr val="0000CC"/>
                </a:solidFill>
              </a:rPr>
              <a:t>until you see </a:t>
            </a:r>
          </a:p>
          <a:p>
            <a:pPr>
              <a:spcBef>
                <a:spcPct val="20000"/>
              </a:spcBef>
            </a:pPr>
            <a:r>
              <a:rPr lang="en-US" altLang="zh-CN">
                <a:solidFill>
                  <a:srgbClr val="0000CC"/>
                </a:solidFill>
              </a:rPr>
              <a:t>the traffic lights.</a:t>
            </a:r>
          </a:p>
          <a:p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2346325" y="4038600"/>
            <a:ext cx="271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CC"/>
                </a:solidFill>
              </a:rPr>
              <a:t>Turn left</a:t>
            </a:r>
            <a:r>
              <a:rPr lang="en-US" altLang="zh-CN">
                <a:solidFill>
                  <a:srgbClr val="0000FF"/>
                </a:solidFill>
              </a:rPr>
              <a:t> </a:t>
            </a:r>
            <a:r>
              <a:rPr lang="en-US" altLang="zh-CN" b="1">
                <a:solidFill>
                  <a:srgbClr val="FF3300"/>
                </a:solidFill>
              </a:rPr>
              <a:t>into</a:t>
            </a:r>
            <a:r>
              <a:rPr lang="en-US" altLang="zh-CN">
                <a:solidFill>
                  <a:srgbClr val="0000FF"/>
                </a:solidFill>
              </a:rPr>
              <a:t> </a:t>
            </a:r>
            <a:r>
              <a:rPr lang="en-US" altLang="zh-CN">
                <a:solidFill>
                  <a:srgbClr val="0000CC"/>
                </a:solidFill>
              </a:rPr>
              <a:t>First street.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57200" y="3694113"/>
            <a:ext cx="152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CC"/>
                </a:solidFill>
              </a:rPr>
              <a:t>Go</a:t>
            </a:r>
            <a:r>
              <a:rPr lang="en-US" altLang="zh-CN"/>
              <a:t> </a:t>
            </a:r>
            <a:r>
              <a:rPr lang="en-US" altLang="zh-CN" b="1">
                <a:solidFill>
                  <a:srgbClr val="FF3300"/>
                </a:solidFill>
              </a:rPr>
              <a:t>across</a:t>
            </a:r>
            <a:r>
              <a:rPr lang="en-US" altLang="zh-CN"/>
              <a:t> </a:t>
            </a:r>
            <a:r>
              <a:rPr lang="en-US" altLang="zh-CN">
                <a:solidFill>
                  <a:srgbClr val="0000CC"/>
                </a:solidFill>
              </a:rPr>
              <a:t>First street </a:t>
            </a:r>
          </a:p>
          <a:p>
            <a:r>
              <a:rPr lang="en-US" altLang="zh-CN">
                <a:solidFill>
                  <a:srgbClr val="0000CC"/>
                </a:solidFill>
              </a:rPr>
              <a:t>at the zebra crossing.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1965325" y="2855913"/>
            <a:ext cx="263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CC"/>
                </a:solidFill>
              </a:rPr>
              <a:t>Go</a:t>
            </a:r>
            <a:r>
              <a:rPr lang="en-US" altLang="zh-CN">
                <a:solidFill>
                  <a:srgbClr val="0000FF"/>
                </a:solidFill>
              </a:rPr>
              <a:t> </a:t>
            </a:r>
            <a:r>
              <a:rPr lang="en-US" altLang="zh-CN" b="1">
                <a:solidFill>
                  <a:srgbClr val="FF3300"/>
                </a:solidFill>
              </a:rPr>
              <a:t>past</a:t>
            </a:r>
            <a:r>
              <a:rPr lang="en-US" altLang="zh-CN">
                <a:solidFill>
                  <a:srgbClr val="0000FF"/>
                </a:solidFill>
              </a:rPr>
              <a:t> </a:t>
            </a:r>
            <a:r>
              <a:rPr lang="en-US" altLang="zh-CN">
                <a:solidFill>
                  <a:srgbClr val="0000CC"/>
                </a:solidFill>
              </a:rPr>
              <a:t>Sunshine Park.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270125" y="2209800"/>
            <a:ext cx="277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CC"/>
                </a:solidFill>
              </a:rPr>
              <a:t>Walk</a:t>
            </a:r>
            <a:r>
              <a:rPr lang="en-US" altLang="zh-CN"/>
              <a:t> </a:t>
            </a:r>
            <a:r>
              <a:rPr lang="en-US" altLang="zh-CN" b="1">
                <a:solidFill>
                  <a:srgbClr val="FF3300"/>
                </a:solidFill>
              </a:rPr>
              <a:t>towards</a:t>
            </a:r>
            <a:r>
              <a:rPr lang="en-US" altLang="zh-CN"/>
              <a:t> </a:t>
            </a:r>
            <a:r>
              <a:rPr lang="en-US" altLang="zh-CN">
                <a:solidFill>
                  <a:srgbClr val="0000CC"/>
                </a:solidFill>
              </a:rPr>
              <a:t>the bridge.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276600" y="1484313"/>
            <a:ext cx="2590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CC"/>
                </a:solidFill>
              </a:rPr>
              <a:t>Walk </a:t>
            </a:r>
            <a:r>
              <a:rPr lang="en-US" altLang="zh-CN" b="1">
                <a:solidFill>
                  <a:srgbClr val="FF3300"/>
                </a:solidFill>
              </a:rPr>
              <a:t>over</a:t>
            </a:r>
            <a:r>
              <a:rPr lang="en-US" altLang="zh-CN">
                <a:solidFill>
                  <a:srgbClr val="0000FF"/>
                </a:solidFill>
              </a:rPr>
              <a:t> </a:t>
            </a:r>
            <a:r>
              <a:rPr lang="en-US" altLang="zh-CN">
                <a:solidFill>
                  <a:srgbClr val="0000CC"/>
                </a:solidFill>
              </a:rPr>
              <a:t>the bridge.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1905000" y="685800"/>
            <a:ext cx="373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CC"/>
                </a:solidFill>
              </a:rPr>
              <a:t>Turn right and walk</a:t>
            </a:r>
            <a:r>
              <a:rPr lang="en-US" altLang="zh-CN"/>
              <a:t> </a:t>
            </a:r>
            <a:r>
              <a:rPr lang="en-US" altLang="zh-CN" b="1">
                <a:solidFill>
                  <a:srgbClr val="FF3300"/>
                </a:solidFill>
              </a:rPr>
              <a:t>along</a:t>
            </a:r>
            <a:r>
              <a:rPr lang="en-US" altLang="zh-CN"/>
              <a:t> </a:t>
            </a:r>
            <a:r>
              <a:rPr lang="en-US" altLang="zh-CN">
                <a:solidFill>
                  <a:srgbClr val="0000CC"/>
                </a:solidFill>
              </a:rPr>
              <a:t>the river.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6705600" y="950913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CC"/>
                </a:solidFill>
              </a:rPr>
              <a:t>Go</a:t>
            </a:r>
            <a:r>
              <a:rPr lang="en-US" altLang="zh-CN">
                <a:solidFill>
                  <a:srgbClr val="0066FF"/>
                </a:solidFill>
              </a:rPr>
              <a:t> </a:t>
            </a:r>
            <a:r>
              <a:rPr lang="en-US" altLang="zh-CN" b="1">
                <a:solidFill>
                  <a:srgbClr val="FF3300"/>
                </a:solidFill>
              </a:rPr>
              <a:t>through</a:t>
            </a:r>
            <a:r>
              <a:rPr lang="en-US" altLang="zh-CN">
                <a:solidFill>
                  <a:srgbClr val="0066FF"/>
                </a:solidFill>
              </a:rPr>
              <a:t> </a:t>
            </a:r>
            <a:r>
              <a:rPr lang="en-US" altLang="zh-CN">
                <a:solidFill>
                  <a:srgbClr val="0000CC"/>
                </a:solidFill>
              </a:rPr>
              <a:t>the forest.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6629400" y="3886200"/>
            <a:ext cx="258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CC"/>
                </a:solidFill>
              </a:rPr>
              <a:t>Go </a:t>
            </a:r>
            <a:r>
              <a:rPr lang="en-US" altLang="zh-CN" b="1">
                <a:solidFill>
                  <a:srgbClr val="FF3300"/>
                </a:solidFill>
              </a:rPr>
              <a:t>down</a:t>
            </a:r>
            <a:r>
              <a:rPr lang="en-US" altLang="zh-CN"/>
              <a:t> </a:t>
            </a:r>
            <a:r>
              <a:rPr lang="en-US" altLang="zh-CN">
                <a:solidFill>
                  <a:srgbClr val="0000CC"/>
                </a:solidFill>
              </a:rPr>
              <a:t>the steps.</a:t>
            </a: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7010400" y="4724400"/>
            <a:ext cx="1295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>
                <a:solidFill>
                  <a:srgbClr val="0000CC"/>
                </a:solidFill>
              </a:rPr>
              <a:t>Dieshiqiao  is on the other side of the road.</a:t>
            </a:r>
          </a:p>
          <a:p>
            <a:endParaRPr lang="zh-CN" altLang="en-US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animBg="1"/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19" grpId="0"/>
      <p:bldP spid="33820" grpId="0"/>
      <p:bldP spid="33821" grpId="0"/>
      <p:bldP spid="33822" grpId="0"/>
      <p:bldP spid="33823" grpId="0"/>
      <p:bldP spid="33824" grpId="0"/>
      <p:bldP spid="33825" grpId="0"/>
      <p:bldP spid="33826" grpId="0"/>
      <p:bldP spid="33827" grpId="0"/>
      <p:bldP spid="338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540750" cy="1143000"/>
          </a:xfrm>
          <a:noFill/>
        </p:spPr>
        <p:txBody>
          <a:bodyPr/>
          <a:lstStyle/>
          <a:p>
            <a:r>
              <a:rPr lang="en-US" altLang="zh-CN" b="1" dirty="0" smtClean="0">
                <a:solidFill>
                  <a:srgbClr val="0000CC"/>
                </a:solidFill>
              </a:rPr>
              <a:t>Part one</a:t>
            </a:r>
            <a:r>
              <a:rPr lang="zh-CN" altLang="en-US" b="1" dirty="0" smtClean="0">
                <a:solidFill>
                  <a:srgbClr val="0000CC"/>
                </a:solidFill>
              </a:rPr>
              <a:t>：预习检测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/>
        </p:nvGraphicFramePr>
        <p:xfrm>
          <a:off x="1295400" y="1600200"/>
          <a:ext cx="5411788" cy="2571750"/>
        </p:xfrm>
        <a:graphic>
          <a:graphicData uri="http://schemas.openxmlformats.org/drawingml/2006/table">
            <a:tbl>
              <a:tblPr/>
              <a:tblGrid>
                <a:gridCol w="155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时间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日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上午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下午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地点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花园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操场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内容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植树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接力赛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relay race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要求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带工具（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tool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自行进行四人分组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目的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美化校园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（内容自拟）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1066800" y="4267200"/>
            <a:ext cx="7086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dirty="0"/>
              <a:t>Dear friend,</a:t>
            </a:r>
          </a:p>
          <a:p>
            <a:r>
              <a:rPr lang="en-US" altLang="zh-CN" sz="2400" dirty="0"/>
              <a:t>May Day is coming. I am happy to </a:t>
            </a:r>
            <a:r>
              <a:rPr lang="en-US" altLang="zh-CN" sz="2400" dirty="0" smtClean="0"/>
              <a:t>____________________________________________________________________________________________________________.</a:t>
            </a:r>
            <a:endParaRPr lang="en-US" altLang="zh-CN" sz="2400" dirty="0"/>
          </a:p>
          <a:p>
            <a:r>
              <a:rPr lang="en-US" altLang="zh-CN" sz="2400" dirty="0"/>
              <a:t>Emily</a:t>
            </a:r>
            <a:endParaRPr lang="zh-CN" altLang="en-US" dirty="0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304800" y="152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CC"/>
                </a:solidFill>
              </a:rPr>
              <a:t>Writing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838200" y="685800"/>
            <a:ext cx="8001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内容：明天你们班将组织同学们参加两项有意义的活动。假如你是班长</a:t>
            </a:r>
            <a:r>
              <a:rPr lang="en-US" altLang="zh-CN" b="1"/>
              <a:t>Emily</a:t>
            </a:r>
            <a:r>
              <a:rPr lang="zh-CN" altLang="en-US" b="1"/>
              <a:t>，请你根据“活动设计卡”中的内容，写一封邀请函，邀请同学们参加，并将函粘贴于班级英语角。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143000"/>
          </a:xfrm>
          <a:noFill/>
        </p:spPr>
        <p:txBody>
          <a:bodyPr/>
          <a:lstStyle/>
          <a:p>
            <a:r>
              <a:rPr lang="en-US" altLang="zh-CN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Sum up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solidFill>
                  <a:srgbClr val="0000CC"/>
                </a:solidFill>
              </a:rPr>
              <a:t>Important words and phrases:</a:t>
            </a:r>
            <a:r>
              <a:rPr lang="en-US" altLang="zh-CN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afraid, fail, suddenly, robber, ring, monitor, drive, uniform, exit, towards, invite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to…, three men in police uniform, get into/out of the car, (get on/off the bus), walk past the wooden house, cross the road ( walk across the road), walk straight on along this road, turn left/right, at the traffic lights, be surprised to see, half of the students</a:t>
            </a:r>
          </a:p>
          <a:p>
            <a:pPr>
              <a:lnSpc>
                <a:spcPct val="90000"/>
              </a:lnSpc>
            </a:pP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一般将来时</a:t>
            </a:r>
            <a:r>
              <a:rPr lang="en-US" altLang="zh-CN" sz="2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shall/will, be going to</a:t>
            </a:r>
          </a:p>
          <a:p>
            <a:pPr>
              <a:lnSpc>
                <a:spcPct val="90000"/>
              </a:lnSpc>
            </a:pPr>
            <a:endParaRPr lang="en-US" altLang="zh-CN" sz="2400" b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4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Prepositions of movement:</a:t>
            </a:r>
            <a:r>
              <a:rPr lang="en-US" altLang="zh-CN" sz="24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across, along, over, up, down, through, towards, past…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57200" y="352425"/>
            <a:ext cx="8229600" cy="533400"/>
          </a:xfrm>
          <a:noFill/>
        </p:spPr>
        <p:txBody>
          <a:bodyPr/>
          <a:lstStyle/>
          <a:p>
            <a:r>
              <a:rPr lang="en-US" altLang="zh-CN" sz="3600" b="1" dirty="0" smtClean="0">
                <a:solidFill>
                  <a:srgbClr val="000000"/>
                </a:solidFill>
              </a:rPr>
              <a:t>Task Three: Translations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457200" y="962025"/>
            <a:ext cx="8229600" cy="5516563"/>
          </a:xfrm>
          <a:noFill/>
        </p:spPr>
        <p:txBody>
          <a:bodyPr/>
          <a:lstStyle/>
          <a:p>
            <a:r>
              <a:rPr lang="zh-CN" altLang="en-US" sz="2400" dirty="0" smtClean="0">
                <a:solidFill>
                  <a:srgbClr val="000000"/>
                </a:solidFill>
              </a:rPr>
              <a:t>明天是植树节。我们将在操场周围植树。</a:t>
            </a:r>
          </a:p>
          <a:p>
            <a:endParaRPr lang="zh-CN" altLang="en-US" sz="2400" dirty="0" smtClean="0">
              <a:solidFill>
                <a:srgbClr val="000000"/>
              </a:solidFill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</a:rPr>
              <a:t>我们每班将种</a:t>
            </a:r>
            <a:r>
              <a:rPr lang="en-US" altLang="zh-CN" sz="2400" dirty="0" smtClean="0">
                <a:solidFill>
                  <a:srgbClr val="000000"/>
                </a:solidFill>
              </a:rPr>
              <a:t>4</a:t>
            </a:r>
            <a:r>
              <a:rPr lang="zh-CN" altLang="en-US" sz="2400" dirty="0" smtClean="0">
                <a:solidFill>
                  <a:srgbClr val="000000"/>
                </a:solidFill>
              </a:rPr>
              <a:t>棵树。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srgbClr val="000000"/>
                </a:solidFill>
              </a:rPr>
              <a:t>   </a:t>
            </a:r>
          </a:p>
          <a:p>
            <a:r>
              <a:rPr lang="zh-CN" altLang="en-US" sz="2400" dirty="0" smtClean="0">
                <a:solidFill>
                  <a:srgbClr val="000000"/>
                </a:solidFill>
              </a:rPr>
              <a:t>老师将和我们一起参加。</a:t>
            </a:r>
          </a:p>
          <a:p>
            <a:endParaRPr lang="zh-CN" altLang="en-US" sz="2400" dirty="0" smtClean="0">
              <a:solidFill>
                <a:srgbClr val="000000"/>
              </a:solidFill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</a:rPr>
              <a:t>我们将采取不同的路线到达指定地点。</a:t>
            </a:r>
          </a:p>
          <a:p>
            <a:endParaRPr lang="zh-CN" altLang="en-US" dirty="0" smtClean="0">
              <a:solidFill>
                <a:srgbClr val="000000"/>
              </a:solidFill>
            </a:endParaRPr>
          </a:p>
          <a:p>
            <a:r>
              <a:rPr lang="zh-CN" altLang="en-US" sz="2400" dirty="0" smtClean="0">
                <a:solidFill>
                  <a:srgbClr val="000000"/>
                </a:solidFill>
              </a:rPr>
              <a:t>这次活动将让我们知道植树的重要性。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914400" y="1343025"/>
            <a:ext cx="746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zh-CN" sz="2000" dirty="0">
                <a:solidFill>
                  <a:srgbClr val="000000"/>
                </a:solidFill>
              </a:rPr>
              <a:t>Tomorrow is Tree Planting Day .We will plant trees</a:t>
            </a:r>
          </a:p>
          <a:p>
            <a:pPr>
              <a:spcBef>
                <a:spcPct val="20000"/>
              </a:spcBef>
            </a:pPr>
            <a:r>
              <a:rPr lang="en-US" altLang="zh-CN" sz="2000" dirty="0">
                <a:solidFill>
                  <a:srgbClr val="000000"/>
                </a:solidFill>
              </a:rPr>
              <a:t> around the playground.</a:t>
            </a:r>
          </a:p>
          <a:p>
            <a:endParaRPr lang="zh-CN" altLang="en-US" sz="1600" dirty="0">
              <a:solidFill>
                <a:srgbClr val="000000"/>
              </a:solidFill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990600" y="2714625"/>
            <a:ext cx="5149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</a:rPr>
              <a:t>Each (of the) class will plant 4 trees.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27088" y="4077072"/>
            <a:ext cx="716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</a:rPr>
              <a:t>Teachers will take part in this activity with us.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27088" y="5229200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dirty="0">
                <a:solidFill>
                  <a:srgbClr val="000000"/>
                </a:solidFill>
              </a:rPr>
              <a:t>We will take different routes to get to the right place.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914400" y="6309320"/>
            <a:ext cx="76977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000" dirty="0">
                <a:solidFill>
                  <a:srgbClr val="000000"/>
                </a:solidFill>
              </a:rPr>
              <a:t>We will know the importance of planting trees from this activity</a:t>
            </a:r>
            <a:r>
              <a:rPr lang="en-US" altLang="zh-CN" sz="2000" dirty="0" smtClean="0">
                <a:solidFill>
                  <a:srgbClr val="000000"/>
                </a:solidFill>
              </a:rPr>
              <a:t>.</a:t>
            </a:r>
            <a:endParaRPr lang="en-US" altLang="zh-CN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  <p:bldP spid="37895" grpId="0"/>
      <p:bldP spid="3789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idx="1"/>
          </p:nvPr>
        </p:nvSpPr>
        <p:spPr>
          <a:xfrm>
            <a:off x="395288" y="333375"/>
            <a:ext cx="8534400" cy="2375545"/>
          </a:xfrm>
          <a:noFill/>
        </p:spPr>
        <p:txBody>
          <a:bodyPr/>
          <a:lstStyle/>
          <a:p>
            <a:r>
              <a:rPr lang="zh-CN" altLang="en-US" sz="4000" dirty="0" smtClean="0"/>
              <a:t>  </a:t>
            </a:r>
            <a:r>
              <a:rPr lang="en-US" altLang="zh-CN" sz="4000" dirty="0" smtClean="0">
                <a:solidFill>
                  <a:srgbClr val="0000CC"/>
                </a:solidFill>
              </a:rPr>
              <a:t>Homework : </a:t>
            </a:r>
          </a:p>
          <a:p>
            <a:r>
              <a:rPr lang="en-US" altLang="zh-CN" sz="4000" dirty="0" smtClean="0">
                <a:solidFill>
                  <a:srgbClr val="0000CC"/>
                </a:solidFill>
              </a:rPr>
              <a:t>  Review Unit 3 again.</a:t>
            </a:r>
          </a:p>
          <a:p>
            <a:r>
              <a:rPr lang="en-US" altLang="zh-CN" sz="4000" dirty="0" smtClean="0">
                <a:solidFill>
                  <a:srgbClr val="0000CC"/>
                </a:solidFill>
              </a:rPr>
              <a:t>  Finish the exercises. </a:t>
            </a:r>
            <a:endParaRPr lang="en-US" altLang="zh-CN" dirty="0" smtClean="0"/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1143000" y="3505200"/>
            <a:ext cx="6324600" cy="2209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kern="10" spc="-360" dirty="0">
                <a:ln w="12700">
                  <a:solidFill>
                    <a:srgbClr val="FF0000"/>
                  </a:solidFill>
                  <a:rou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Goodbye !</a:t>
            </a:r>
            <a:endParaRPr lang="zh-CN" altLang="en-US" sz="3600" kern="10" spc="-360" dirty="0">
              <a:ln w="12700">
                <a:solidFill>
                  <a:srgbClr val="FF0000"/>
                </a:solidFill>
                <a:round/>
              </a:ln>
              <a:solidFill>
                <a:srgbClr val="FF00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3600" b="1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11188" y="0"/>
            <a:ext cx="8137525" cy="667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  </a:t>
            </a:r>
            <a:r>
              <a:rPr lang="en-US" altLang="zh-CN" sz="3200" b="1" dirty="0">
                <a:latin typeface="Comic Sans MS" panose="030F0702030302020204" pitchFamily="66" charset="0"/>
              </a:rPr>
              <a:t>This is a play about a story of twin b______. Their friend called them for h___. Justin and Paul d_____ to Hill Building. </a:t>
            </a:r>
            <a:r>
              <a:rPr lang="zh-CN" altLang="en-US" sz="3200" b="1" dirty="0">
                <a:latin typeface="Comic Sans MS" panose="030F0702030302020204" pitchFamily="66" charset="0"/>
              </a:rPr>
              <a:t>三个穿警服的男子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p___ them into a van. They were not p_______. They were r_____. Paul opened the b___ door of the van with his knife. They ran to the police station. They met the robbers a___ in the police station. They </a:t>
            </a:r>
            <a:r>
              <a:rPr lang="zh-CN" altLang="en-US" sz="3200" b="1" dirty="0">
                <a:latin typeface="Comic Sans MS" panose="030F0702030302020204" pitchFamily="66" charset="0"/>
              </a:rPr>
              <a:t>很惊讶地看见</a:t>
            </a:r>
            <a:r>
              <a:rPr lang="en-US" altLang="zh-CN" sz="3200" b="1" dirty="0">
                <a:latin typeface="Comic Sans MS" panose="030F0702030302020204" pitchFamily="66" charset="0"/>
              </a:rPr>
              <a:t>to see </a:t>
            </a:r>
            <a:r>
              <a:rPr lang="en-US" altLang="zh-CN" sz="3200" b="1" dirty="0" err="1">
                <a:latin typeface="Comic Sans MS" panose="030F0702030302020204" pitchFamily="66" charset="0"/>
              </a:rPr>
              <a:t>them.The</a:t>
            </a:r>
            <a:r>
              <a:rPr lang="en-US" altLang="zh-CN" sz="3200" b="1" dirty="0">
                <a:latin typeface="Comic Sans MS" panose="030F0702030302020204" pitchFamily="66" charset="0"/>
              </a:rPr>
              <a:t> policemen s_____ the van because the back door of the van was open. 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6875" y="457200"/>
            <a:ext cx="2735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rothers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62000" y="2209800"/>
            <a:ext cx="2370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ushed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" y="914400"/>
            <a:ext cx="2887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elp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029200" y="2667000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obbers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029200" y="9144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rove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96875" y="2743200"/>
            <a:ext cx="2735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olicemen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771775" y="3124200"/>
            <a:ext cx="2735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ack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732588" y="4114800"/>
            <a:ext cx="2735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gain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029200" y="4800600"/>
            <a:ext cx="411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were surprised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257800" y="51054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topped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133600" y="1752600"/>
            <a:ext cx="586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Three men in police uniform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noFill/>
        </p:spPr>
        <p:txBody>
          <a:bodyPr/>
          <a:lstStyle/>
          <a:p>
            <a:r>
              <a:rPr lang="en-US" altLang="zh-CN" sz="4000" smtClean="0">
                <a:solidFill>
                  <a:srgbClr val="0000CC"/>
                </a:solidFill>
              </a:rPr>
              <a:t>A short passage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-9153" y="805656"/>
            <a:ext cx="9144000" cy="5440363"/>
          </a:xfrm>
          <a:noFill/>
        </p:spPr>
        <p:txBody>
          <a:bodyPr/>
          <a:lstStyle/>
          <a:p>
            <a:r>
              <a:rPr lang="en-US" altLang="zh-CN" sz="2400" dirty="0" smtClean="0"/>
              <a:t>During the day we work and play. At night we s___. In the morning we are r____ to work and play again. while we are asleep, our bodies grow most. We can do better at our lessons and we feel b___ too when we have had enough rest. Boys and girls who are eight or nine years old need ten h___ of sleep every night. Our bodies need plenty of air w___ we sleep. If we do not get enough fresh air, we will be t____ when we wake up. While in bed we must not cover our heads. I_ we do, we will not get enough f___ air. If we open our w_____ at night, we can have plenty of fresh air. Boys and girls who want to grow and be </a:t>
            </a:r>
            <a:r>
              <a:rPr lang="en-US" altLang="zh-CN" sz="2400" dirty="0" err="1" smtClean="0"/>
              <a:t>s_____must</a:t>
            </a:r>
            <a:r>
              <a:rPr lang="en-US" altLang="zh-CN" sz="2400" dirty="0" smtClean="0"/>
              <a:t> get plenty of sleep.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853313" y="6858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 err="1">
                <a:solidFill>
                  <a:srgbClr val="FF0000"/>
                </a:solidFill>
              </a:rPr>
              <a:t>leep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7600" y="11430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eady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644008" y="1981199"/>
            <a:ext cx="1109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 err="1">
                <a:solidFill>
                  <a:srgbClr val="FF0000"/>
                </a:solidFill>
              </a:rPr>
              <a:t>etter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725737" y="2757487"/>
            <a:ext cx="1014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ours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665412" y="3138487"/>
            <a:ext cx="992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hen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805111" y="3501008"/>
            <a:ext cx="855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 err="1">
                <a:solidFill>
                  <a:srgbClr val="FF0000"/>
                </a:solidFill>
              </a:rPr>
              <a:t>ired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925789" y="3976687"/>
            <a:ext cx="28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714498" y="4358233"/>
            <a:ext cx="1090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 err="1">
                <a:solidFill>
                  <a:srgbClr val="FF0000"/>
                </a:solidFill>
              </a:rPr>
              <a:t>resh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584052" y="5157192"/>
            <a:ext cx="1149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 err="1">
                <a:solidFill>
                  <a:srgbClr val="FF0000"/>
                </a:solidFill>
              </a:rPr>
              <a:t>trong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508104" y="4358233"/>
            <a:ext cx="1336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 err="1">
                <a:solidFill>
                  <a:srgbClr val="FF0000"/>
                </a:solidFill>
              </a:rPr>
              <a:t>indows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600200"/>
          </a:xfrm>
          <a:noFill/>
        </p:spPr>
        <p:txBody>
          <a:bodyPr/>
          <a:lstStyle/>
          <a:p>
            <a:r>
              <a:rPr lang="en-US" altLang="zh-CN" smtClean="0"/>
              <a:t>Q1: What gives us fresh air?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107504" y="2852936"/>
            <a:ext cx="8856984" cy="2773363"/>
          </a:xfrm>
          <a:noFill/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4000" dirty="0" smtClean="0"/>
              <a:t>   </a:t>
            </a:r>
            <a:r>
              <a:rPr lang="en-US" altLang="zh-CN" sz="4000" dirty="0" smtClean="0"/>
              <a:t>Q2:What’s the date tomorrow?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JKS15_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288" y="106363"/>
            <a:ext cx="8607425" cy="645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%A1%B6%D6%B2%CA%F7%BD%DA%A1%B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350" y="908050"/>
            <a:ext cx="6654800" cy="439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11188" y="5589588"/>
            <a:ext cx="7273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Comic Sans MS" panose="030F0702030302020204" pitchFamily="66" charset="0"/>
              </a:rPr>
              <a:t>     </a:t>
            </a:r>
            <a:r>
              <a:rPr lang="en-US" altLang="zh-CN" sz="2800" b="1">
                <a:latin typeface="Comic Sans MS" panose="030F0702030302020204" pitchFamily="66" charset="0"/>
              </a:rPr>
              <a:t>March 12th is _____________.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62400" y="55626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Tree Planting Day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771775" y="0"/>
            <a:ext cx="5688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762000" y="304800"/>
            <a:ext cx="723900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0000CC"/>
                </a:solidFill>
              </a:rPr>
              <a:t>Part two: Work in pairs:</a:t>
            </a:r>
          </a:p>
          <a:p>
            <a:endParaRPr lang="en-US" altLang="zh-CN" sz="2800" b="1" i="1" dirty="0"/>
          </a:p>
          <a:p>
            <a:r>
              <a:rPr lang="en-US" altLang="zh-CN" sz="2800" b="1" i="1" dirty="0"/>
              <a:t>A:  Who…take part in …</a:t>
            </a:r>
            <a:r>
              <a:rPr lang="zh-CN" altLang="en-US" sz="2800" b="1" i="1" dirty="0"/>
              <a:t>？</a:t>
            </a:r>
          </a:p>
          <a:p>
            <a:r>
              <a:rPr lang="en-US" altLang="zh-CN" sz="2800" b="1" i="1" dirty="0"/>
              <a:t>B</a:t>
            </a:r>
            <a:r>
              <a:rPr lang="zh-CN" altLang="en-US" sz="2800" b="1" i="1" dirty="0"/>
              <a:t>：</a:t>
            </a:r>
            <a:r>
              <a:rPr lang="en-US" altLang="zh-CN" sz="2800" b="1" i="1" dirty="0"/>
              <a:t>…</a:t>
            </a:r>
          </a:p>
          <a:p>
            <a:r>
              <a:rPr lang="en-US" altLang="zh-CN" sz="2800" b="1" i="1" dirty="0"/>
              <a:t>A</a:t>
            </a:r>
            <a:r>
              <a:rPr lang="zh-CN" altLang="en-US" sz="2800" b="1" i="1" dirty="0"/>
              <a:t>：</a:t>
            </a:r>
            <a:r>
              <a:rPr lang="en-US" altLang="zh-CN" sz="2800" b="1" i="1" dirty="0"/>
              <a:t>Where…plant trees</a:t>
            </a:r>
            <a:r>
              <a:rPr lang="zh-CN" altLang="en-US" sz="2800" b="1" i="1" dirty="0"/>
              <a:t>？</a:t>
            </a:r>
          </a:p>
          <a:p>
            <a:r>
              <a:rPr lang="en-US" altLang="zh-CN" sz="2800" b="1" i="1" dirty="0"/>
              <a:t>B:   …</a:t>
            </a:r>
          </a:p>
          <a:p>
            <a:r>
              <a:rPr lang="en-US" altLang="zh-CN" sz="2800" b="1" i="1" dirty="0"/>
              <a:t>A</a:t>
            </a:r>
            <a:r>
              <a:rPr lang="zh-CN" altLang="en-US" sz="2800" b="1" i="1" dirty="0"/>
              <a:t>：</a:t>
            </a:r>
            <a:r>
              <a:rPr lang="en-US" altLang="zh-CN" sz="2800" b="1" i="1" dirty="0"/>
              <a:t>When…begin</a:t>
            </a:r>
            <a:r>
              <a:rPr lang="zh-CN" altLang="en-US" sz="2800" b="1" i="1" dirty="0"/>
              <a:t>？</a:t>
            </a:r>
          </a:p>
          <a:p>
            <a:r>
              <a:rPr lang="en-US" altLang="zh-CN" sz="2800" b="1" i="1" dirty="0"/>
              <a:t>B</a:t>
            </a:r>
            <a:r>
              <a:rPr lang="zh-CN" altLang="en-US" sz="2800" b="1" i="1" dirty="0"/>
              <a:t>：</a:t>
            </a:r>
            <a:r>
              <a:rPr lang="en-US" altLang="zh-CN" sz="2800" b="1" i="1" dirty="0"/>
              <a:t>…</a:t>
            </a:r>
          </a:p>
          <a:p>
            <a:r>
              <a:rPr lang="en-US" altLang="zh-CN" sz="2800" b="1" i="1" dirty="0"/>
              <a:t>A</a:t>
            </a:r>
            <a:r>
              <a:rPr lang="zh-CN" altLang="en-US" sz="2800" b="1" i="1" dirty="0"/>
              <a:t>：</a:t>
            </a:r>
            <a:r>
              <a:rPr lang="en-US" altLang="zh-CN" sz="2800" b="1" i="1" dirty="0"/>
              <a:t>What…take</a:t>
            </a:r>
            <a:r>
              <a:rPr lang="zh-CN" altLang="en-US" sz="2800" b="1" i="1" dirty="0"/>
              <a:t>？</a:t>
            </a:r>
          </a:p>
          <a:p>
            <a:r>
              <a:rPr lang="en-US" altLang="zh-CN" sz="2800" b="1" i="1" dirty="0"/>
              <a:t>B</a:t>
            </a:r>
            <a:r>
              <a:rPr lang="zh-CN" altLang="en-US" sz="2800" b="1" i="1" dirty="0"/>
              <a:t>：</a:t>
            </a:r>
            <a:r>
              <a:rPr lang="en-US" altLang="zh-CN" sz="2800" b="1" i="1" dirty="0"/>
              <a:t>…</a:t>
            </a:r>
          </a:p>
          <a:p>
            <a:r>
              <a:rPr lang="en-US" altLang="zh-CN" sz="2800" b="1" i="1" dirty="0"/>
              <a:t>A</a:t>
            </a:r>
            <a:r>
              <a:rPr lang="zh-CN" altLang="en-US" sz="2800" b="1" i="1" dirty="0"/>
              <a:t>：</a:t>
            </a:r>
            <a:r>
              <a:rPr lang="en-US" altLang="zh-CN" sz="2800" b="1" i="1" dirty="0"/>
              <a:t>How many trees…plant</a:t>
            </a:r>
            <a:r>
              <a:rPr lang="zh-CN" altLang="en-US" sz="2800" b="1" i="1" dirty="0"/>
              <a:t>？</a:t>
            </a:r>
          </a:p>
          <a:p>
            <a:r>
              <a:rPr lang="en-US" altLang="zh-CN" sz="2800" b="1" i="1" dirty="0"/>
              <a:t>B</a:t>
            </a:r>
            <a:r>
              <a:rPr lang="zh-CN" altLang="en-US" sz="2800" b="1" i="1" dirty="0"/>
              <a:t>：</a:t>
            </a:r>
            <a:r>
              <a:rPr lang="en-US" altLang="zh-CN" sz="2800" b="1" i="1" dirty="0"/>
              <a:t>…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4953000" y="838200"/>
            <a:ext cx="449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i="1">
                <a:solidFill>
                  <a:srgbClr val="0000CC"/>
                </a:solidFill>
              </a:rPr>
              <a:t>       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713788" cy="591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chemeClr val="accent2"/>
                </a:solidFill>
              </a:rPr>
              <a:t>中考链接</a:t>
            </a:r>
            <a:endParaRPr kumimoji="1" lang="zh-CN" altLang="en-US" sz="40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1. Mike’s father ____________ (arrive) in Nanjing in two weeks.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2. He doesn’t like his job. He ____________ (change) his job.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3. We ______________(go) to the Summer Palace soon.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4.I can smell the tasty dishes. Who ___________(cook) in the kitchen?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429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3024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429000" y="762000"/>
            <a:ext cx="3313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will arrive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940425" y="1828800"/>
            <a:ext cx="29162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will change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195513" y="2971800"/>
            <a:ext cx="2663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will go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65125" y="4648200"/>
            <a:ext cx="2401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is cooking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3" grpId="0"/>
      <p:bldP spid="22534" grpId="0"/>
      <p:bldP spid="22535" grpId="0"/>
      <p:bldP spid="225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60648"/>
            <a:ext cx="8229600" cy="5821363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4000" b="1" dirty="0" smtClean="0">
                <a:solidFill>
                  <a:schemeClr val="accent2"/>
                </a:solidFill>
              </a:rPr>
              <a:t>                    </a:t>
            </a:r>
            <a:r>
              <a:rPr lang="en-US" altLang="zh-CN" sz="4000" b="1" dirty="0" smtClean="0">
                <a:solidFill>
                  <a:schemeClr val="accent2"/>
                </a:solidFill>
              </a:rPr>
              <a:t>More exercises</a:t>
            </a:r>
            <a:endParaRPr lang="en-US" altLang="zh-CN" sz="24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5.I ______(call) you as soon as I get there.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6.My hometown is very beautiful and quiet, but it _____(rain) a lot.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7.They_______(not give) me any answer until I tell them the secret.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400" dirty="0" smtClean="0"/>
              <a:t>8.Where _____ we ______(plant) trees tomorrow?</a:t>
            </a: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1028353" y="914400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</a:rPr>
              <a:t>will call</a:t>
            </a: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733078" y="234888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</a:rPr>
              <a:t>rains</a:t>
            </a:r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1676400" y="342900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</a:rPr>
              <a:t>won’t give</a:t>
            </a:r>
          </a:p>
        </p:txBody>
      </p:sp>
      <p:sp>
        <p:nvSpPr>
          <p:cNvPr id="23558" name="TextBox 9"/>
          <p:cNvSpPr txBox="1">
            <a:spLocks noChangeArrowheads="1"/>
          </p:cNvSpPr>
          <p:nvPr/>
        </p:nvSpPr>
        <p:spPr bwMode="auto">
          <a:xfrm>
            <a:off x="1828800" y="4876799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</a:rPr>
              <a:t>shall      </a:t>
            </a:r>
            <a:r>
              <a:rPr lang="en-US" altLang="zh-CN" sz="2800" dirty="0" smtClean="0">
                <a:solidFill>
                  <a:srgbClr val="FF0000"/>
                </a:solidFill>
              </a:rPr>
              <a:t>plant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40530A12PWBG 1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47B6E7"/>
      </a:accent1>
      <a:accent2>
        <a:srgbClr val="628EE3"/>
      </a:accent2>
      <a:accent3>
        <a:srgbClr val="FFFFFF"/>
      </a:accent3>
      <a:accent4>
        <a:srgbClr val="333436"/>
      </a:accent4>
      <a:accent5>
        <a:srgbClr val="B1D7F1"/>
      </a:accent5>
      <a:accent6>
        <a:srgbClr val="5880CE"/>
      </a:accent6>
      <a:hlink>
        <a:srgbClr val="00B0F0"/>
      </a:hlink>
      <a:folHlink>
        <a:srgbClr val="AFB2B4"/>
      </a:folHlink>
    </a:clrScheme>
    <a:fontScheme name="A000120140530A12PWBG">
      <a:majorFont>
        <a:latin typeface="华文隶书"/>
        <a:ea typeface="华文隶书"/>
        <a:cs typeface=""/>
      </a:majorFont>
      <a:minorFont>
        <a:latin typeface="华文中宋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12PWBG 1">
        <a:dk1>
          <a:srgbClr val="3D3F41"/>
        </a:dk1>
        <a:lt1>
          <a:srgbClr val="FFFFFF"/>
        </a:lt1>
        <a:dk2>
          <a:srgbClr val="3D3F41"/>
        </a:dk2>
        <a:lt2>
          <a:srgbClr val="FFFFFF"/>
        </a:lt2>
        <a:accent1>
          <a:srgbClr val="47B6E7"/>
        </a:accent1>
        <a:accent2>
          <a:srgbClr val="628EE3"/>
        </a:accent2>
        <a:accent3>
          <a:srgbClr val="FFFFFF"/>
        </a:accent3>
        <a:accent4>
          <a:srgbClr val="333436"/>
        </a:accent4>
        <a:accent5>
          <a:srgbClr val="B1D7F1"/>
        </a:accent5>
        <a:accent6>
          <a:srgbClr val="5880CE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主题41</Template>
  <TotalTime>0</TotalTime>
  <Words>1148</Words>
  <Application>Microsoft Office PowerPoint</Application>
  <PresentationFormat>全屏显示(4:3)</PresentationFormat>
  <Paragraphs>177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Kozuka Gothic Pro B</vt:lpstr>
      <vt:lpstr>Kozuka Gothic Pro L</vt:lpstr>
      <vt:lpstr>华文隶书</vt:lpstr>
      <vt:lpstr>华文中宋</vt:lpstr>
      <vt:lpstr>宋体</vt:lpstr>
      <vt:lpstr>微软雅黑</vt:lpstr>
      <vt:lpstr>Arial</vt:lpstr>
      <vt:lpstr>Calibri</vt:lpstr>
      <vt:lpstr>Comic Sans MS</vt:lpstr>
      <vt:lpstr>Tahoma</vt:lpstr>
      <vt:lpstr>Times New Roman</vt:lpstr>
      <vt:lpstr>WWW.2PPT.COM
</vt:lpstr>
      <vt:lpstr>PowerPoint 演示文稿</vt:lpstr>
      <vt:lpstr>Part one：预习检测</vt:lpstr>
      <vt:lpstr>PowerPoint 演示文稿</vt:lpstr>
      <vt:lpstr>A short passage</vt:lpstr>
      <vt:lpstr>Q1: What gives us fresh air?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中考链接</vt:lpstr>
      <vt:lpstr>Ask  the way  </vt:lpstr>
      <vt:lpstr> </vt:lpstr>
      <vt:lpstr>PowerPoint 演示文稿</vt:lpstr>
      <vt:lpstr>PowerPoint 演示文稿</vt:lpstr>
      <vt:lpstr>Sum up</vt:lpstr>
      <vt:lpstr>Task Three: Translations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2023-01-16T22:32:51Z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E9C6D7A5B1494E92BF280B6A5F7879D3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