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4"/>
  </p:notesMasterIdLst>
  <p:handoutMasterIdLst>
    <p:handoutMasterId r:id="rId35"/>
  </p:handoutMasterIdLst>
  <p:sldIdLst>
    <p:sldId id="265" r:id="rId3"/>
    <p:sldId id="257" r:id="rId4"/>
    <p:sldId id="283" r:id="rId5"/>
    <p:sldId id="284" r:id="rId6"/>
    <p:sldId id="285" r:id="rId7"/>
    <p:sldId id="266" r:id="rId8"/>
    <p:sldId id="258" r:id="rId9"/>
    <p:sldId id="267" r:id="rId10"/>
    <p:sldId id="268" r:id="rId11"/>
    <p:sldId id="278" r:id="rId12"/>
    <p:sldId id="279" r:id="rId13"/>
    <p:sldId id="280" r:id="rId14"/>
    <p:sldId id="281" r:id="rId15"/>
    <p:sldId id="282" r:id="rId16"/>
    <p:sldId id="269" r:id="rId17"/>
    <p:sldId id="259" r:id="rId18"/>
    <p:sldId id="286" r:id="rId19"/>
    <p:sldId id="287" r:id="rId20"/>
    <p:sldId id="270" r:id="rId21"/>
    <p:sldId id="271" r:id="rId22"/>
    <p:sldId id="276" r:id="rId23"/>
    <p:sldId id="272" r:id="rId24"/>
    <p:sldId id="288" r:id="rId25"/>
    <p:sldId id="289" r:id="rId26"/>
    <p:sldId id="273" r:id="rId27"/>
    <p:sldId id="274" r:id="rId28"/>
    <p:sldId id="275" r:id="rId29"/>
    <p:sldId id="292" r:id="rId30"/>
    <p:sldId id="261" r:id="rId31"/>
    <p:sldId id="262" r:id="rId32"/>
    <p:sldId id="263" r:id="rId3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336600"/>
    <a:srgbClr val="990033"/>
    <a:srgbClr val="6600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F12B6-9CC0-41E4-9CF2-55A7804F967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AA01D-B7F8-43A9-89F1-C4FFC37AEFA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AA01D-B7F8-43A9-89F1-C4FFC37AEFA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623B8-0D55-4C38-B064-325FA134681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09C10-09CE-4428-8BCF-5C408C07558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38211-761F-4C6E-84E7-BC1E4F3183E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4D43F-CA7D-4D38-9A4A-B129D279075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266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66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66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38D15-88D6-43BE-ABB4-D8D35DBEA4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266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66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66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B9584-6051-424A-A1A3-C96E5374BA9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266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66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66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ED444-037C-4F19-816C-0E4960C701B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266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266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266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94B1C-37F7-4DF9-B617-23323317EFC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266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266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266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970B8-2ACA-4EF2-93D0-BE9EB33F65E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66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266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266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93896-DBF5-4AAF-B150-40843054C82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266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266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266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B0879-9728-47F8-81C6-D3E9BE2CDE9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23B88-0E96-4299-9401-64260E0D099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266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266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266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70CAE-527D-4FBA-97DE-F6783C8D45D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266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266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266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08D3C-F8AD-440B-A084-D422691B38B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266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66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66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2463E-6EA6-4F6E-9DCD-3588AED96C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266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66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66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42482-97D9-476B-98B2-35684DA66B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04007-8F4C-49D8-9FA4-7CCBA8D0BD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DDD65-D890-4CA5-A542-D8DA2FFDBC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4B4B96-E9DD-47E9-B912-21EA4B40C1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DE9E0-BCF9-4D77-8802-4656FAA6C06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EFC73-A985-466D-B2BA-50531AA4FF0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CEEBC-2434-43F0-9222-DBBE0998F9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289414-0D77-4163-95A6-E6BD5A9E01E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F86B3EA-16A8-4F0C-B4CD-0FCC67FE3CC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gradFill rotWithShape="0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66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66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6628" name="日期占位符 266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26629" name="页脚占位符 266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26630" name="灯片编号占位符 266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ED7D229-C2C3-4E20-B27F-01FF1F44535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Lesson%2039.mp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Lesson%2039.mp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286030"/>
            <a:ext cx="91344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200" b="1" kern="10" spc="-360" dirty="0" smtClean="0">
                <a:ln w="12700">
                  <a:noFill/>
                  <a:rou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Ringing Up or Call?</a:t>
            </a:r>
            <a:endParaRPr lang="zh-CN" altLang="en-US" sz="7200" b="1" kern="10" spc="-360" dirty="0">
              <a:ln w="12700">
                <a:noFill/>
                <a:round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21793" y="537498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129545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7 Know Our World Lesson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29697" descr="图片1fgrfgr">
            <a:hlinkClick r:id="rId2" action="ppaction://hlinkfile"/>
          </p:cNvPr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24800" y="609600"/>
            <a:ext cx="9144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文本框 29698"/>
          <p:cNvSpPr txBox="1">
            <a:spLocks noChangeArrowheads="1"/>
          </p:cNvSpPr>
          <p:nvPr/>
        </p:nvSpPr>
        <p:spPr bwMode="auto">
          <a:xfrm>
            <a:off x="457200" y="228600"/>
            <a:ext cx="77724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zh-CN" sz="3600" b="1" dirty="0">
                <a:solidFill>
                  <a:srgbClr val="9900FF"/>
                </a:solidFill>
              </a:rPr>
              <a:t>Listen to the dialogue and choose the correct words.</a:t>
            </a:r>
            <a:endParaRPr lang="en-US" altLang="zh-CN" sz="3600" b="1" dirty="0"/>
          </a:p>
        </p:txBody>
      </p:sp>
      <p:sp>
        <p:nvSpPr>
          <p:cNvPr id="12291" name="矩形 29699"/>
          <p:cNvSpPr>
            <a:spLocks noChangeArrowheads="1"/>
          </p:cNvSpPr>
          <p:nvPr/>
        </p:nvSpPr>
        <p:spPr bwMode="auto">
          <a:xfrm>
            <a:off x="609600" y="1492250"/>
            <a:ext cx="8534400" cy="470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A: Hello Tina! I don’t know how to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(express/say/show) myself well. Any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advice?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B: Sure. Why not talk with others in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public? I think that might help.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A: I know, but sometimes it’s hard for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 me to (pronounce/spell/say) the words</a:t>
            </a:r>
            <a:endParaRPr lang="en-US" altLang="zh-CN" sz="36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1" name="椭圆 29700"/>
          <p:cNvSpPr>
            <a:spLocks noChangeArrowheads="1"/>
          </p:cNvSpPr>
          <p:nvPr/>
        </p:nvSpPr>
        <p:spPr bwMode="auto">
          <a:xfrm>
            <a:off x="1295400" y="2286000"/>
            <a:ext cx="16764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2" name="椭圆 29701"/>
          <p:cNvSpPr>
            <a:spLocks noChangeArrowheads="1"/>
          </p:cNvSpPr>
          <p:nvPr/>
        </p:nvSpPr>
        <p:spPr bwMode="auto">
          <a:xfrm>
            <a:off x="2590800" y="5638800"/>
            <a:ext cx="21336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31747"/>
          <p:cNvSpPr>
            <a:spLocks noChangeArrowheads="1"/>
          </p:cNvSpPr>
          <p:nvPr/>
        </p:nvSpPr>
        <p:spPr bwMode="auto">
          <a:xfrm>
            <a:off x="533400" y="762000"/>
            <a:ext cx="8382000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and sentences correctly. Instead, I    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need to (pronounce/spell/write) them, 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which makes me feel embarrassed.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B: Oh! That’s the problem. Then try to 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improve your spoken English first.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A: Good idea! I’ll (phone/ring up/ask for) 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my foreign teacher to make a plan. 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 Thanks!</a:t>
            </a:r>
          </a:p>
        </p:txBody>
      </p:sp>
      <p:sp>
        <p:nvSpPr>
          <p:cNvPr id="31749" name="椭圆 31748"/>
          <p:cNvSpPr>
            <a:spLocks noChangeArrowheads="1"/>
          </p:cNvSpPr>
          <p:nvPr/>
        </p:nvSpPr>
        <p:spPr bwMode="auto">
          <a:xfrm>
            <a:off x="5029200" y="1600200"/>
            <a:ext cx="9144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0" name="椭圆 31749"/>
          <p:cNvSpPr>
            <a:spLocks noChangeArrowheads="1"/>
          </p:cNvSpPr>
          <p:nvPr/>
        </p:nvSpPr>
        <p:spPr bwMode="auto">
          <a:xfrm>
            <a:off x="5562600" y="4191000"/>
            <a:ext cx="1600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33793"/>
          <p:cNvSpPr>
            <a:spLocks noChangeArrowheads="1" noChangeShapeType="1" noTextEdit="1"/>
          </p:cNvSpPr>
          <p:nvPr/>
        </p:nvSpPr>
        <p:spPr bwMode="auto">
          <a:xfrm>
            <a:off x="1600200" y="1828800"/>
            <a:ext cx="60198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Reading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35853"/>
          <p:cNvSpPr txBox="1">
            <a:spLocks noChangeArrowheads="1"/>
          </p:cNvSpPr>
          <p:nvPr/>
        </p:nvSpPr>
        <p:spPr bwMode="auto">
          <a:xfrm>
            <a:off x="533400" y="152400"/>
            <a:ext cx="81534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9900FF"/>
                </a:solidFill>
              </a:rPr>
              <a:t>What differences between British English and American English are mentioned in the lesson? </a:t>
            </a:r>
            <a:endParaRPr lang="en-US" altLang="zh-CN" sz="3600" b="1" dirty="0"/>
          </a:p>
        </p:txBody>
      </p:sp>
      <p:sp>
        <p:nvSpPr>
          <p:cNvPr id="35855" name="文本框 35854"/>
          <p:cNvSpPr txBox="1">
            <a:spLocks noChangeArrowheads="1"/>
          </p:cNvSpPr>
          <p:nvPr/>
        </p:nvSpPr>
        <p:spPr bwMode="auto">
          <a:xfrm>
            <a:off x="457200" y="1924050"/>
            <a:ext cx="8229600" cy="4705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In British English, people “ring up” someone, while in American English, people “call” someone.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British people use the “toilet”, while Americans go to the “washroom” or “bathroom”.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British people say “autumn”, while Americans say “fall”.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37889"/>
          <p:cNvSpPr txBox="1">
            <a:spLocks noChangeArrowheads="1"/>
          </p:cNvSpPr>
          <p:nvPr/>
        </p:nvSpPr>
        <p:spPr bwMode="auto">
          <a:xfrm>
            <a:off x="228600" y="533400"/>
            <a:ext cx="87630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zh-CN" sz="3200" b="1">
                <a:solidFill>
                  <a:srgbClr val="9900FF"/>
                </a:solidFill>
              </a:rPr>
              <a:t>Work in groups. Talk about the differences between British English and American English and then fill in the table.</a:t>
            </a:r>
            <a:endParaRPr lang="en-US" altLang="zh-CN" sz="3200" b="1"/>
          </a:p>
        </p:txBody>
      </p:sp>
      <p:graphicFrame>
        <p:nvGraphicFramePr>
          <p:cNvPr id="37957" name="表格 37956"/>
          <p:cNvGraphicFramePr/>
          <p:nvPr/>
        </p:nvGraphicFramePr>
        <p:xfrm>
          <a:off x="152400" y="2036763"/>
          <a:ext cx="8839200" cy="4256179"/>
        </p:xfrm>
        <a:graphic>
          <a:graphicData uri="http://schemas.openxmlformats.org/drawingml/2006/table">
            <a:tbl>
              <a:tblPr/>
              <a:tblGrid>
                <a:gridCol w="2033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8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907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>
                        <a:latin typeface="Times New Roman" panose="02020603050405020304" pitchFamily="18" charset="0"/>
                      </a:endParaRPr>
                    </a:p>
                  </a:txBody>
                  <a:tcPr marT="45717" marB="45717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British English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American English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739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latin typeface="Arial Narrow" panose="020B0606020202030204" pitchFamily="34" charset="0"/>
                        </a:rPr>
                        <a:t>Vocabulary </a:t>
                      </a:r>
                      <a:endParaRPr lang="zh-CN" altLang="en-US" sz="3200" b="1">
                        <a:latin typeface="Arial Narrow" panose="020B0606020202030204" pitchFamily="34" charset="0"/>
                      </a:endParaRPr>
                    </a:p>
                  </a:txBody>
                  <a:tcPr marT="45717" marB="45717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5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autumn, 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5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fall, 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863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latin typeface="Arial Narrow" panose="020B0606020202030204" pitchFamily="34" charset="0"/>
                        </a:rPr>
                        <a:t>Spelling</a:t>
                      </a:r>
                      <a:endParaRPr lang="zh-CN" altLang="en-US" sz="3200" b="1">
                        <a:latin typeface="Arial Narrow" panose="020B0606020202030204" pitchFamily="34" charset="0"/>
                      </a:endParaRPr>
                    </a:p>
                  </a:txBody>
                  <a:tcPr marT="45717" marB="45717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5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 dirty="0" err="1">
                          <a:latin typeface="Times New Roman" panose="02020603050405020304" pitchFamily="18" charset="0"/>
                        </a:rPr>
                        <a:t>colour</a:t>
                      </a: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,  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5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color, 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899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latin typeface="Arial Narrow" panose="020B0606020202030204" pitchFamily="34" charset="0"/>
                        </a:rPr>
                        <a:t>Expression</a:t>
                      </a:r>
                      <a:endParaRPr lang="zh-CN" altLang="en-US" sz="3200" b="1">
                        <a:latin typeface="Arial Narrow" panose="020B0606020202030204" pitchFamily="34" charset="0"/>
                      </a:endParaRPr>
                    </a:p>
                  </a:txBody>
                  <a:tcPr marT="45717" marB="45717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5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ring up someone, 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lnSpc>
                          <a:spcPct val="75000"/>
                        </a:lnSpc>
                        <a:spcBef>
                          <a:spcPct val="0"/>
                        </a:spcBef>
                        <a:buNone/>
                      </a:pPr>
                      <a:r>
                        <a:rPr lang="en-US" altLang="zh-CN" sz="3200" b="1">
                          <a:latin typeface="Times New Roman" panose="02020603050405020304" pitchFamily="18" charset="0"/>
                        </a:rPr>
                        <a:t>call someone on the phone, </a:t>
                      </a:r>
                      <a:endParaRPr lang="zh-CN" altLang="en-US" sz="3200" b="1">
                        <a:latin typeface="Times New Roman" panose="02020603050405020304" pitchFamily="18" charset="0"/>
                      </a:endParaRP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739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altLang="zh-CN" sz="3200" b="1">
                          <a:latin typeface="Arial Narrow" panose="020B0606020202030204" pitchFamily="34" charset="0"/>
                        </a:rPr>
                        <a:t>Others</a:t>
                      </a:r>
                      <a:endParaRPr lang="zh-CN" altLang="en-US" sz="3200" b="1">
                        <a:latin typeface="Arial Narrow" panose="020B0606020202030204" pitchFamily="34" charset="0"/>
                      </a:endParaRPr>
                    </a:p>
                  </a:txBody>
                  <a:tcPr marT="45717" marB="45717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>
                        <a:latin typeface="Times New Roman" panose="02020603050405020304" pitchFamily="18" charset="0"/>
                      </a:endParaRP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3200" b="1" dirty="0">
                        <a:latin typeface="Times New Roman" panose="02020603050405020304" pitchFamily="18" charset="0"/>
                      </a:endParaRPr>
                    </a:p>
                  </a:txBody>
                  <a:tcPr marT="45717" marB="45717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7956" name="矩形 37955"/>
          <p:cNvSpPr>
            <a:spLocks noChangeArrowheads="1"/>
          </p:cNvSpPr>
          <p:nvPr/>
        </p:nvSpPr>
        <p:spPr bwMode="auto">
          <a:xfrm>
            <a:off x="2286000" y="2667000"/>
            <a:ext cx="3048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toilet, biscuit, booking</a:t>
            </a:r>
          </a:p>
        </p:txBody>
      </p:sp>
      <p:sp>
        <p:nvSpPr>
          <p:cNvPr id="37958" name="矩形 37957"/>
          <p:cNvSpPr>
            <a:spLocks noChangeArrowheads="1"/>
          </p:cNvSpPr>
          <p:nvPr/>
        </p:nvSpPr>
        <p:spPr bwMode="auto">
          <a:xfrm>
            <a:off x="5334000" y="2606675"/>
            <a:ext cx="3810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    washroom, cracker, reservation</a:t>
            </a:r>
          </a:p>
        </p:txBody>
      </p:sp>
      <p:sp>
        <p:nvSpPr>
          <p:cNvPr id="37959" name="矩形 37958"/>
          <p:cNvSpPr>
            <a:spLocks noChangeArrowheads="1"/>
          </p:cNvSpPr>
          <p:nvPr/>
        </p:nvSpPr>
        <p:spPr bwMode="auto">
          <a:xfrm>
            <a:off x="2286000" y="3429000"/>
            <a:ext cx="2971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lorry, aeroplane, cheque, cock</a:t>
            </a:r>
          </a:p>
        </p:txBody>
      </p:sp>
      <p:sp>
        <p:nvSpPr>
          <p:cNvPr id="37960" name="矩形 37959"/>
          <p:cNvSpPr>
            <a:spLocks noChangeArrowheads="1"/>
          </p:cNvSpPr>
          <p:nvPr/>
        </p:nvSpPr>
        <p:spPr bwMode="auto">
          <a:xfrm>
            <a:off x="5410200" y="3429000"/>
            <a:ext cx="3733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truck, airplane, check, rooster</a:t>
            </a:r>
          </a:p>
        </p:txBody>
      </p:sp>
      <p:sp>
        <p:nvSpPr>
          <p:cNvPr id="37961" name="矩形 37960"/>
          <p:cNvSpPr>
            <a:spLocks noChangeArrowheads="1"/>
          </p:cNvSpPr>
          <p:nvPr/>
        </p:nvSpPr>
        <p:spPr bwMode="auto">
          <a:xfrm>
            <a:off x="2362200" y="5054600"/>
            <a:ext cx="2068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angry with</a:t>
            </a:r>
          </a:p>
        </p:txBody>
      </p:sp>
      <p:sp>
        <p:nvSpPr>
          <p:cNvPr id="37962" name="矩形 37961"/>
          <p:cNvSpPr>
            <a:spLocks noChangeArrowheads="1"/>
          </p:cNvSpPr>
          <p:nvPr/>
        </p:nvSpPr>
        <p:spPr bwMode="auto">
          <a:xfrm>
            <a:off x="6781800" y="5029200"/>
            <a:ext cx="163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5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angry at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7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7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7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6" grpId="0"/>
      <p:bldP spid="37958" grpId="0"/>
      <p:bldP spid="37959" grpId="0"/>
      <p:bldP spid="37960" grpId="0"/>
      <p:bldP spid="37961" grpId="0"/>
      <p:bldP spid="379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文本框 17409"/>
          <p:cNvSpPr txBox="1">
            <a:spLocks noChangeArrowheads="1"/>
          </p:cNvSpPr>
          <p:nvPr/>
        </p:nvSpPr>
        <p:spPr bwMode="auto">
          <a:xfrm>
            <a:off x="1219200" y="2971800"/>
            <a:ext cx="6324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chemeClr val="tx2"/>
                </a:solidFill>
                <a:latin typeface="Times New Roman" panose="02020603050405020304" pitchFamily="18" charset="0"/>
              </a:rPr>
              <a:t>Read the dialogue, then act out the dialogue with your partner.</a:t>
            </a:r>
          </a:p>
        </p:txBody>
      </p:sp>
      <p:sp>
        <p:nvSpPr>
          <p:cNvPr id="2" name="矩形 17410"/>
          <p:cNvSpPr>
            <a:spLocks noChangeArrowheads="1" noChangeShapeType="1" noTextEdit="1"/>
          </p:cNvSpPr>
          <p:nvPr/>
        </p:nvSpPr>
        <p:spPr bwMode="auto">
          <a:xfrm>
            <a:off x="3048000" y="1219200"/>
            <a:ext cx="3733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9525">
                  <a:solidFill>
                    <a:srgbClr val="00FF00"/>
                  </a:solidFill>
                  <a:round/>
                </a:ln>
                <a:solidFill>
                  <a:srgbClr val="FFFF99"/>
                </a:solidFill>
                <a:latin typeface="Arial" panose="020B0604020202020204"/>
                <a:cs typeface="Arial" panose="020B0604020202020204"/>
              </a:rPr>
              <a:t>Let's practice</a:t>
            </a:r>
            <a:endParaRPr lang="zh-CN" altLang="en-US" sz="3600" b="1" kern="10" dirty="0">
              <a:ln w="9525">
                <a:solidFill>
                  <a:srgbClr val="00FF00"/>
                </a:solidFill>
                <a:round/>
              </a:ln>
              <a:solidFill>
                <a:srgbClr val="FFFF99"/>
              </a:solidFill>
              <a:latin typeface="Arial" panose="020B0604020202020204"/>
              <a:cs typeface="Arial" panose="020B0604020202020204"/>
            </a:endParaRPr>
          </a:p>
        </p:txBody>
      </p:sp>
      <p:pic>
        <p:nvPicPr>
          <p:cNvPr id="17411" name="图片 17411" descr="telephone%20ringing%20twn"/>
          <p:cNvPicPr preferRelativeResize="0"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1800" y="47244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图片 17412" descr="telephone_ring"/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" y="990600"/>
            <a:ext cx="121920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7169"/>
          <p:cNvSpPr>
            <a:spLocks noChangeArrowheads="1" noChangeShapeType="1" noTextEdit="1"/>
          </p:cNvSpPr>
          <p:nvPr/>
        </p:nvSpPr>
        <p:spPr bwMode="auto">
          <a:xfrm>
            <a:off x="1600200" y="1828800"/>
            <a:ext cx="60198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Language Points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文本框 46081"/>
          <p:cNvSpPr txBox="1">
            <a:spLocks noChangeArrowheads="1"/>
          </p:cNvSpPr>
          <p:nvPr/>
        </p:nvSpPr>
        <p:spPr bwMode="auto">
          <a:xfrm>
            <a:off x="457200" y="381000"/>
            <a:ext cx="83327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1. Brian is chatting online with David, a new friend from New York.</a:t>
            </a:r>
            <a:r>
              <a:rPr lang="en-US" altLang="zh-CN" sz="3600" b="1" dirty="0">
                <a:latin typeface="Times New Roman" panose="02020603050405020304" pitchFamily="18" charset="0"/>
              </a:rPr>
              <a:t>   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chat with… 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同</a:t>
            </a:r>
            <a:r>
              <a:rPr lang="en-US" altLang="zh-CN" sz="36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3600" b="1" dirty="0">
                <a:latin typeface="Times New Roman" panose="02020603050405020304" pitchFamily="18" charset="0"/>
              </a:rPr>
              <a:t>聊天          </a:t>
            </a:r>
          </a:p>
        </p:txBody>
      </p:sp>
      <p:sp>
        <p:nvSpPr>
          <p:cNvPr id="46083" name="文本框 46082"/>
          <p:cNvSpPr txBox="1">
            <a:spLocks noChangeArrowheads="1"/>
          </p:cNvSpPr>
          <p:nvPr/>
        </p:nvSpPr>
        <p:spPr bwMode="auto">
          <a:xfrm>
            <a:off x="457200" y="2286000"/>
            <a:ext cx="8112125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和朋友聊天是愉快的。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It is pleasant to chat with friends.</a:t>
            </a:r>
          </a:p>
          <a:p>
            <a:r>
              <a:rPr lang="zh-CN" altLang="en-US" sz="36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她喜欢用电话和祖母聊天。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She likes to chat with grandma over the phone.</a:t>
            </a:r>
          </a:p>
          <a:p>
            <a:r>
              <a:rPr lang="zh-CN" altLang="en-US" sz="3600" b="1" dirty="0">
                <a:solidFill>
                  <a:srgbClr val="660033"/>
                </a:solidFill>
                <a:latin typeface="Times New Roman" panose="02020603050405020304" pitchFamily="18" charset="0"/>
              </a:rPr>
              <a:t>我非常渴望能和你再次在网上聊天。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I’m dying to chat with you online again.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文本框 48129"/>
          <p:cNvSpPr txBox="1">
            <a:spLocks noChangeArrowheads="1"/>
          </p:cNvSpPr>
          <p:nvPr/>
        </p:nvSpPr>
        <p:spPr bwMode="auto">
          <a:xfrm>
            <a:off x="457200" y="679450"/>
            <a:ext cx="83327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2. Phones don’t </a:t>
            </a:r>
            <a:r>
              <a:rPr lang="en-US" altLang="zh-CN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go up</a:t>
            </a:r>
            <a:r>
              <a:rPr lang="en-US" altLang="zh-CN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 when they ring.</a:t>
            </a:r>
            <a:endParaRPr lang="en-US" altLang="zh-CN" sz="3600" b="1" dirty="0">
              <a:latin typeface="Times New Roman" panose="02020603050405020304" pitchFamily="18" charset="0"/>
            </a:endParaRP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go up      </a:t>
            </a:r>
            <a:r>
              <a:rPr lang="zh-CN" altLang="en-US" sz="3600" b="1" dirty="0">
                <a:latin typeface="Times New Roman" panose="02020603050405020304" pitchFamily="18" charset="0"/>
              </a:rPr>
              <a:t>上升；升起          </a:t>
            </a:r>
          </a:p>
        </p:txBody>
      </p:sp>
      <p:sp>
        <p:nvSpPr>
          <p:cNvPr id="48131" name="文本框 48130"/>
          <p:cNvSpPr txBox="1">
            <a:spLocks noChangeArrowheads="1"/>
          </p:cNvSpPr>
          <p:nvPr/>
        </p:nvSpPr>
        <p:spPr bwMode="auto">
          <a:xfrm>
            <a:off x="457200" y="2127250"/>
            <a:ext cx="8112125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如果任何一种产品短缺，那种产品的价格就上涨。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If there is a shortage of any product, prices of that product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 up</a:t>
            </a:r>
            <a:r>
              <a:rPr lang="en-US" altLang="zh-CN" sz="3600" b="1" dirty="0">
                <a:latin typeface="Times New Roman" panose="02020603050405020304" pitchFamily="18" charset="0"/>
              </a:rPr>
              <a:t>.  </a:t>
            </a:r>
          </a:p>
          <a:p>
            <a:pPr lvl="2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我们节目的收视率提高了。</a:t>
            </a:r>
          </a:p>
          <a:p>
            <a:pPr lvl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Our show has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gone up</a:t>
            </a:r>
            <a:r>
              <a:rPr lang="en-US" altLang="zh-CN" sz="3600" b="1" dirty="0">
                <a:latin typeface="Times New Roman" panose="02020603050405020304" pitchFamily="18" charset="0"/>
              </a:rPr>
              <a:t> in the ratings.  </a:t>
            </a:r>
            <a:endParaRPr lang="en-US" altLang="zh-CN" sz="36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18434"/>
          <p:cNvSpPr txBox="1">
            <a:spLocks noChangeArrowheads="1"/>
          </p:cNvSpPr>
          <p:nvPr/>
        </p:nvSpPr>
        <p:spPr bwMode="auto">
          <a:xfrm>
            <a:off x="457200" y="381000"/>
            <a:ext cx="833278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3. </a:t>
            </a:r>
            <a:r>
              <a:rPr lang="en-US" altLang="zh-CN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Maybe I’ll ring him up tonight.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   ring sb. up </a:t>
            </a:r>
          </a:p>
        </p:txBody>
      </p:sp>
      <p:sp>
        <p:nvSpPr>
          <p:cNvPr id="18436" name="文本框 18435"/>
          <p:cNvSpPr txBox="1">
            <a:spLocks noChangeArrowheads="1"/>
          </p:cNvSpPr>
          <p:nvPr/>
        </p:nvSpPr>
        <p:spPr bwMode="auto">
          <a:xfrm>
            <a:off x="762000" y="1885950"/>
            <a:ext cx="811212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他一到你就给我打电话好吗？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Could you ring me up as soon as he arrives?</a:t>
            </a:r>
          </a:p>
          <a:p>
            <a:r>
              <a:rPr lang="zh-CN" altLang="en-US" sz="36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给他们打电话让他们快点。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Ring them up and tell them to hurry up.</a:t>
            </a:r>
          </a:p>
        </p:txBody>
      </p:sp>
      <p:sp>
        <p:nvSpPr>
          <p:cNvPr id="18437" name="文本框 18436"/>
          <p:cNvSpPr txBox="1">
            <a:spLocks noChangeArrowheads="1"/>
          </p:cNvSpPr>
          <p:nvPr/>
        </p:nvSpPr>
        <p:spPr bwMode="auto">
          <a:xfrm>
            <a:off x="685800" y="4876800"/>
            <a:ext cx="80772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也可用其他方式表示给某人打电话：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call sb. / phone sb. / give sb. a call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框 5121"/>
          <p:cNvSpPr txBox="1">
            <a:spLocks noChangeArrowheads="1"/>
          </p:cNvSpPr>
          <p:nvPr/>
        </p:nvSpPr>
        <p:spPr bwMode="auto">
          <a:xfrm>
            <a:off x="685800" y="2667000"/>
            <a:ext cx="82296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 To understand the dialogue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lnSpc>
                <a:spcPct val="115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 To use the words correctly:</a:t>
            </a:r>
          </a:p>
          <a:p>
            <a:pPr>
              <a:lnSpc>
                <a:spcPct val="115000"/>
              </a:lnSpc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ring up       </a:t>
            </a:r>
          </a:p>
          <a:p>
            <a:pPr>
              <a:lnSpc>
                <a:spcPct val="115000"/>
              </a:lnSpc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go up   </a:t>
            </a:r>
          </a:p>
          <a:p>
            <a:pPr>
              <a:lnSpc>
                <a:spcPct val="115000"/>
              </a:lnSpc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in different ways</a:t>
            </a:r>
          </a:p>
        </p:txBody>
      </p:sp>
      <p:grpSp>
        <p:nvGrpSpPr>
          <p:cNvPr id="4098" name="组合 5122"/>
          <p:cNvGrpSpPr/>
          <p:nvPr/>
        </p:nvGrpSpPr>
        <p:grpSpPr bwMode="auto">
          <a:xfrm>
            <a:off x="1981200" y="1066800"/>
            <a:ext cx="4405313" cy="1138238"/>
            <a:chOff x="1344" y="554"/>
            <a:chExt cx="2775" cy="717"/>
          </a:xfrm>
        </p:grpSpPr>
        <p:pic>
          <p:nvPicPr>
            <p:cNvPr id="4099" name="图片 5123" descr="0806112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344" y="554"/>
              <a:ext cx="2775" cy="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0" name="文本框 5124"/>
            <p:cNvSpPr txBox="1">
              <a:spLocks noChangeArrowheads="1"/>
            </p:cNvSpPr>
            <p:nvPr/>
          </p:nvSpPr>
          <p:spPr bwMode="auto">
            <a:xfrm>
              <a:off x="2016" y="720"/>
              <a:ext cx="13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 dirty="0">
                  <a:latin typeface="Times New Roman" panose="02020603050405020304" pitchFamily="18" charset="0"/>
                </a:rPr>
                <a:t>objectives</a:t>
              </a:r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19457"/>
          <p:cNvSpPr txBox="1">
            <a:spLocks noChangeArrowheads="1"/>
          </p:cNvSpPr>
          <p:nvPr/>
        </p:nvSpPr>
        <p:spPr bwMode="auto">
          <a:xfrm>
            <a:off x="304800" y="228600"/>
            <a:ext cx="86106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8000"/>
                </a:solidFill>
                <a:latin typeface="Arial Narrow" panose="020B0606020202030204" pitchFamily="34" charset="0"/>
              </a:rPr>
              <a:t>4. There are quite a few differences between your English and my English.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differences between … and … 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               ……</a:t>
            </a:r>
            <a:r>
              <a:rPr lang="zh-CN" altLang="en-US" sz="3600" b="1">
                <a:latin typeface="Times New Roman" panose="02020603050405020304" pitchFamily="18" charset="0"/>
              </a:rPr>
              <a:t>与</a:t>
            </a:r>
            <a:r>
              <a:rPr lang="en-US" altLang="zh-CN" sz="3600" b="1">
                <a:latin typeface="Times New Roman" panose="02020603050405020304" pitchFamily="18" charset="0"/>
              </a:rPr>
              <a:t>……</a:t>
            </a:r>
            <a:r>
              <a:rPr lang="zh-CN" altLang="en-US" sz="3600" b="1">
                <a:latin typeface="Times New Roman" panose="02020603050405020304" pitchFamily="18" charset="0"/>
              </a:rPr>
              <a:t>之间的不同之处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be different from …      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和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...…</a:t>
            </a:r>
            <a:r>
              <a:rPr lang="zh-CN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不同</a:t>
            </a:r>
            <a:r>
              <a:rPr lang="zh-CN" altLang="en-US" sz="36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9459" name="矩形 19458"/>
          <p:cNvSpPr>
            <a:spLocks noChangeArrowheads="1"/>
          </p:cNvSpPr>
          <p:nvPr/>
        </p:nvSpPr>
        <p:spPr bwMode="auto">
          <a:xfrm>
            <a:off x="228600" y="3200400"/>
            <a:ext cx="88392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What is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the difference between</a:t>
            </a:r>
            <a:r>
              <a:rPr lang="en-US" altLang="zh-CN" sz="3600" b="1">
                <a:latin typeface="Times New Roman" panose="02020603050405020304" pitchFamily="18" charset="0"/>
              </a:rPr>
              <a:t> you and me?</a:t>
            </a:r>
          </a:p>
          <a:p>
            <a:r>
              <a:rPr lang="zh-CN" altLang="en-US" sz="3600" b="1">
                <a:solidFill>
                  <a:srgbClr val="A50021"/>
                </a:solidFill>
                <a:latin typeface="Times New Roman" panose="02020603050405020304" pitchFamily="18" charset="0"/>
              </a:rPr>
              <a:t>每一个人都认为自己和别人不同。</a:t>
            </a:r>
            <a:r>
              <a:rPr lang="zh-CN" altLang="en-US" sz="3600"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Everybody thinks they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’re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different from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everybody else.</a:t>
            </a:r>
          </a:p>
          <a:p>
            <a:r>
              <a:rPr lang="zh-CN" altLang="en-US" sz="3600" b="1">
                <a:solidFill>
                  <a:srgbClr val="A50021"/>
                </a:solidFill>
                <a:latin typeface="Times New Roman" panose="02020603050405020304" pitchFamily="18" charset="0"/>
              </a:rPr>
              <a:t>他的人生观与你的不同。</a:t>
            </a:r>
            <a:endParaRPr lang="zh-CN" altLang="en-US" sz="3600" b="1">
              <a:solidFill>
                <a:srgbClr val="8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His view of life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different from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yours.</a:t>
            </a:r>
            <a:r>
              <a:rPr lang="en-US" altLang="zh-CN" sz="3600" b="1">
                <a:latin typeface="Times New Roman" panose="02020603050405020304" pitchFamily="18" charset="0"/>
              </a:rPr>
              <a:t> </a:t>
            </a:r>
            <a:endParaRPr lang="en-US" altLang="zh-CN" sz="3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文本框 24579"/>
          <p:cNvSpPr txBox="1">
            <a:spLocks noChangeArrowheads="1"/>
          </p:cNvSpPr>
          <p:nvPr/>
        </p:nvSpPr>
        <p:spPr bwMode="auto">
          <a:xfrm>
            <a:off x="533400" y="1895475"/>
            <a:ext cx="8610600" cy="437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difference in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在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...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方面不同 </a:t>
            </a:r>
          </a:p>
          <a:p>
            <a:pPr>
              <a:lnSpc>
                <a:spcPct val="12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There's not much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difference in</a:t>
            </a:r>
            <a:r>
              <a:rPr lang="en-US" altLang="zh-CN" sz="3600" b="1">
                <a:latin typeface="Times New Roman" panose="02020603050405020304" pitchFamily="18" charset="0"/>
              </a:rPr>
              <a:t> price between the two computers.  </a:t>
            </a:r>
          </a:p>
          <a:p>
            <a:pPr lvl="1">
              <a:lnSpc>
                <a:spcPct val="12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这两种计算机价格没多大差别。</a:t>
            </a:r>
          </a:p>
          <a:p>
            <a:pPr lvl="1"/>
            <a:r>
              <a:rPr lang="en-US" altLang="zh-CN" sz="3600" b="1">
                <a:latin typeface="Times New Roman" panose="02020603050405020304" pitchFamily="18" charset="0"/>
              </a:rPr>
              <a:t>It is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difference in</a:t>
            </a:r>
            <a:r>
              <a:rPr lang="en-US" altLang="zh-CN" sz="3600" b="1">
                <a:latin typeface="Times New Roman" panose="02020603050405020304" pitchFamily="18" charset="0"/>
              </a:rPr>
              <a:t> kind, not merely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</a:t>
            </a:r>
            <a:r>
              <a:rPr lang="en-US" altLang="zh-CN" sz="3600" b="1">
                <a:latin typeface="Times New Roman" panose="02020603050405020304" pitchFamily="18" charset="0"/>
              </a:rPr>
              <a:t> degree.  </a:t>
            </a:r>
          </a:p>
          <a:p>
            <a:pPr lvl="2"/>
            <a:r>
              <a:rPr lang="zh-CN" altLang="en-US" sz="3600" b="1">
                <a:latin typeface="Times New Roman" panose="02020603050405020304" pitchFamily="18" charset="0"/>
              </a:rPr>
              <a:t>此乃本质之不同，并非仅仅是程度差异。</a:t>
            </a:r>
          </a:p>
        </p:txBody>
      </p:sp>
      <p:sp>
        <p:nvSpPr>
          <p:cNvPr id="23554" name="文本框 24580"/>
          <p:cNvSpPr txBox="1">
            <a:spLocks noChangeArrowheads="1"/>
          </p:cNvSpPr>
          <p:nvPr/>
        </p:nvSpPr>
        <p:spPr bwMode="auto">
          <a:xfrm>
            <a:off x="457200" y="457200"/>
            <a:ext cx="7772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8000"/>
                </a:solidFill>
                <a:latin typeface="Arial Narrow" panose="020B0606020202030204" pitchFamily="34" charset="0"/>
              </a:rPr>
              <a:t>5. There are also some </a:t>
            </a:r>
            <a:r>
              <a:rPr lang="en-US" altLang="zh-CN" sz="3600" b="1">
                <a:solidFill>
                  <a:srgbClr val="FF0000"/>
                </a:solidFill>
                <a:latin typeface="Arial Narrow" panose="020B0606020202030204" pitchFamily="34" charset="0"/>
              </a:rPr>
              <a:t>differences in</a:t>
            </a:r>
            <a:r>
              <a:rPr lang="en-US" altLang="zh-CN" sz="3600" b="1">
                <a:solidFill>
                  <a:srgbClr val="008000"/>
                </a:solidFill>
                <a:latin typeface="Arial Narrow" panose="020B0606020202030204" pitchFamily="34" charset="0"/>
              </a:rPr>
              <a:t> pronunciation and even in grammar.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文本框 20481"/>
          <p:cNvSpPr txBox="1">
            <a:spLocks noChangeArrowheads="1"/>
          </p:cNvSpPr>
          <p:nvPr/>
        </p:nvSpPr>
        <p:spPr bwMode="auto">
          <a:xfrm>
            <a:off x="609600" y="365125"/>
            <a:ext cx="80010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500" b="1">
                <a:solidFill>
                  <a:srgbClr val="008000"/>
                </a:solidFill>
                <a:latin typeface="Arial Narrow" panose="020B0606020202030204" pitchFamily="34" charset="0"/>
              </a:rPr>
              <a:t>6. We have been asked to write a report </a:t>
            </a:r>
            <a:r>
              <a:rPr lang="en-US" altLang="zh-CN" sz="3500" b="1" u="sng">
                <a:solidFill>
                  <a:srgbClr val="008000"/>
                </a:solidFill>
                <a:latin typeface="Arial Narrow" panose="020B0606020202030204" pitchFamily="34" charset="0"/>
              </a:rPr>
              <a:t>on</a:t>
            </a:r>
            <a:r>
              <a:rPr lang="en-US" altLang="zh-CN" sz="3500" b="1">
                <a:solidFill>
                  <a:srgbClr val="008000"/>
                </a:solidFill>
                <a:latin typeface="Arial Narrow" panose="020B0606020202030204" pitchFamily="34" charset="0"/>
              </a:rPr>
              <a:t> Asia. </a:t>
            </a:r>
          </a:p>
        </p:txBody>
      </p:sp>
      <p:sp>
        <p:nvSpPr>
          <p:cNvPr id="20483" name="矩形 20482"/>
          <p:cNvSpPr>
            <a:spLocks noChangeArrowheads="1"/>
          </p:cNvSpPr>
          <p:nvPr/>
        </p:nvSpPr>
        <p:spPr bwMode="auto">
          <a:xfrm>
            <a:off x="533400" y="1524000"/>
            <a:ext cx="82296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9900FF"/>
                </a:solidFill>
                <a:latin typeface="Times New Roman" panose="02020603050405020304" pitchFamily="18" charset="0"/>
              </a:rPr>
              <a:t>【辨析】</a:t>
            </a:r>
            <a:r>
              <a:rPr lang="en-US" altLang="zh-CN" sz="3200" b="1">
                <a:solidFill>
                  <a:srgbClr val="9900FF"/>
                </a:solidFill>
                <a:latin typeface="Times New Roman" panose="02020603050405020304" pitchFamily="18" charset="0"/>
              </a:rPr>
              <a:t>: </a:t>
            </a:r>
            <a:r>
              <a:rPr lang="zh-CN" altLang="en-US" sz="3200" b="1">
                <a:solidFill>
                  <a:srgbClr val="9900FF"/>
                </a:solidFill>
                <a:latin typeface="Times New Roman" panose="02020603050405020304" pitchFamily="18" charset="0"/>
              </a:rPr>
              <a:t>表示 “关于”的</a:t>
            </a:r>
            <a:r>
              <a:rPr lang="en-US" altLang="zh-CN" sz="3200" b="1">
                <a:solidFill>
                  <a:srgbClr val="9900FF"/>
                </a:solidFill>
                <a:latin typeface="Times New Roman" panose="02020603050405020304" pitchFamily="18" charset="0"/>
              </a:rPr>
              <a:t>on</a:t>
            </a:r>
            <a:r>
              <a:rPr lang="zh-CN" altLang="en-US" sz="3200" b="1">
                <a:solidFill>
                  <a:srgbClr val="9900FF"/>
                </a:solidFill>
                <a:latin typeface="Times New Roman" panose="02020603050405020304" pitchFamily="18" charset="0"/>
              </a:rPr>
              <a:t>与</a:t>
            </a:r>
            <a:r>
              <a:rPr lang="en-US" altLang="zh-CN" sz="3200" b="1">
                <a:solidFill>
                  <a:srgbClr val="9900FF"/>
                </a:solidFill>
                <a:latin typeface="Times New Roman" panose="02020603050405020304" pitchFamily="18" charset="0"/>
              </a:rPr>
              <a:t>about</a:t>
            </a:r>
          </a:p>
          <a:p>
            <a:r>
              <a:rPr lang="zh-CN" altLang="en-US" sz="3200" b="1">
                <a:latin typeface="Times New Roman" panose="02020603050405020304" pitchFamily="18" charset="0"/>
              </a:rPr>
              <a:t>一般情况下，二者可以互相替换，但二者有点区别：</a:t>
            </a:r>
            <a:r>
              <a:rPr lang="en-US" altLang="zh-CN" sz="3200" b="1">
                <a:latin typeface="Times New Roman" panose="02020603050405020304" pitchFamily="18" charset="0"/>
              </a:rPr>
              <a:t>about</a:t>
            </a:r>
            <a:r>
              <a:rPr lang="zh-CN" altLang="en-US" sz="3200" b="1">
                <a:latin typeface="Times New Roman" panose="02020603050405020304" pitchFamily="18" charset="0"/>
              </a:rPr>
              <a:t>常用于简单的或浅显的论述等，是一般用语，多用于讲故事，谈话；思考等；</a:t>
            </a:r>
            <a:r>
              <a:rPr lang="en-US" altLang="zh-CN" sz="3200" b="1">
                <a:latin typeface="Times New Roman" panose="02020603050405020304" pitchFamily="18" charset="0"/>
              </a:rPr>
              <a:t>on</a:t>
            </a:r>
            <a:r>
              <a:rPr lang="zh-CN" altLang="en-US" sz="3200" b="1">
                <a:latin typeface="Times New Roman" panose="02020603050405020304" pitchFamily="18" charset="0"/>
              </a:rPr>
              <a:t>多用于系统论述或专题讲演、论著等，具有学术性，如：</a:t>
            </a:r>
            <a:r>
              <a:rPr lang="zh-CN" altLang="en-US" sz="32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0484" name="矩形 20483"/>
          <p:cNvSpPr>
            <a:spLocks noChangeArrowheads="1"/>
          </p:cNvSpPr>
          <p:nvPr/>
        </p:nvSpPr>
        <p:spPr bwMode="auto">
          <a:xfrm>
            <a:off x="609600" y="4433888"/>
            <a:ext cx="81534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200" b="1">
                <a:solidFill>
                  <a:srgbClr val="3333FF"/>
                </a:solidFill>
                <a:latin typeface="Times New Roman" panose="02020603050405020304" pitchFamily="18" charset="0"/>
              </a:rPr>
              <a:t>a report on the international situation</a:t>
            </a:r>
          </a:p>
          <a:p>
            <a:r>
              <a:rPr lang="zh-CN" altLang="en-US" sz="3200" b="1">
                <a:solidFill>
                  <a:srgbClr val="800000"/>
                </a:solidFill>
                <a:latin typeface="Times New Roman" panose="02020603050405020304" pitchFamily="18" charset="0"/>
              </a:rPr>
              <a:t>关于国际形势的报告 </a:t>
            </a:r>
          </a:p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stories about Micheal Jordan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</a:p>
          <a:p>
            <a:r>
              <a:rPr lang="zh-CN" altLang="en-US" sz="3200" b="1">
                <a:solidFill>
                  <a:srgbClr val="A50021"/>
                </a:solidFill>
                <a:latin typeface="Times New Roman" panose="02020603050405020304" pitchFamily="18" charset="0"/>
              </a:rPr>
              <a:t>迈克尔</a:t>
            </a:r>
            <a:r>
              <a:rPr lang="en-US" altLang="zh-CN" sz="3200" b="1">
                <a:solidFill>
                  <a:srgbClr val="A50021"/>
                </a:solidFill>
                <a:latin typeface="Times New Roman" panose="02020603050405020304" pitchFamily="18" charset="0"/>
              </a:rPr>
              <a:t>·</a:t>
            </a:r>
            <a:r>
              <a:rPr lang="zh-CN" altLang="en-US" sz="3200" b="1">
                <a:solidFill>
                  <a:srgbClr val="A50021"/>
                </a:solidFill>
                <a:latin typeface="Times New Roman" panose="02020603050405020304" pitchFamily="18" charset="0"/>
              </a:rPr>
              <a:t>乔丹的故事</a:t>
            </a:r>
            <a:r>
              <a:rPr lang="zh-CN" altLang="en-US" sz="320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文本框 50177"/>
          <p:cNvSpPr txBox="1">
            <a:spLocks noChangeArrowheads="1"/>
          </p:cNvSpPr>
          <p:nvPr/>
        </p:nvSpPr>
        <p:spPr bwMode="auto">
          <a:xfrm>
            <a:off x="609600" y="365125"/>
            <a:ext cx="8001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8000"/>
                </a:solidFill>
                <a:latin typeface="Arial Narrow" panose="020B0606020202030204" pitchFamily="34" charset="0"/>
              </a:rPr>
              <a:t>7. Sometimes we describe the same thing in different ways…</a:t>
            </a:r>
          </a:p>
        </p:txBody>
      </p:sp>
      <p:sp>
        <p:nvSpPr>
          <p:cNvPr id="25602" name="矩形 50178"/>
          <p:cNvSpPr>
            <a:spLocks noChangeArrowheads="1"/>
          </p:cNvSpPr>
          <p:nvPr/>
        </p:nvSpPr>
        <p:spPr bwMode="auto">
          <a:xfrm>
            <a:off x="533400" y="1524000"/>
            <a:ext cx="8229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9900FF"/>
                </a:solidFill>
                <a:latin typeface="Times New Roman" panose="02020603050405020304" pitchFamily="18" charset="0"/>
              </a:rPr>
              <a:t>in different ways  </a:t>
            </a:r>
            <a:r>
              <a:rPr lang="zh-CN" altLang="en-US" sz="3600" b="1">
                <a:solidFill>
                  <a:srgbClr val="9900FF"/>
                </a:solidFill>
                <a:latin typeface="Times New Roman" panose="02020603050405020304" pitchFamily="18" charset="0"/>
              </a:rPr>
              <a:t>用不同的方式或方法</a:t>
            </a:r>
          </a:p>
          <a:p>
            <a:r>
              <a:rPr lang="en-US" altLang="zh-CN" sz="3600" b="1">
                <a:solidFill>
                  <a:srgbClr val="9900FF"/>
                </a:solidFill>
                <a:latin typeface="Times New Roman" panose="02020603050405020304" pitchFamily="18" charset="0"/>
              </a:rPr>
              <a:t>in the same way   </a:t>
            </a:r>
            <a:r>
              <a:rPr lang="zh-CN" altLang="en-US" sz="3600" b="1">
                <a:solidFill>
                  <a:srgbClr val="9900FF"/>
                </a:solidFill>
                <a:latin typeface="Times New Roman" panose="02020603050405020304" pitchFamily="18" charset="0"/>
              </a:rPr>
              <a:t>用相同的方式或方法</a:t>
            </a:r>
          </a:p>
        </p:txBody>
      </p:sp>
      <p:sp>
        <p:nvSpPr>
          <p:cNvPr id="50180" name="矩形 50179"/>
          <p:cNvSpPr>
            <a:spLocks noChangeArrowheads="1"/>
          </p:cNvSpPr>
          <p:nvPr/>
        </p:nvSpPr>
        <p:spPr bwMode="auto">
          <a:xfrm>
            <a:off x="76200" y="2895600"/>
            <a:ext cx="86106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lvl="1"/>
            <a:r>
              <a:rPr lang="zh-CN" altLang="en-US" sz="3600" b="1">
                <a:latin typeface="Times New Roman" panose="02020603050405020304" pitchFamily="18" charset="0"/>
              </a:rPr>
              <a:t>危险的处境对人的影响各不相同。</a:t>
            </a:r>
          </a:p>
          <a:p>
            <a:r>
              <a:rPr lang="zh-CN" altLang="en-US" sz="3600" b="1">
                <a:latin typeface="Times New Roman" panose="02020603050405020304" pitchFamily="18" charset="0"/>
              </a:rPr>
              <a:t>     </a:t>
            </a:r>
            <a:r>
              <a:rPr lang="en-US" altLang="zh-CN" sz="3600" b="1">
                <a:latin typeface="Times New Roman" panose="02020603050405020304" pitchFamily="18" charset="0"/>
              </a:rPr>
              <a:t>A spice of danger affects people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   </a:t>
            </a:r>
          </a:p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 different ways</a:t>
            </a:r>
            <a:r>
              <a:rPr lang="en-US" altLang="zh-CN" sz="3600" b="1">
                <a:latin typeface="Times New Roman" panose="02020603050405020304" pitchFamily="18" charset="0"/>
              </a:rPr>
              <a:t>.</a:t>
            </a:r>
          </a:p>
          <a:p>
            <a:pPr lvl="1"/>
            <a:r>
              <a:rPr lang="zh-CN" altLang="en-US" sz="3600" b="1">
                <a:latin typeface="Times New Roman" panose="02020603050405020304" pitchFamily="18" charset="0"/>
              </a:rPr>
              <a:t>人们对广告的反应是不同的。</a:t>
            </a:r>
          </a:p>
          <a:p>
            <a:pPr lvl="1"/>
            <a:r>
              <a:rPr lang="en-US" altLang="zh-CN" sz="3600" b="1">
                <a:latin typeface="Times New Roman" panose="02020603050405020304" pitchFamily="18" charset="0"/>
              </a:rPr>
              <a:t>People react to advertisements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 different ways</a:t>
            </a:r>
            <a:r>
              <a:rPr lang="en-US" altLang="zh-CN" sz="3600" b="1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矩形 52227"/>
          <p:cNvSpPr>
            <a:spLocks noChangeArrowheads="1"/>
          </p:cNvSpPr>
          <p:nvPr/>
        </p:nvSpPr>
        <p:spPr bwMode="auto">
          <a:xfrm>
            <a:off x="0" y="1036638"/>
            <a:ext cx="8839200" cy="470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lvl="3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现在用同样的方式谈谈你自己。</a:t>
            </a:r>
          </a:p>
          <a:p>
            <a:pPr lvl="2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Now talk about yourself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the same way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pPr lvl="2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在这儿每个男孩、女孩都是以同样的方式对待的。</a:t>
            </a:r>
          </a:p>
          <a:p>
            <a:pPr lvl="1">
              <a:lnSpc>
                <a:spcPct val="120000"/>
              </a:lnSpc>
            </a:pPr>
            <a:r>
              <a:rPr lang="zh-CN" altLang="en-US" sz="3600" b="1" dirty="0">
                <a:latin typeface="Times New Roman" panose="02020603050405020304" pitchFamily="18" charset="0"/>
              </a:rPr>
              <a:t>    </a:t>
            </a:r>
            <a:r>
              <a:rPr lang="en-US" altLang="zh-CN" sz="3600" b="1" dirty="0">
                <a:latin typeface="Times New Roman" panose="02020603050405020304" pitchFamily="18" charset="0"/>
              </a:rPr>
              <a:t>Every boy and girl is treated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the </a:t>
            </a:r>
          </a:p>
          <a:p>
            <a:pPr lvl="1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same way</a:t>
            </a:r>
            <a:r>
              <a:rPr lang="en-US" altLang="zh-CN" sz="3600" b="1" dirty="0">
                <a:latin typeface="Times New Roman" panose="02020603050405020304" pitchFamily="18" charset="0"/>
              </a:rPr>
              <a:t> here.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文本框 21505"/>
          <p:cNvSpPr txBox="1">
            <a:spLocks noChangeArrowheads="1"/>
          </p:cNvSpPr>
          <p:nvPr/>
        </p:nvSpPr>
        <p:spPr bwMode="auto">
          <a:xfrm>
            <a:off x="533400" y="1219200"/>
            <a:ext cx="8077200" cy="536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1. Could you please ____ this afternoon?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A. ring me up           B. ring I up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C. call to me             D. call I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Because we are different from each other, we did a lot of things ____.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A. differently      B. in different ways    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C. in the same way      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D. difference from</a:t>
            </a:r>
          </a:p>
        </p:txBody>
      </p:sp>
      <p:sp>
        <p:nvSpPr>
          <p:cNvPr id="27650" name="文本框 21506"/>
          <p:cNvSpPr txBox="1">
            <a:spLocks noChangeArrowheads="1"/>
          </p:cNvSpPr>
          <p:nvPr/>
        </p:nvSpPr>
        <p:spPr bwMode="auto">
          <a:xfrm>
            <a:off x="609600" y="495300"/>
            <a:ext cx="7924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I. Multiple choice </a:t>
            </a:r>
          </a:p>
        </p:txBody>
      </p:sp>
      <p:pic>
        <p:nvPicPr>
          <p:cNvPr id="21508" name="图片 21507" descr="s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752600"/>
            <a:ext cx="9525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图片 21508" descr="s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4419600"/>
            <a:ext cx="9525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文本框 22529"/>
          <p:cNvSpPr txBox="1">
            <a:spLocks noChangeArrowheads="1"/>
          </p:cNvSpPr>
          <p:nvPr/>
        </p:nvSpPr>
        <p:spPr bwMode="auto">
          <a:xfrm>
            <a:off x="457200" y="517525"/>
            <a:ext cx="8686800" cy="509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 — Hello, what are you doing?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— I’m _____ my grandparents online.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A. chat with            B. chatting with                                     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C. play with            D. speak with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4. Have you got any books  ____ science? 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A. on                       B. of                 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C. for                      D. from</a:t>
            </a:r>
          </a:p>
        </p:txBody>
      </p:sp>
      <p:pic>
        <p:nvPicPr>
          <p:cNvPr id="22531" name="图片 22530" descr="s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905000"/>
            <a:ext cx="9525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图片 22531" descr="st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038600"/>
            <a:ext cx="9525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文本框 23566"/>
          <p:cNvSpPr txBox="1">
            <a:spLocks noChangeArrowheads="1"/>
          </p:cNvSpPr>
          <p:nvPr/>
        </p:nvSpPr>
        <p:spPr bwMode="auto">
          <a:xfrm>
            <a:off x="304800" y="1323975"/>
            <a:ext cx="86106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Could you s____ this word for me?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Sorry! He is in the w________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盥洗室</a:t>
            </a:r>
            <a:r>
              <a:rPr lang="en-US" altLang="zh-CN" sz="3600" b="1" dirty="0">
                <a:latin typeface="Times New Roman" panose="02020603050405020304" pitchFamily="18" charset="0"/>
              </a:rPr>
              <a:t>)now.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b________ is another name of washroom.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Lily comes from U.K. and she is a B_____.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His p____________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发音</a:t>
            </a:r>
            <a:r>
              <a:rPr lang="en-US" altLang="zh-CN" sz="3600" b="1" dirty="0">
                <a:latin typeface="Times New Roman" panose="02020603050405020304" pitchFamily="18" charset="0"/>
              </a:rPr>
              <a:t>) of French words is simply terrible.</a:t>
            </a:r>
          </a:p>
        </p:txBody>
      </p:sp>
      <p:sp>
        <p:nvSpPr>
          <p:cNvPr id="23568" name="文本框 23567"/>
          <p:cNvSpPr txBox="1">
            <a:spLocks noChangeArrowheads="1"/>
          </p:cNvSpPr>
          <p:nvPr/>
        </p:nvSpPr>
        <p:spPr bwMode="auto">
          <a:xfrm>
            <a:off x="3124200" y="1247775"/>
            <a:ext cx="895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pell</a:t>
            </a:r>
          </a:p>
        </p:txBody>
      </p:sp>
      <p:sp>
        <p:nvSpPr>
          <p:cNvPr id="23569" name="文本框 23568"/>
          <p:cNvSpPr txBox="1">
            <a:spLocks noChangeArrowheads="1"/>
          </p:cNvSpPr>
          <p:nvPr/>
        </p:nvSpPr>
        <p:spPr bwMode="auto">
          <a:xfrm>
            <a:off x="4800600" y="2009775"/>
            <a:ext cx="1885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ashroom</a:t>
            </a:r>
          </a:p>
        </p:txBody>
      </p:sp>
      <p:sp>
        <p:nvSpPr>
          <p:cNvPr id="23570" name="文本框 23569"/>
          <p:cNvSpPr txBox="1">
            <a:spLocks noChangeArrowheads="1"/>
          </p:cNvSpPr>
          <p:nvPr/>
        </p:nvSpPr>
        <p:spPr bwMode="auto">
          <a:xfrm>
            <a:off x="1066800" y="3152775"/>
            <a:ext cx="1860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athroom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72" name="文本框 23571"/>
          <p:cNvSpPr txBox="1">
            <a:spLocks noChangeArrowheads="1"/>
          </p:cNvSpPr>
          <p:nvPr/>
        </p:nvSpPr>
        <p:spPr bwMode="auto">
          <a:xfrm>
            <a:off x="1828800" y="5057775"/>
            <a:ext cx="2698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ronunciation</a:t>
            </a:r>
          </a:p>
        </p:txBody>
      </p:sp>
      <p:sp>
        <p:nvSpPr>
          <p:cNvPr id="23574" name="文本框 23573"/>
          <p:cNvSpPr txBox="1">
            <a:spLocks noChangeArrowheads="1"/>
          </p:cNvSpPr>
          <p:nvPr/>
        </p:nvSpPr>
        <p:spPr bwMode="auto">
          <a:xfrm>
            <a:off x="990600" y="4371975"/>
            <a:ext cx="1225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ritish</a:t>
            </a:r>
          </a:p>
        </p:txBody>
      </p:sp>
      <p:sp>
        <p:nvSpPr>
          <p:cNvPr id="29703" name="文本框 23574"/>
          <p:cNvSpPr txBox="1">
            <a:spLocks noChangeArrowheads="1"/>
          </p:cNvSpPr>
          <p:nvPr/>
        </p:nvSpPr>
        <p:spPr bwMode="auto">
          <a:xfrm>
            <a:off x="2667000" y="561975"/>
            <a:ext cx="426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6600"/>
                </a:solidFill>
              </a:rPr>
              <a:t>Fill in the blanks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8" grpId="0"/>
      <p:bldP spid="23569" grpId="0"/>
      <p:bldP spid="23570" grpId="0"/>
      <p:bldP spid="23572" grpId="0"/>
      <p:bldP spid="2357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文本框 58378"/>
          <p:cNvSpPr txBox="1">
            <a:spLocks noChangeArrowheads="1"/>
          </p:cNvSpPr>
          <p:nvPr/>
        </p:nvSpPr>
        <p:spPr bwMode="auto">
          <a:xfrm>
            <a:off x="304800" y="228600"/>
            <a:ext cx="8534400" cy="635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5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6. Is it an A________ (</a:t>
            </a:r>
            <a:r>
              <a:rPr lang="zh-CN" altLang="en-US" sz="3600" b="1">
                <a:latin typeface="Times New Roman" panose="02020603050405020304" pitchFamily="18" charset="0"/>
              </a:rPr>
              <a:t>美国的</a:t>
            </a:r>
            <a:r>
              <a:rPr lang="en-US" altLang="zh-CN" sz="3600" b="1">
                <a:latin typeface="Times New Roman" panose="02020603050405020304" pitchFamily="18" charset="0"/>
              </a:rPr>
              <a:t>) car or an English car?</a:t>
            </a:r>
          </a:p>
          <a:p>
            <a:pPr>
              <a:spcBef>
                <a:spcPct val="35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7. How do you like the English ________ (</a:t>
            </a:r>
            <a:r>
              <a:rPr lang="zh-CN" altLang="en-US" sz="3600" b="1">
                <a:latin typeface="Times New Roman" panose="02020603050405020304" pitchFamily="18" charset="0"/>
              </a:rPr>
              <a:t>语法</a:t>
            </a:r>
            <a:r>
              <a:rPr lang="en-US" altLang="zh-CN" sz="3600" b="1">
                <a:latin typeface="Times New Roman" panose="02020603050405020304" pitchFamily="18" charset="0"/>
              </a:rPr>
              <a:t>) book?</a:t>
            </a:r>
          </a:p>
          <a:p>
            <a:pPr>
              <a:spcBef>
                <a:spcPct val="35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8. These jokes would be far too difficult to _________ (</a:t>
            </a:r>
            <a:r>
              <a:rPr lang="zh-CN" altLang="en-US" sz="3600" b="1">
                <a:latin typeface="Times New Roman" panose="02020603050405020304" pitchFamily="18" charset="0"/>
              </a:rPr>
              <a:t>翻译</a:t>
            </a:r>
            <a:r>
              <a:rPr lang="en-US" altLang="zh-CN" sz="3600" b="1">
                <a:latin typeface="Times New Roman" panose="02020603050405020304" pitchFamily="18" charset="0"/>
              </a:rPr>
              <a:t>). </a:t>
            </a:r>
          </a:p>
          <a:p>
            <a:pPr>
              <a:spcBef>
                <a:spcPct val="35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9. It’s not always obvious how you  _________ (</a:t>
            </a:r>
            <a:r>
              <a:rPr lang="zh-CN" altLang="en-US" sz="3600" b="1">
                <a:latin typeface="Times New Roman" panose="02020603050405020304" pitchFamily="18" charset="0"/>
              </a:rPr>
              <a:t>发音</a:t>
            </a:r>
            <a:r>
              <a:rPr lang="en-US" altLang="zh-CN" sz="3600" b="1">
                <a:latin typeface="Times New Roman" panose="02020603050405020304" pitchFamily="18" charset="0"/>
              </a:rPr>
              <a:t>) a word when you see it.</a:t>
            </a:r>
          </a:p>
          <a:p>
            <a:pPr>
              <a:spcBef>
                <a:spcPct val="35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10. She’s Italian by birth but is now an __________ (</a:t>
            </a:r>
            <a:r>
              <a:rPr lang="zh-CN" altLang="en-US" sz="3600" b="1">
                <a:latin typeface="Times New Roman" panose="02020603050405020304" pitchFamily="18" charset="0"/>
              </a:rPr>
              <a:t>澳大利亚的</a:t>
            </a:r>
            <a:r>
              <a:rPr lang="en-US" altLang="zh-CN" sz="3600" b="1">
                <a:latin typeface="Times New Roman" panose="02020603050405020304" pitchFamily="18" charset="0"/>
              </a:rPr>
              <a:t>) citizen.</a:t>
            </a:r>
          </a:p>
        </p:txBody>
      </p:sp>
      <p:sp>
        <p:nvSpPr>
          <p:cNvPr id="58380" name="文本框 58379"/>
          <p:cNvSpPr txBox="1">
            <a:spLocks noChangeArrowheads="1"/>
          </p:cNvSpPr>
          <p:nvPr/>
        </p:nvSpPr>
        <p:spPr bwMode="auto">
          <a:xfrm>
            <a:off x="2590800" y="228600"/>
            <a:ext cx="1784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merican</a:t>
            </a:r>
          </a:p>
        </p:txBody>
      </p:sp>
      <p:sp>
        <p:nvSpPr>
          <p:cNvPr id="58381" name="文本框 58380"/>
          <p:cNvSpPr txBox="1">
            <a:spLocks noChangeArrowheads="1"/>
          </p:cNvSpPr>
          <p:nvPr/>
        </p:nvSpPr>
        <p:spPr bwMode="auto">
          <a:xfrm>
            <a:off x="6400800" y="1447800"/>
            <a:ext cx="2038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grammar</a:t>
            </a:r>
          </a:p>
        </p:txBody>
      </p:sp>
      <p:sp>
        <p:nvSpPr>
          <p:cNvPr id="58382" name="文本框 58381"/>
          <p:cNvSpPr txBox="1">
            <a:spLocks noChangeArrowheads="1"/>
          </p:cNvSpPr>
          <p:nvPr/>
        </p:nvSpPr>
        <p:spPr bwMode="auto">
          <a:xfrm>
            <a:off x="685800" y="4572000"/>
            <a:ext cx="2266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pronounce</a:t>
            </a:r>
          </a:p>
        </p:txBody>
      </p:sp>
      <p:sp>
        <p:nvSpPr>
          <p:cNvPr id="58383" name="文本框 58382"/>
          <p:cNvSpPr txBox="1">
            <a:spLocks noChangeArrowheads="1"/>
          </p:cNvSpPr>
          <p:nvPr/>
        </p:nvSpPr>
        <p:spPr bwMode="auto">
          <a:xfrm>
            <a:off x="685800" y="5867400"/>
            <a:ext cx="238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Australian </a:t>
            </a:r>
          </a:p>
        </p:txBody>
      </p:sp>
      <p:sp>
        <p:nvSpPr>
          <p:cNvPr id="58384" name="文本框 58383"/>
          <p:cNvSpPr txBox="1">
            <a:spLocks noChangeArrowheads="1"/>
          </p:cNvSpPr>
          <p:nvPr/>
        </p:nvSpPr>
        <p:spPr bwMode="auto">
          <a:xfrm>
            <a:off x="762000" y="3276600"/>
            <a:ext cx="1911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translate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0" grpId="0"/>
      <p:bldP spid="58381" grpId="0"/>
      <p:bldP spid="58382" grpId="0"/>
      <p:bldP spid="58383" grpId="0"/>
      <p:bldP spid="5838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图片 9217" descr="165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91440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746" name="组合 9218"/>
          <p:cNvGrpSpPr/>
          <p:nvPr/>
        </p:nvGrpSpPr>
        <p:grpSpPr bwMode="auto">
          <a:xfrm>
            <a:off x="2133600" y="838200"/>
            <a:ext cx="4668838" cy="1022350"/>
            <a:chOff x="1481" y="1132"/>
            <a:chExt cx="2941" cy="644"/>
          </a:xfrm>
        </p:grpSpPr>
        <p:pic>
          <p:nvPicPr>
            <p:cNvPr id="31747" name="图片 9219" descr="frame4"/>
            <p:cNvPicPr preferRelativeResize="0"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481" y="1132"/>
              <a:ext cx="2941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48" name="矩形 9220"/>
            <p:cNvSpPr>
              <a:spLocks noChangeArrowheads="1" noChangeShapeType="1" noTextEdit="1"/>
            </p:cNvSpPr>
            <p:nvPr/>
          </p:nvSpPr>
          <p:spPr bwMode="auto">
            <a:xfrm>
              <a:off x="1701" y="1298"/>
              <a:ext cx="2585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b="1" kern="10">
                  <a:ln w="9525">
                    <a:solidFill>
                      <a:srgbClr val="00FFFF"/>
                    </a:solidFill>
                    <a:round/>
                  </a:ln>
                  <a:solidFill>
                    <a:srgbClr val="FFFF99"/>
                  </a:solidFill>
                  <a:latin typeface="Arial" panose="020B0604020202020204"/>
                  <a:cs typeface="Arial" panose="020B0604020202020204"/>
                </a:rPr>
                <a:t>Time for Reflection </a:t>
              </a:r>
              <a:endParaRPr lang="zh-CN" altLang="en-US" sz="3600" b="1" kern="10">
                <a:ln w="9525">
                  <a:solidFill>
                    <a:srgbClr val="00FFFF"/>
                  </a:solidFill>
                  <a:round/>
                </a:ln>
                <a:solidFill>
                  <a:srgbClr val="FFFF99"/>
                </a:solidFill>
                <a:latin typeface="Arial" panose="020B0604020202020204"/>
                <a:cs typeface="Arial" panose="020B0604020202020204"/>
              </a:endParaRPr>
            </a:p>
          </p:txBody>
        </p:sp>
      </p:grpSp>
      <p:sp>
        <p:nvSpPr>
          <p:cNvPr id="31749" name="文本框 9221"/>
          <p:cNvSpPr txBox="1">
            <a:spLocks noChangeArrowheads="1"/>
          </p:cNvSpPr>
          <p:nvPr/>
        </p:nvSpPr>
        <p:spPr bwMode="auto">
          <a:xfrm>
            <a:off x="914400" y="2133600"/>
            <a:ext cx="3581400" cy="311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ring 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sb</a:t>
            </a:r>
            <a:r>
              <a:rPr lang="en-US" altLang="zh-CN" sz="3600" b="1" dirty="0">
                <a:latin typeface="Times New Roman" panose="02020603050405020304" pitchFamily="18" charset="0"/>
              </a:rPr>
              <a:t> up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go up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in different ways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chat with…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difference in…</a:t>
            </a:r>
          </a:p>
        </p:txBody>
      </p:sp>
      <p:sp>
        <p:nvSpPr>
          <p:cNvPr id="9223" name="文本框 9222"/>
          <p:cNvSpPr txBox="1">
            <a:spLocks noChangeArrowheads="1"/>
          </p:cNvSpPr>
          <p:nvPr/>
        </p:nvSpPr>
        <p:spPr bwMode="auto">
          <a:xfrm>
            <a:off x="4343400" y="2133600"/>
            <a:ext cx="4419600" cy="311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3600" b="1">
                <a:solidFill>
                  <a:srgbClr val="0000FF"/>
                </a:solidFill>
              </a:rPr>
              <a:t>打电话</a:t>
            </a:r>
          </a:p>
          <a:p>
            <a:pPr>
              <a:lnSpc>
                <a:spcPct val="110000"/>
              </a:lnSpc>
            </a:pPr>
            <a:r>
              <a:rPr lang="zh-CN" altLang="en-US" sz="3600" b="1">
                <a:solidFill>
                  <a:srgbClr val="0000FF"/>
                </a:solidFill>
              </a:rPr>
              <a:t>上升；升起</a:t>
            </a:r>
          </a:p>
          <a:p>
            <a:pPr>
              <a:lnSpc>
                <a:spcPct val="110000"/>
              </a:lnSpc>
            </a:pPr>
            <a:r>
              <a:rPr lang="zh-CN" altLang="en-US" sz="3600" b="1">
                <a:solidFill>
                  <a:srgbClr val="0000FF"/>
                </a:solidFill>
              </a:rPr>
              <a:t>用不同的方式或方法</a:t>
            </a:r>
          </a:p>
          <a:p>
            <a:pPr>
              <a:lnSpc>
                <a:spcPct val="110000"/>
              </a:lnSpc>
            </a:pPr>
            <a:r>
              <a:rPr lang="zh-CN" altLang="en-US" sz="3600" b="1">
                <a:solidFill>
                  <a:srgbClr val="0000FF"/>
                </a:solidFill>
              </a:rPr>
              <a:t>同</a:t>
            </a:r>
            <a:r>
              <a:rPr lang="en-US" altLang="zh-CN" sz="3600" b="1">
                <a:solidFill>
                  <a:srgbClr val="0000FF"/>
                </a:solidFill>
              </a:rPr>
              <a:t>……</a:t>
            </a:r>
            <a:r>
              <a:rPr lang="zh-CN" altLang="en-US" sz="3600" b="1">
                <a:solidFill>
                  <a:srgbClr val="0000FF"/>
                </a:solidFill>
              </a:rPr>
              <a:t>聊天</a:t>
            </a:r>
          </a:p>
          <a:p>
            <a:pPr>
              <a:lnSpc>
                <a:spcPct val="110000"/>
              </a:lnSpc>
            </a:pPr>
            <a:r>
              <a:rPr lang="zh-CN" altLang="en-US" sz="3600" b="1">
                <a:solidFill>
                  <a:srgbClr val="0000FF"/>
                </a:solidFill>
              </a:rPr>
              <a:t>在</a:t>
            </a:r>
            <a:r>
              <a:rPr lang="en-US" altLang="zh-CN" sz="3600" b="1">
                <a:solidFill>
                  <a:srgbClr val="0000FF"/>
                </a:solidFill>
              </a:rPr>
              <a:t>……</a:t>
            </a:r>
            <a:r>
              <a:rPr lang="zh-CN" altLang="en-US" sz="3600" b="1">
                <a:solidFill>
                  <a:srgbClr val="0000FF"/>
                </a:solidFill>
              </a:rPr>
              <a:t>方面不同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41985" descr="teamwork"/>
          <p:cNvPicPr>
            <a:picLocks noChangeAspect="1" noChangeArrowheads="1"/>
          </p:cNvPicPr>
          <p:nvPr/>
        </p:nvPicPr>
        <p:blipFill>
          <a:blip r:embed="rId2" cstate="email">
            <a:lum contrast="36000"/>
          </a:blip>
          <a:srcRect/>
          <a:stretch>
            <a:fillRect/>
          </a:stretch>
        </p:blipFill>
        <p:spPr bwMode="auto">
          <a:xfrm>
            <a:off x="8147050" y="115888"/>
            <a:ext cx="8524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图片 41986" descr="word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810250"/>
            <a:ext cx="16192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3" name="组合 41987"/>
          <p:cNvGrpSpPr/>
          <p:nvPr/>
        </p:nvGrpSpPr>
        <p:grpSpPr bwMode="auto">
          <a:xfrm>
            <a:off x="468313" y="1987550"/>
            <a:ext cx="5399087" cy="1296988"/>
            <a:chOff x="476" y="1117"/>
            <a:chExt cx="4355" cy="1134"/>
          </a:xfrm>
        </p:grpSpPr>
        <p:sp>
          <p:nvSpPr>
            <p:cNvPr id="5124" name="矩形 41988"/>
            <p:cNvSpPr>
              <a:spLocks noChangeArrowheads="1"/>
            </p:cNvSpPr>
            <p:nvPr/>
          </p:nvSpPr>
          <p:spPr bwMode="auto">
            <a:xfrm>
              <a:off x="476" y="1117"/>
              <a:ext cx="4355" cy="1134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ffectLst>
              <a:outerShdw dist="45791" dir="3378596" algn="ctr" rotWithShape="0">
                <a:srgbClr val="B3B3FF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5" name="矩形 41989"/>
            <p:cNvSpPr>
              <a:spLocks noChangeArrowheads="1"/>
            </p:cNvSpPr>
            <p:nvPr/>
          </p:nvSpPr>
          <p:spPr bwMode="auto">
            <a:xfrm>
              <a:off x="657" y="1298"/>
              <a:ext cx="3992" cy="8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</a:ln>
            <a:effectLst>
              <a:outerShdw dist="45791" dir="3378596" algn="ctr" rotWithShape="0">
                <a:srgbClr val="B3B3FF"/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26" name="文本框 41990"/>
          <p:cNvSpPr txBox="1">
            <a:spLocks noChangeArrowheads="1"/>
          </p:cNvSpPr>
          <p:nvPr/>
        </p:nvSpPr>
        <p:spPr bwMode="auto">
          <a:xfrm>
            <a:off x="1549400" y="2049463"/>
            <a:ext cx="4175125" cy="11890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CFF6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">
              <a:spcBef>
                <a:spcPct val="50000"/>
              </a:spcBef>
            </a:pPr>
            <a:r>
              <a:rPr lang="en-US" altLang="zh-CN" sz="7200" b="1" dirty="0">
                <a:ea typeface="华文细黑" panose="02010600040101010101" pitchFamily="2" charset="-122"/>
              </a:rPr>
              <a:t>Review</a:t>
            </a:r>
          </a:p>
        </p:txBody>
      </p:sp>
      <p:pic>
        <p:nvPicPr>
          <p:cNvPr id="5127" name="图片 41991" descr="plag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EF9"/>
              </a:clrFrom>
              <a:clrTo>
                <a:srgbClr val="FD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2189163"/>
            <a:ext cx="11525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矩形 41992"/>
          <p:cNvSpPr>
            <a:spLocks noChangeArrowheads="1"/>
          </p:cNvSpPr>
          <p:nvPr/>
        </p:nvSpPr>
        <p:spPr bwMode="auto">
          <a:xfrm>
            <a:off x="1447800" y="3733800"/>
            <a:ext cx="347027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300" b="1" dirty="0">
                <a:solidFill>
                  <a:srgbClr val="6600FF"/>
                </a:solidFill>
              </a:rPr>
              <a:t>Vocabulary </a:t>
            </a:r>
          </a:p>
        </p:txBody>
      </p:sp>
    </p:spTree>
  </p:cSld>
  <p:clrMapOvr>
    <a:masterClrMapping/>
  </p:clrMapOvr>
  <p:transition>
    <p:blinds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10241"/>
          <p:cNvSpPr txBox="1">
            <a:spLocks noChangeArrowheads="1"/>
          </p:cNvSpPr>
          <p:nvPr/>
        </p:nvSpPr>
        <p:spPr bwMode="auto">
          <a:xfrm>
            <a:off x="1828800" y="1524000"/>
            <a:ext cx="60960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4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Homework</a:t>
            </a:r>
          </a:p>
          <a:p>
            <a:pPr algn="ctr">
              <a:lnSpc>
                <a:spcPct val="120000"/>
              </a:lnSpc>
            </a:pPr>
            <a:endParaRPr lang="en-US" altLang="zh-CN" sz="48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2770" name="图片 10242" descr="homework啊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762000"/>
            <a:ext cx="18288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文本框 10243"/>
          <p:cNvSpPr txBox="1">
            <a:spLocks noChangeArrowheads="1"/>
          </p:cNvSpPr>
          <p:nvPr/>
        </p:nvSpPr>
        <p:spPr bwMode="auto">
          <a:xfrm>
            <a:off x="838200" y="2971800"/>
            <a:ext cx="76962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buFont typeface="Arial" panose="020B0604020202020204" pitchFamily="34" charset="0"/>
              <a:buAutoNum type="arabicPeriod"/>
            </a:pPr>
            <a:r>
              <a:rPr lang="en-US" altLang="zh-CN" sz="4000" b="1" dirty="0">
                <a:latin typeface="Times New Roman" panose="02020603050405020304" pitchFamily="18" charset="0"/>
              </a:rPr>
              <a:t> Review Lesson 39. </a:t>
            </a:r>
          </a:p>
          <a:p>
            <a:pPr>
              <a:lnSpc>
                <a:spcPct val="115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2. Write a short passage about the differences in spoken English.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矩形 11265"/>
          <p:cNvSpPr>
            <a:spLocks noChangeArrowheads="1" noChangeShapeType="1" noTextEdit="1"/>
          </p:cNvSpPr>
          <p:nvPr/>
        </p:nvSpPr>
        <p:spPr bwMode="auto">
          <a:xfrm>
            <a:off x="2667000" y="838200"/>
            <a:ext cx="38100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altLang="zh-CN" sz="3600" b="1" dirty="0"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Arial Black" panose="020B0A04020102020204"/>
              </a:rPr>
              <a:t>Preview</a:t>
            </a:r>
            <a:endParaRPr lang="zh-CN" altLang="en-US" sz="3600" b="1" dirty="0"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Arial Black" panose="020B0A04020102020204"/>
            </a:endParaRPr>
          </a:p>
        </p:txBody>
      </p:sp>
      <p:sp>
        <p:nvSpPr>
          <p:cNvPr id="33794" name="文本框 11266"/>
          <p:cNvSpPr txBox="1">
            <a:spLocks noChangeArrowheads="1"/>
          </p:cNvSpPr>
          <p:nvPr/>
        </p:nvSpPr>
        <p:spPr bwMode="auto">
          <a:xfrm>
            <a:off x="1143000" y="2819400"/>
            <a:ext cx="716280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1. Learn the words in Lesson 40 by heart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. </a:t>
            </a:r>
            <a:endParaRPr lang="en-US" altLang="zh-CN" sz="36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2. Read the text in Lesson 40 and underline the useful phrases.</a:t>
            </a:r>
          </a:p>
        </p:txBody>
      </p:sp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43009"/>
          <p:cNvSpPr txBox="1">
            <a:spLocks noChangeArrowheads="1"/>
          </p:cNvSpPr>
          <p:nvPr/>
        </p:nvSpPr>
        <p:spPr bwMode="auto">
          <a:xfrm>
            <a:off x="381000" y="1200150"/>
            <a:ext cx="29718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British</a:t>
            </a:r>
          </a:p>
          <a:p>
            <a:pPr>
              <a:lnSpc>
                <a:spcPct val="115000"/>
              </a:lnSpc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washroom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bathroom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spell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pronunciation</a:t>
            </a:r>
          </a:p>
        </p:txBody>
      </p:sp>
      <p:sp>
        <p:nvSpPr>
          <p:cNvPr id="43011" name="文本框 43010"/>
          <p:cNvSpPr txBox="1">
            <a:spLocks noChangeArrowheads="1"/>
          </p:cNvSpPr>
          <p:nvPr/>
        </p:nvSpPr>
        <p:spPr bwMode="auto">
          <a:xfrm>
            <a:off x="3276600" y="1200150"/>
            <a:ext cx="57150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不列颠的；英国的；英国人的；英国英语的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(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总称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英国人；英国英语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盥洗室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浴室；盥洗室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拼写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发音；读法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文本框 44033"/>
          <p:cNvSpPr txBox="1">
            <a:spLocks noChangeArrowheads="1"/>
          </p:cNvSpPr>
          <p:nvPr/>
        </p:nvSpPr>
        <p:spPr bwMode="auto">
          <a:xfrm>
            <a:off x="762000" y="469900"/>
            <a:ext cx="3810000" cy="585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grammar</a:t>
            </a: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translate</a:t>
            </a: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American</a:t>
            </a:r>
          </a:p>
          <a:p>
            <a:pPr>
              <a:lnSpc>
                <a:spcPct val="105000"/>
              </a:lnSpc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Australian</a:t>
            </a:r>
          </a:p>
          <a:p>
            <a:pPr>
              <a:lnSpc>
                <a:spcPct val="105000"/>
              </a:lnSpc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pronounce</a:t>
            </a: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ring up</a:t>
            </a: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go up</a:t>
            </a: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in different ways</a:t>
            </a:r>
          </a:p>
        </p:txBody>
      </p:sp>
      <p:sp>
        <p:nvSpPr>
          <p:cNvPr id="44035" name="文本框 44034"/>
          <p:cNvSpPr txBox="1">
            <a:spLocks noChangeArrowheads="1"/>
          </p:cNvSpPr>
          <p:nvPr/>
        </p:nvSpPr>
        <p:spPr bwMode="auto">
          <a:xfrm>
            <a:off x="4191000" y="469900"/>
            <a:ext cx="4800600" cy="585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n.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语法</a:t>
            </a:r>
          </a:p>
          <a:p>
            <a:pPr>
              <a:lnSpc>
                <a:spcPct val="105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翻译</a:t>
            </a:r>
          </a:p>
          <a:p>
            <a:pPr>
              <a:lnSpc>
                <a:spcPct val="105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美国的</a:t>
            </a:r>
          </a:p>
          <a:p>
            <a:pPr>
              <a:lnSpc>
                <a:spcPct val="105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美国人</a:t>
            </a:r>
          </a:p>
          <a:p>
            <a:pPr>
              <a:lnSpc>
                <a:spcPct val="105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adj.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澳大利亚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人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的</a:t>
            </a:r>
          </a:p>
          <a:p>
            <a:pPr>
              <a:lnSpc>
                <a:spcPct val="105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澳大利亚人</a:t>
            </a:r>
          </a:p>
          <a:p>
            <a:pPr>
              <a:lnSpc>
                <a:spcPct val="105000"/>
              </a:lnSpc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v.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发音；读法</a:t>
            </a:r>
          </a:p>
          <a:p>
            <a:pPr>
              <a:lnSpc>
                <a:spcPct val="105000"/>
              </a:lnSpc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给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打电话</a:t>
            </a:r>
          </a:p>
          <a:p>
            <a:pPr>
              <a:lnSpc>
                <a:spcPct val="105000"/>
              </a:lnSpc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上升；升起</a:t>
            </a:r>
          </a:p>
          <a:p>
            <a:pPr>
              <a:lnSpc>
                <a:spcPct val="105000"/>
              </a:lnSpc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用不同的方式或方法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14337"/>
          <p:cNvSpPr>
            <a:spLocks noChangeArrowheads="1" noChangeShapeType="1" noTextEdit="1"/>
          </p:cNvSpPr>
          <p:nvPr/>
        </p:nvSpPr>
        <p:spPr bwMode="auto">
          <a:xfrm>
            <a:off x="2895600" y="1295400"/>
            <a:ext cx="3352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FF6699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Think about it!</a:t>
            </a:r>
            <a:endParaRPr lang="zh-CN" altLang="en-US" sz="3600" b="1" kern="10" dirty="0">
              <a:ln w="12700">
                <a:solidFill>
                  <a:srgbClr val="FF6699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8194" name="文本框 14338"/>
          <p:cNvSpPr txBox="1">
            <a:spLocks noChangeArrowheads="1"/>
          </p:cNvSpPr>
          <p:nvPr/>
        </p:nvSpPr>
        <p:spPr bwMode="auto">
          <a:xfrm>
            <a:off x="1355725" y="35274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/>
          </a:p>
        </p:txBody>
      </p:sp>
      <p:sp>
        <p:nvSpPr>
          <p:cNvPr id="8195" name="文本框 14339"/>
          <p:cNvSpPr txBox="1">
            <a:spLocks noChangeArrowheads="1"/>
          </p:cNvSpPr>
          <p:nvPr/>
        </p:nvSpPr>
        <p:spPr bwMode="auto">
          <a:xfrm>
            <a:off x="762000" y="2438400"/>
            <a:ext cx="7848600" cy="356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altLang="zh-CN" sz="4000" b="1">
                <a:latin typeface="Times New Roman" panose="02020603050405020304" pitchFamily="18" charset="0"/>
              </a:rPr>
              <a:t>What are some of the differences in spoken Chinese in different parts of China?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altLang="zh-CN" sz="4000" b="1">
                <a:latin typeface="Times New Roman" panose="02020603050405020304" pitchFamily="18" charset="0"/>
              </a:rPr>
              <a:t>What are some of the differences in spoken English?</a:t>
            </a:r>
          </a:p>
        </p:txBody>
      </p:sp>
    </p:spTree>
  </p:cSld>
  <p:clrMapOvr>
    <a:masterClrMapping/>
  </p:clrMapOvr>
  <p:transition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6145" descr="17649cadc8f1abdb6ba88442b0f4bb7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620713"/>
            <a:ext cx="5761037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图片 6146" descr="listen_CD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0012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图片 6147" descr="listen-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738" y="2708275"/>
            <a:ext cx="4679950" cy="2176463"/>
          </a:xfrm>
          <a:prstGeom prst="rect">
            <a:avLst/>
          </a:prstGeom>
          <a:solidFill>
            <a:srgbClr val="FFFFFF">
              <a:alpha val="960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图片 6148" descr="Noname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2000" contrast="42000"/>
          </a:blip>
          <a:srcRect/>
          <a:stretch>
            <a:fillRect/>
          </a:stretch>
        </p:blipFill>
        <p:spPr bwMode="auto">
          <a:xfrm>
            <a:off x="7451725" y="115888"/>
            <a:ext cx="158432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15361" descr="图片1fgrfgr">
            <a:hlinkClick r:id="rId2" action="ppaction://hlinkfile"/>
          </p:cNvPr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86400" y="304800"/>
            <a:ext cx="91440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文本框 15362"/>
          <p:cNvSpPr txBox="1">
            <a:spLocks noChangeArrowheads="1"/>
          </p:cNvSpPr>
          <p:nvPr/>
        </p:nvSpPr>
        <p:spPr bwMode="auto">
          <a:xfrm>
            <a:off x="625475" y="312738"/>
            <a:ext cx="600392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zh-CN" sz="3600" b="1" dirty="0">
                <a:solidFill>
                  <a:srgbClr val="9900FF"/>
                </a:solidFill>
              </a:rPr>
              <a:t>Listen and answer.</a:t>
            </a:r>
            <a:endParaRPr lang="en-US" altLang="zh-CN" sz="3600" b="1" dirty="0"/>
          </a:p>
        </p:txBody>
      </p:sp>
      <p:sp>
        <p:nvSpPr>
          <p:cNvPr id="15364" name="矩形 15363"/>
          <p:cNvSpPr>
            <a:spLocks noChangeArrowheads="1"/>
          </p:cNvSpPr>
          <p:nvPr/>
        </p:nvSpPr>
        <p:spPr bwMode="auto">
          <a:xfrm>
            <a:off x="609600" y="1066800"/>
            <a:ext cx="8077200" cy="536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What does “ring up” mean?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Call someone on the phone.</a:t>
            </a:r>
          </a:p>
          <a:p>
            <a:pPr>
              <a:spcBef>
                <a:spcPct val="3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How many different kinds of English are there in the world?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Four. They are American English, British English, Australian English and even African English.</a:t>
            </a:r>
          </a:p>
          <a:p>
            <a:pPr>
              <a:spcBef>
                <a:spcPct val="3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What is Brian asked to do?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He is asked to write a report on Asia.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16385" descr="ture or false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0" y="457200"/>
            <a:ext cx="57975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矩形 16386"/>
          <p:cNvSpPr>
            <a:spLocks noChangeArrowheads="1"/>
          </p:cNvSpPr>
          <p:nvPr/>
        </p:nvSpPr>
        <p:spPr bwMode="auto">
          <a:xfrm>
            <a:off x="1219200" y="2132013"/>
            <a:ext cx="77724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Brian is from the U.S.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Brian wants to ring up his Chinese friend.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The pronunciation and the grammar are the same between British English and American English.</a:t>
            </a:r>
          </a:p>
        </p:txBody>
      </p:sp>
      <p:pic>
        <p:nvPicPr>
          <p:cNvPr id="16388" name="图片 16387" descr="5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085975"/>
            <a:ext cx="736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图片 16388" descr="5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2847975"/>
            <a:ext cx="736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图片 16389" descr="5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143375"/>
            <a:ext cx="736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1439</Words>
  <Application>Microsoft Office PowerPoint</Application>
  <PresentationFormat>全屏显示(4:3)</PresentationFormat>
  <Paragraphs>210</Paragraphs>
  <Slides>31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31</vt:i4>
      </vt:variant>
    </vt:vector>
  </HeadingPairs>
  <TitlesOfParts>
    <vt:vector size="43" baseType="lpstr">
      <vt:lpstr>华文细黑</vt:lpstr>
      <vt:lpstr>楷体_GB2312</vt:lpstr>
      <vt:lpstr>宋体</vt:lpstr>
      <vt:lpstr>微软雅黑</vt:lpstr>
      <vt:lpstr>Arial</vt:lpstr>
      <vt:lpstr>Arial Black</vt:lpstr>
      <vt:lpstr>Arial Narrow</vt:lpstr>
      <vt:lpstr>Calibri</vt:lpstr>
      <vt:lpstr>Times New Roman</vt:lpstr>
      <vt:lpstr>Wingdings</vt:lpstr>
      <vt:lpstr>WWW.2PPT.COM
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2018-03-08T00:38:00Z</dcterms:created>
  <dcterms:modified xsi:type="dcterms:W3CDTF">2023-01-16T22:33:06Z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E9D3B54664EB44B085436B39FA7C4EDA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