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sldIdLst>
    <p:sldId id="259" r:id="rId3"/>
    <p:sldId id="261" r:id="rId4"/>
    <p:sldId id="260" r:id="rId5"/>
    <p:sldId id="262" r:id="rId6"/>
    <p:sldId id="264" r:id="rId7"/>
    <p:sldId id="265" r:id="rId8"/>
    <p:sldId id="266" r:id="rId9"/>
    <p:sldId id="267" r:id="rId10"/>
    <p:sldId id="268" r:id="rId11"/>
    <p:sldId id="269" r:id="rId12"/>
    <p:sldId id="270" r:id="rId13"/>
    <p:sldId id="271" r:id="rId14"/>
    <p:sldId id="284"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316"/>
    <a:srgbClr val="FFF9D2"/>
    <a:srgbClr val="BA1219"/>
    <a:srgbClr val="FAEED8"/>
    <a:srgbClr val="FFE285"/>
    <a:srgbClr val="B27238"/>
    <a:srgbClr val="FA9F4C"/>
    <a:srgbClr val="E3D2AE"/>
    <a:srgbClr val="AA2E28"/>
    <a:srgbClr val="C70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4643"/>
  </p:normalViewPr>
  <p:slideViewPr>
    <p:cSldViewPr snapToGrid="0">
      <p:cViewPr>
        <p:scale>
          <a:sx n="75" d="100"/>
          <a:sy n="75" d="100"/>
        </p:scale>
        <p:origin x="-2232" y="-804"/>
      </p:cViewPr>
      <p:guideLst>
        <p:guide orient="horz" pos="414"/>
        <p:guide orient="horz" pos="3770"/>
        <p:guide pos="551"/>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13590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8838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11030" y="0"/>
            <a:ext cx="12203030" cy="686623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161704" y="67124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581226" y="1939384"/>
            <a:ext cx="2933954" cy="2979231"/>
          </a:xfrm>
          <a:prstGeom prst="rect">
            <a:avLst/>
          </a:prstGeom>
        </p:spPr>
      </p:pic>
      <p:grpSp>
        <p:nvGrpSpPr>
          <p:cNvPr id="6" name="组合 5"/>
          <p:cNvGrpSpPr/>
          <p:nvPr/>
        </p:nvGrpSpPr>
        <p:grpSpPr>
          <a:xfrm>
            <a:off x="3261180" y="1556315"/>
            <a:ext cx="8050457" cy="2466499"/>
            <a:chOff x="3463444" y="1768349"/>
            <a:chExt cx="8050457" cy="2466499"/>
          </a:xfrm>
        </p:grpSpPr>
        <p:grpSp>
          <p:nvGrpSpPr>
            <p:cNvPr id="7" name="组合 6"/>
            <p:cNvGrpSpPr/>
            <p:nvPr/>
          </p:nvGrpSpPr>
          <p:grpSpPr>
            <a:xfrm>
              <a:off x="3463444" y="1888584"/>
              <a:ext cx="3686246" cy="2283764"/>
              <a:chOff x="3861971" y="1005535"/>
              <a:chExt cx="3686246" cy="2283764"/>
            </a:xfrm>
          </p:grpSpPr>
          <p:sp>
            <p:nvSpPr>
              <p:cNvPr id="12" name="文本框 11"/>
              <p:cNvSpPr txBox="1"/>
              <p:nvPr/>
            </p:nvSpPr>
            <p:spPr>
              <a:xfrm>
                <a:off x="3861971" y="1042530"/>
                <a:ext cx="1980029" cy="2246769"/>
              </a:xfrm>
              <a:prstGeom prst="rect">
                <a:avLst/>
              </a:prstGeom>
              <a:noFill/>
            </p:spPr>
            <p:txBody>
              <a:bodyPr wrap="none" rtlCol="0">
                <a:spAutoFit/>
              </a:bodyPr>
              <a:lstStyle/>
              <a:p>
                <a:r>
                  <a:rPr kumimoji="1" lang="zh-CN" altLang="en-US" sz="140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rPr>
                  <a:t>建</a:t>
                </a:r>
              </a:p>
            </p:txBody>
          </p:sp>
          <p:sp>
            <p:nvSpPr>
              <p:cNvPr id="13" name="文本框 12"/>
              <p:cNvSpPr txBox="1"/>
              <p:nvPr/>
            </p:nvSpPr>
            <p:spPr>
              <a:xfrm>
                <a:off x="5568188" y="1005535"/>
                <a:ext cx="1980029" cy="2246769"/>
              </a:xfrm>
              <a:prstGeom prst="rect">
                <a:avLst/>
              </a:prstGeom>
              <a:noFill/>
            </p:spPr>
            <p:txBody>
              <a:bodyPr wrap="none" rtlCol="0">
                <a:spAutoFit/>
              </a:bodyPr>
              <a:lstStyle/>
              <a:p>
                <a:r>
                  <a:rPr kumimoji="1" lang="zh-CN" altLang="en-US" sz="140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rPr>
                  <a:t>党</a:t>
                </a:r>
              </a:p>
            </p:txBody>
          </p:sp>
        </p:grpSp>
        <p:sp>
          <p:nvSpPr>
            <p:cNvPr id="8" name="文本框 7"/>
            <p:cNvSpPr txBox="1"/>
            <p:nvPr/>
          </p:nvSpPr>
          <p:spPr>
            <a:xfrm>
              <a:off x="6719613" y="1768349"/>
              <a:ext cx="3344185" cy="2246769"/>
            </a:xfrm>
            <a:prstGeom prst="rect">
              <a:avLst/>
            </a:prstGeom>
            <a:noFill/>
          </p:spPr>
          <p:txBody>
            <a:bodyPr wrap="none" rtlCol="0">
              <a:spAutoFit/>
            </a:bodyPr>
            <a:lstStyle/>
            <a:p>
              <a:pPr algn="ctr"/>
              <a:r>
                <a:rPr kumimoji="1" lang="en-US" altLang="zh-CN" sz="140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rPr>
                <a:t>100</a:t>
              </a:r>
              <a:endParaRPr kumimoji="1" lang="zh-CN" altLang="en-US" sz="140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endParaRPr>
            </a:p>
          </p:txBody>
        </p:sp>
        <p:grpSp>
          <p:nvGrpSpPr>
            <p:cNvPr id="9" name="组合 8"/>
            <p:cNvGrpSpPr/>
            <p:nvPr/>
          </p:nvGrpSpPr>
          <p:grpSpPr>
            <a:xfrm>
              <a:off x="9620862" y="2733549"/>
              <a:ext cx="1893039" cy="1501299"/>
              <a:chOff x="9620862" y="2733549"/>
              <a:chExt cx="1893039" cy="1501299"/>
            </a:xfrm>
          </p:grpSpPr>
          <p:sp>
            <p:nvSpPr>
              <p:cNvPr id="10" name="文本框 9"/>
              <p:cNvSpPr txBox="1"/>
              <p:nvPr/>
            </p:nvSpPr>
            <p:spPr>
              <a:xfrm>
                <a:off x="9620862" y="3034519"/>
                <a:ext cx="1107996" cy="1200329"/>
              </a:xfrm>
              <a:prstGeom prst="rect">
                <a:avLst/>
              </a:prstGeom>
              <a:noFill/>
            </p:spPr>
            <p:txBody>
              <a:bodyPr wrap="none" rtlCol="0">
                <a:spAutoFit/>
              </a:bodyPr>
              <a:lstStyle/>
              <a:p>
                <a:r>
                  <a:rPr kumimoji="1" lang="zh-CN" altLang="en-US" sz="72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rPr>
                  <a:t>周</a:t>
                </a:r>
              </a:p>
            </p:txBody>
          </p:sp>
          <p:sp>
            <p:nvSpPr>
              <p:cNvPr id="11" name="文本框 10"/>
              <p:cNvSpPr txBox="1"/>
              <p:nvPr/>
            </p:nvSpPr>
            <p:spPr>
              <a:xfrm>
                <a:off x="10405905" y="2733549"/>
                <a:ext cx="1107996" cy="1200329"/>
              </a:xfrm>
              <a:prstGeom prst="rect">
                <a:avLst/>
              </a:prstGeom>
              <a:noFill/>
            </p:spPr>
            <p:txBody>
              <a:bodyPr wrap="none" rtlCol="0">
                <a:spAutoFit/>
              </a:bodyPr>
              <a:lstStyle/>
              <a:p>
                <a:r>
                  <a:rPr kumimoji="1" lang="zh-CN" altLang="en-US" sz="72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rPr>
                  <a:t>年</a:t>
                </a:r>
              </a:p>
            </p:txBody>
          </p:sp>
        </p:grpSp>
      </p:grpSp>
      <p:pic>
        <p:nvPicPr>
          <p:cNvPr id="14" name="图片 13"/>
          <p:cNvPicPr>
            <a:picLocks noChangeAspect="1"/>
          </p:cNvPicPr>
          <p:nvPr/>
        </p:nvPicPr>
        <p:blipFill>
          <a:blip r:embed="rId4" cstate="screen"/>
          <a:stretch>
            <a:fillRect/>
          </a:stretch>
        </p:blipFill>
        <p:spPr>
          <a:xfrm rot="888689">
            <a:off x="9751475" y="1149640"/>
            <a:ext cx="1570935" cy="1154067"/>
          </a:xfrm>
          <a:prstGeom prst="rect">
            <a:avLst/>
          </a:prstGeom>
        </p:spPr>
      </p:pic>
      <p:grpSp>
        <p:nvGrpSpPr>
          <p:cNvPr id="15" name="组合 14"/>
          <p:cNvGrpSpPr/>
          <p:nvPr/>
        </p:nvGrpSpPr>
        <p:grpSpPr>
          <a:xfrm>
            <a:off x="5306313" y="4333716"/>
            <a:ext cx="4214191" cy="836464"/>
            <a:chOff x="5312121" y="4333716"/>
            <a:chExt cx="4214191" cy="836464"/>
          </a:xfrm>
        </p:grpSpPr>
        <p:sp>
          <p:nvSpPr>
            <p:cNvPr id="16" name="文本框 15"/>
            <p:cNvSpPr txBox="1"/>
            <p:nvPr/>
          </p:nvSpPr>
          <p:spPr>
            <a:xfrm>
              <a:off x="5312121" y="4333716"/>
              <a:ext cx="4214191" cy="369332"/>
            </a:xfrm>
            <a:prstGeom prst="rect">
              <a:avLst/>
            </a:prstGeom>
            <a:noFill/>
          </p:spPr>
          <p:txBody>
            <a:bodyPr wrap="square" rtlCol="0">
              <a:spAutoFit/>
            </a:bodyPr>
            <a:lstStyle/>
            <a:p>
              <a:pPr algn="dist"/>
              <a:r>
                <a:rPr kumimoji="1" lang="zh-CN" altLang="en-US" b="1" dirty="0">
                  <a:solidFill>
                    <a:srgbClr val="FFF9D2"/>
                  </a:solidFill>
                  <a:cs typeface="+mn-ea"/>
                  <a:sym typeface="+mn-lt"/>
                </a:rPr>
                <a:t>庆祝中国共产党成立</a:t>
              </a:r>
              <a:r>
                <a:rPr kumimoji="1" lang="en-US" altLang="zh-CN" b="1" dirty="0">
                  <a:solidFill>
                    <a:srgbClr val="FFF9D2"/>
                  </a:solidFill>
                  <a:cs typeface="+mn-ea"/>
                  <a:sym typeface="+mn-lt"/>
                </a:rPr>
                <a:t>100</a:t>
              </a:r>
              <a:r>
                <a:rPr kumimoji="1" lang="zh-CN" altLang="en-US" b="1" dirty="0">
                  <a:solidFill>
                    <a:srgbClr val="FFF9D2"/>
                  </a:solidFill>
                  <a:cs typeface="+mn-ea"/>
                  <a:sym typeface="+mn-lt"/>
                </a:rPr>
                <a:t>周年</a:t>
              </a:r>
            </a:p>
          </p:txBody>
        </p:sp>
        <p:sp>
          <p:nvSpPr>
            <p:cNvPr id="17" name="文本框 16"/>
            <p:cNvSpPr txBox="1"/>
            <p:nvPr/>
          </p:nvSpPr>
          <p:spPr>
            <a:xfrm>
              <a:off x="6095905" y="4800848"/>
              <a:ext cx="2700547" cy="369332"/>
            </a:xfrm>
            <a:prstGeom prst="rect">
              <a:avLst/>
            </a:prstGeom>
            <a:noFill/>
          </p:spPr>
          <p:txBody>
            <a:bodyPr wrap="none" rtlCol="0">
              <a:spAutoFit/>
            </a:bodyPr>
            <a:lstStyle/>
            <a:p>
              <a:r>
                <a:rPr kumimoji="1" lang="en-GB" altLang="zh-CN" dirty="0">
                  <a:solidFill>
                    <a:srgbClr val="FFF9D2"/>
                  </a:solidFill>
                  <a:cs typeface="+mn-ea"/>
                  <a:sym typeface="+mn-lt"/>
                </a:rPr>
                <a:t>1921-2021 JIAN DANG</a:t>
              </a:r>
              <a:endParaRPr kumimoji="1" lang="zh-CN" altLang="en-US" dirty="0">
                <a:solidFill>
                  <a:srgbClr val="FFF9D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02</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党的基本知识</a:t>
              </a:r>
            </a:p>
          </p:txBody>
        </p:sp>
      </p:grpSp>
      <p:sp>
        <p:nvSpPr>
          <p:cNvPr id="6" name="文本框 5"/>
          <p:cNvSpPr txBox="1"/>
          <p:nvPr/>
        </p:nvSpPr>
        <p:spPr>
          <a:xfrm>
            <a:off x="1313756" y="2270312"/>
            <a:ext cx="7047515" cy="488724"/>
          </a:xfrm>
          <a:prstGeom prst="rect">
            <a:avLst/>
          </a:prstGeom>
          <a:noFill/>
        </p:spPr>
        <p:txBody>
          <a:bodyPr wrap="square" lIns="0" tIns="0" rIns="0" bIns="0" rtlCol="0">
            <a:spAutoFit/>
          </a:bodyPr>
          <a:lstStyle/>
          <a:p>
            <a:pPr lvl="0" defTabSz="914400">
              <a:lnSpc>
                <a:spcPct val="150000"/>
              </a:lnSpc>
              <a:defRPr/>
            </a:pPr>
            <a:r>
              <a:rPr lang="zh-CN" altLang="en-US" sz="2400" dirty="0">
                <a:gradFill>
                  <a:gsLst>
                    <a:gs pos="0">
                      <a:srgbClr val="FFE285"/>
                    </a:gs>
                    <a:gs pos="99000">
                      <a:srgbClr val="FAEED8"/>
                    </a:gs>
                  </a:gsLst>
                  <a:lin ang="16200000" scaled="1"/>
                </a:gradFill>
                <a:cs typeface="+mn-ea"/>
                <a:sym typeface="+mn-lt"/>
              </a:rPr>
              <a:t>中国共产党简介</a:t>
            </a:r>
            <a:endParaRPr kumimoji="0" lang="zh-CN" altLang="en-US" sz="24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7" name="矩形 6"/>
          <p:cNvSpPr/>
          <p:nvPr/>
        </p:nvSpPr>
        <p:spPr>
          <a:xfrm>
            <a:off x="1313756" y="2968796"/>
            <a:ext cx="6168347" cy="2262158"/>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中国共产党</a:t>
            </a:r>
            <a:r>
              <a:rPr lang="en-US" altLang="zh-CN" sz="1400" b="1" dirty="0">
                <a:solidFill>
                  <a:srgbClr val="FFF9D2"/>
                </a:solidFill>
                <a:cs typeface="+mn-ea"/>
                <a:sym typeface="+mn-lt"/>
              </a:rPr>
              <a:t>;</a:t>
            </a:r>
            <a:r>
              <a:rPr lang="zh-CN" altLang="en-US" sz="1400" b="1" dirty="0">
                <a:solidFill>
                  <a:srgbClr val="FFF9D2"/>
                </a:solidFill>
                <a:cs typeface="+mn-ea"/>
                <a:sym typeface="+mn-lt"/>
              </a:rPr>
              <a:t>简称中共</a:t>
            </a:r>
            <a:r>
              <a:rPr lang="en-US" altLang="zh-CN" sz="1400" b="1" dirty="0">
                <a:solidFill>
                  <a:srgbClr val="FFF9D2"/>
                </a:solidFill>
                <a:cs typeface="+mn-ea"/>
                <a:sym typeface="+mn-lt"/>
              </a:rPr>
              <a:t>;</a:t>
            </a:r>
            <a:r>
              <a:rPr lang="zh-CN" altLang="en-US" sz="1400" b="1" dirty="0">
                <a:solidFill>
                  <a:srgbClr val="FFF9D2"/>
                </a:solidFill>
                <a:cs typeface="+mn-ea"/>
                <a:sym typeface="+mn-lt"/>
              </a:rPr>
              <a:t>英语</a:t>
            </a:r>
            <a:r>
              <a:rPr lang="en-US" altLang="zh-CN" sz="1400" b="1" dirty="0">
                <a:solidFill>
                  <a:srgbClr val="FFF9D2"/>
                </a:solidFill>
                <a:cs typeface="+mn-ea"/>
                <a:sym typeface="+mn-lt"/>
              </a:rPr>
              <a:t>: </a:t>
            </a:r>
            <a:r>
              <a:rPr lang="en-GB" altLang="zh-CN" sz="1400" b="1" dirty="0">
                <a:solidFill>
                  <a:srgbClr val="FFF9D2"/>
                </a:solidFill>
                <a:cs typeface="+mn-ea"/>
                <a:sym typeface="+mn-lt"/>
              </a:rPr>
              <a:t>Communist- -Party-of-China (CPC)</a:t>
            </a:r>
            <a:r>
              <a:rPr lang="zh-CN" altLang="en-GB" sz="1400" b="1" dirty="0">
                <a:solidFill>
                  <a:srgbClr val="FFF9D2"/>
                </a:solidFill>
                <a:cs typeface="+mn-ea"/>
                <a:sym typeface="+mn-lt"/>
              </a:rPr>
              <a:t>，</a:t>
            </a:r>
            <a:r>
              <a:rPr lang="zh-CN" altLang="en-US" sz="1400" b="1" dirty="0">
                <a:solidFill>
                  <a:srgbClr val="FFF9D2"/>
                </a:solidFill>
                <a:cs typeface="+mn-ea"/>
                <a:sym typeface="+mn-lt"/>
              </a:rPr>
              <a:t>成立于</a:t>
            </a:r>
            <a:r>
              <a:rPr lang="en-US" altLang="zh-CN" sz="1400" b="1" dirty="0">
                <a:solidFill>
                  <a:srgbClr val="FFF9D2"/>
                </a:solidFill>
                <a:cs typeface="+mn-ea"/>
                <a:sym typeface="+mn-lt"/>
              </a:rPr>
              <a:t>1921</a:t>
            </a:r>
            <a:r>
              <a:rPr lang="zh-CN" altLang="en-US" sz="1400" b="1" dirty="0">
                <a:solidFill>
                  <a:srgbClr val="FFF9D2"/>
                </a:solidFill>
                <a:cs typeface="+mn-ea"/>
                <a:sym typeface="+mn-lt"/>
              </a:rPr>
              <a:t>年</a:t>
            </a:r>
            <a:r>
              <a:rPr lang="en-US" altLang="zh-CN" sz="1400" b="1" dirty="0">
                <a:solidFill>
                  <a:srgbClr val="FFF9D2"/>
                </a:solidFill>
                <a:cs typeface="+mn-ea"/>
                <a:sym typeface="+mn-lt"/>
              </a:rPr>
              <a:t>7</a:t>
            </a:r>
            <a:r>
              <a:rPr lang="zh-CN" altLang="en-US" sz="1400" b="1" dirty="0">
                <a:solidFill>
                  <a:srgbClr val="FFF9D2"/>
                </a:solidFill>
                <a:cs typeface="+mn-ea"/>
                <a:sym typeface="+mn-lt"/>
              </a:rPr>
              <a:t>月，</a:t>
            </a:r>
            <a:r>
              <a:rPr lang="en-US" altLang="zh-CN" sz="1400" b="1" dirty="0">
                <a:solidFill>
                  <a:srgbClr val="FFF9D2"/>
                </a:solidFill>
                <a:cs typeface="+mn-ea"/>
                <a:sym typeface="+mn-lt"/>
              </a:rPr>
              <a:t>1949</a:t>
            </a:r>
            <a:r>
              <a:rPr lang="zh-CN" altLang="en-US" sz="1400" b="1" dirty="0">
                <a:solidFill>
                  <a:srgbClr val="FFF9D2"/>
                </a:solidFill>
                <a:cs typeface="+mn-ea"/>
                <a:sym typeface="+mn-lt"/>
              </a:rPr>
              <a:t>年</a:t>
            </a:r>
            <a:r>
              <a:rPr lang="en-US" altLang="zh-CN" sz="1400" b="1" dirty="0">
                <a:solidFill>
                  <a:srgbClr val="FFF9D2"/>
                </a:solidFill>
                <a:cs typeface="+mn-ea"/>
                <a:sym typeface="+mn-lt"/>
              </a:rPr>
              <a:t>10</a:t>
            </a:r>
            <a:r>
              <a:rPr lang="zh-CN" altLang="en-US" sz="1400" b="1" dirty="0">
                <a:solidFill>
                  <a:srgbClr val="FFF9D2"/>
                </a:solidFill>
                <a:cs typeface="+mn-ea"/>
                <a:sym typeface="+mn-lt"/>
              </a:rPr>
              <a:t>月至今为代表工人阶级领导工农联盟和统一战线， 在中国大陆实行人民民主专政的中华人民共和国唯一执政党。 </a:t>
            </a:r>
            <a:r>
              <a:rPr lang="en-US" altLang="zh-CN" sz="1400" b="1" dirty="0">
                <a:solidFill>
                  <a:srgbClr val="FFF9D2"/>
                </a:solidFill>
                <a:cs typeface="+mn-ea"/>
                <a:sym typeface="+mn-lt"/>
              </a:rPr>
              <a:t>《</a:t>
            </a:r>
            <a:r>
              <a:rPr lang="zh-CN" altLang="en-US" sz="1400" b="1" dirty="0">
                <a:solidFill>
                  <a:srgbClr val="FFF9D2"/>
                </a:solidFill>
                <a:cs typeface="+mn-ea"/>
                <a:sym typeface="+mn-lt"/>
              </a:rPr>
              <a:t>中国共产党章程</a:t>
            </a:r>
            <a:r>
              <a:rPr lang="en-US" altLang="zh-CN" sz="1400" b="1" dirty="0">
                <a:solidFill>
                  <a:srgbClr val="FFF9D2"/>
                </a:solidFill>
                <a:cs typeface="+mn-ea"/>
                <a:sym typeface="+mn-lt"/>
              </a:rPr>
              <a:t>》</a:t>
            </a:r>
            <a:r>
              <a:rPr lang="zh-CN" altLang="en-US" sz="1400" b="1" dirty="0">
                <a:solidFill>
                  <a:srgbClr val="FFF9D2"/>
                </a:solidFill>
                <a:cs typeface="+mn-ea"/>
                <a:sym typeface="+mn-lt"/>
              </a:rPr>
              <a:t>将其自身表述为</a:t>
            </a:r>
            <a:r>
              <a:rPr lang="en-US" altLang="zh-CN" sz="1400" b="1" dirty="0">
                <a:solidFill>
                  <a:srgbClr val="FFF9D2"/>
                </a:solidFill>
                <a:cs typeface="+mn-ea"/>
                <a:sym typeface="+mn-lt"/>
              </a:rPr>
              <a:t>:“</a:t>
            </a:r>
            <a:r>
              <a:rPr lang="zh-CN" altLang="en-US" sz="1400" b="1" dirty="0">
                <a:solidFill>
                  <a:srgbClr val="FFF9D2"/>
                </a:solidFill>
                <a:cs typeface="+mn-ea"/>
                <a:sym typeface="+mn-lt"/>
              </a:rPr>
              <a:t>中国工人阶级的先锋队， 同时是中国人民和中华民族的先锋队，是中国特色社会主义事业的领导核心，代表中国先进生产力的发展要求，代表中国先进文化的前进方向，代表中国最广大人民的根本利益。党的最高理想和最终目标是实现共产主义。</a:t>
            </a:r>
            <a:r>
              <a:rPr lang="en-US" altLang="zh-CN" sz="1400" b="1" dirty="0">
                <a:solidFill>
                  <a:srgbClr val="FFF9D2"/>
                </a:solidFill>
                <a:cs typeface="+mn-ea"/>
                <a:sym typeface="+mn-lt"/>
              </a:rPr>
              <a:t>"</a:t>
            </a:r>
            <a:endParaRPr lang="zh-CN" altLang="en-US" sz="1400" b="1" dirty="0">
              <a:solidFill>
                <a:srgbClr val="FFF9D2"/>
              </a:solidFill>
              <a:cs typeface="+mn-ea"/>
              <a:sym typeface="+mn-lt"/>
            </a:endParaRPr>
          </a:p>
        </p:txBody>
      </p:sp>
      <p:pic>
        <p:nvPicPr>
          <p:cNvPr id="9" name="图片 8"/>
          <p:cNvPicPr>
            <a:picLocks noChangeAspect="1"/>
          </p:cNvPicPr>
          <p:nvPr/>
        </p:nvPicPr>
        <p:blipFill>
          <a:blip r:embed="rId3" cstate="screen"/>
          <a:stretch>
            <a:fillRect/>
          </a:stretch>
        </p:blipFill>
        <p:spPr>
          <a:xfrm>
            <a:off x="7005918" y="960307"/>
            <a:ext cx="5052239" cy="5052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02</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党的基本知识</a:t>
              </a:r>
            </a:p>
          </p:txBody>
        </p:sp>
      </p:grpSp>
      <p:sp>
        <p:nvSpPr>
          <p:cNvPr id="6" name="文本框 5"/>
          <p:cNvSpPr txBox="1"/>
          <p:nvPr/>
        </p:nvSpPr>
        <p:spPr>
          <a:xfrm>
            <a:off x="5333090" y="2270312"/>
            <a:ext cx="7047515" cy="488724"/>
          </a:xfrm>
          <a:prstGeom prst="rect">
            <a:avLst/>
          </a:prstGeom>
          <a:noFill/>
        </p:spPr>
        <p:txBody>
          <a:bodyPr wrap="square" lIns="0" tIns="0" rIns="0" bIns="0" rtlCol="0">
            <a:spAutoFit/>
          </a:bodyPr>
          <a:lstStyle/>
          <a:p>
            <a:pPr lvl="0" defTabSz="914400">
              <a:lnSpc>
                <a:spcPct val="150000"/>
              </a:lnSpc>
              <a:defRPr/>
            </a:pPr>
            <a:r>
              <a:rPr lang="zh-CN" altLang="en-US" sz="2400" dirty="0">
                <a:gradFill>
                  <a:gsLst>
                    <a:gs pos="0">
                      <a:srgbClr val="FFE285"/>
                    </a:gs>
                    <a:gs pos="99000">
                      <a:srgbClr val="FAEED8"/>
                    </a:gs>
                  </a:gsLst>
                  <a:lin ang="16200000" scaled="1"/>
                </a:gradFill>
                <a:cs typeface="+mn-ea"/>
                <a:sym typeface="+mn-lt"/>
              </a:rPr>
              <a:t>七一建党节的生日的由来</a:t>
            </a:r>
            <a:endParaRPr kumimoji="0" lang="zh-CN" altLang="en-US" sz="24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7" name="矩形 6"/>
          <p:cNvSpPr/>
          <p:nvPr/>
        </p:nvSpPr>
        <p:spPr>
          <a:xfrm>
            <a:off x="5333090" y="2968796"/>
            <a:ext cx="6168347" cy="1938992"/>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中国共产党的成立是中国近代史上开天辟地的大事件。自从有了中共产党</a:t>
            </a:r>
            <a:r>
              <a:rPr lang="en-US" altLang="zh-CN" sz="1400" b="1" dirty="0">
                <a:solidFill>
                  <a:srgbClr val="FFF9D2"/>
                </a:solidFill>
                <a:cs typeface="+mn-ea"/>
                <a:sym typeface="+mn-lt"/>
              </a:rPr>
              <a:t>,</a:t>
            </a:r>
            <a:r>
              <a:rPr lang="zh-CN" altLang="en-US" sz="1400" b="1" dirty="0">
                <a:solidFill>
                  <a:srgbClr val="FFF9D2"/>
                </a:solidFill>
                <a:cs typeface="+mn-ea"/>
                <a:sym typeface="+mn-lt"/>
              </a:rPr>
              <a:t>中国革命的面目就焕然</a:t>
            </a:r>
            <a:r>
              <a:rPr lang="en-US" altLang="zh-CN" sz="1400" b="1" dirty="0">
                <a:solidFill>
                  <a:srgbClr val="FFF9D2"/>
                </a:solidFill>
                <a:cs typeface="+mn-ea"/>
                <a:sym typeface="+mn-lt"/>
              </a:rPr>
              <a:t>- </a:t>
            </a:r>
            <a:r>
              <a:rPr lang="zh-CN" altLang="en-US" sz="1400" b="1" dirty="0">
                <a:solidFill>
                  <a:srgbClr val="FFF9D2"/>
                </a:solidFill>
                <a:cs typeface="+mn-ea"/>
                <a:sym typeface="+mn-lt"/>
              </a:rPr>
              <a:t>新了。从此，领导反帝反封建的革命斗争、争取民族独立和人民解放、实现振兴中华的伟大使命，历史地落到了中国共产党的身上。把</a:t>
            </a:r>
            <a:r>
              <a:rPr lang="en-US" altLang="zh-CN" sz="1400" b="1" dirty="0">
                <a:solidFill>
                  <a:srgbClr val="FFF9D2"/>
                </a:solidFill>
                <a:cs typeface="+mn-ea"/>
                <a:sym typeface="+mn-lt"/>
              </a:rPr>
              <a:t>7</a:t>
            </a:r>
            <a:r>
              <a:rPr lang="zh-CN" altLang="en-US" sz="1400" b="1" dirty="0">
                <a:solidFill>
                  <a:srgbClr val="FFF9D2"/>
                </a:solidFill>
                <a:cs typeface="+mn-ea"/>
                <a:sym typeface="+mn-lt"/>
              </a:rPr>
              <a:t>月</a:t>
            </a:r>
            <a:r>
              <a:rPr lang="en-US" altLang="zh-CN" sz="1400" b="1" dirty="0">
                <a:solidFill>
                  <a:srgbClr val="FFF9D2"/>
                </a:solidFill>
                <a:cs typeface="+mn-ea"/>
                <a:sym typeface="+mn-lt"/>
              </a:rPr>
              <a:t>1</a:t>
            </a:r>
            <a:r>
              <a:rPr lang="zh-CN" altLang="en-US" sz="1400" b="1" dirty="0">
                <a:solidFill>
                  <a:srgbClr val="FFF9D2"/>
                </a:solidFill>
                <a:cs typeface="+mn-ea"/>
                <a:sym typeface="+mn-lt"/>
              </a:rPr>
              <a:t>日作为党的诞生纪念日，是毛泽东于</a:t>
            </a:r>
            <a:r>
              <a:rPr lang="en-US" altLang="zh-CN" sz="1400" b="1" dirty="0">
                <a:solidFill>
                  <a:srgbClr val="FFF9D2"/>
                </a:solidFill>
                <a:cs typeface="+mn-ea"/>
                <a:sym typeface="+mn-lt"/>
              </a:rPr>
              <a:t>1938</a:t>
            </a:r>
            <a:r>
              <a:rPr lang="zh-CN" altLang="en-US" sz="1400" b="1" dirty="0">
                <a:solidFill>
                  <a:srgbClr val="FFF9D2"/>
                </a:solidFill>
                <a:cs typeface="+mn-ea"/>
                <a:sym typeface="+mn-lt"/>
              </a:rPr>
              <a:t>年</a:t>
            </a:r>
            <a:r>
              <a:rPr lang="en-US" altLang="zh-CN" sz="1400" b="1" dirty="0">
                <a:solidFill>
                  <a:srgbClr val="FFF9D2"/>
                </a:solidFill>
                <a:cs typeface="+mn-ea"/>
                <a:sym typeface="+mn-lt"/>
              </a:rPr>
              <a:t>5</a:t>
            </a:r>
            <a:r>
              <a:rPr lang="zh-CN" altLang="en-US" sz="1400" b="1" dirty="0">
                <a:solidFill>
                  <a:srgbClr val="FFF9D2"/>
                </a:solidFill>
                <a:cs typeface="+mn-ea"/>
                <a:sym typeface="+mn-lt"/>
              </a:rPr>
              <a:t>月提出来的。当时，毛泽东在</a:t>
            </a:r>
            <a:r>
              <a:rPr lang="en-US" altLang="zh-CN" sz="1400" b="1" dirty="0">
                <a:solidFill>
                  <a:srgbClr val="FFF9D2"/>
                </a:solidFill>
                <a:cs typeface="+mn-ea"/>
                <a:sym typeface="+mn-lt"/>
              </a:rPr>
              <a:t>《</a:t>
            </a:r>
            <a:r>
              <a:rPr lang="zh-CN" altLang="en-US" sz="1400" b="1" dirty="0">
                <a:solidFill>
                  <a:srgbClr val="FFF9D2"/>
                </a:solidFill>
                <a:cs typeface="+mn-ea"/>
                <a:sym typeface="+mn-lt"/>
              </a:rPr>
              <a:t>论持久战</a:t>
            </a:r>
            <a:r>
              <a:rPr lang="en-US" altLang="zh-CN" sz="1400" b="1" dirty="0">
                <a:solidFill>
                  <a:srgbClr val="FFF9D2"/>
                </a:solidFill>
                <a:cs typeface="+mn-ea"/>
                <a:sym typeface="+mn-lt"/>
              </a:rPr>
              <a:t>》-</a:t>
            </a:r>
            <a:r>
              <a:rPr lang="zh-CN" altLang="en-US" sz="1400" b="1" dirty="0">
                <a:solidFill>
                  <a:srgbClr val="FFF9D2"/>
                </a:solidFill>
                <a:cs typeface="+mn-ea"/>
                <a:sym typeface="+mn-lt"/>
              </a:rPr>
              <a:t>文中提出</a:t>
            </a:r>
            <a:r>
              <a:rPr lang="en-US" altLang="zh-CN" sz="1400" b="1" dirty="0">
                <a:solidFill>
                  <a:srgbClr val="FFF9D2"/>
                </a:solidFill>
                <a:cs typeface="+mn-ea"/>
                <a:sym typeface="+mn-lt"/>
              </a:rPr>
              <a:t>:</a:t>
            </a:r>
            <a:r>
              <a:rPr lang="zh-CN" altLang="en-US" sz="1400" b="1" dirty="0">
                <a:solidFill>
                  <a:srgbClr val="FFF9D2"/>
                </a:solidFill>
                <a:cs typeface="+mn-ea"/>
                <a:sym typeface="+mn-lt"/>
              </a:rPr>
              <a:t>今年七月一日，是中国共产党建立十七周年纪念日。这是中央领导同志第一次明确提出七</a:t>
            </a:r>
            <a:r>
              <a:rPr lang="en-US" altLang="zh-CN" sz="1400" b="1" dirty="0">
                <a:solidFill>
                  <a:srgbClr val="FFF9D2"/>
                </a:solidFill>
                <a:cs typeface="+mn-ea"/>
                <a:sym typeface="+mn-lt"/>
              </a:rPr>
              <a:t>-</a:t>
            </a:r>
            <a:r>
              <a:rPr lang="zh-CN" altLang="en-US" sz="1400" b="1" dirty="0">
                <a:solidFill>
                  <a:srgbClr val="FFF9D2"/>
                </a:solidFill>
                <a:cs typeface="+mn-ea"/>
                <a:sym typeface="+mn-lt"/>
              </a:rPr>
              <a:t>是党的诞生纪念日。</a:t>
            </a:r>
          </a:p>
        </p:txBody>
      </p:sp>
      <p:pic>
        <p:nvPicPr>
          <p:cNvPr id="1026" name="Picture 2"/>
          <p:cNvPicPr>
            <a:picLocks noChangeAspect="1" noChangeArrowheads="1"/>
          </p:cNvPicPr>
          <p:nvPr/>
        </p:nvPicPr>
        <p:blipFill rotWithShape="1">
          <a:blip r:embed="rId3" cstate="screen"/>
          <a:srcRect/>
          <a:stretch>
            <a:fillRect/>
          </a:stretch>
        </p:blipFill>
        <p:spPr bwMode="auto">
          <a:xfrm>
            <a:off x="1094405" y="2166873"/>
            <a:ext cx="3869487" cy="334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02</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党的基本知识</a:t>
              </a:r>
            </a:p>
          </p:txBody>
        </p:sp>
      </p:grpSp>
      <p:grpSp>
        <p:nvGrpSpPr>
          <p:cNvPr id="6" name="组合 5"/>
          <p:cNvGrpSpPr/>
          <p:nvPr/>
        </p:nvGrpSpPr>
        <p:grpSpPr>
          <a:xfrm>
            <a:off x="1145242" y="1799070"/>
            <a:ext cx="4421516" cy="3980382"/>
            <a:chOff x="1766046" y="726140"/>
            <a:chExt cx="4421516" cy="3980382"/>
          </a:xfrm>
        </p:grpSpPr>
        <p:sp>
          <p:nvSpPr>
            <p:cNvPr id="7" name="圆角矩形 6"/>
            <p:cNvSpPr/>
            <p:nvPr/>
          </p:nvSpPr>
          <p:spPr>
            <a:xfrm>
              <a:off x="1766046" y="1142999"/>
              <a:ext cx="4421516" cy="3563523"/>
            </a:xfrm>
            <a:prstGeom prst="roundRect">
              <a:avLst>
                <a:gd name="adj" fmla="val 4178"/>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b="1" dirty="0">
                <a:solidFill>
                  <a:srgbClr val="C00000"/>
                </a:solidFill>
                <a:cs typeface="+mn-ea"/>
                <a:sym typeface="+mn-lt"/>
              </a:endParaRPr>
            </a:p>
          </p:txBody>
        </p:sp>
        <p:sp>
          <p:nvSpPr>
            <p:cNvPr id="8" name="圆角矩形 7"/>
            <p:cNvSpPr/>
            <p:nvPr/>
          </p:nvSpPr>
          <p:spPr>
            <a:xfrm>
              <a:off x="2478741" y="726140"/>
              <a:ext cx="2996125" cy="808040"/>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党的指导思想</a:t>
              </a:r>
            </a:p>
          </p:txBody>
        </p:sp>
        <p:sp>
          <p:nvSpPr>
            <p:cNvPr id="9" name="矩形 8"/>
            <p:cNvSpPr/>
            <p:nvPr/>
          </p:nvSpPr>
          <p:spPr>
            <a:xfrm>
              <a:off x="2050308" y="1840162"/>
              <a:ext cx="3666606" cy="2262158"/>
            </a:xfrm>
            <a:prstGeom prst="rect">
              <a:avLst/>
            </a:prstGeom>
          </p:spPr>
          <p:txBody>
            <a:bodyPr wrap="square" lIns="0" tIns="0" rIns="0" bIns="0">
              <a:spAutoFit/>
            </a:bodyPr>
            <a:lstStyle/>
            <a:p>
              <a:pPr algn="just" defTabSz="914400">
                <a:lnSpc>
                  <a:spcPct val="150000"/>
                </a:lnSpc>
                <a:defRPr/>
              </a:pPr>
              <a:r>
                <a:rPr lang="zh-CN" altLang="en-US" sz="1400" b="1" dirty="0">
                  <a:solidFill>
                    <a:srgbClr val="FFF9D2"/>
                  </a:solidFill>
                  <a:cs typeface="+mn-ea"/>
                  <a:sym typeface="+mn-lt"/>
                </a:rPr>
                <a:t>党的指导思想又称党的行动指南，是指导我们党全部活动的理论体系，是党的思想建设、政治建设、组织建设、作风建设、文化建设</a:t>
              </a:r>
              <a:r>
                <a:rPr lang="en-US" altLang="zh-CN" sz="1400" b="1" dirty="0">
                  <a:solidFill>
                    <a:srgbClr val="FFF9D2"/>
                  </a:solidFill>
                  <a:cs typeface="+mn-ea"/>
                  <a:sym typeface="+mn-lt"/>
                </a:rPr>
                <a:t>.</a:t>
              </a:r>
              <a:r>
                <a:rPr lang="zh-CN" altLang="en-US" sz="1400" b="1" dirty="0">
                  <a:solidFill>
                    <a:srgbClr val="FFF9D2"/>
                  </a:solidFill>
                  <a:cs typeface="+mn-ea"/>
                  <a:sym typeface="+mn-lt"/>
                </a:rPr>
                <a:t>制度建设和反腐倡廉建设的理论基础。中国共产党以马克思列宁主义、毛泽东思想、邓小平理论、三个代表</a:t>
              </a:r>
              <a:r>
                <a:rPr lang="en-US" altLang="zh-CN" sz="1400" b="1" dirty="0">
                  <a:solidFill>
                    <a:srgbClr val="FFF9D2"/>
                  </a:solidFill>
                  <a:cs typeface="+mn-ea"/>
                  <a:sym typeface="+mn-lt"/>
                </a:rPr>
                <a:t>"</a:t>
              </a:r>
              <a:r>
                <a:rPr lang="zh-CN" altLang="en-US" sz="1400" b="1" dirty="0">
                  <a:solidFill>
                    <a:srgbClr val="FFF9D2"/>
                  </a:solidFill>
                  <a:cs typeface="+mn-ea"/>
                  <a:sym typeface="+mn-lt"/>
                </a:rPr>
                <a:t>重要思想、科学发展观、习近平系列重要讲话精神为指导。</a:t>
              </a:r>
            </a:p>
          </p:txBody>
        </p:sp>
      </p:grpSp>
      <p:grpSp>
        <p:nvGrpSpPr>
          <p:cNvPr id="10" name="组合 9"/>
          <p:cNvGrpSpPr/>
          <p:nvPr/>
        </p:nvGrpSpPr>
        <p:grpSpPr>
          <a:xfrm>
            <a:off x="6096000" y="1794667"/>
            <a:ext cx="4421516" cy="3980382"/>
            <a:chOff x="1766046" y="726140"/>
            <a:chExt cx="4421516" cy="3980382"/>
          </a:xfrm>
        </p:grpSpPr>
        <p:sp>
          <p:nvSpPr>
            <p:cNvPr id="11" name="圆角矩形 10"/>
            <p:cNvSpPr/>
            <p:nvPr/>
          </p:nvSpPr>
          <p:spPr>
            <a:xfrm>
              <a:off x="1766046" y="1142999"/>
              <a:ext cx="4421516" cy="3563523"/>
            </a:xfrm>
            <a:prstGeom prst="roundRect">
              <a:avLst>
                <a:gd name="adj" fmla="val 4178"/>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b="1" dirty="0">
                <a:solidFill>
                  <a:srgbClr val="C00000"/>
                </a:solidFill>
                <a:cs typeface="+mn-ea"/>
                <a:sym typeface="+mn-lt"/>
              </a:endParaRPr>
            </a:p>
          </p:txBody>
        </p:sp>
        <p:sp>
          <p:nvSpPr>
            <p:cNvPr id="12" name="圆角矩形 11"/>
            <p:cNvSpPr/>
            <p:nvPr/>
          </p:nvSpPr>
          <p:spPr>
            <a:xfrm>
              <a:off x="2478741" y="726140"/>
              <a:ext cx="2996125" cy="808040"/>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党的性质和宗旨</a:t>
              </a:r>
            </a:p>
          </p:txBody>
        </p:sp>
        <p:sp>
          <p:nvSpPr>
            <p:cNvPr id="13" name="矩形 12"/>
            <p:cNvSpPr/>
            <p:nvPr/>
          </p:nvSpPr>
          <p:spPr>
            <a:xfrm>
              <a:off x="2050308" y="1840162"/>
              <a:ext cx="3666606" cy="1938992"/>
            </a:xfrm>
            <a:prstGeom prst="rect">
              <a:avLst/>
            </a:prstGeom>
          </p:spPr>
          <p:txBody>
            <a:bodyPr wrap="square" lIns="0" tIns="0" rIns="0" bIns="0">
              <a:spAutoFit/>
            </a:bodyPr>
            <a:lstStyle/>
            <a:p>
              <a:pPr algn="just" defTabSz="914400">
                <a:lnSpc>
                  <a:spcPct val="150000"/>
                </a:lnSpc>
                <a:defRPr/>
              </a:pPr>
              <a:r>
                <a:rPr lang="zh-CN" altLang="en-US" sz="1400" b="1" dirty="0">
                  <a:solidFill>
                    <a:srgbClr val="FFF9D2"/>
                  </a:solidFill>
                  <a:cs typeface="+mn-ea"/>
                  <a:sym typeface="+mn-lt"/>
                </a:rPr>
                <a:t>中国共产党是中国工人阶级的先锋队同时是中国人民和中华民族的先锋队，</a:t>
              </a:r>
              <a:r>
                <a:rPr lang="en-US" altLang="zh-CN" sz="1400" b="1" dirty="0">
                  <a:solidFill>
                    <a:srgbClr val="FFF9D2"/>
                  </a:solidFill>
                  <a:cs typeface="+mn-ea"/>
                  <a:sym typeface="+mn-lt"/>
                </a:rPr>
                <a:t>.</a:t>
              </a:r>
              <a:r>
                <a:rPr lang="zh-CN" altLang="en-US" sz="1400" b="1" dirty="0">
                  <a:solidFill>
                    <a:srgbClr val="FFF9D2"/>
                  </a:solidFill>
                  <a:cs typeface="+mn-ea"/>
                  <a:sym typeface="+mn-lt"/>
                </a:rPr>
                <a:t>是中国特色社会主义事业的领导核心，代表中国先进生产力的发展要求，代表中国先进文化的前进方向，代表中国最广大人民的根本利益。党的最高理想和最终目标是实现共产主义。</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20971" y="1984236"/>
            <a:ext cx="3208407" cy="3208407"/>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u="none" strike="noStrike" kern="1200" cap="none" spc="0" normalizeH="0" baseline="0" noProof="0" dirty="0">
                <a:ln>
                  <a:noFill/>
                </a:ln>
                <a:solidFill>
                  <a:srgbClr val="C00000"/>
                </a:solidFill>
                <a:effectLst/>
                <a:uLnTx/>
                <a:uFillTx/>
                <a:cs typeface="+mn-ea"/>
                <a:sym typeface="+mn-lt"/>
              </a:rPr>
              <a:t>第三章</a:t>
            </a:r>
          </a:p>
        </p:txBody>
      </p:sp>
      <p:sp>
        <p:nvSpPr>
          <p:cNvPr id="4" name="文本框 3"/>
          <p:cNvSpPr txBox="1"/>
          <p:nvPr/>
        </p:nvSpPr>
        <p:spPr>
          <a:xfrm>
            <a:off x="6015963" y="2583075"/>
            <a:ext cx="3693319" cy="738664"/>
          </a:xfrm>
          <a:prstGeom prst="rect">
            <a:avLst/>
          </a:prstGeom>
          <a:noFill/>
        </p:spPr>
        <p:txBody>
          <a:bodyPr wrap="none" lIns="0" tIns="0" rIns="0" bIns="0" rtlCol="0">
            <a:spAutoFit/>
          </a:bodyPr>
          <a:lstStyle/>
          <a:p>
            <a:pPr lvl="0" defTabSz="914400">
              <a:defRPr/>
            </a:pPr>
            <a:r>
              <a:rPr lang="zh-CN" altLang="en-US" sz="4800" dirty="0">
                <a:gradFill>
                  <a:gsLst>
                    <a:gs pos="0">
                      <a:srgbClr val="FFE285"/>
                    </a:gs>
                    <a:gs pos="99000">
                      <a:srgbClr val="FAEED8"/>
                    </a:gs>
                  </a:gsLst>
                  <a:lin ang="16200000" scaled="1"/>
                </a:gradFill>
                <a:cs typeface="+mn-ea"/>
                <a:sym typeface="+mn-lt"/>
              </a:rPr>
              <a:t>党的光辉历史</a:t>
            </a:r>
          </a:p>
        </p:txBody>
      </p:sp>
      <p:grpSp>
        <p:nvGrpSpPr>
          <p:cNvPr id="5" name="组合 4"/>
          <p:cNvGrpSpPr/>
          <p:nvPr/>
        </p:nvGrpSpPr>
        <p:grpSpPr>
          <a:xfrm>
            <a:off x="5755528" y="3800316"/>
            <a:ext cx="4214191" cy="836464"/>
            <a:chOff x="5312121" y="4333716"/>
            <a:chExt cx="4214191" cy="836464"/>
          </a:xfrm>
        </p:grpSpPr>
        <p:sp>
          <p:nvSpPr>
            <p:cNvPr id="6" name="文本框 5"/>
            <p:cNvSpPr txBox="1"/>
            <p:nvPr/>
          </p:nvSpPr>
          <p:spPr>
            <a:xfrm>
              <a:off x="5312121" y="4333716"/>
              <a:ext cx="4214191" cy="369332"/>
            </a:xfrm>
            <a:prstGeom prst="rect">
              <a:avLst/>
            </a:prstGeom>
            <a:noFill/>
          </p:spPr>
          <p:txBody>
            <a:bodyPr wrap="square" rtlCol="0">
              <a:spAutoFit/>
            </a:bodyPr>
            <a:lstStyle/>
            <a:p>
              <a:pPr algn="dist"/>
              <a:r>
                <a:rPr kumimoji="1" lang="zh-CN" altLang="en-US" b="1" dirty="0">
                  <a:solidFill>
                    <a:srgbClr val="FFF9D2"/>
                  </a:solidFill>
                  <a:cs typeface="+mn-ea"/>
                  <a:sym typeface="+mn-lt"/>
                </a:rPr>
                <a:t>庆祝中国共产党成立</a:t>
              </a:r>
              <a:r>
                <a:rPr kumimoji="1" lang="en-US" altLang="zh-CN" b="1" dirty="0">
                  <a:solidFill>
                    <a:srgbClr val="FFF9D2"/>
                  </a:solidFill>
                  <a:cs typeface="+mn-ea"/>
                  <a:sym typeface="+mn-lt"/>
                </a:rPr>
                <a:t>100</a:t>
              </a:r>
              <a:r>
                <a:rPr kumimoji="1" lang="zh-CN" altLang="en-US" b="1" dirty="0">
                  <a:solidFill>
                    <a:srgbClr val="FFF9D2"/>
                  </a:solidFill>
                  <a:cs typeface="+mn-ea"/>
                  <a:sym typeface="+mn-lt"/>
                </a:rPr>
                <a:t>周年</a:t>
              </a:r>
            </a:p>
          </p:txBody>
        </p:sp>
        <p:sp>
          <p:nvSpPr>
            <p:cNvPr id="7" name="文本框 6"/>
            <p:cNvSpPr txBox="1"/>
            <p:nvPr/>
          </p:nvSpPr>
          <p:spPr>
            <a:xfrm>
              <a:off x="6095905" y="4800848"/>
              <a:ext cx="2700547" cy="369332"/>
            </a:xfrm>
            <a:prstGeom prst="rect">
              <a:avLst/>
            </a:prstGeom>
            <a:noFill/>
          </p:spPr>
          <p:txBody>
            <a:bodyPr wrap="none" rtlCol="0">
              <a:spAutoFit/>
            </a:bodyPr>
            <a:lstStyle/>
            <a:p>
              <a:r>
                <a:rPr kumimoji="1" lang="en-GB" altLang="zh-CN" dirty="0">
                  <a:solidFill>
                    <a:srgbClr val="FFF9D2"/>
                  </a:solidFill>
                  <a:cs typeface="+mn-ea"/>
                  <a:sym typeface="+mn-lt"/>
                </a:rPr>
                <a:t>1921-2021 JIAN DANG</a:t>
              </a:r>
              <a:endParaRPr kumimoji="1" lang="zh-CN" altLang="en-US" dirty="0">
                <a:solidFill>
                  <a:srgbClr val="FFF9D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4713" y="657225"/>
            <a:ext cx="3444446" cy="1037052"/>
            <a:chOff x="874713" y="657225"/>
            <a:chExt cx="3444446" cy="1037052"/>
          </a:xfrm>
        </p:grpSpPr>
        <p:sp>
          <p:nvSpPr>
            <p:cNvPr id="5" name="椭圆 4"/>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6" name="文本框 5"/>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党的光辉历史</a:t>
              </a:r>
            </a:p>
          </p:txBody>
        </p:sp>
      </p:grpSp>
      <p:sp>
        <p:nvSpPr>
          <p:cNvPr id="9" name="圆角矩形 8"/>
          <p:cNvSpPr/>
          <p:nvPr/>
        </p:nvSpPr>
        <p:spPr>
          <a:xfrm>
            <a:off x="874713" y="1890546"/>
            <a:ext cx="1558577" cy="1037052"/>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C00000"/>
                </a:solidFill>
                <a:cs typeface="+mn-ea"/>
                <a:sym typeface="+mn-lt"/>
              </a:rPr>
              <a:t>1919-1949</a:t>
            </a:r>
            <a:endParaRPr kumimoji="1" lang="zh-CN" altLang="en-US" sz="1600" b="1" dirty="0">
              <a:solidFill>
                <a:srgbClr val="C00000"/>
              </a:solidFill>
              <a:cs typeface="+mn-ea"/>
              <a:sym typeface="+mn-lt"/>
            </a:endParaRPr>
          </a:p>
        </p:txBody>
      </p:sp>
      <p:grpSp>
        <p:nvGrpSpPr>
          <p:cNvPr id="2" name="组合 1"/>
          <p:cNvGrpSpPr/>
          <p:nvPr/>
        </p:nvGrpSpPr>
        <p:grpSpPr>
          <a:xfrm>
            <a:off x="2711194" y="1774817"/>
            <a:ext cx="8606093" cy="1268318"/>
            <a:chOff x="2711194" y="2365953"/>
            <a:chExt cx="8606093" cy="1268318"/>
          </a:xfrm>
        </p:grpSpPr>
        <p:sp>
          <p:nvSpPr>
            <p:cNvPr id="10" name="矩形 9"/>
            <p:cNvSpPr/>
            <p:nvPr/>
          </p:nvSpPr>
          <p:spPr>
            <a:xfrm>
              <a:off x="2711194" y="2702862"/>
              <a:ext cx="8606093"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FF9D2"/>
                  </a:solidFill>
                  <a:cs typeface="+mn-ea"/>
                  <a:sym typeface="+mn-lt"/>
                </a:rPr>
                <a:t>历史选择了中国共产党，这不是一句空话。</a:t>
              </a:r>
              <a:r>
                <a:rPr lang="en-US" altLang="zh-CN" sz="1400" b="1" dirty="0">
                  <a:solidFill>
                    <a:srgbClr val="FFF9D2"/>
                  </a:solidFill>
                  <a:cs typeface="+mn-ea"/>
                  <a:sym typeface="+mn-lt"/>
                </a:rPr>
                <a:t>1840</a:t>
              </a:r>
              <a:r>
                <a:rPr lang="zh-CN" altLang="en-US" sz="1400" b="1" dirty="0">
                  <a:solidFill>
                    <a:srgbClr val="FFF9D2"/>
                  </a:solidFill>
                  <a:cs typeface="+mn-ea"/>
                  <a:sym typeface="+mn-lt"/>
                </a:rPr>
                <a:t>年鸦片战争后，中国尝试过许多救亡图存之路，从太平天国、戊成变法到辛亥革命，从旧式农民起义到资产阶级改良运动，最后都走不通，只有中国共产党领导的革命事业成功了。说明中国共产党代表了人民的意愿和心声，顺应了历史的规律。</a:t>
              </a:r>
            </a:p>
          </p:txBody>
        </p:sp>
        <p:sp>
          <p:nvSpPr>
            <p:cNvPr id="11" name="文本框 10"/>
            <p:cNvSpPr txBox="1"/>
            <p:nvPr/>
          </p:nvSpPr>
          <p:spPr>
            <a:xfrm>
              <a:off x="2711195" y="2365953"/>
              <a:ext cx="7047515"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新民主主义革命时期</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grpSp>
      <p:sp>
        <p:nvSpPr>
          <p:cNvPr id="12" name="圆角矩形 11"/>
          <p:cNvSpPr/>
          <p:nvPr/>
        </p:nvSpPr>
        <p:spPr>
          <a:xfrm>
            <a:off x="874713" y="3422466"/>
            <a:ext cx="1558577" cy="1037052"/>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C00000"/>
                </a:solidFill>
                <a:cs typeface="+mn-ea"/>
                <a:sym typeface="+mn-lt"/>
              </a:rPr>
              <a:t>1949-1978</a:t>
            </a:r>
            <a:endParaRPr kumimoji="1" lang="zh-CN" altLang="en-US" sz="1600" b="1" dirty="0">
              <a:solidFill>
                <a:srgbClr val="C00000"/>
              </a:solidFill>
              <a:cs typeface="+mn-ea"/>
              <a:sym typeface="+mn-lt"/>
            </a:endParaRPr>
          </a:p>
        </p:txBody>
      </p:sp>
      <p:grpSp>
        <p:nvGrpSpPr>
          <p:cNvPr id="13" name="组合 12"/>
          <p:cNvGrpSpPr/>
          <p:nvPr/>
        </p:nvGrpSpPr>
        <p:grpSpPr>
          <a:xfrm>
            <a:off x="2711194" y="3306737"/>
            <a:ext cx="8606093" cy="1268318"/>
            <a:chOff x="2711194" y="2365953"/>
            <a:chExt cx="8606093" cy="1268318"/>
          </a:xfrm>
        </p:grpSpPr>
        <p:sp>
          <p:nvSpPr>
            <p:cNvPr id="14" name="矩形 13"/>
            <p:cNvSpPr/>
            <p:nvPr/>
          </p:nvSpPr>
          <p:spPr>
            <a:xfrm>
              <a:off x="2711194" y="2702862"/>
              <a:ext cx="8606093"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FF9D2"/>
                  </a:solidFill>
                  <a:cs typeface="+mn-ea"/>
                  <a:sym typeface="+mn-lt"/>
                </a:rPr>
                <a:t>旧中国留下了</a:t>
              </a:r>
              <a:r>
                <a:rPr lang="en-US" altLang="zh-CN" sz="1400" b="1" dirty="0">
                  <a:solidFill>
                    <a:srgbClr val="FFF9D2"/>
                  </a:solidFill>
                  <a:cs typeface="+mn-ea"/>
                  <a:sym typeface="+mn-lt"/>
                </a:rPr>
                <a:t>-</a:t>
              </a:r>
              <a:r>
                <a:rPr lang="zh-CN" altLang="en-US" sz="1400" b="1" dirty="0">
                  <a:solidFill>
                    <a:srgbClr val="FFF9D2"/>
                  </a:solidFill>
                  <a:cs typeface="+mn-ea"/>
                  <a:sym typeface="+mn-lt"/>
                </a:rPr>
                <a:t>个经济凋敞、百废待兴的烂摊子。中国共产党顶住各种压力，领导中国人民，自力更生，艰苦奋斗，使中国从一个落后的农业国发展成具备独立、完整的工业体系的国家。这说明尽管社会主义道路是前无古人，充满着探索和艰辛，中国共产党有能力带领中国人民建设好新中国。</a:t>
              </a:r>
            </a:p>
          </p:txBody>
        </p:sp>
        <p:sp>
          <p:nvSpPr>
            <p:cNvPr id="15" name="文本框 14"/>
            <p:cNvSpPr txBox="1"/>
            <p:nvPr/>
          </p:nvSpPr>
          <p:spPr>
            <a:xfrm>
              <a:off x="2711195" y="2365953"/>
              <a:ext cx="7047515"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社会主义革命和社会主义建设时期</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grpSp>
      <p:sp>
        <p:nvSpPr>
          <p:cNvPr id="16" name="圆角矩形 15"/>
          <p:cNvSpPr/>
          <p:nvPr/>
        </p:nvSpPr>
        <p:spPr>
          <a:xfrm>
            <a:off x="874713" y="4954386"/>
            <a:ext cx="1558577" cy="1037052"/>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C00000"/>
                </a:solidFill>
                <a:cs typeface="+mn-ea"/>
                <a:sym typeface="+mn-lt"/>
              </a:rPr>
              <a:t>19178-</a:t>
            </a:r>
            <a:r>
              <a:rPr kumimoji="1" lang="zh-CN" altLang="en-US" sz="1600" b="1" dirty="0">
                <a:solidFill>
                  <a:srgbClr val="C00000"/>
                </a:solidFill>
                <a:cs typeface="+mn-ea"/>
                <a:sym typeface="+mn-lt"/>
              </a:rPr>
              <a:t>至今</a:t>
            </a:r>
          </a:p>
        </p:txBody>
      </p:sp>
      <p:grpSp>
        <p:nvGrpSpPr>
          <p:cNvPr id="17" name="组合 16"/>
          <p:cNvGrpSpPr/>
          <p:nvPr/>
        </p:nvGrpSpPr>
        <p:grpSpPr>
          <a:xfrm>
            <a:off x="2711194" y="4838657"/>
            <a:ext cx="8606093" cy="1268318"/>
            <a:chOff x="2711194" y="2365953"/>
            <a:chExt cx="8606093" cy="1268318"/>
          </a:xfrm>
        </p:grpSpPr>
        <p:sp>
          <p:nvSpPr>
            <p:cNvPr id="18" name="矩形 17"/>
            <p:cNvSpPr/>
            <p:nvPr/>
          </p:nvSpPr>
          <p:spPr>
            <a:xfrm>
              <a:off x="2711194" y="2702862"/>
              <a:ext cx="8606093"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FF9D2"/>
                  </a:solidFill>
                  <a:cs typeface="+mn-ea"/>
                  <a:sym typeface="+mn-lt"/>
                </a:rPr>
                <a:t>中国要发展、生活要小康，就要回答好什么是社会主义，怎样建设社会主义的问题。</a:t>
              </a:r>
              <a:r>
                <a:rPr lang="en-US" altLang="zh-CN" sz="1400" b="1" dirty="0">
                  <a:solidFill>
                    <a:srgbClr val="FFF9D2"/>
                  </a:solidFill>
                  <a:cs typeface="+mn-ea"/>
                  <a:sym typeface="+mn-lt"/>
                </a:rPr>
                <a:t>2015</a:t>
              </a:r>
              <a:r>
                <a:rPr lang="zh-CN" altLang="en-US" sz="1400" b="1" dirty="0">
                  <a:solidFill>
                    <a:srgbClr val="FFF9D2"/>
                  </a:solidFill>
                  <a:cs typeface="+mn-ea"/>
                  <a:sym typeface="+mn-lt"/>
                </a:rPr>
                <a:t>年，我国经济总量超过</a:t>
              </a:r>
              <a:r>
                <a:rPr lang="en-US" altLang="zh-CN" sz="1400" b="1" dirty="0">
                  <a:solidFill>
                    <a:srgbClr val="FFF9D2"/>
                  </a:solidFill>
                  <a:cs typeface="+mn-ea"/>
                  <a:sym typeface="+mn-lt"/>
                </a:rPr>
                <a:t>67.67</a:t>
              </a:r>
              <a:r>
                <a:rPr lang="zh-CN" altLang="en-US" sz="1400" b="1" dirty="0">
                  <a:solidFill>
                    <a:srgbClr val="FFF9D2"/>
                  </a:solidFill>
                  <a:cs typeface="+mn-ea"/>
                  <a:sym typeface="+mn-lt"/>
                </a:rPr>
                <a:t>万亿元人民币，跃居世界第二，人民生活实现了从贫困到温饱再到总体小康的跨越。这就告诉我们，中国共产党成功开创了中国特色社会主义的伟大道路，从理论和实践上解决和回答了这个重大课题。</a:t>
              </a:r>
            </a:p>
          </p:txBody>
        </p:sp>
        <p:sp>
          <p:nvSpPr>
            <p:cNvPr id="19" name="文本框 18"/>
            <p:cNvSpPr txBox="1"/>
            <p:nvPr/>
          </p:nvSpPr>
          <p:spPr>
            <a:xfrm>
              <a:off x="2711195" y="2365953"/>
              <a:ext cx="7047515"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改革开放和社会主义现代化建设时期</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党的光辉历史</a:t>
              </a:r>
            </a:p>
          </p:txBody>
        </p:sp>
      </p:grpSp>
      <p:sp>
        <p:nvSpPr>
          <p:cNvPr id="6" name="文本框 5"/>
          <p:cNvSpPr txBox="1"/>
          <p:nvPr/>
        </p:nvSpPr>
        <p:spPr>
          <a:xfrm>
            <a:off x="874713" y="2102244"/>
            <a:ext cx="7047515" cy="369332"/>
          </a:xfrm>
          <a:prstGeom prst="rect">
            <a:avLst/>
          </a:prstGeom>
          <a:noFill/>
        </p:spPr>
        <p:txBody>
          <a:bodyPr wrap="square" lIns="0" tIns="0" rIns="0" bIns="0" rtlCol="0">
            <a:spAutoFit/>
          </a:bodyPr>
          <a:lstStyle/>
          <a:p>
            <a:pPr lvl="0" defTabSz="914400">
              <a:defRPr/>
            </a:pPr>
            <a:r>
              <a:rPr lang="zh-CN" altLang="en-US" sz="2400" dirty="0">
                <a:gradFill>
                  <a:gsLst>
                    <a:gs pos="0">
                      <a:srgbClr val="FFE285"/>
                    </a:gs>
                    <a:gs pos="99000">
                      <a:srgbClr val="FAEED8"/>
                    </a:gs>
                  </a:gsLst>
                  <a:lin ang="16200000" scaled="1"/>
                </a:gradFill>
                <a:cs typeface="+mn-ea"/>
                <a:sym typeface="+mn-lt"/>
              </a:rPr>
              <a:t>中国共产党名称由来</a:t>
            </a:r>
            <a:endParaRPr kumimoji="0" lang="zh-CN" altLang="en-US" sz="24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7" name="矩形 6"/>
          <p:cNvSpPr/>
          <p:nvPr/>
        </p:nvSpPr>
        <p:spPr>
          <a:xfrm>
            <a:off x="874714" y="2686408"/>
            <a:ext cx="6171545" cy="3231654"/>
          </a:xfrm>
          <a:prstGeom prst="rect">
            <a:avLst/>
          </a:prstGeom>
        </p:spPr>
        <p:txBody>
          <a:bodyPr wrap="square" lIns="0" tIns="0" rIns="0" bIns="0">
            <a:spAutoFit/>
          </a:bodyPr>
          <a:lstStyle/>
          <a:p>
            <a:pPr defTabSz="914400">
              <a:lnSpc>
                <a:spcPct val="150000"/>
              </a:lnSpc>
              <a:defRPr/>
            </a:pP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8</a:t>
            </a:r>
            <a:r>
              <a:rPr lang="zh-CN" altLang="en-US" sz="1400" b="1" dirty="0">
                <a:solidFill>
                  <a:srgbClr val="FFF9D2"/>
                </a:solidFill>
                <a:cs typeface="+mn-ea"/>
                <a:sym typeface="+mn-lt"/>
              </a:rPr>
              <a:t>月，陈独秀在上海发起成立了中国共党的第一个早 期组织</a:t>
            </a: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9</a:t>
            </a:r>
            <a:r>
              <a:rPr lang="zh-CN" altLang="en-US" sz="1400" b="1" dirty="0">
                <a:solidFill>
                  <a:srgbClr val="FFF9D2"/>
                </a:solidFill>
                <a:cs typeface="+mn-ea"/>
                <a:sym typeface="+mn-lt"/>
              </a:rPr>
              <a:t>月</a:t>
            </a:r>
            <a:r>
              <a:rPr lang="en-US" altLang="zh-CN" sz="1400" b="1" dirty="0">
                <a:solidFill>
                  <a:srgbClr val="FFF9D2"/>
                </a:solidFill>
                <a:cs typeface="+mn-ea"/>
                <a:sym typeface="+mn-lt"/>
              </a:rPr>
              <a:t>1</a:t>
            </a:r>
            <a:r>
              <a:rPr lang="zh-CN" altLang="en-US" sz="1400" b="1" dirty="0">
                <a:solidFill>
                  <a:srgbClr val="FFF9D2"/>
                </a:solidFill>
                <a:cs typeface="+mn-ea"/>
                <a:sym typeface="+mn-lt"/>
              </a:rPr>
              <a:t>日，陈独秀在</a:t>
            </a:r>
            <a:r>
              <a:rPr lang="en-US" altLang="zh-CN" sz="1400" b="1" dirty="0">
                <a:solidFill>
                  <a:srgbClr val="FFF9D2"/>
                </a:solidFill>
                <a:cs typeface="+mn-ea"/>
                <a:sym typeface="+mn-lt"/>
              </a:rPr>
              <a:t>《</a:t>
            </a:r>
            <a:r>
              <a:rPr lang="zh-CN" altLang="en-US" sz="1400" b="1" dirty="0">
                <a:solidFill>
                  <a:srgbClr val="FFF9D2"/>
                </a:solidFill>
                <a:cs typeface="+mn-ea"/>
                <a:sym typeface="+mn-lt"/>
              </a:rPr>
              <a:t>新汽年</a:t>
            </a:r>
            <a:r>
              <a:rPr lang="en-US" altLang="zh-CN" sz="1400" b="1" dirty="0">
                <a:solidFill>
                  <a:srgbClr val="FFF9D2"/>
                </a:solidFill>
                <a:cs typeface="+mn-ea"/>
                <a:sym typeface="+mn-lt"/>
              </a:rPr>
              <a:t>》</a:t>
            </a:r>
            <a:r>
              <a:rPr lang="zh-CN" altLang="en-US" sz="1400" b="1" dirty="0">
                <a:solidFill>
                  <a:srgbClr val="FFF9D2"/>
                </a:solidFill>
                <a:cs typeface="+mn-ea"/>
                <a:sym typeface="+mn-lt"/>
              </a:rPr>
              <a:t>发表的</a:t>
            </a:r>
            <a:r>
              <a:rPr lang="en-US" altLang="zh-CN" sz="1400" b="1" dirty="0">
                <a:solidFill>
                  <a:srgbClr val="FFF9D2"/>
                </a:solidFill>
                <a:cs typeface="+mn-ea"/>
                <a:sym typeface="+mn-lt"/>
              </a:rPr>
              <a:t>《</a:t>
            </a:r>
            <a:r>
              <a:rPr lang="zh-CN" altLang="en-US" sz="1400" b="1" dirty="0">
                <a:solidFill>
                  <a:srgbClr val="FFF9D2"/>
                </a:solidFill>
                <a:cs typeface="+mn-ea"/>
                <a:sym typeface="+mn-lt"/>
              </a:rPr>
              <a:t>对于时局之我见</a:t>
            </a:r>
            <a:r>
              <a:rPr lang="en-US" altLang="zh-CN" sz="1400" b="1" dirty="0">
                <a:solidFill>
                  <a:srgbClr val="FFF9D2"/>
                </a:solidFill>
                <a:cs typeface="+mn-ea"/>
                <a:sym typeface="+mn-lt"/>
              </a:rPr>
              <a:t>》</a:t>
            </a:r>
            <a:r>
              <a:rPr lang="zh-CN" altLang="en-US" sz="1400" b="1" dirty="0">
                <a:solidFill>
                  <a:srgbClr val="FFF9D2"/>
                </a:solidFill>
                <a:cs typeface="+mn-ea"/>
                <a:sym typeface="+mn-lt"/>
              </a:rPr>
              <a:t>一文中，曾称“吾党</a:t>
            </a:r>
            <a:r>
              <a:rPr lang="en-US" altLang="zh-CN" sz="1400" b="1" dirty="0">
                <a:solidFill>
                  <a:srgbClr val="FFF9D2"/>
                </a:solidFill>
                <a:cs typeface="+mn-ea"/>
                <a:sym typeface="+mn-lt"/>
              </a:rPr>
              <a:t>"</a:t>
            </a:r>
            <a:r>
              <a:rPr lang="zh-CN" altLang="en-US" sz="1400" b="1" dirty="0">
                <a:solidFill>
                  <a:srgbClr val="FFF9D2"/>
                </a:solidFill>
                <a:cs typeface="+mn-ea"/>
                <a:sym typeface="+mn-lt"/>
              </a:rPr>
              <a:t>为“社会党”，后来才改称为“共产党”。最早提出“中国共产党</a:t>
            </a:r>
            <a:r>
              <a:rPr lang="en-US" altLang="zh-CN" sz="1400" b="1" dirty="0">
                <a:solidFill>
                  <a:srgbClr val="FFF9D2"/>
                </a:solidFill>
                <a:cs typeface="+mn-ea"/>
                <a:sym typeface="+mn-lt"/>
              </a:rPr>
              <a:t>"</a:t>
            </a:r>
            <a:r>
              <a:rPr lang="zh-CN" altLang="en-US" sz="1400" b="1" dirty="0">
                <a:solidFill>
                  <a:srgbClr val="FFF9D2"/>
                </a:solidFill>
                <a:cs typeface="+mn-ea"/>
                <a:sym typeface="+mn-lt"/>
              </a:rPr>
              <a:t>这一名称的是蔡和森，</a:t>
            </a: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8</a:t>
            </a:r>
            <a:r>
              <a:rPr lang="zh-CN" altLang="en-US" sz="1400" b="1" dirty="0">
                <a:solidFill>
                  <a:srgbClr val="FFF9D2"/>
                </a:solidFill>
                <a:cs typeface="+mn-ea"/>
                <a:sym typeface="+mn-lt"/>
              </a:rPr>
              <a:t>月</a:t>
            </a:r>
            <a:r>
              <a:rPr lang="en-US" altLang="zh-CN" sz="1400" b="1" dirty="0">
                <a:solidFill>
                  <a:srgbClr val="FFF9D2"/>
                </a:solidFill>
                <a:cs typeface="+mn-ea"/>
                <a:sym typeface="+mn-lt"/>
              </a:rPr>
              <a:t>13</a:t>
            </a:r>
            <a:r>
              <a:rPr lang="zh-CN" altLang="en-US" sz="1400" b="1" dirty="0">
                <a:solidFill>
                  <a:srgbClr val="FFF9D2"/>
                </a:solidFill>
                <a:cs typeface="+mn-ea"/>
                <a:sym typeface="+mn-lt"/>
              </a:rPr>
              <a:t>日和</a:t>
            </a:r>
            <a:r>
              <a:rPr lang="en-US" altLang="zh-CN" sz="1400" b="1" dirty="0">
                <a:solidFill>
                  <a:srgbClr val="FFF9D2"/>
                </a:solidFill>
                <a:cs typeface="+mn-ea"/>
                <a:sym typeface="+mn-lt"/>
              </a:rPr>
              <a:t>9</a:t>
            </a:r>
            <a:r>
              <a:rPr lang="zh-CN" altLang="en-US" sz="1400" b="1" dirty="0">
                <a:solidFill>
                  <a:srgbClr val="FFF9D2"/>
                </a:solidFill>
                <a:cs typeface="+mn-ea"/>
                <a:sym typeface="+mn-lt"/>
              </a:rPr>
              <a:t>月</a:t>
            </a:r>
            <a:r>
              <a:rPr lang="en-US" altLang="zh-CN" sz="1400" b="1" dirty="0">
                <a:solidFill>
                  <a:srgbClr val="FFF9D2"/>
                </a:solidFill>
                <a:cs typeface="+mn-ea"/>
                <a:sym typeface="+mn-lt"/>
              </a:rPr>
              <a:t>16</a:t>
            </a:r>
            <a:r>
              <a:rPr lang="zh-CN" altLang="en-US" sz="1400" b="1" dirty="0">
                <a:solidFill>
                  <a:srgbClr val="FFF9D2"/>
                </a:solidFill>
                <a:cs typeface="+mn-ea"/>
                <a:sym typeface="+mn-lt"/>
              </a:rPr>
              <a:t>日，正在留法勤工俭学的他，在给毛泽东写的两封信中，详细地研讨了共产党问题。他提出</a:t>
            </a:r>
            <a:r>
              <a:rPr lang="en-US" altLang="zh-CN" sz="1400" b="1" dirty="0">
                <a:solidFill>
                  <a:srgbClr val="FFF9D2"/>
                </a:solidFill>
                <a:cs typeface="+mn-ea"/>
                <a:sym typeface="+mn-lt"/>
              </a:rPr>
              <a:t>:“</a:t>
            </a:r>
            <a:r>
              <a:rPr lang="zh-CN" altLang="en-US" sz="1400" b="1" dirty="0">
                <a:solidFill>
                  <a:srgbClr val="FFF9D2"/>
                </a:solidFill>
                <a:cs typeface="+mn-ea"/>
                <a:sym typeface="+mn-lt"/>
              </a:rPr>
              <a:t>先要组织党一 共产党， 因为它是革命运动的发动者、宣传者、先锋队、作战部。”他在对西欧各国共产党特别是俄国共产党考察的基础上，提出了具体的建党步骤，其中包括“明目张胆正式成立一个中国共产党</a:t>
            </a:r>
            <a:r>
              <a:rPr lang="en-US" altLang="zh-CN" sz="1400" b="1" dirty="0">
                <a:solidFill>
                  <a:srgbClr val="FFF9D2"/>
                </a:solidFill>
                <a:cs typeface="+mn-ea"/>
                <a:sym typeface="+mn-lt"/>
              </a:rPr>
              <a:t>" </a:t>
            </a:r>
            <a:r>
              <a:rPr lang="zh-CN" altLang="en-US" sz="1400" b="1" dirty="0">
                <a:solidFill>
                  <a:srgbClr val="FFF9D2"/>
                </a:solidFill>
                <a:cs typeface="+mn-ea"/>
                <a:sym typeface="+mn-lt"/>
              </a:rPr>
              <a:t>。在此前后，陈独秀在上海，李大钊、张申府在北京也通过信函讨论了党的名称问题，决定采用“共产党</a:t>
            </a:r>
            <a:r>
              <a:rPr lang="en-US" altLang="zh-CN" sz="1400" b="1" dirty="0">
                <a:solidFill>
                  <a:srgbClr val="FFF9D2"/>
                </a:solidFill>
                <a:cs typeface="+mn-ea"/>
                <a:sym typeface="+mn-lt"/>
              </a:rPr>
              <a:t>"</a:t>
            </a:r>
            <a:r>
              <a:rPr lang="zh-CN" altLang="en-US" sz="1400" b="1" dirty="0">
                <a:solidFill>
                  <a:srgbClr val="FFF9D2"/>
                </a:solidFill>
                <a:cs typeface="+mn-ea"/>
                <a:sym typeface="+mn-lt"/>
              </a:rPr>
              <a:t>作为中国无产阶级政党的名称。</a:t>
            </a:r>
          </a:p>
        </p:txBody>
      </p:sp>
      <p:pic>
        <p:nvPicPr>
          <p:cNvPr id="2050" name="Picture 2"/>
          <p:cNvPicPr>
            <a:picLocks noChangeAspect="1" noChangeArrowheads="1"/>
          </p:cNvPicPr>
          <p:nvPr/>
        </p:nvPicPr>
        <p:blipFill rotWithShape="1">
          <a:blip r:embed="rId3" cstate="screen"/>
          <a:srcRect/>
          <a:stretch>
            <a:fillRect/>
          </a:stretch>
        </p:blipFill>
        <p:spPr bwMode="auto">
          <a:xfrm>
            <a:off x="7342094" y="2286910"/>
            <a:ext cx="366591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党的光辉历史</a:t>
              </a:r>
            </a:p>
          </p:txBody>
        </p:sp>
      </p:grpSp>
      <p:sp>
        <p:nvSpPr>
          <p:cNvPr id="6" name="文本框 5"/>
          <p:cNvSpPr txBox="1"/>
          <p:nvPr/>
        </p:nvSpPr>
        <p:spPr>
          <a:xfrm>
            <a:off x="874713" y="2102244"/>
            <a:ext cx="7047515" cy="369332"/>
          </a:xfrm>
          <a:prstGeom prst="rect">
            <a:avLst/>
          </a:prstGeom>
          <a:noFill/>
        </p:spPr>
        <p:txBody>
          <a:bodyPr wrap="square" lIns="0" tIns="0" rIns="0" bIns="0" rtlCol="0">
            <a:spAutoFit/>
          </a:bodyPr>
          <a:lstStyle/>
          <a:p>
            <a:pPr lvl="0" defTabSz="914400">
              <a:defRPr/>
            </a:pPr>
            <a:r>
              <a:rPr lang="zh-CN" altLang="en-US" sz="2400" dirty="0">
                <a:gradFill>
                  <a:gsLst>
                    <a:gs pos="0">
                      <a:srgbClr val="FFE285"/>
                    </a:gs>
                    <a:gs pos="99000">
                      <a:srgbClr val="FAEED8"/>
                    </a:gs>
                  </a:gsLst>
                  <a:lin ang="16200000" scaled="1"/>
                </a:gradFill>
                <a:cs typeface="+mn-ea"/>
                <a:sym typeface="+mn-lt"/>
              </a:rPr>
              <a:t>中国共产党的成立</a:t>
            </a:r>
            <a:endParaRPr kumimoji="0" lang="zh-CN" altLang="en-US" sz="24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7" name="矩形 6"/>
          <p:cNvSpPr/>
          <p:nvPr/>
        </p:nvSpPr>
        <p:spPr>
          <a:xfrm>
            <a:off x="874714" y="2686408"/>
            <a:ext cx="5781580" cy="3016210"/>
          </a:xfrm>
          <a:prstGeom prst="rect">
            <a:avLst/>
          </a:prstGeom>
        </p:spPr>
        <p:txBody>
          <a:bodyPr wrap="square" lIns="0" tIns="0" rIns="0" bIns="0">
            <a:spAutoFit/>
          </a:bodyPr>
          <a:lstStyle/>
          <a:p>
            <a:pPr marL="285750" indent="-285750" defTabSz="914400">
              <a:lnSpc>
                <a:spcPct val="200000"/>
              </a:lnSpc>
              <a:buFont typeface="Arial" panose="020B0604020202020204" pitchFamily="34" charset="0"/>
              <a:buChar char="•"/>
              <a:defRPr/>
            </a:pP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8</a:t>
            </a:r>
            <a:r>
              <a:rPr lang="zh-CN" altLang="en-US" sz="1400" b="1" dirty="0">
                <a:solidFill>
                  <a:srgbClr val="FFF9D2"/>
                </a:solidFill>
                <a:cs typeface="+mn-ea"/>
                <a:sym typeface="+mn-lt"/>
              </a:rPr>
              <a:t>月，上海共产党发起组建立，成为各地建党活动的联络中心。</a:t>
            </a:r>
          </a:p>
          <a:p>
            <a:pPr marL="285750" indent="-285750" defTabSz="914400">
              <a:lnSpc>
                <a:spcPct val="200000"/>
              </a:lnSpc>
              <a:buFont typeface="Arial" panose="020B0604020202020204" pitchFamily="34" charset="0"/>
              <a:buChar char="•"/>
              <a:defRPr/>
            </a:pPr>
            <a:r>
              <a:rPr lang="en-US" altLang="zh-CN" sz="1400" b="1" dirty="0">
                <a:solidFill>
                  <a:srgbClr val="FFF9D2"/>
                </a:solidFill>
                <a:cs typeface="+mn-ea"/>
                <a:sym typeface="+mn-lt"/>
              </a:rPr>
              <a:t>1920</a:t>
            </a:r>
            <a:r>
              <a:rPr lang="zh-CN" altLang="en-US" sz="1400" b="1" dirty="0">
                <a:solidFill>
                  <a:srgbClr val="FFF9D2"/>
                </a:solidFill>
                <a:cs typeface="+mn-ea"/>
                <a:sym typeface="+mn-lt"/>
              </a:rPr>
              <a:t>年秋，董必武、陈潭秋、包惠僧等成立武汉共产党早期组织。</a:t>
            </a:r>
          </a:p>
          <a:p>
            <a:pPr marL="285750" indent="-285750" defTabSz="914400">
              <a:lnSpc>
                <a:spcPct val="200000"/>
              </a:lnSpc>
              <a:buFont typeface="Arial" panose="020B0604020202020204" pitchFamily="34" charset="0"/>
              <a:buChar char="•"/>
              <a:defRPr/>
            </a:pPr>
            <a:r>
              <a:rPr lang="zh-CN" altLang="en-US" sz="1400" b="1" dirty="0">
                <a:solidFill>
                  <a:srgbClr val="FFF9D2"/>
                </a:solidFill>
                <a:cs typeface="+mn-ea"/>
                <a:sym typeface="+mn-lt"/>
              </a:rPr>
              <a:t>同年秋，毛泽东、何叔衡等在湖南组建共产党早期组织。</a:t>
            </a:r>
          </a:p>
          <a:p>
            <a:pPr marL="285750" indent="-285750" defTabSz="914400">
              <a:lnSpc>
                <a:spcPct val="200000"/>
              </a:lnSpc>
              <a:buFont typeface="Arial" panose="020B0604020202020204" pitchFamily="34" charset="0"/>
              <a:buChar char="•"/>
              <a:defRPr/>
            </a:pPr>
            <a:r>
              <a:rPr lang="zh-CN" altLang="en-US" sz="1400" b="1" dirty="0">
                <a:solidFill>
                  <a:srgbClr val="FFF9D2"/>
                </a:solidFill>
                <a:cs typeface="+mn-ea"/>
                <a:sym typeface="+mn-lt"/>
              </a:rPr>
              <a:t>王尽美、邓恩铭等在山东建立共产党早期组织。</a:t>
            </a:r>
          </a:p>
          <a:p>
            <a:pPr marL="285750" indent="-285750" defTabSz="914400">
              <a:lnSpc>
                <a:spcPct val="200000"/>
              </a:lnSpc>
              <a:buFont typeface="Arial" panose="020B0604020202020204" pitchFamily="34" charset="0"/>
              <a:buChar char="•"/>
              <a:defRPr/>
            </a:pPr>
            <a:r>
              <a:rPr lang="zh-CN" altLang="en-US" sz="1400" b="1" dirty="0">
                <a:solidFill>
                  <a:srgbClr val="FFF9D2"/>
                </a:solidFill>
                <a:cs typeface="+mn-ea"/>
                <a:sym typeface="+mn-lt"/>
              </a:rPr>
              <a:t>同年冬，施存统、周佛海等在日本东京建立旅日共产党早期组织。</a:t>
            </a:r>
          </a:p>
          <a:p>
            <a:pPr marL="285750" indent="-285750" defTabSz="914400">
              <a:lnSpc>
                <a:spcPct val="200000"/>
              </a:lnSpc>
              <a:buFont typeface="Arial" panose="020B0604020202020204" pitchFamily="34" charset="0"/>
              <a:buChar char="•"/>
              <a:defRPr/>
            </a:pPr>
            <a:r>
              <a:rPr lang="en-US" altLang="zh-CN" sz="1400" b="1" dirty="0">
                <a:solidFill>
                  <a:srgbClr val="FFF9D2"/>
                </a:solidFill>
                <a:cs typeface="+mn-ea"/>
                <a:sym typeface="+mn-lt"/>
              </a:rPr>
              <a:t>1921</a:t>
            </a:r>
            <a:r>
              <a:rPr lang="zh-CN" altLang="en-US" sz="1400" b="1" dirty="0">
                <a:solidFill>
                  <a:srgbClr val="FFF9D2"/>
                </a:solidFill>
                <a:cs typeface="+mn-ea"/>
                <a:sym typeface="+mn-lt"/>
              </a:rPr>
              <a:t>年春，广州建立共产党小组</a:t>
            </a:r>
            <a:r>
              <a:rPr lang="en-US" altLang="zh-CN" sz="1400" b="1" dirty="0">
                <a:solidFill>
                  <a:srgbClr val="FFF9D2"/>
                </a:solidFill>
                <a:cs typeface="+mn-ea"/>
                <a:sym typeface="+mn-lt"/>
              </a:rPr>
              <a:t>;</a:t>
            </a:r>
          </a:p>
          <a:p>
            <a:pPr marL="285750" indent="-285750" defTabSz="914400">
              <a:lnSpc>
                <a:spcPct val="200000"/>
              </a:lnSpc>
              <a:buFont typeface="Arial" panose="020B0604020202020204" pitchFamily="34" charset="0"/>
              <a:buChar char="•"/>
              <a:defRPr/>
            </a:pPr>
            <a:r>
              <a:rPr lang="zh-CN" altLang="en-US" sz="1400" b="1" dirty="0">
                <a:solidFill>
                  <a:srgbClr val="FFF9D2"/>
                </a:solidFill>
                <a:cs typeface="+mn-ea"/>
                <a:sym typeface="+mn-lt"/>
              </a:rPr>
              <a:t>同年春，在法国的中国留学生也建立了旅欧共产党小组</a:t>
            </a:r>
            <a:r>
              <a:rPr lang="en-US" altLang="zh-CN" sz="1400" b="1" dirty="0">
                <a:solidFill>
                  <a:srgbClr val="FFF9D2"/>
                </a:solidFill>
                <a:cs typeface="+mn-ea"/>
                <a:sym typeface="+mn-lt"/>
              </a:rPr>
              <a:t>;</a:t>
            </a:r>
            <a:endParaRPr lang="zh-CN" altLang="en-US" sz="1400" b="1" dirty="0">
              <a:solidFill>
                <a:srgbClr val="FFF9D2"/>
              </a:solidFill>
              <a:cs typeface="+mn-ea"/>
              <a:sym typeface="+mn-lt"/>
            </a:endParaRPr>
          </a:p>
        </p:txBody>
      </p:sp>
      <p:sp>
        <p:nvSpPr>
          <p:cNvPr id="9" name="圆角矩形 8"/>
          <p:cNvSpPr/>
          <p:nvPr/>
        </p:nvSpPr>
        <p:spPr>
          <a:xfrm>
            <a:off x="7142939" y="1976191"/>
            <a:ext cx="4004673" cy="710217"/>
          </a:xfrm>
          <a:prstGeom prst="roundRect">
            <a:avLst>
              <a:gd name="adj" fmla="val 0"/>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cs typeface="+mn-ea"/>
                <a:sym typeface="+mn-lt"/>
              </a:rPr>
              <a:t>南陈北李相约建党</a:t>
            </a:r>
          </a:p>
        </p:txBody>
      </p:sp>
      <p:sp>
        <p:nvSpPr>
          <p:cNvPr id="10" name="圆角矩形 9"/>
          <p:cNvSpPr/>
          <p:nvPr/>
        </p:nvSpPr>
        <p:spPr>
          <a:xfrm>
            <a:off x="7142939" y="2987686"/>
            <a:ext cx="4004673" cy="710217"/>
          </a:xfrm>
          <a:prstGeom prst="roundRect">
            <a:avLst>
              <a:gd name="adj" fmla="val 0"/>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cs typeface="+mn-ea"/>
                <a:sym typeface="+mn-lt"/>
              </a:rPr>
              <a:t>俄共远东局派人来华考察</a:t>
            </a:r>
          </a:p>
        </p:txBody>
      </p:sp>
      <p:sp>
        <p:nvSpPr>
          <p:cNvPr id="11" name="圆角矩形 10"/>
          <p:cNvSpPr/>
          <p:nvPr/>
        </p:nvSpPr>
        <p:spPr>
          <a:xfrm>
            <a:off x="7142939" y="3999181"/>
            <a:ext cx="4004673" cy="710217"/>
          </a:xfrm>
          <a:prstGeom prst="roundRect">
            <a:avLst>
              <a:gd name="adj" fmla="val 0"/>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cs typeface="+mn-ea"/>
                <a:sym typeface="+mn-lt"/>
              </a:rPr>
              <a:t>各地相继成立共产党早期组织</a:t>
            </a:r>
          </a:p>
        </p:txBody>
      </p:sp>
      <p:sp>
        <p:nvSpPr>
          <p:cNvPr id="12" name="圆角矩形 11"/>
          <p:cNvSpPr/>
          <p:nvPr/>
        </p:nvSpPr>
        <p:spPr>
          <a:xfrm>
            <a:off x="7142939" y="5010675"/>
            <a:ext cx="4004673" cy="710217"/>
          </a:xfrm>
          <a:prstGeom prst="roundRect">
            <a:avLst>
              <a:gd name="adj" fmla="val 0"/>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C00000"/>
                </a:solidFill>
                <a:cs typeface="+mn-ea"/>
                <a:sym typeface="+mn-lt"/>
              </a:rPr>
              <a:t>党的“一大”标志着中共正式成立</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党的光辉历史</a:t>
              </a:r>
            </a:p>
          </p:txBody>
        </p:sp>
      </p:grpSp>
      <p:sp>
        <p:nvSpPr>
          <p:cNvPr id="6" name="椭圆 5"/>
          <p:cNvSpPr/>
          <p:nvPr/>
        </p:nvSpPr>
        <p:spPr>
          <a:xfrm>
            <a:off x="1120971" y="1984236"/>
            <a:ext cx="3208407" cy="3208407"/>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u="none" strike="noStrike" kern="1200" cap="none" spc="0" normalizeH="0" baseline="0" noProof="0" dirty="0">
                <a:ln>
                  <a:noFill/>
                </a:ln>
                <a:solidFill>
                  <a:srgbClr val="C00000"/>
                </a:solidFill>
                <a:effectLst/>
                <a:uLnTx/>
                <a:uFillTx/>
                <a:cs typeface="+mn-ea"/>
                <a:sym typeface="+mn-lt"/>
              </a:rPr>
              <a:t>新民主主义革命时期</a:t>
            </a:r>
          </a:p>
        </p:txBody>
      </p:sp>
      <p:grpSp>
        <p:nvGrpSpPr>
          <p:cNvPr id="9" name="组合 8"/>
          <p:cNvGrpSpPr/>
          <p:nvPr/>
        </p:nvGrpSpPr>
        <p:grpSpPr>
          <a:xfrm>
            <a:off x="4550243" y="1984236"/>
            <a:ext cx="6767045" cy="884652"/>
            <a:chOff x="4550243" y="1984236"/>
            <a:chExt cx="6767045" cy="884652"/>
          </a:xfrm>
        </p:grpSpPr>
        <p:sp>
          <p:nvSpPr>
            <p:cNvPr id="7" name="椭圆 6"/>
            <p:cNvSpPr/>
            <p:nvPr/>
          </p:nvSpPr>
          <p:spPr>
            <a:xfrm>
              <a:off x="4550243" y="1984236"/>
              <a:ext cx="884652" cy="8846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i="1" dirty="0">
                  <a:solidFill>
                    <a:srgbClr val="C00000"/>
                  </a:solidFill>
                  <a:cs typeface="+mn-ea"/>
                  <a:sym typeface="+mn-lt"/>
                </a:rPr>
                <a:t>01</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8" name="矩形 7"/>
            <p:cNvSpPr/>
            <p:nvPr/>
          </p:nvSpPr>
          <p:spPr>
            <a:xfrm>
              <a:off x="5655760" y="2122344"/>
              <a:ext cx="5661528" cy="608243"/>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新文化运动打破了封建思想的桎梏，在中国社会中掀起了思想的启蒙运动，为马克思主义的传播奠定了基础。</a:t>
              </a:r>
            </a:p>
          </p:txBody>
        </p:sp>
      </p:grpSp>
      <p:grpSp>
        <p:nvGrpSpPr>
          <p:cNvPr id="10" name="组合 9"/>
          <p:cNvGrpSpPr/>
          <p:nvPr/>
        </p:nvGrpSpPr>
        <p:grpSpPr>
          <a:xfrm>
            <a:off x="4877453" y="3242569"/>
            <a:ext cx="6439835" cy="884652"/>
            <a:chOff x="4550243" y="1984236"/>
            <a:chExt cx="6439835" cy="884652"/>
          </a:xfrm>
        </p:grpSpPr>
        <p:sp>
          <p:nvSpPr>
            <p:cNvPr id="11" name="椭圆 10"/>
            <p:cNvSpPr/>
            <p:nvPr/>
          </p:nvSpPr>
          <p:spPr>
            <a:xfrm>
              <a:off x="4550243" y="1984236"/>
              <a:ext cx="884652" cy="8846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i="1" dirty="0">
                  <a:solidFill>
                    <a:srgbClr val="C00000"/>
                  </a:solidFill>
                  <a:cs typeface="+mn-ea"/>
                  <a:sym typeface="+mn-lt"/>
                </a:rPr>
                <a:t>02</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12" name="矩形 11"/>
            <p:cNvSpPr/>
            <p:nvPr/>
          </p:nvSpPr>
          <p:spPr>
            <a:xfrm>
              <a:off x="5655760" y="2122344"/>
              <a:ext cx="5334318" cy="608243"/>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五四运动标志着我国新民主主义革命的开端，马克思主义在中国更为广泛的传播，并日益与中国工人运动的结合。</a:t>
              </a:r>
            </a:p>
          </p:txBody>
        </p:sp>
      </p:grpSp>
      <p:grpSp>
        <p:nvGrpSpPr>
          <p:cNvPr id="13" name="组合 12"/>
          <p:cNvGrpSpPr/>
          <p:nvPr/>
        </p:nvGrpSpPr>
        <p:grpSpPr>
          <a:xfrm>
            <a:off x="4642706" y="4472982"/>
            <a:ext cx="6439835" cy="884652"/>
            <a:chOff x="4550243" y="1984236"/>
            <a:chExt cx="6439835" cy="884652"/>
          </a:xfrm>
        </p:grpSpPr>
        <p:sp>
          <p:nvSpPr>
            <p:cNvPr id="14" name="椭圆 13"/>
            <p:cNvSpPr/>
            <p:nvPr/>
          </p:nvSpPr>
          <p:spPr>
            <a:xfrm>
              <a:off x="4550243" y="1984236"/>
              <a:ext cx="884652" cy="8846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i="1" dirty="0">
                  <a:solidFill>
                    <a:srgbClr val="C00000"/>
                  </a:solidFill>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15" name="矩形 14"/>
            <p:cNvSpPr/>
            <p:nvPr/>
          </p:nvSpPr>
          <p:spPr>
            <a:xfrm>
              <a:off x="5655760" y="2122344"/>
              <a:ext cx="5334318" cy="608243"/>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具有初步共产主义思想的革命知识分子，到工人群众中宣传马克思主义和进行组织工作，进</a:t>
              </a:r>
              <a:r>
                <a:rPr lang="en-US" altLang="zh-CN" sz="1400" b="1" dirty="0">
                  <a:solidFill>
                    <a:srgbClr val="FFF9D2"/>
                  </a:solidFill>
                  <a:cs typeface="+mn-ea"/>
                  <a:sym typeface="+mn-lt"/>
                </a:rPr>
                <a:t>-</a:t>
              </a:r>
              <a:r>
                <a:rPr lang="zh-CN" altLang="en-US" sz="1400" b="1" dirty="0">
                  <a:solidFill>
                    <a:srgbClr val="FFF9D2"/>
                  </a:solidFill>
                  <a:cs typeface="+mn-ea"/>
                  <a:sym typeface="+mn-lt"/>
                </a:rPr>
                <a:t>一步推动了马克思主义与工人运动的结合。</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党的光辉历史</a:t>
              </a:r>
            </a:p>
          </p:txBody>
        </p:sp>
      </p:grpSp>
      <p:grpSp>
        <p:nvGrpSpPr>
          <p:cNvPr id="6" name="组合 5"/>
          <p:cNvGrpSpPr/>
          <p:nvPr/>
        </p:nvGrpSpPr>
        <p:grpSpPr>
          <a:xfrm>
            <a:off x="874713" y="1958067"/>
            <a:ext cx="10442575" cy="2275901"/>
            <a:chOff x="2711194" y="2365953"/>
            <a:chExt cx="10442575" cy="2275901"/>
          </a:xfrm>
        </p:grpSpPr>
        <p:sp>
          <p:nvSpPr>
            <p:cNvPr id="7" name="矩形 6"/>
            <p:cNvSpPr/>
            <p:nvPr/>
          </p:nvSpPr>
          <p:spPr>
            <a:xfrm>
              <a:off x="2711194" y="2702862"/>
              <a:ext cx="10442575" cy="1938992"/>
            </a:xfrm>
            <a:prstGeom prst="rect">
              <a:avLst/>
            </a:prstGeom>
          </p:spPr>
          <p:txBody>
            <a:bodyPr wrap="square" lIns="0" tIns="0" rIns="0" bIns="0">
              <a:spAutoFit/>
            </a:bodyPr>
            <a:lstStyle/>
            <a:p>
              <a:pPr algn="just" defTabSz="914400">
                <a:lnSpc>
                  <a:spcPct val="150000"/>
                </a:lnSpc>
                <a:defRPr/>
              </a:pPr>
              <a:r>
                <a:rPr lang="en-US" altLang="zh-CN" sz="1400" b="1" dirty="0">
                  <a:solidFill>
                    <a:srgbClr val="FFF9D2"/>
                  </a:solidFill>
                  <a:cs typeface="+mn-ea"/>
                  <a:sym typeface="+mn-lt"/>
                </a:rPr>
                <a:t>1921</a:t>
              </a:r>
              <a:r>
                <a:rPr lang="zh-CN" altLang="en-US" sz="1400" b="1" dirty="0">
                  <a:solidFill>
                    <a:srgbClr val="FFF9D2"/>
                  </a:solidFill>
                  <a:cs typeface="+mn-ea"/>
                  <a:sym typeface="+mn-lt"/>
                </a:rPr>
                <a:t>年</a:t>
              </a:r>
              <a:r>
                <a:rPr lang="en-US" altLang="zh-CN" sz="1400" b="1" dirty="0">
                  <a:solidFill>
                    <a:srgbClr val="FFF9D2"/>
                  </a:solidFill>
                  <a:cs typeface="+mn-ea"/>
                  <a:sym typeface="+mn-lt"/>
                </a:rPr>
                <a:t>7</a:t>
              </a:r>
              <a:r>
                <a:rPr lang="zh-CN" altLang="en-US" sz="1400" b="1" dirty="0">
                  <a:solidFill>
                    <a:srgbClr val="FFF9D2"/>
                  </a:solidFill>
                  <a:cs typeface="+mn-ea"/>
                  <a:sym typeface="+mn-lt"/>
                </a:rPr>
                <a:t>月</a:t>
              </a:r>
              <a:r>
                <a:rPr lang="en-US" altLang="zh-CN" sz="1400" b="1" dirty="0">
                  <a:solidFill>
                    <a:srgbClr val="FFF9D2"/>
                  </a:solidFill>
                  <a:cs typeface="+mn-ea"/>
                  <a:sym typeface="+mn-lt"/>
                </a:rPr>
                <a:t>23</a:t>
              </a:r>
              <a:r>
                <a:rPr lang="zh-CN" altLang="en-US" sz="1400" b="1" dirty="0">
                  <a:solidFill>
                    <a:srgbClr val="FFF9D2"/>
                  </a:solidFill>
                  <a:cs typeface="+mn-ea"/>
                  <a:sym typeface="+mn-lt"/>
                </a:rPr>
                <a:t>日，中国工厂感动第一次全国代表大会雨</a:t>
              </a:r>
              <a:r>
                <a:rPr lang="en-US" altLang="zh-CN" sz="1400" b="1" dirty="0">
                  <a:solidFill>
                    <a:srgbClr val="FFF9D2"/>
                  </a:solidFill>
                  <a:cs typeface="+mn-ea"/>
                  <a:sym typeface="+mn-lt"/>
                </a:rPr>
                <a:t>1921</a:t>
              </a:r>
              <a:r>
                <a:rPr lang="zh-CN" altLang="en-US" sz="1400" b="1" dirty="0">
                  <a:solidFill>
                    <a:srgbClr val="FFF9D2"/>
                  </a:solidFill>
                  <a:cs typeface="+mn-ea"/>
                  <a:sym typeface="+mn-lt"/>
                </a:rPr>
                <a:t>年</a:t>
              </a:r>
              <a:r>
                <a:rPr lang="en-US" altLang="zh-CN" sz="1400" b="1" dirty="0">
                  <a:solidFill>
                    <a:srgbClr val="FFF9D2"/>
                  </a:solidFill>
                  <a:cs typeface="+mn-ea"/>
                  <a:sym typeface="+mn-lt"/>
                </a:rPr>
                <a:t>7</a:t>
              </a:r>
              <a:r>
                <a:rPr lang="zh-CN" altLang="en-US" sz="1400" b="1" dirty="0">
                  <a:solidFill>
                    <a:srgbClr val="FFF9D2"/>
                  </a:solidFill>
                  <a:cs typeface="+mn-ea"/>
                  <a:sym typeface="+mn-lt"/>
                </a:rPr>
                <a:t>月</a:t>
              </a:r>
              <a:r>
                <a:rPr lang="en-US" altLang="zh-CN" sz="1400" b="1" dirty="0">
                  <a:solidFill>
                    <a:srgbClr val="FFF9D2"/>
                  </a:solidFill>
                  <a:cs typeface="+mn-ea"/>
                  <a:sym typeface="+mn-lt"/>
                </a:rPr>
                <a:t>23</a:t>
              </a:r>
              <a:r>
                <a:rPr lang="zh-CN" altLang="en-US" sz="1400" b="1" dirty="0">
                  <a:solidFill>
                    <a:srgbClr val="FFF9D2"/>
                  </a:solidFill>
                  <a:cs typeface="+mn-ea"/>
                  <a:sym typeface="+mn-lt"/>
                </a:rPr>
                <a:t>日至</a:t>
              </a:r>
              <a:r>
                <a:rPr lang="en-US" altLang="zh-CN" sz="1400" b="1" dirty="0">
                  <a:solidFill>
                    <a:srgbClr val="FFF9D2"/>
                  </a:solidFill>
                  <a:cs typeface="+mn-ea"/>
                  <a:sym typeface="+mn-lt"/>
                </a:rPr>
                <a:t>31</a:t>
              </a:r>
              <a:r>
                <a:rPr lang="zh-CN" altLang="en-US" sz="1400" b="1" dirty="0">
                  <a:solidFill>
                    <a:srgbClr val="FFF9D2"/>
                  </a:solidFill>
                  <a:cs typeface="+mn-ea"/>
                  <a:sym typeface="+mn-lt"/>
                </a:rPr>
                <a:t>日在上海法租界贝勒树德里</a:t>
              </a:r>
              <a:r>
                <a:rPr lang="en-US" altLang="zh-CN" sz="1400" b="1" dirty="0">
                  <a:solidFill>
                    <a:srgbClr val="FFF9D2"/>
                  </a:solidFill>
                  <a:cs typeface="+mn-ea"/>
                  <a:sym typeface="+mn-lt"/>
                </a:rPr>
                <a:t>3</a:t>
              </a:r>
              <a:r>
                <a:rPr lang="zh-CN" altLang="en-US" sz="1400" b="1" dirty="0">
                  <a:solidFill>
                    <a:srgbClr val="FFF9D2"/>
                  </a:solidFill>
                  <a:cs typeface="+mn-ea"/>
                  <a:sym typeface="+mn-lt"/>
                </a:rPr>
                <a:t>号召开，最后一天的会议转移到浙江嘉兴南湖举行。大会确定党的名称为“中国共产党”。大会确定党的纲领是“革命军队必须与物产阶级一起推翻资本家阶段的政权”。“承认物产阶级专政，知道阶级斗争借宿”。“消灭资本私有制”，以及联合第三国际。中国共产党的成立，适应了近代以来社会进步和革命发展的客观要求，是开天辟地的大事变。出席者有：上海小组的李达、李汉俊，武汉小组的董必武、陈潭秋，长沙小组的毛泽东、何叔衡，济南小组的王尽美、邓恩铭，北京小组的张国焘、刘仁静，广州小组的陈公博，旅日小组 的周佛海。代表全国</a:t>
              </a:r>
              <a:r>
                <a:rPr lang="en-US" altLang="zh-CN" sz="1400" b="1" dirty="0">
                  <a:solidFill>
                    <a:srgbClr val="FFF9D2"/>
                  </a:solidFill>
                  <a:cs typeface="+mn-ea"/>
                  <a:sym typeface="+mn-lt"/>
                </a:rPr>
                <a:t>50</a:t>
              </a:r>
              <a:r>
                <a:rPr lang="zh-CN" altLang="en-US" sz="1400" b="1" dirty="0">
                  <a:solidFill>
                    <a:srgbClr val="FFF9D2"/>
                  </a:solidFill>
                  <a:cs typeface="+mn-ea"/>
                  <a:sym typeface="+mn-lt"/>
                </a:rPr>
                <a:t>多名党员。陈独秀和李大钊因公务在身未出席会议，而在代表们心目中他们仍是党的主要创始人和领袖。</a:t>
              </a:r>
            </a:p>
          </p:txBody>
        </p:sp>
        <p:sp>
          <p:nvSpPr>
            <p:cNvPr id="8" name="文本框 7"/>
            <p:cNvSpPr txBox="1"/>
            <p:nvPr/>
          </p:nvSpPr>
          <p:spPr>
            <a:xfrm>
              <a:off x="2711195" y="2365953"/>
              <a:ext cx="7047515"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中国共产党第一次全国代表大会</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grpSp>
      <p:grpSp>
        <p:nvGrpSpPr>
          <p:cNvPr id="9" name="组合 8"/>
          <p:cNvGrpSpPr/>
          <p:nvPr/>
        </p:nvGrpSpPr>
        <p:grpSpPr>
          <a:xfrm>
            <a:off x="874713" y="4609099"/>
            <a:ext cx="10442575" cy="1629571"/>
            <a:chOff x="2711194" y="2365953"/>
            <a:chExt cx="10442575" cy="1629571"/>
          </a:xfrm>
        </p:grpSpPr>
        <p:sp>
          <p:nvSpPr>
            <p:cNvPr id="10" name="矩形 9"/>
            <p:cNvSpPr/>
            <p:nvPr/>
          </p:nvSpPr>
          <p:spPr>
            <a:xfrm>
              <a:off x="2711194" y="2702862"/>
              <a:ext cx="10442575" cy="1292662"/>
            </a:xfrm>
            <a:prstGeom prst="rect">
              <a:avLst/>
            </a:prstGeom>
          </p:spPr>
          <p:txBody>
            <a:bodyPr wrap="square" lIns="0" tIns="0" rIns="0" bIns="0">
              <a:spAutoFit/>
            </a:bodyPr>
            <a:lstStyle/>
            <a:p>
              <a:pPr algn="just" defTabSz="914400">
                <a:lnSpc>
                  <a:spcPct val="150000"/>
                </a:lnSpc>
                <a:defRPr/>
              </a:pPr>
              <a:r>
                <a:rPr lang="en-US" altLang="zh-CN" sz="1400" b="1" dirty="0">
                  <a:solidFill>
                    <a:srgbClr val="FFF9D2"/>
                  </a:solidFill>
                  <a:cs typeface="+mn-ea"/>
                  <a:sym typeface="+mn-lt"/>
                </a:rPr>
                <a:t>1922</a:t>
              </a:r>
              <a:r>
                <a:rPr lang="zh-CN" altLang="en-US" sz="1400" b="1" dirty="0">
                  <a:solidFill>
                    <a:srgbClr val="FFF9D2"/>
                  </a:solidFill>
                  <a:cs typeface="+mn-ea"/>
                  <a:sym typeface="+mn-lt"/>
                </a:rPr>
                <a:t>年</a:t>
              </a:r>
              <a:r>
                <a:rPr lang="en-US" altLang="zh-CN" sz="1400" b="1" dirty="0">
                  <a:solidFill>
                    <a:srgbClr val="FFF9D2"/>
                  </a:solidFill>
                  <a:cs typeface="+mn-ea"/>
                  <a:sym typeface="+mn-lt"/>
                </a:rPr>
                <a:t>7</a:t>
              </a:r>
              <a:r>
                <a:rPr lang="zh-CN" altLang="en-US" sz="1400" b="1" dirty="0">
                  <a:solidFill>
                    <a:srgbClr val="FFF9D2"/>
                  </a:solidFill>
                  <a:cs typeface="+mn-ea"/>
                  <a:sym typeface="+mn-lt"/>
                </a:rPr>
                <a:t>月</a:t>
              </a:r>
              <a:r>
                <a:rPr lang="en-US" altLang="zh-CN" sz="1400" b="1" dirty="0">
                  <a:solidFill>
                    <a:srgbClr val="FFF9D2"/>
                  </a:solidFill>
                  <a:cs typeface="+mn-ea"/>
                  <a:sym typeface="+mn-lt"/>
                </a:rPr>
                <a:t>16</a:t>
              </a:r>
              <a:r>
                <a:rPr lang="zh-CN" altLang="en-US" sz="1400" b="1" dirty="0">
                  <a:solidFill>
                    <a:srgbClr val="FFF9D2"/>
                  </a:solidFill>
                  <a:cs typeface="+mn-ea"/>
                  <a:sym typeface="+mn-lt"/>
                </a:rPr>
                <a:t>日</a:t>
              </a:r>
              <a:r>
                <a:rPr lang="en-US" altLang="zh-CN" sz="1400" b="1" dirty="0">
                  <a:solidFill>
                    <a:srgbClr val="FFF9D2"/>
                  </a:solidFill>
                  <a:cs typeface="+mn-ea"/>
                  <a:sym typeface="+mn-lt"/>
                </a:rPr>
                <a:t>23</a:t>
              </a:r>
              <a:r>
                <a:rPr lang="zh-CN" altLang="en-US" sz="1400" b="1" dirty="0">
                  <a:solidFill>
                    <a:srgbClr val="FFF9D2"/>
                  </a:solidFill>
                  <a:cs typeface="+mn-ea"/>
                  <a:sym typeface="+mn-lt"/>
                </a:rPr>
                <a:t>日，中国共产党在上海南成路辅里</a:t>
              </a:r>
              <a:r>
                <a:rPr lang="en-US" altLang="zh-CN" sz="1400" b="1" dirty="0">
                  <a:solidFill>
                    <a:srgbClr val="FFF9D2"/>
                  </a:solidFill>
                  <a:cs typeface="+mn-ea"/>
                  <a:sym typeface="+mn-lt"/>
                </a:rPr>
                <a:t>625</a:t>
              </a:r>
              <a:r>
                <a:rPr lang="zh-CN" altLang="en-US" sz="1400" b="1" dirty="0">
                  <a:solidFill>
                    <a:srgbClr val="FFF9D2"/>
                  </a:solidFill>
                  <a:cs typeface="+mn-ea"/>
                  <a:sym typeface="+mn-lt"/>
                </a:rPr>
                <a:t>号召开了第二代全国代表大会</a:t>
              </a:r>
              <a:endParaRPr lang="en-US" altLang="zh-CN" sz="1400" b="1" dirty="0">
                <a:solidFill>
                  <a:srgbClr val="FFF9D2"/>
                </a:solidFill>
                <a:cs typeface="+mn-ea"/>
                <a:sym typeface="+mn-lt"/>
              </a:endParaRPr>
            </a:p>
            <a:p>
              <a:pPr algn="just" defTabSz="914400">
                <a:lnSpc>
                  <a:spcPct val="150000"/>
                </a:lnSpc>
                <a:defRPr/>
              </a:pPr>
              <a:r>
                <a:rPr lang="zh-CN" altLang="en-US" sz="1400" b="1" dirty="0">
                  <a:solidFill>
                    <a:srgbClr val="FFF9D2"/>
                  </a:solidFill>
                  <a:cs typeface="+mn-ea"/>
                  <a:sym typeface="+mn-lt"/>
                </a:rPr>
                <a:t>中心议题：进一步讨论和确定党在民主革命阶段的纲领。大会规定了党的最高纲领是实现共产主义；最低纲领打到军阀，推翻国际帝国主义的压迫，统一中国为真正的民主共和国，大会还指出了工人阶级、农民阶级、小资产阶级和民族阶级是民主革命的动力。历史意义：党就在中国近代革命史上第一次明确的提出了彻底反帝封建的民主革命纲领，为中国各族人民的革命斗争指明了方向。</a:t>
              </a:r>
            </a:p>
          </p:txBody>
        </p:sp>
        <p:sp>
          <p:nvSpPr>
            <p:cNvPr id="11" name="文本框 10"/>
            <p:cNvSpPr txBox="1"/>
            <p:nvPr/>
          </p:nvSpPr>
          <p:spPr>
            <a:xfrm>
              <a:off x="2711195" y="2365953"/>
              <a:ext cx="7047515"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中国共产党第二次全国代表大会</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03</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党的光辉历史</a:t>
              </a:r>
            </a:p>
          </p:txBody>
        </p:sp>
      </p:grpSp>
      <p:grpSp>
        <p:nvGrpSpPr>
          <p:cNvPr id="6" name="组合 5"/>
          <p:cNvGrpSpPr/>
          <p:nvPr/>
        </p:nvGrpSpPr>
        <p:grpSpPr>
          <a:xfrm>
            <a:off x="1320378" y="1694277"/>
            <a:ext cx="9551243" cy="1990218"/>
            <a:chOff x="1766045" y="726140"/>
            <a:chExt cx="9551243" cy="1990218"/>
          </a:xfrm>
        </p:grpSpPr>
        <p:sp>
          <p:nvSpPr>
            <p:cNvPr id="7" name="圆角矩形 6"/>
            <p:cNvSpPr/>
            <p:nvPr/>
          </p:nvSpPr>
          <p:spPr>
            <a:xfrm>
              <a:off x="1766045" y="1143000"/>
              <a:ext cx="9551243" cy="1573358"/>
            </a:xfrm>
            <a:prstGeom prst="roundRect">
              <a:avLst>
                <a:gd name="adj" fmla="val 4178"/>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b="1" dirty="0">
                <a:solidFill>
                  <a:srgbClr val="C00000"/>
                </a:solidFill>
                <a:cs typeface="+mn-ea"/>
                <a:sym typeface="+mn-lt"/>
              </a:endParaRPr>
            </a:p>
          </p:txBody>
        </p:sp>
        <p:sp>
          <p:nvSpPr>
            <p:cNvPr id="8" name="圆角矩形 7"/>
            <p:cNvSpPr/>
            <p:nvPr/>
          </p:nvSpPr>
          <p:spPr>
            <a:xfrm>
              <a:off x="3919492" y="726140"/>
              <a:ext cx="5078504" cy="833718"/>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中国工人运动的第一次高潮</a:t>
              </a:r>
            </a:p>
          </p:txBody>
        </p:sp>
        <p:sp>
          <p:nvSpPr>
            <p:cNvPr id="9" name="矩形 8"/>
            <p:cNvSpPr/>
            <p:nvPr/>
          </p:nvSpPr>
          <p:spPr>
            <a:xfrm>
              <a:off x="2050307" y="1840162"/>
              <a:ext cx="8857171"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FF9D2"/>
                  </a:solidFill>
                  <a:cs typeface="+mn-ea"/>
                  <a:sym typeface="+mn-lt"/>
                </a:rPr>
                <a:t>中国共产党成立后，就把领导工人运动作为党的中心工作，井建立了中国劳动组合书记部</a:t>
              </a:r>
              <a:r>
                <a:rPr lang="en-US" altLang="zh-CN" sz="1400" b="1" dirty="0">
                  <a:solidFill>
                    <a:srgbClr val="FFF9D2"/>
                  </a:solidFill>
                  <a:cs typeface="+mn-ea"/>
                  <a:sym typeface="+mn-lt"/>
                </a:rPr>
                <a:t>,</a:t>
              </a:r>
              <a:r>
                <a:rPr lang="zh-CN" altLang="en-US" sz="1400" b="1" dirty="0">
                  <a:solidFill>
                    <a:srgbClr val="FFF9D2"/>
                  </a:solidFill>
                  <a:cs typeface="+mn-ea"/>
                  <a:sym typeface="+mn-lt"/>
                </a:rPr>
                <a:t>在党的领导下，以</a:t>
              </a:r>
              <a:r>
                <a:rPr lang="en-US" altLang="zh-CN" sz="1400" b="1" dirty="0">
                  <a:solidFill>
                    <a:srgbClr val="FFF9D2"/>
                  </a:solidFill>
                  <a:cs typeface="+mn-ea"/>
                  <a:sym typeface="+mn-lt"/>
                </a:rPr>
                <a:t>1922</a:t>
              </a:r>
              <a:r>
                <a:rPr lang="zh-CN" altLang="en-US" sz="1400" b="1" dirty="0">
                  <a:solidFill>
                    <a:srgbClr val="FFF9D2"/>
                  </a:solidFill>
                  <a:cs typeface="+mn-ea"/>
                  <a:sym typeface="+mn-lt"/>
                </a:rPr>
                <a:t>年</a:t>
              </a:r>
              <a:r>
                <a:rPr lang="en-US" altLang="zh-CN" sz="1400" b="1" dirty="0">
                  <a:solidFill>
                    <a:srgbClr val="FFF9D2"/>
                  </a:solidFill>
                  <a:cs typeface="+mn-ea"/>
                  <a:sym typeface="+mn-lt"/>
                </a:rPr>
                <a:t>1</a:t>
              </a:r>
              <a:r>
                <a:rPr lang="zh-CN" altLang="en-US" sz="1400" b="1" dirty="0">
                  <a:solidFill>
                    <a:srgbClr val="FFF9D2"/>
                  </a:solidFill>
                  <a:cs typeface="+mn-ea"/>
                  <a:sym typeface="+mn-lt"/>
                </a:rPr>
                <a:t>月香港海员罢工为起点，掀起了中国工人运动的第一个高潮。</a:t>
              </a:r>
            </a:p>
          </p:txBody>
        </p:sp>
      </p:grpSp>
      <p:sp>
        <p:nvSpPr>
          <p:cNvPr id="10" name="椭圆 9"/>
          <p:cNvSpPr/>
          <p:nvPr/>
        </p:nvSpPr>
        <p:spPr>
          <a:xfrm>
            <a:off x="1320378" y="4113897"/>
            <a:ext cx="1595335" cy="1595335"/>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u="none" strike="noStrike" kern="1200" cap="none" spc="0" normalizeH="0" baseline="0" noProof="0" dirty="0">
                <a:ln>
                  <a:noFill/>
                </a:ln>
                <a:solidFill>
                  <a:srgbClr val="C00000"/>
                </a:solidFill>
                <a:effectLst/>
                <a:uLnTx/>
                <a:uFillTx/>
                <a:cs typeface="+mn-ea"/>
                <a:sym typeface="+mn-lt"/>
              </a:rPr>
              <a:t>结束</a:t>
            </a:r>
          </a:p>
        </p:txBody>
      </p:sp>
      <p:sp>
        <p:nvSpPr>
          <p:cNvPr id="11" name="矩形 10"/>
          <p:cNvSpPr/>
          <p:nvPr/>
        </p:nvSpPr>
        <p:spPr>
          <a:xfrm>
            <a:off x="3241941" y="4445763"/>
            <a:ext cx="7932565" cy="931409"/>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在持续十三个月，罢工斗争达</a:t>
            </a:r>
            <a:r>
              <a:rPr lang="en-US" altLang="zh-CN" sz="1400" b="1" dirty="0">
                <a:solidFill>
                  <a:srgbClr val="FFF9D2"/>
                </a:solidFill>
                <a:cs typeface="+mn-ea"/>
                <a:sym typeface="+mn-lt"/>
              </a:rPr>
              <a:t>187</a:t>
            </a:r>
            <a:r>
              <a:rPr lang="zh-CN" altLang="en-US" sz="1400" b="1" dirty="0">
                <a:solidFill>
                  <a:srgbClr val="FFF9D2"/>
                </a:solidFill>
                <a:cs typeface="+mn-ea"/>
                <a:sym typeface="+mn-lt"/>
              </a:rPr>
              <a:t>次之多</a:t>
            </a:r>
            <a:r>
              <a:rPr lang="en-US" altLang="zh-CN" sz="1400" b="1" dirty="0">
                <a:solidFill>
                  <a:srgbClr val="FFF9D2"/>
                </a:solidFill>
                <a:cs typeface="+mn-ea"/>
                <a:sym typeface="+mn-lt"/>
              </a:rPr>
              <a:t>,</a:t>
            </a:r>
            <a:r>
              <a:rPr lang="zh-CN" altLang="en-US" sz="1400" b="1" dirty="0">
                <a:solidFill>
                  <a:srgbClr val="FFF9D2"/>
                </a:solidFill>
                <a:cs typeface="+mn-ea"/>
                <a:sym typeface="+mn-lt"/>
              </a:rPr>
              <a:t>参加罢工人数</a:t>
            </a:r>
            <a:r>
              <a:rPr lang="en-US" altLang="zh-CN" sz="1400" b="1" dirty="0">
                <a:solidFill>
                  <a:srgbClr val="FFF9D2"/>
                </a:solidFill>
                <a:cs typeface="+mn-ea"/>
                <a:sym typeface="+mn-lt"/>
              </a:rPr>
              <a:t>30</a:t>
            </a:r>
            <a:r>
              <a:rPr lang="zh-CN" altLang="en-US" sz="1400" b="1" dirty="0">
                <a:solidFill>
                  <a:srgbClr val="FFF9D2"/>
                </a:solidFill>
                <a:cs typeface="+mn-ea"/>
                <a:sym typeface="+mn-lt"/>
              </a:rPr>
              <a:t>万人以上，在这期间，各地先后建立</a:t>
            </a:r>
            <a:r>
              <a:rPr lang="en-US" altLang="zh-CN" sz="1400" b="1" dirty="0">
                <a:solidFill>
                  <a:srgbClr val="FFF9D2"/>
                </a:solidFill>
                <a:cs typeface="+mn-ea"/>
                <a:sym typeface="+mn-lt"/>
              </a:rPr>
              <a:t>100</a:t>
            </a:r>
            <a:r>
              <a:rPr lang="zh-CN" altLang="en-US" sz="1400" b="1" dirty="0">
                <a:solidFill>
                  <a:srgbClr val="FFF9D2"/>
                </a:solidFill>
                <a:cs typeface="+mn-ea"/>
                <a:sym typeface="+mn-lt"/>
              </a:rPr>
              <a:t>多个土会。但工人运动受到了北洋军阀和帝国主义的色结镇压，尤其是震惊中外的二七惨案，林祥谦、施洋烈士宁死不屈慷慨就义，工人运动也从此转入低潮。</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43503" y="311823"/>
            <a:ext cx="2829552" cy="2144685"/>
            <a:chOff x="1424642" y="2015285"/>
            <a:chExt cx="2829552" cy="2144685"/>
          </a:xfrm>
        </p:grpSpPr>
        <p:sp>
          <p:nvSpPr>
            <p:cNvPr id="4" name="文本框 3"/>
            <p:cNvSpPr txBox="1"/>
            <p:nvPr/>
          </p:nvSpPr>
          <p:spPr>
            <a:xfrm>
              <a:off x="1424642" y="2267144"/>
              <a:ext cx="1685077" cy="1892826"/>
            </a:xfrm>
            <a:prstGeom prst="rect">
              <a:avLst/>
            </a:prstGeom>
            <a:noFill/>
          </p:spPr>
          <p:txBody>
            <a:bodyPr wrap="none" rtlCol="0">
              <a:spAutoFit/>
            </a:bodyPr>
            <a:lstStyle/>
            <a:p>
              <a:r>
                <a:rPr kumimoji="1" lang="zh-CN" altLang="en-US" sz="11700" dirty="0">
                  <a:ln w="25400">
                    <a:noFill/>
                  </a:ln>
                  <a:gradFill>
                    <a:gsLst>
                      <a:gs pos="0">
                        <a:srgbClr val="FFE285"/>
                      </a:gs>
                      <a:gs pos="99000">
                        <a:srgbClr val="FAEED8"/>
                      </a:gs>
                    </a:gsLst>
                    <a:lin ang="16200000" scaled="1"/>
                  </a:gradFill>
                  <a:cs typeface="+mn-ea"/>
                  <a:sym typeface="+mn-lt"/>
                </a:rPr>
                <a:t>前</a:t>
              </a:r>
            </a:p>
          </p:txBody>
        </p:sp>
        <p:sp>
          <p:nvSpPr>
            <p:cNvPr id="5" name="文本框 4"/>
            <p:cNvSpPr txBox="1"/>
            <p:nvPr/>
          </p:nvSpPr>
          <p:spPr>
            <a:xfrm>
              <a:off x="2569117" y="2015285"/>
              <a:ext cx="1685077" cy="1892826"/>
            </a:xfrm>
            <a:prstGeom prst="rect">
              <a:avLst/>
            </a:prstGeom>
            <a:noFill/>
          </p:spPr>
          <p:txBody>
            <a:bodyPr wrap="none" rtlCol="0">
              <a:spAutoFit/>
            </a:bodyPr>
            <a:lstStyle/>
            <a:p>
              <a:r>
                <a:rPr kumimoji="1" lang="zh-CN" altLang="en-US" sz="11700" dirty="0">
                  <a:ln w="25400">
                    <a:noFill/>
                  </a:ln>
                  <a:gradFill>
                    <a:gsLst>
                      <a:gs pos="0">
                        <a:srgbClr val="FFE285"/>
                      </a:gs>
                      <a:gs pos="99000">
                        <a:srgbClr val="FAEED8"/>
                      </a:gs>
                    </a:gsLst>
                    <a:lin ang="16200000" scaled="1"/>
                  </a:gradFill>
                  <a:cs typeface="+mn-ea"/>
                  <a:sym typeface="+mn-lt"/>
                </a:rPr>
                <a:t>言</a:t>
              </a:r>
            </a:p>
          </p:txBody>
        </p:sp>
      </p:grpSp>
      <p:pic>
        <p:nvPicPr>
          <p:cNvPr id="8" name="图片 7"/>
          <p:cNvPicPr>
            <a:picLocks noChangeAspect="1"/>
          </p:cNvPicPr>
          <p:nvPr/>
        </p:nvPicPr>
        <p:blipFill>
          <a:blip r:embed="rId3" cstate="screen"/>
          <a:stretch>
            <a:fillRect/>
          </a:stretch>
        </p:blipFill>
        <p:spPr>
          <a:xfrm>
            <a:off x="740127" y="1038239"/>
            <a:ext cx="1303376" cy="1323490"/>
          </a:xfrm>
          <a:prstGeom prst="rect">
            <a:avLst/>
          </a:prstGeom>
        </p:spPr>
      </p:pic>
      <p:sp>
        <p:nvSpPr>
          <p:cNvPr id="9" name="矩形 8"/>
          <p:cNvSpPr/>
          <p:nvPr/>
        </p:nvSpPr>
        <p:spPr>
          <a:xfrm>
            <a:off x="986892" y="2739517"/>
            <a:ext cx="9814458" cy="2908489"/>
          </a:xfrm>
          <a:prstGeom prst="rect">
            <a:avLst/>
          </a:prstGeom>
        </p:spPr>
        <p:txBody>
          <a:bodyPr wrap="square" lIns="0" tIns="0" rIns="0" bIns="0">
            <a:spAutoFit/>
          </a:bodyPr>
          <a:lstStyle/>
          <a:p>
            <a:pPr defTabSz="914400">
              <a:lnSpc>
                <a:spcPct val="150000"/>
              </a:lnSpc>
              <a:defRPr/>
            </a:pPr>
            <a:r>
              <a:rPr lang="zh-CN" altLang="en-US" b="1" dirty="0">
                <a:solidFill>
                  <a:srgbClr val="FFF9D2"/>
                </a:solidFill>
                <a:cs typeface="+mn-ea"/>
                <a:sym typeface="+mn-lt"/>
              </a:rPr>
              <a:t>中国共产党在近百年艰辛的奋斗历史中，积累了大量的党建经验、斗争经验、执政经验、社会主义建设的经验等，以及经受挫折失败的教训，是我们宝贵的财富。这些经验是几代中国共产党人的智慧结晶，是我们治党治国的宝贵精神财富。</a:t>
            </a:r>
            <a:endParaRPr lang="en-US" altLang="zh-CN" b="1" dirty="0">
              <a:solidFill>
                <a:srgbClr val="FFF9D2"/>
              </a:solidFill>
              <a:cs typeface="+mn-ea"/>
              <a:sym typeface="+mn-lt"/>
            </a:endParaRPr>
          </a:p>
          <a:p>
            <a:pPr defTabSz="914400">
              <a:lnSpc>
                <a:spcPct val="150000"/>
              </a:lnSpc>
              <a:defRPr/>
            </a:pPr>
            <a:endParaRPr lang="zh-CN" altLang="en-US" b="1" dirty="0">
              <a:solidFill>
                <a:srgbClr val="FFF9D2"/>
              </a:solidFill>
              <a:cs typeface="+mn-ea"/>
              <a:sym typeface="+mn-lt"/>
            </a:endParaRPr>
          </a:p>
          <a:p>
            <a:pPr defTabSz="914400">
              <a:lnSpc>
                <a:spcPct val="150000"/>
              </a:lnSpc>
              <a:defRPr/>
            </a:pPr>
            <a:r>
              <a:rPr lang="zh-CN" altLang="en-US" b="1" dirty="0">
                <a:solidFill>
                  <a:srgbClr val="FFF9D2"/>
                </a:solidFill>
                <a:cs typeface="+mn-ea"/>
                <a:sym typeface="+mn-lt"/>
              </a:rPr>
              <a:t>认真学习党史既是</a:t>
            </a:r>
            <a:r>
              <a:rPr lang="en-US" altLang="zh-CN" b="1" dirty="0">
                <a:solidFill>
                  <a:srgbClr val="FFF9D2"/>
                </a:solidFill>
                <a:cs typeface="+mn-ea"/>
                <a:sym typeface="+mn-lt"/>
              </a:rPr>
              <a:t>-</a:t>
            </a:r>
            <a:r>
              <a:rPr lang="zh-CN" altLang="en-US" b="1" dirty="0">
                <a:solidFill>
                  <a:srgbClr val="FFF9D2"/>
                </a:solidFill>
                <a:cs typeface="+mn-ea"/>
                <a:sym typeface="+mn-lt"/>
              </a:rPr>
              <a:t>次把握规律、把握未来的理论学习</a:t>
            </a:r>
            <a:r>
              <a:rPr lang="en-US" altLang="zh-CN" b="1" dirty="0">
                <a:solidFill>
                  <a:srgbClr val="FFF9D2"/>
                </a:solidFill>
                <a:cs typeface="+mn-ea"/>
                <a:sym typeface="+mn-lt"/>
              </a:rPr>
              <a:t>.</a:t>
            </a:r>
            <a:r>
              <a:rPr lang="zh-CN" altLang="en-US" b="1" dirty="0">
                <a:solidFill>
                  <a:srgbClr val="FFF9D2"/>
                </a:solidFill>
                <a:cs typeface="+mn-ea"/>
                <a:sym typeface="+mn-lt"/>
              </a:rPr>
              <a:t>也是一次坚定信仰、 坚定方向的党性教育。通过学习必将增强我们对党的感情认同、理论认同、政治认同。对继承和发扬光荣革命传统、党的优良作风</a:t>
            </a:r>
            <a:r>
              <a:rPr lang="en-US" altLang="zh-CN" b="1" dirty="0">
                <a:solidFill>
                  <a:srgbClr val="FFF9D2"/>
                </a:solidFill>
                <a:cs typeface="+mn-ea"/>
                <a:sym typeface="+mn-lt"/>
              </a:rPr>
              <a:t>.</a:t>
            </a:r>
            <a:r>
              <a:rPr lang="zh-CN" altLang="en-US" b="1" dirty="0">
                <a:solidFill>
                  <a:srgbClr val="FFF9D2"/>
                </a:solidFill>
                <a:cs typeface="+mn-ea"/>
                <a:sym typeface="+mn-lt"/>
              </a:rPr>
              <a:t>对提高自己的认识能力和处理实际问题的能力都是十分必要的和有益的。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20971" y="1984236"/>
            <a:ext cx="3208407" cy="3208407"/>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u="none" strike="noStrike" kern="1200" cap="none" spc="0" normalizeH="0" baseline="0" noProof="0" dirty="0">
                <a:ln>
                  <a:noFill/>
                </a:ln>
                <a:solidFill>
                  <a:srgbClr val="C00000"/>
                </a:solidFill>
                <a:effectLst/>
                <a:uLnTx/>
                <a:uFillTx/>
                <a:cs typeface="+mn-ea"/>
                <a:sym typeface="+mn-lt"/>
              </a:rPr>
              <a:t>第四章</a:t>
            </a:r>
          </a:p>
        </p:txBody>
      </p:sp>
      <p:sp>
        <p:nvSpPr>
          <p:cNvPr id="4" name="文本框 3"/>
          <p:cNvSpPr txBox="1"/>
          <p:nvPr/>
        </p:nvSpPr>
        <p:spPr>
          <a:xfrm>
            <a:off x="5092634" y="2583075"/>
            <a:ext cx="5539978" cy="738664"/>
          </a:xfrm>
          <a:prstGeom prst="rect">
            <a:avLst/>
          </a:prstGeom>
          <a:noFill/>
        </p:spPr>
        <p:txBody>
          <a:bodyPr wrap="none" lIns="0" tIns="0" rIns="0" bIns="0" rtlCol="0">
            <a:spAutoFit/>
          </a:bodyPr>
          <a:lstStyle/>
          <a:p>
            <a:pPr lvl="0" algn="ctr" defTabSz="914400">
              <a:defRPr/>
            </a:pPr>
            <a:r>
              <a:rPr lang="zh-CN" altLang="en-US" sz="4800" dirty="0">
                <a:gradFill>
                  <a:gsLst>
                    <a:gs pos="0">
                      <a:srgbClr val="FFE285"/>
                    </a:gs>
                    <a:gs pos="99000">
                      <a:srgbClr val="FAEED8"/>
                    </a:gs>
                  </a:gsLst>
                  <a:lin ang="16200000" scaled="1"/>
                </a:gradFill>
                <a:cs typeface="+mn-ea"/>
                <a:sym typeface="+mn-lt"/>
              </a:rPr>
              <a:t>党给我们的三大启示</a:t>
            </a:r>
          </a:p>
        </p:txBody>
      </p:sp>
      <p:grpSp>
        <p:nvGrpSpPr>
          <p:cNvPr id="5" name="组合 4"/>
          <p:cNvGrpSpPr/>
          <p:nvPr/>
        </p:nvGrpSpPr>
        <p:grpSpPr>
          <a:xfrm>
            <a:off x="5755528" y="3800316"/>
            <a:ext cx="4214191" cy="836464"/>
            <a:chOff x="5312121" y="4333716"/>
            <a:chExt cx="4214191" cy="836464"/>
          </a:xfrm>
        </p:grpSpPr>
        <p:sp>
          <p:nvSpPr>
            <p:cNvPr id="6" name="文本框 5"/>
            <p:cNvSpPr txBox="1"/>
            <p:nvPr/>
          </p:nvSpPr>
          <p:spPr>
            <a:xfrm>
              <a:off x="5312121" y="4333716"/>
              <a:ext cx="4214191" cy="369332"/>
            </a:xfrm>
            <a:prstGeom prst="rect">
              <a:avLst/>
            </a:prstGeom>
            <a:noFill/>
          </p:spPr>
          <p:txBody>
            <a:bodyPr wrap="square" rtlCol="0">
              <a:spAutoFit/>
            </a:bodyPr>
            <a:lstStyle/>
            <a:p>
              <a:pPr algn="dist"/>
              <a:r>
                <a:rPr kumimoji="1" lang="zh-CN" altLang="en-US" b="1" dirty="0">
                  <a:solidFill>
                    <a:srgbClr val="FFF9D2"/>
                  </a:solidFill>
                  <a:cs typeface="+mn-ea"/>
                  <a:sym typeface="+mn-lt"/>
                </a:rPr>
                <a:t>庆祝中国共产党成立</a:t>
              </a:r>
              <a:r>
                <a:rPr kumimoji="1" lang="en-US" altLang="zh-CN" b="1" dirty="0">
                  <a:solidFill>
                    <a:srgbClr val="FFF9D2"/>
                  </a:solidFill>
                  <a:cs typeface="+mn-ea"/>
                  <a:sym typeface="+mn-lt"/>
                </a:rPr>
                <a:t>100</a:t>
              </a:r>
              <a:r>
                <a:rPr kumimoji="1" lang="zh-CN" altLang="en-US" b="1" dirty="0">
                  <a:solidFill>
                    <a:srgbClr val="FFF9D2"/>
                  </a:solidFill>
                  <a:cs typeface="+mn-ea"/>
                  <a:sym typeface="+mn-lt"/>
                </a:rPr>
                <a:t>周年</a:t>
              </a:r>
            </a:p>
          </p:txBody>
        </p:sp>
        <p:sp>
          <p:nvSpPr>
            <p:cNvPr id="7" name="文本框 6"/>
            <p:cNvSpPr txBox="1"/>
            <p:nvPr/>
          </p:nvSpPr>
          <p:spPr>
            <a:xfrm>
              <a:off x="6095905" y="4800848"/>
              <a:ext cx="2700547" cy="369332"/>
            </a:xfrm>
            <a:prstGeom prst="rect">
              <a:avLst/>
            </a:prstGeom>
            <a:noFill/>
          </p:spPr>
          <p:txBody>
            <a:bodyPr wrap="none" rtlCol="0">
              <a:spAutoFit/>
            </a:bodyPr>
            <a:lstStyle/>
            <a:p>
              <a:r>
                <a:rPr kumimoji="1" lang="en-GB" altLang="zh-CN" dirty="0">
                  <a:solidFill>
                    <a:srgbClr val="FFF9D2"/>
                  </a:solidFill>
                  <a:cs typeface="+mn-ea"/>
                  <a:sym typeface="+mn-lt"/>
                </a:rPr>
                <a:t>1921-2021 JIAN DANG</a:t>
              </a:r>
              <a:endParaRPr kumimoji="1" lang="zh-CN" altLang="en-US" dirty="0">
                <a:solidFill>
                  <a:srgbClr val="FFF9D2"/>
                </a:solidFill>
                <a:cs typeface="+mn-ea"/>
                <a:sym typeface="+mn-lt"/>
              </a:endParaRPr>
            </a:p>
          </p:txBody>
        </p:sp>
      </p:grpSp>
      <p:sp>
        <p:nvSpPr>
          <p:cNvPr id="9" name="TextBox 8"/>
          <p:cNvSpPr txBox="1"/>
          <p:nvPr/>
        </p:nvSpPr>
        <p:spPr>
          <a:xfrm>
            <a:off x="3609298" y="673488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20316"/>
                </a:solidFill>
                <a:effectLst/>
                <a:uLnTx/>
                <a:uFillTx/>
              </a:rPr>
              <a:t>节日</a:t>
            </a:r>
            <a:r>
              <a:rPr kumimoji="0" lang="en-US" altLang="zh-CN" sz="100" b="0" i="0" u="none" strike="noStrike" kern="0" cap="none" spc="0" normalizeH="0" baseline="0" noProof="0" dirty="0" smtClean="0">
                <a:ln>
                  <a:noFill/>
                </a:ln>
                <a:solidFill>
                  <a:srgbClr val="C20316"/>
                </a:solidFill>
                <a:effectLst/>
                <a:uLnTx/>
                <a:uFillTx/>
              </a:rPr>
              <a:t>PPT</a:t>
            </a:r>
            <a:r>
              <a:rPr kumimoji="0" lang="zh-CN" altLang="en-US" sz="100" b="0" i="0" u="none" strike="noStrike" kern="0" cap="none" spc="0" normalizeH="0" baseline="0" noProof="0" dirty="0" smtClean="0">
                <a:ln>
                  <a:noFill/>
                </a:ln>
                <a:solidFill>
                  <a:srgbClr val="C20316"/>
                </a:solidFill>
                <a:effectLst/>
                <a:uLnTx/>
                <a:uFillTx/>
              </a:rPr>
              <a:t>模板 </a:t>
            </a:r>
            <a:r>
              <a:rPr kumimoji="0" lang="en-US" altLang="zh-CN" sz="100" b="0" i="0" u="none" strike="noStrike" kern="0" cap="none" spc="0" normalizeH="0" baseline="0" noProof="0" dirty="0" smtClean="0">
                <a:ln>
                  <a:noFill/>
                </a:ln>
                <a:solidFill>
                  <a:srgbClr val="C20316"/>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74713" y="657225"/>
            <a:ext cx="4521664" cy="1037052"/>
            <a:chOff x="874713" y="657225"/>
            <a:chExt cx="4521664" cy="1037052"/>
          </a:xfrm>
        </p:grpSpPr>
        <p:sp>
          <p:nvSpPr>
            <p:cNvPr id="3" name="椭圆 2"/>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04</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4" name="文本框 3"/>
            <p:cNvSpPr txBox="1"/>
            <p:nvPr/>
          </p:nvSpPr>
          <p:spPr>
            <a:xfrm>
              <a:off x="2164723" y="960307"/>
              <a:ext cx="3231654" cy="430887"/>
            </a:xfrm>
            <a:prstGeom prst="rect">
              <a:avLst/>
            </a:prstGeom>
            <a:noFill/>
          </p:spPr>
          <p:txBody>
            <a:bodyPr wrap="none" lIns="0" tIns="0" rIns="0" bIns="0" rtlCol="0">
              <a:spAutoFit/>
            </a:bodyPr>
            <a:lstStyle/>
            <a:p>
              <a:pPr lvl="0" algn="ctr" defTabSz="914400">
                <a:defRPr/>
              </a:pPr>
              <a:r>
                <a:rPr lang="zh-CN" altLang="en-US" sz="2800" dirty="0">
                  <a:gradFill>
                    <a:gsLst>
                      <a:gs pos="0">
                        <a:srgbClr val="FFE285"/>
                      </a:gs>
                      <a:gs pos="99000">
                        <a:srgbClr val="FAEED8"/>
                      </a:gs>
                    </a:gsLst>
                    <a:lin ang="16200000" scaled="1"/>
                  </a:gradFill>
                  <a:cs typeface="+mn-ea"/>
                  <a:sym typeface="+mn-lt"/>
                </a:rPr>
                <a:t>党给我们的三大启示</a:t>
              </a:r>
            </a:p>
          </p:txBody>
        </p:sp>
      </p:grpSp>
      <p:grpSp>
        <p:nvGrpSpPr>
          <p:cNvPr id="12" name="组合 11"/>
          <p:cNvGrpSpPr/>
          <p:nvPr/>
        </p:nvGrpSpPr>
        <p:grpSpPr>
          <a:xfrm>
            <a:off x="929031" y="2371181"/>
            <a:ext cx="2471384" cy="865602"/>
            <a:chOff x="1127671" y="2391948"/>
            <a:chExt cx="2471384" cy="865602"/>
          </a:xfrm>
        </p:grpSpPr>
        <p:sp>
          <p:nvSpPr>
            <p:cNvPr id="10" name="任意形状 9"/>
            <p:cNvSpPr/>
            <p:nvPr/>
          </p:nvSpPr>
          <p:spPr>
            <a:xfrm>
              <a:off x="1127671" y="2391948"/>
              <a:ext cx="2471384" cy="865602"/>
            </a:xfrm>
            <a:custGeom>
              <a:avLst/>
              <a:gdLst>
                <a:gd name="connsiteX0" fmla="*/ 432801 w 2471384"/>
                <a:gd name="connsiteY0" fmla="*/ 0 h 865602"/>
                <a:gd name="connsiteX1" fmla="*/ 831590 w 2471384"/>
                <a:gd name="connsiteY1" fmla="*/ 264336 h 865602"/>
                <a:gd name="connsiteX2" fmla="*/ 834246 w 2471384"/>
                <a:gd name="connsiteY2" fmla="*/ 272892 h 865602"/>
                <a:gd name="connsiteX3" fmla="*/ 836903 w 2471384"/>
                <a:gd name="connsiteY3" fmla="*/ 264336 h 865602"/>
                <a:gd name="connsiteX4" fmla="*/ 1235692 w 2471384"/>
                <a:gd name="connsiteY4" fmla="*/ 0 h 865602"/>
                <a:gd name="connsiteX5" fmla="*/ 1634481 w 2471384"/>
                <a:gd name="connsiteY5" fmla="*/ 264336 h 865602"/>
                <a:gd name="connsiteX6" fmla="*/ 1637138 w 2471384"/>
                <a:gd name="connsiteY6" fmla="*/ 272893 h 865602"/>
                <a:gd name="connsiteX7" fmla="*/ 1639794 w 2471384"/>
                <a:gd name="connsiteY7" fmla="*/ 264336 h 865602"/>
                <a:gd name="connsiteX8" fmla="*/ 2038583 w 2471384"/>
                <a:gd name="connsiteY8" fmla="*/ 0 h 865602"/>
                <a:gd name="connsiteX9" fmla="*/ 2471384 w 2471384"/>
                <a:gd name="connsiteY9" fmla="*/ 432801 h 865602"/>
                <a:gd name="connsiteX10" fmla="*/ 2038583 w 2471384"/>
                <a:gd name="connsiteY10" fmla="*/ 865602 h 865602"/>
                <a:gd name="connsiteX11" fmla="*/ 1639794 w 2471384"/>
                <a:gd name="connsiteY11" fmla="*/ 601267 h 865602"/>
                <a:gd name="connsiteX12" fmla="*/ 1637138 w 2471384"/>
                <a:gd name="connsiteY12" fmla="*/ 592710 h 865602"/>
                <a:gd name="connsiteX13" fmla="*/ 1634481 w 2471384"/>
                <a:gd name="connsiteY13" fmla="*/ 601267 h 865602"/>
                <a:gd name="connsiteX14" fmla="*/ 1235692 w 2471384"/>
                <a:gd name="connsiteY14" fmla="*/ 865602 h 865602"/>
                <a:gd name="connsiteX15" fmla="*/ 836903 w 2471384"/>
                <a:gd name="connsiteY15" fmla="*/ 601267 h 865602"/>
                <a:gd name="connsiteX16" fmla="*/ 834246 w 2471384"/>
                <a:gd name="connsiteY16" fmla="*/ 592710 h 865602"/>
                <a:gd name="connsiteX17" fmla="*/ 831590 w 2471384"/>
                <a:gd name="connsiteY17" fmla="*/ 601267 h 865602"/>
                <a:gd name="connsiteX18" fmla="*/ 432801 w 2471384"/>
                <a:gd name="connsiteY18" fmla="*/ 865602 h 865602"/>
                <a:gd name="connsiteX19" fmla="*/ 0 w 2471384"/>
                <a:gd name="connsiteY19" fmla="*/ 432801 h 865602"/>
                <a:gd name="connsiteX20" fmla="*/ 432801 w 2471384"/>
                <a:gd name="connsiteY20" fmla="*/ 0 h 86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1384" h="865602">
                  <a:moveTo>
                    <a:pt x="432801" y="0"/>
                  </a:moveTo>
                  <a:cubicBezTo>
                    <a:pt x="612073" y="0"/>
                    <a:pt x="765887" y="108997"/>
                    <a:pt x="831590" y="264336"/>
                  </a:cubicBezTo>
                  <a:lnTo>
                    <a:pt x="834246" y="272892"/>
                  </a:lnTo>
                  <a:lnTo>
                    <a:pt x="836903" y="264336"/>
                  </a:lnTo>
                  <a:cubicBezTo>
                    <a:pt x="902606" y="108997"/>
                    <a:pt x="1056420" y="0"/>
                    <a:pt x="1235692" y="0"/>
                  </a:cubicBezTo>
                  <a:cubicBezTo>
                    <a:pt x="1414964" y="0"/>
                    <a:pt x="1568778" y="108997"/>
                    <a:pt x="1634481" y="264336"/>
                  </a:cubicBezTo>
                  <a:lnTo>
                    <a:pt x="1637138" y="272893"/>
                  </a:lnTo>
                  <a:lnTo>
                    <a:pt x="1639794" y="264336"/>
                  </a:lnTo>
                  <a:cubicBezTo>
                    <a:pt x="1705497" y="108997"/>
                    <a:pt x="1859311" y="0"/>
                    <a:pt x="2038583" y="0"/>
                  </a:cubicBezTo>
                  <a:cubicBezTo>
                    <a:pt x="2277612" y="0"/>
                    <a:pt x="2471384" y="193772"/>
                    <a:pt x="2471384" y="432801"/>
                  </a:cubicBezTo>
                  <a:cubicBezTo>
                    <a:pt x="2471384" y="671830"/>
                    <a:pt x="2277612" y="865602"/>
                    <a:pt x="2038583" y="865602"/>
                  </a:cubicBezTo>
                  <a:cubicBezTo>
                    <a:pt x="1859311" y="865602"/>
                    <a:pt x="1705497" y="756605"/>
                    <a:pt x="1639794" y="601267"/>
                  </a:cubicBezTo>
                  <a:lnTo>
                    <a:pt x="1637138" y="592710"/>
                  </a:lnTo>
                  <a:lnTo>
                    <a:pt x="1634481" y="601267"/>
                  </a:lnTo>
                  <a:cubicBezTo>
                    <a:pt x="1568778" y="756605"/>
                    <a:pt x="1414964" y="865602"/>
                    <a:pt x="1235692" y="865602"/>
                  </a:cubicBezTo>
                  <a:cubicBezTo>
                    <a:pt x="1056420" y="865602"/>
                    <a:pt x="902606" y="756605"/>
                    <a:pt x="836903" y="601267"/>
                  </a:cubicBezTo>
                  <a:lnTo>
                    <a:pt x="834246" y="592710"/>
                  </a:lnTo>
                  <a:lnTo>
                    <a:pt x="831590" y="601267"/>
                  </a:lnTo>
                  <a:cubicBezTo>
                    <a:pt x="765887" y="756605"/>
                    <a:pt x="612073" y="865602"/>
                    <a:pt x="432801" y="865602"/>
                  </a:cubicBezTo>
                  <a:cubicBezTo>
                    <a:pt x="193772" y="865602"/>
                    <a:pt x="0" y="671830"/>
                    <a:pt x="0" y="432801"/>
                  </a:cubicBezTo>
                  <a:cubicBezTo>
                    <a:pt x="0" y="193772"/>
                    <a:pt x="193772" y="0"/>
                    <a:pt x="432801" y="0"/>
                  </a:cubicBezTo>
                  <a:close/>
                </a:path>
              </a:pathLst>
            </a:custGeom>
            <a:gradFill>
              <a:gsLst>
                <a:gs pos="0">
                  <a:srgbClr val="FFE285"/>
                </a:gs>
                <a:gs pos="99000">
                  <a:srgbClr val="FAEED8"/>
                </a:gs>
              </a:gsLst>
              <a:lin ang="16200000" scaled="1"/>
            </a:gradFill>
            <a:ln>
              <a:noFill/>
            </a:ln>
            <a:effectLst>
              <a:outerShdw blurRad="520700" dist="228600" dir="5400000" sx="71000" sy="71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u="none" strike="noStrike" kern="1200" cap="none" spc="0" normalizeH="0" baseline="0" noProof="0" dirty="0">
                <a:ln>
                  <a:noFill/>
                </a:ln>
                <a:solidFill>
                  <a:srgbClr val="C00000"/>
                </a:solidFill>
                <a:effectLst/>
                <a:uLnTx/>
                <a:uFillTx/>
                <a:cs typeface="+mn-ea"/>
                <a:sym typeface="+mn-lt"/>
              </a:endParaRPr>
            </a:p>
          </p:txBody>
        </p:sp>
        <p:sp>
          <p:nvSpPr>
            <p:cNvPr id="11" name="文本框 10"/>
            <p:cNvSpPr txBox="1"/>
            <p:nvPr/>
          </p:nvSpPr>
          <p:spPr>
            <a:xfrm>
              <a:off x="1295764" y="2609305"/>
              <a:ext cx="2135200" cy="430887"/>
            </a:xfrm>
            <a:prstGeom prst="rect">
              <a:avLst/>
            </a:prstGeom>
            <a:noFill/>
          </p:spPr>
          <p:txBody>
            <a:bodyPr wrap="none" lIns="0" tIns="0" rIns="0" bIns="0" rtlCol="0">
              <a:spAutoFit/>
            </a:bodyPr>
            <a:lstStyle/>
            <a:p>
              <a:pPr lvl="0" algn="ctr" defTabSz="914400">
                <a:defRPr/>
              </a:pPr>
              <a:r>
                <a:rPr lang="zh-CN" altLang="en-US" sz="2800" dirty="0">
                  <a:solidFill>
                    <a:srgbClr val="C00000"/>
                  </a:solidFill>
                  <a:cs typeface="+mn-ea"/>
                  <a:sym typeface="+mn-lt"/>
                </a:rPr>
                <a:t>启     示     一</a:t>
              </a:r>
            </a:p>
          </p:txBody>
        </p:sp>
      </p:grpSp>
      <p:grpSp>
        <p:nvGrpSpPr>
          <p:cNvPr id="17" name="组合 16"/>
          <p:cNvGrpSpPr/>
          <p:nvPr/>
        </p:nvGrpSpPr>
        <p:grpSpPr>
          <a:xfrm>
            <a:off x="874713" y="3497444"/>
            <a:ext cx="9814458" cy="1580799"/>
            <a:chOff x="874713" y="3497444"/>
            <a:chExt cx="9814458" cy="1580799"/>
          </a:xfrm>
        </p:grpSpPr>
        <p:sp>
          <p:nvSpPr>
            <p:cNvPr id="13" name="文本框 12"/>
            <p:cNvSpPr txBox="1"/>
            <p:nvPr/>
          </p:nvSpPr>
          <p:spPr>
            <a:xfrm>
              <a:off x="929031" y="3497444"/>
              <a:ext cx="7386638" cy="492443"/>
            </a:xfrm>
            <a:prstGeom prst="rect">
              <a:avLst/>
            </a:prstGeom>
            <a:noFill/>
          </p:spPr>
          <p:txBody>
            <a:bodyPr wrap="none" lIns="0" tIns="0" rIns="0" bIns="0" rtlCol="0">
              <a:spAutoFit/>
            </a:bodyPr>
            <a:lstStyle/>
            <a:p>
              <a:pPr lvl="0" defTabSz="914400">
                <a:defRPr/>
              </a:pPr>
              <a:r>
                <a:rPr lang="zh-CN" altLang="en-US" sz="3200" dirty="0">
                  <a:gradFill>
                    <a:gsLst>
                      <a:gs pos="0">
                        <a:srgbClr val="FFE285"/>
                      </a:gs>
                      <a:gs pos="99000">
                        <a:srgbClr val="FAEED8"/>
                      </a:gs>
                    </a:gsLst>
                    <a:lin ang="16200000" scaled="1"/>
                  </a:gradFill>
                  <a:cs typeface="+mn-ea"/>
                  <a:sym typeface="+mn-lt"/>
                </a:rPr>
                <a:t>历史和人民选择中国共产党领导是正确的</a:t>
              </a:r>
            </a:p>
          </p:txBody>
        </p:sp>
        <p:sp>
          <p:nvSpPr>
            <p:cNvPr id="14" name="矩形 13"/>
            <p:cNvSpPr/>
            <p:nvPr/>
          </p:nvSpPr>
          <p:spPr>
            <a:xfrm>
              <a:off x="874713" y="4146834"/>
              <a:ext cx="9814458" cy="931409"/>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没有中国共产党的领导就没有国家的统一。</a:t>
              </a:r>
            </a:p>
            <a:p>
              <a:pPr defTabSz="914400">
                <a:lnSpc>
                  <a:spcPct val="150000"/>
                </a:lnSpc>
                <a:defRPr/>
              </a:pPr>
              <a:r>
                <a:rPr lang="zh-CN" altLang="en-US" sz="1400" b="1" dirty="0">
                  <a:solidFill>
                    <a:srgbClr val="FFF9D2"/>
                  </a:solidFill>
                  <a:cs typeface="+mn-ea"/>
                  <a:sym typeface="+mn-lt"/>
                </a:rPr>
                <a:t>谁不想这个国家统一啊。国民党不想统</a:t>
              </a:r>
              <a:r>
                <a:rPr lang="en-US" altLang="zh-CN" sz="1400" b="1" dirty="0">
                  <a:solidFill>
                    <a:srgbClr val="FFF9D2"/>
                  </a:solidFill>
                  <a:cs typeface="+mn-ea"/>
                  <a:sym typeface="+mn-lt"/>
                </a:rPr>
                <a:t>-</a:t>
              </a:r>
              <a:r>
                <a:rPr lang="zh-CN" altLang="en-US" sz="1400" b="1" dirty="0">
                  <a:solidFill>
                    <a:srgbClr val="FFF9D2"/>
                  </a:solidFill>
                  <a:cs typeface="+mn-ea"/>
                  <a:sym typeface="+mn-lt"/>
                </a:rPr>
                <a:t>吗</a:t>
              </a:r>
              <a:r>
                <a:rPr lang="en-US" altLang="zh-CN" sz="1400" b="1" dirty="0">
                  <a:solidFill>
                    <a:srgbClr val="FFF9D2"/>
                  </a:solidFill>
                  <a:cs typeface="+mn-ea"/>
                  <a:sym typeface="+mn-lt"/>
                </a:rPr>
                <a:t>?</a:t>
              </a:r>
              <a:r>
                <a:rPr lang="zh-CN" altLang="en-US" sz="1400" b="1" dirty="0">
                  <a:solidFill>
                    <a:srgbClr val="FFF9D2"/>
                  </a:solidFill>
                  <a:cs typeface="+mn-ea"/>
                  <a:sym typeface="+mn-lt"/>
                </a:rPr>
                <a:t>袁世凯不想统</a:t>
              </a:r>
              <a:r>
                <a:rPr lang="en-US" altLang="zh-CN" sz="1400" b="1" dirty="0">
                  <a:solidFill>
                    <a:srgbClr val="FFF9D2"/>
                  </a:solidFill>
                  <a:cs typeface="+mn-ea"/>
                  <a:sym typeface="+mn-lt"/>
                </a:rPr>
                <a:t>- -</a:t>
              </a:r>
              <a:r>
                <a:rPr lang="zh-CN" altLang="en-US" sz="1400" b="1" dirty="0">
                  <a:solidFill>
                    <a:srgbClr val="FFF9D2"/>
                  </a:solidFill>
                  <a:cs typeface="+mn-ea"/>
                  <a:sym typeface="+mn-lt"/>
                </a:rPr>
                <a:t>吗</a:t>
              </a:r>
              <a:r>
                <a:rPr lang="en-US" altLang="zh-CN" sz="1400" b="1" dirty="0">
                  <a:solidFill>
                    <a:srgbClr val="FFF9D2"/>
                  </a:solidFill>
                  <a:cs typeface="+mn-ea"/>
                  <a:sym typeface="+mn-lt"/>
                </a:rPr>
                <a:t>?</a:t>
              </a:r>
            </a:p>
            <a:p>
              <a:pPr defTabSz="914400">
                <a:lnSpc>
                  <a:spcPct val="150000"/>
                </a:lnSpc>
                <a:defRPr/>
              </a:pPr>
              <a:r>
                <a:rPr lang="zh-CN" altLang="en-US" sz="1400" b="1" dirty="0">
                  <a:solidFill>
                    <a:srgbClr val="FFF9D2"/>
                  </a:solidFill>
                  <a:cs typeface="+mn-ea"/>
                  <a:sym typeface="+mn-lt"/>
                </a:rPr>
                <a:t>都想统一但问题是他们做不到。</a:t>
              </a:r>
            </a:p>
          </p:txBody>
        </p:sp>
      </p:grpSp>
      <p:pic>
        <p:nvPicPr>
          <p:cNvPr id="16" name="图片 15"/>
          <p:cNvPicPr>
            <a:picLocks noChangeAspect="1"/>
          </p:cNvPicPr>
          <p:nvPr/>
        </p:nvPicPr>
        <p:blipFill>
          <a:blip r:embed="rId3" cstate="screen"/>
          <a:stretch>
            <a:fillRect/>
          </a:stretch>
        </p:blipFill>
        <p:spPr>
          <a:xfrm>
            <a:off x="7558661" y="1837237"/>
            <a:ext cx="5287463" cy="52874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4521664" cy="1037052"/>
            <a:chOff x="874713" y="657225"/>
            <a:chExt cx="4521664"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04</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3231654" cy="430887"/>
            </a:xfrm>
            <a:prstGeom prst="rect">
              <a:avLst/>
            </a:prstGeom>
            <a:noFill/>
          </p:spPr>
          <p:txBody>
            <a:bodyPr wrap="none" lIns="0" tIns="0" rIns="0" bIns="0" rtlCol="0">
              <a:spAutoFit/>
            </a:bodyPr>
            <a:lstStyle/>
            <a:p>
              <a:pPr lvl="0" algn="ctr" defTabSz="914400">
                <a:defRPr/>
              </a:pPr>
              <a:r>
                <a:rPr lang="zh-CN" altLang="en-US" sz="2800" dirty="0">
                  <a:gradFill>
                    <a:gsLst>
                      <a:gs pos="0">
                        <a:srgbClr val="FFE285"/>
                      </a:gs>
                      <a:gs pos="99000">
                        <a:srgbClr val="FAEED8"/>
                      </a:gs>
                    </a:gsLst>
                    <a:lin ang="16200000" scaled="1"/>
                  </a:gradFill>
                  <a:cs typeface="+mn-ea"/>
                  <a:sym typeface="+mn-lt"/>
                </a:rPr>
                <a:t>党给我们的三大启示</a:t>
              </a:r>
            </a:p>
          </p:txBody>
        </p:sp>
      </p:grpSp>
      <p:grpSp>
        <p:nvGrpSpPr>
          <p:cNvPr id="6" name="组合 5"/>
          <p:cNvGrpSpPr/>
          <p:nvPr/>
        </p:nvGrpSpPr>
        <p:grpSpPr>
          <a:xfrm>
            <a:off x="929031" y="1990181"/>
            <a:ext cx="2471384" cy="865602"/>
            <a:chOff x="1127671" y="2391948"/>
            <a:chExt cx="2471384" cy="865602"/>
          </a:xfrm>
        </p:grpSpPr>
        <p:sp>
          <p:nvSpPr>
            <p:cNvPr id="7" name="任意形状 6"/>
            <p:cNvSpPr/>
            <p:nvPr/>
          </p:nvSpPr>
          <p:spPr>
            <a:xfrm>
              <a:off x="1127671" y="2391948"/>
              <a:ext cx="2471384" cy="865602"/>
            </a:xfrm>
            <a:custGeom>
              <a:avLst/>
              <a:gdLst>
                <a:gd name="connsiteX0" fmla="*/ 432801 w 2471384"/>
                <a:gd name="connsiteY0" fmla="*/ 0 h 865602"/>
                <a:gd name="connsiteX1" fmla="*/ 831590 w 2471384"/>
                <a:gd name="connsiteY1" fmla="*/ 264336 h 865602"/>
                <a:gd name="connsiteX2" fmla="*/ 834246 w 2471384"/>
                <a:gd name="connsiteY2" fmla="*/ 272892 h 865602"/>
                <a:gd name="connsiteX3" fmla="*/ 836903 w 2471384"/>
                <a:gd name="connsiteY3" fmla="*/ 264336 h 865602"/>
                <a:gd name="connsiteX4" fmla="*/ 1235692 w 2471384"/>
                <a:gd name="connsiteY4" fmla="*/ 0 h 865602"/>
                <a:gd name="connsiteX5" fmla="*/ 1634481 w 2471384"/>
                <a:gd name="connsiteY5" fmla="*/ 264336 h 865602"/>
                <a:gd name="connsiteX6" fmla="*/ 1637138 w 2471384"/>
                <a:gd name="connsiteY6" fmla="*/ 272893 h 865602"/>
                <a:gd name="connsiteX7" fmla="*/ 1639794 w 2471384"/>
                <a:gd name="connsiteY7" fmla="*/ 264336 h 865602"/>
                <a:gd name="connsiteX8" fmla="*/ 2038583 w 2471384"/>
                <a:gd name="connsiteY8" fmla="*/ 0 h 865602"/>
                <a:gd name="connsiteX9" fmla="*/ 2471384 w 2471384"/>
                <a:gd name="connsiteY9" fmla="*/ 432801 h 865602"/>
                <a:gd name="connsiteX10" fmla="*/ 2038583 w 2471384"/>
                <a:gd name="connsiteY10" fmla="*/ 865602 h 865602"/>
                <a:gd name="connsiteX11" fmla="*/ 1639794 w 2471384"/>
                <a:gd name="connsiteY11" fmla="*/ 601267 h 865602"/>
                <a:gd name="connsiteX12" fmla="*/ 1637138 w 2471384"/>
                <a:gd name="connsiteY12" fmla="*/ 592710 h 865602"/>
                <a:gd name="connsiteX13" fmla="*/ 1634481 w 2471384"/>
                <a:gd name="connsiteY13" fmla="*/ 601267 h 865602"/>
                <a:gd name="connsiteX14" fmla="*/ 1235692 w 2471384"/>
                <a:gd name="connsiteY14" fmla="*/ 865602 h 865602"/>
                <a:gd name="connsiteX15" fmla="*/ 836903 w 2471384"/>
                <a:gd name="connsiteY15" fmla="*/ 601267 h 865602"/>
                <a:gd name="connsiteX16" fmla="*/ 834246 w 2471384"/>
                <a:gd name="connsiteY16" fmla="*/ 592710 h 865602"/>
                <a:gd name="connsiteX17" fmla="*/ 831590 w 2471384"/>
                <a:gd name="connsiteY17" fmla="*/ 601267 h 865602"/>
                <a:gd name="connsiteX18" fmla="*/ 432801 w 2471384"/>
                <a:gd name="connsiteY18" fmla="*/ 865602 h 865602"/>
                <a:gd name="connsiteX19" fmla="*/ 0 w 2471384"/>
                <a:gd name="connsiteY19" fmla="*/ 432801 h 865602"/>
                <a:gd name="connsiteX20" fmla="*/ 432801 w 2471384"/>
                <a:gd name="connsiteY20" fmla="*/ 0 h 86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1384" h="865602">
                  <a:moveTo>
                    <a:pt x="432801" y="0"/>
                  </a:moveTo>
                  <a:cubicBezTo>
                    <a:pt x="612073" y="0"/>
                    <a:pt x="765887" y="108997"/>
                    <a:pt x="831590" y="264336"/>
                  </a:cubicBezTo>
                  <a:lnTo>
                    <a:pt x="834246" y="272892"/>
                  </a:lnTo>
                  <a:lnTo>
                    <a:pt x="836903" y="264336"/>
                  </a:lnTo>
                  <a:cubicBezTo>
                    <a:pt x="902606" y="108997"/>
                    <a:pt x="1056420" y="0"/>
                    <a:pt x="1235692" y="0"/>
                  </a:cubicBezTo>
                  <a:cubicBezTo>
                    <a:pt x="1414964" y="0"/>
                    <a:pt x="1568778" y="108997"/>
                    <a:pt x="1634481" y="264336"/>
                  </a:cubicBezTo>
                  <a:lnTo>
                    <a:pt x="1637138" y="272893"/>
                  </a:lnTo>
                  <a:lnTo>
                    <a:pt x="1639794" y="264336"/>
                  </a:lnTo>
                  <a:cubicBezTo>
                    <a:pt x="1705497" y="108997"/>
                    <a:pt x="1859311" y="0"/>
                    <a:pt x="2038583" y="0"/>
                  </a:cubicBezTo>
                  <a:cubicBezTo>
                    <a:pt x="2277612" y="0"/>
                    <a:pt x="2471384" y="193772"/>
                    <a:pt x="2471384" y="432801"/>
                  </a:cubicBezTo>
                  <a:cubicBezTo>
                    <a:pt x="2471384" y="671830"/>
                    <a:pt x="2277612" y="865602"/>
                    <a:pt x="2038583" y="865602"/>
                  </a:cubicBezTo>
                  <a:cubicBezTo>
                    <a:pt x="1859311" y="865602"/>
                    <a:pt x="1705497" y="756605"/>
                    <a:pt x="1639794" y="601267"/>
                  </a:cubicBezTo>
                  <a:lnTo>
                    <a:pt x="1637138" y="592710"/>
                  </a:lnTo>
                  <a:lnTo>
                    <a:pt x="1634481" y="601267"/>
                  </a:lnTo>
                  <a:cubicBezTo>
                    <a:pt x="1568778" y="756605"/>
                    <a:pt x="1414964" y="865602"/>
                    <a:pt x="1235692" y="865602"/>
                  </a:cubicBezTo>
                  <a:cubicBezTo>
                    <a:pt x="1056420" y="865602"/>
                    <a:pt x="902606" y="756605"/>
                    <a:pt x="836903" y="601267"/>
                  </a:cubicBezTo>
                  <a:lnTo>
                    <a:pt x="834246" y="592710"/>
                  </a:lnTo>
                  <a:lnTo>
                    <a:pt x="831590" y="601267"/>
                  </a:lnTo>
                  <a:cubicBezTo>
                    <a:pt x="765887" y="756605"/>
                    <a:pt x="612073" y="865602"/>
                    <a:pt x="432801" y="865602"/>
                  </a:cubicBezTo>
                  <a:cubicBezTo>
                    <a:pt x="193772" y="865602"/>
                    <a:pt x="0" y="671830"/>
                    <a:pt x="0" y="432801"/>
                  </a:cubicBezTo>
                  <a:cubicBezTo>
                    <a:pt x="0" y="193772"/>
                    <a:pt x="193772" y="0"/>
                    <a:pt x="432801" y="0"/>
                  </a:cubicBezTo>
                  <a:close/>
                </a:path>
              </a:pathLst>
            </a:custGeom>
            <a:gradFill>
              <a:gsLst>
                <a:gs pos="0">
                  <a:srgbClr val="FFE285"/>
                </a:gs>
                <a:gs pos="99000">
                  <a:srgbClr val="FAEED8"/>
                </a:gs>
              </a:gsLst>
              <a:lin ang="16200000" scaled="1"/>
            </a:gradFill>
            <a:ln>
              <a:noFill/>
            </a:ln>
            <a:effectLst>
              <a:outerShdw blurRad="520700" dist="228600" dir="5400000" sx="71000" sy="71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u="none" strike="noStrike" kern="1200" cap="none" spc="0" normalizeH="0" baseline="0" noProof="0" dirty="0">
                <a:ln>
                  <a:noFill/>
                </a:ln>
                <a:solidFill>
                  <a:srgbClr val="C00000"/>
                </a:solidFill>
                <a:effectLst/>
                <a:uLnTx/>
                <a:uFillTx/>
                <a:cs typeface="+mn-ea"/>
                <a:sym typeface="+mn-lt"/>
              </a:endParaRPr>
            </a:p>
          </p:txBody>
        </p:sp>
        <p:sp>
          <p:nvSpPr>
            <p:cNvPr id="8" name="文本框 7"/>
            <p:cNvSpPr txBox="1"/>
            <p:nvPr/>
          </p:nvSpPr>
          <p:spPr>
            <a:xfrm>
              <a:off x="1295764" y="2609305"/>
              <a:ext cx="2135200" cy="430887"/>
            </a:xfrm>
            <a:prstGeom prst="rect">
              <a:avLst/>
            </a:prstGeom>
            <a:noFill/>
          </p:spPr>
          <p:txBody>
            <a:bodyPr wrap="none" lIns="0" tIns="0" rIns="0" bIns="0" rtlCol="0">
              <a:spAutoFit/>
            </a:bodyPr>
            <a:lstStyle/>
            <a:p>
              <a:pPr lvl="0" algn="ctr" defTabSz="914400">
                <a:defRPr/>
              </a:pPr>
              <a:r>
                <a:rPr lang="zh-CN" altLang="en-US" sz="2800" dirty="0">
                  <a:solidFill>
                    <a:srgbClr val="C00000"/>
                  </a:solidFill>
                  <a:cs typeface="+mn-ea"/>
                  <a:sym typeface="+mn-lt"/>
                </a:rPr>
                <a:t>启     示     二</a:t>
              </a:r>
            </a:p>
          </p:txBody>
        </p:sp>
      </p:grpSp>
      <p:grpSp>
        <p:nvGrpSpPr>
          <p:cNvPr id="13" name="组合 12"/>
          <p:cNvGrpSpPr/>
          <p:nvPr/>
        </p:nvGrpSpPr>
        <p:grpSpPr>
          <a:xfrm>
            <a:off x="874713" y="3116444"/>
            <a:ext cx="8713040" cy="2028282"/>
            <a:chOff x="874713" y="3116444"/>
            <a:chExt cx="8713040" cy="2028282"/>
          </a:xfrm>
        </p:grpSpPr>
        <p:sp>
          <p:nvSpPr>
            <p:cNvPr id="9" name="文本框 8"/>
            <p:cNvSpPr txBox="1"/>
            <p:nvPr/>
          </p:nvSpPr>
          <p:spPr>
            <a:xfrm>
              <a:off x="929031" y="3116444"/>
              <a:ext cx="6386169" cy="984885"/>
            </a:xfrm>
            <a:prstGeom prst="rect">
              <a:avLst/>
            </a:prstGeom>
            <a:noFill/>
          </p:spPr>
          <p:txBody>
            <a:bodyPr wrap="square" lIns="0" tIns="0" rIns="0" bIns="0" rtlCol="0">
              <a:spAutoFit/>
            </a:bodyPr>
            <a:lstStyle/>
            <a:p>
              <a:pPr lvl="0" defTabSz="914400">
                <a:defRPr/>
              </a:pPr>
              <a:r>
                <a:rPr lang="zh-CN" altLang="en-US" sz="3200" dirty="0">
                  <a:gradFill>
                    <a:gsLst>
                      <a:gs pos="0">
                        <a:srgbClr val="FFE285"/>
                      </a:gs>
                      <a:gs pos="99000">
                        <a:srgbClr val="FAEED8"/>
                      </a:gs>
                    </a:gsLst>
                    <a:lin ang="16200000" scaled="1"/>
                  </a:gradFill>
                  <a:cs typeface="+mn-ea"/>
                  <a:sym typeface="+mn-lt"/>
                </a:rPr>
                <a:t>中国共产党领导的中国特色社会主义道路是正确的</a:t>
              </a:r>
            </a:p>
          </p:txBody>
        </p:sp>
        <p:sp>
          <p:nvSpPr>
            <p:cNvPr id="10" name="矩形 9"/>
            <p:cNvSpPr/>
            <p:nvPr/>
          </p:nvSpPr>
          <p:spPr>
            <a:xfrm>
              <a:off x="874713" y="4213317"/>
              <a:ext cx="8713040" cy="931409"/>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正是因为中国共产党</a:t>
              </a:r>
              <a:r>
                <a:rPr lang="en-US" altLang="zh-CN" sz="1400" b="1" dirty="0">
                  <a:solidFill>
                    <a:srgbClr val="FFF9D2"/>
                  </a:solidFill>
                  <a:cs typeface="+mn-ea"/>
                  <a:sym typeface="+mn-lt"/>
                </a:rPr>
                <a:t>99</a:t>
              </a:r>
              <a:r>
                <a:rPr lang="zh-CN" altLang="en-US" sz="1400" b="1" dirty="0">
                  <a:solidFill>
                    <a:srgbClr val="FFF9D2"/>
                  </a:solidFill>
                  <a:cs typeface="+mn-ea"/>
                  <a:sym typeface="+mn-lt"/>
                </a:rPr>
                <a:t>年来一代又一代的奋斗，才有了我们现在的基础</a:t>
              </a:r>
              <a:r>
                <a:rPr lang="en-US" altLang="zh-CN" sz="1400" b="1" dirty="0">
                  <a:solidFill>
                    <a:srgbClr val="FFF9D2"/>
                  </a:solidFill>
                  <a:cs typeface="+mn-ea"/>
                  <a:sym typeface="+mn-lt"/>
                </a:rPr>
                <a:t>:</a:t>
              </a:r>
              <a:r>
                <a:rPr lang="zh-CN" altLang="en-US" sz="1400" b="1" dirty="0">
                  <a:solidFill>
                    <a:srgbClr val="FFF9D2"/>
                  </a:solidFill>
                  <a:cs typeface="+mn-ea"/>
                  <a:sym typeface="+mn-lt"/>
                </a:rPr>
                <a:t>现在的经济规模、现在的政治架构、现在的文化发展、现在的外交格局。中国的经济和社会发展正是处于</a:t>
              </a:r>
              <a:r>
                <a:rPr lang="en-US" altLang="zh-CN" sz="1400" b="1" dirty="0">
                  <a:solidFill>
                    <a:srgbClr val="FFF9D2"/>
                  </a:solidFill>
                  <a:cs typeface="+mn-ea"/>
                  <a:sym typeface="+mn-lt"/>
                </a:rPr>
                <a:t>-</a:t>
              </a:r>
              <a:r>
                <a:rPr lang="zh-CN" altLang="en-US" sz="1400" b="1" dirty="0">
                  <a:solidFill>
                    <a:srgbClr val="FFF9D2"/>
                  </a:solidFill>
                  <a:cs typeface="+mn-ea"/>
                  <a:sym typeface="+mn-lt"/>
                </a:rPr>
                <a:t>个青年的状态</a:t>
              </a:r>
              <a:r>
                <a:rPr lang="en-US" altLang="zh-CN" sz="1400" b="1" dirty="0">
                  <a:solidFill>
                    <a:srgbClr val="FFF9D2"/>
                  </a:solidFill>
                  <a:cs typeface="+mn-ea"/>
                  <a:sym typeface="+mn-lt"/>
                </a:rPr>
                <a:t>,</a:t>
              </a:r>
              <a:r>
                <a:rPr lang="zh-CN" altLang="en-US" sz="1400" b="1" dirty="0">
                  <a:solidFill>
                    <a:srgbClr val="FFF9D2"/>
                  </a:solidFill>
                  <a:cs typeface="+mn-ea"/>
                  <a:sym typeface="+mn-lt"/>
                </a:rPr>
                <a:t>美国等老牌发达国家是老年状态。尽管中国历史悠久，但是就目前的发展格局、发展趋势和发展后劲来说，他就是一个青年人。</a:t>
              </a:r>
            </a:p>
          </p:txBody>
        </p:sp>
      </p:grpSp>
      <p:pic>
        <p:nvPicPr>
          <p:cNvPr id="12" name="图片 11"/>
          <p:cNvPicPr>
            <a:picLocks noChangeAspect="1"/>
          </p:cNvPicPr>
          <p:nvPr/>
        </p:nvPicPr>
        <p:blipFill>
          <a:blip r:embed="rId3" cstate="screen"/>
          <a:stretch>
            <a:fillRect/>
          </a:stretch>
        </p:blipFill>
        <p:spPr>
          <a:xfrm>
            <a:off x="6096000" y="784317"/>
            <a:ext cx="971415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4521664" cy="1037052"/>
            <a:chOff x="874713" y="657225"/>
            <a:chExt cx="4521664"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04</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3231654" cy="430887"/>
            </a:xfrm>
            <a:prstGeom prst="rect">
              <a:avLst/>
            </a:prstGeom>
            <a:noFill/>
          </p:spPr>
          <p:txBody>
            <a:bodyPr wrap="none" lIns="0" tIns="0" rIns="0" bIns="0" rtlCol="0">
              <a:spAutoFit/>
            </a:bodyPr>
            <a:lstStyle/>
            <a:p>
              <a:pPr lvl="0" algn="ctr" defTabSz="914400">
                <a:defRPr/>
              </a:pPr>
              <a:r>
                <a:rPr lang="zh-CN" altLang="en-US" sz="2800" dirty="0">
                  <a:gradFill>
                    <a:gsLst>
                      <a:gs pos="0">
                        <a:srgbClr val="FFE285"/>
                      </a:gs>
                      <a:gs pos="99000">
                        <a:srgbClr val="FAEED8"/>
                      </a:gs>
                    </a:gsLst>
                    <a:lin ang="16200000" scaled="1"/>
                  </a:gradFill>
                  <a:cs typeface="+mn-ea"/>
                  <a:sym typeface="+mn-lt"/>
                </a:rPr>
                <a:t>党给我们的三大启示</a:t>
              </a:r>
            </a:p>
          </p:txBody>
        </p:sp>
      </p:grpSp>
      <p:grpSp>
        <p:nvGrpSpPr>
          <p:cNvPr id="6" name="组合 5"/>
          <p:cNvGrpSpPr/>
          <p:nvPr/>
        </p:nvGrpSpPr>
        <p:grpSpPr>
          <a:xfrm>
            <a:off x="929031" y="1894931"/>
            <a:ext cx="2471384" cy="865602"/>
            <a:chOff x="1127671" y="2391948"/>
            <a:chExt cx="2471384" cy="865602"/>
          </a:xfrm>
        </p:grpSpPr>
        <p:sp>
          <p:nvSpPr>
            <p:cNvPr id="7" name="任意形状 6"/>
            <p:cNvSpPr/>
            <p:nvPr/>
          </p:nvSpPr>
          <p:spPr>
            <a:xfrm>
              <a:off x="1127671" y="2391948"/>
              <a:ext cx="2471384" cy="865602"/>
            </a:xfrm>
            <a:custGeom>
              <a:avLst/>
              <a:gdLst>
                <a:gd name="connsiteX0" fmla="*/ 432801 w 2471384"/>
                <a:gd name="connsiteY0" fmla="*/ 0 h 865602"/>
                <a:gd name="connsiteX1" fmla="*/ 831590 w 2471384"/>
                <a:gd name="connsiteY1" fmla="*/ 264336 h 865602"/>
                <a:gd name="connsiteX2" fmla="*/ 834246 w 2471384"/>
                <a:gd name="connsiteY2" fmla="*/ 272892 h 865602"/>
                <a:gd name="connsiteX3" fmla="*/ 836903 w 2471384"/>
                <a:gd name="connsiteY3" fmla="*/ 264336 h 865602"/>
                <a:gd name="connsiteX4" fmla="*/ 1235692 w 2471384"/>
                <a:gd name="connsiteY4" fmla="*/ 0 h 865602"/>
                <a:gd name="connsiteX5" fmla="*/ 1634481 w 2471384"/>
                <a:gd name="connsiteY5" fmla="*/ 264336 h 865602"/>
                <a:gd name="connsiteX6" fmla="*/ 1637138 w 2471384"/>
                <a:gd name="connsiteY6" fmla="*/ 272893 h 865602"/>
                <a:gd name="connsiteX7" fmla="*/ 1639794 w 2471384"/>
                <a:gd name="connsiteY7" fmla="*/ 264336 h 865602"/>
                <a:gd name="connsiteX8" fmla="*/ 2038583 w 2471384"/>
                <a:gd name="connsiteY8" fmla="*/ 0 h 865602"/>
                <a:gd name="connsiteX9" fmla="*/ 2471384 w 2471384"/>
                <a:gd name="connsiteY9" fmla="*/ 432801 h 865602"/>
                <a:gd name="connsiteX10" fmla="*/ 2038583 w 2471384"/>
                <a:gd name="connsiteY10" fmla="*/ 865602 h 865602"/>
                <a:gd name="connsiteX11" fmla="*/ 1639794 w 2471384"/>
                <a:gd name="connsiteY11" fmla="*/ 601267 h 865602"/>
                <a:gd name="connsiteX12" fmla="*/ 1637138 w 2471384"/>
                <a:gd name="connsiteY12" fmla="*/ 592710 h 865602"/>
                <a:gd name="connsiteX13" fmla="*/ 1634481 w 2471384"/>
                <a:gd name="connsiteY13" fmla="*/ 601267 h 865602"/>
                <a:gd name="connsiteX14" fmla="*/ 1235692 w 2471384"/>
                <a:gd name="connsiteY14" fmla="*/ 865602 h 865602"/>
                <a:gd name="connsiteX15" fmla="*/ 836903 w 2471384"/>
                <a:gd name="connsiteY15" fmla="*/ 601267 h 865602"/>
                <a:gd name="connsiteX16" fmla="*/ 834246 w 2471384"/>
                <a:gd name="connsiteY16" fmla="*/ 592710 h 865602"/>
                <a:gd name="connsiteX17" fmla="*/ 831590 w 2471384"/>
                <a:gd name="connsiteY17" fmla="*/ 601267 h 865602"/>
                <a:gd name="connsiteX18" fmla="*/ 432801 w 2471384"/>
                <a:gd name="connsiteY18" fmla="*/ 865602 h 865602"/>
                <a:gd name="connsiteX19" fmla="*/ 0 w 2471384"/>
                <a:gd name="connsiteY19" fmla="*/ 432801 h 865602"/>
                <a:gd name="connsiteX20" fmla="*/ 432801 w 2471384"/>
                <a:gd name="connsiteY20" fmla="*/ 0 h 86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71384" h="865602">
                  <a:moveTo>
                    <a:pt x="432801" y="0"/>
                  </a:moveTo>
                  <a:cubicBezTo>
                    <a:pt x="612073" y="0"/>
                    <a:pt x="765887" y="108997"/>
                    <a:pt x="831590" y="264336"/>
                  </a:cubicBezTo>
                  <a:lnTo>
                    <a:pt x="834246" y="272892"/>
                  </a:lnTo>
                  <a:lnTo>
                    <a:pt x="836903" y="264336"/>
                  </a:lnTo>
                  <a:cubicBezTo>
                    <a:pt x="902606" y="108997"/>
                    <a:pt x="1056420" y="0"/>
                    <a:pt x="1235692" y="0"/>
                  </a:cubicBezTo>
                  <a:cubicBezTo>
                    <a:pt x="1414964" y="0"/>
                    <a:pt x="1568778" y="108997"/>
                    <a:pt x="1634481" y="264336"/>
                  </a:cubicBezTo>
                  <a:lnTo>
                    <a:pt x="1637138" y="272893"/>
                  </a:lnTo>
                  <a:lnTo>
                    <a:pt x="1639794" y="264336"/>
                  </a:lnTo>
                  <a:cubicBezTo>
                    <a:pt x="1705497" y="108997"/>
                    <a:pt x="1859311" y="0"/>
                    <a:pt x="2038583" y="0"/>
                  </a:cubicBezTo>
                  <a:cubicBezTo>
                    <a:pt x="2277612" y="0"/>
                    <a:pt x="2471384" y="193772"/>
                    <a:pt x="2471384" y="432801"/>
                  </a:cubicBezTo>
                  <a:cubicBezTo>
                    <a:pt x="2471384" y="671830"/>
                    <a:pt x="2277612" y="865602"/>
                    <a:pt x="2038583" y="865602"/>
                  </a:cubicBezTo>
                  <a:cubicBezTo>
                    <a:pt x="1859311" y="865602"/>
                    <a:pt x="1705497" y="756605"/>
                    <a:pt x="1639794" y="601267"/>
                  </a:cubicBezTo>
                  <a:lnTo>
                    <a:pt x="1637138" y="592710"/>
                  </a:lnTo>
                  <a:lnTo>
                    <a:pt x="1634481" y="601267"/>
                  </a:lnTo>
                  <a:cubicBezTo>
                    <a:pt x="1568778" y="756605"/>
                    <a:pt x="1414964" y="865602"/>
                    <a:pt x="1235692" y="865602"/>
                  </a:cubicBezTo>
                  <a:cubicBezTo>
                    <a:pt x="1056420" y="865602"/>
                    <a:pt x="902606" y="756605"/>
                    <a:pt x="836903" y="601267"/>
                  </a:cubicBezTo>
                  <a:lnTo>
                    <a:pt x="834246" y="592710"/>
                  </a:lnTo>
                  <a:lnTo>
                    <a:pt x="831590" y="601267"/>
                  </a:lnTo>
                  <a:cubicBezTo>
                    <a:pt x="765887" y="756605"/>
                    <a:pt x="612073" y="865602"/>
                    <a:pt x="432801" y="865602"/>
                  </a:cubicBezTo>
                  <a:cubicBezTo>
                    <a:pt x="193772" y="865602"/>
                    <a:pt x="0" y="671830"/>
                    <a:pt x="0" y="432801"/>
                  </a:cubicBezTo>
                  <a:cubicBezTo>
                    <a:pt x="0" y="193772"/>
                    <a:pt x="193772" y="0"/>
                    <a:pt x="432801" y="0"/>
                  </a:cubicBezTo>
                  <a:close/>
                </a:path>
              </a:pathLst>
            </a:custGeom>
            <a:gradFill>
              <a:gsLst>
                <a:gs pos="0">
                  <a:srgbClr val="FFE285"/>
                </a:gs>
                <a:gs pos="99000">
                  <a:srgbClr val="FAEED8"/>
                </a:gs>
              </a:gsLst>
              <a:lin ang="16200000" scaled="1"/>
            </a:gradFill>
            <a:ln>
              <a:noFill/>
            </a:ln>
            <a:effectLst>
              <a:outerShdw blurRad="520700" dist="228600" dir="5400000" sx="71000" sy="71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u="none" strike="noStrike" kern="1200" cap="none" spc="0" normalizeH="0" baseline="0" noProof="0" dirty="0">
                <a:ln>
                  <a:noFill/>
                </a:ln>
                <a:solidFill>
                  <a:srgbClr val="C00000"/>
                </a:solidFill>
                <a:effectLst/>
                <a:uLnTx/>
                <a:uFillTx/>
                <a:cs typeface="+mn-ea"/>
                <a:sym typeface="+mn-lt"/>
              </a:endParaRPr>
            </a:p>
          </p:txBody>
        </p:sp>
        <p:sp>
          <p:nvSpPr>
            <p:cNvPr id="8" name="文本框 7"/>
            <p:cNvSpPr txBox="1"/>
            <p:nvPr/>
          </p:nvSpPr>
          <p:spPr>
            <a:xfrm>
              <a:off x="1295764" y="2609305"/>
              <a:ext cx="2135200" cy="430887"/>
            </a:xfrm>
            <a:prstGeom prst="rect">
              <a:avLst/>
            </a:prstGeom>
            <a:noFill/>
          </p:spPr>
          <p:txBody>
            <a:bodyPr wrap="none" lIns="0" tIns="0" rIns="0" bIns="0" rtlCol="0">
              <a:spAutoFit/>
            </a:bodyPr>
            <a:lstStyle/>
            <a:p>
              <a:pPr lvl="0" algn="ctr" defTabSz="914400">
                <a:defRPr/>
              </a:pPr>
              <a:r>
                <a:rPr lang="zh-CN" altLang="en-US" sz="2800" dirty="0">
                  <a:solidFill>
                    <a:srgbClr val="C00000"/>
                  </a:solidFill>
                  <a:cs typeface="+mn-ea"/>
                  <a:sym typeface="+mn-lt"/>
                </a:rPr>
                <a:t>启     示     三</a:t>
              </a:r>
            </a:p>
          </p:txBody>
        </p:sp>
      </p:grpSp>
      <p:grpSp>
        <p:nvGrpSpPr>
          <p:cNvPr id="12" name="组合 11"/>
          <p:cNvGrpSpPr/>
          <p:nvPr/>
        </p:nvGrpSpPr>
        <p:grpSpPr>
          <a:xfrm>
            <a:off x="874712" y="3021194"/>
            <a:ext cx="10442575" cy="2145470"/>
            <a:chOff x="874712" y="3021194"/>
            <a:chExt cx="10442575" cy="2145470"/>
          </a:xfrm>
        </p:grpSpPr>
        <p:sp>
          <p:nvSpPr>
            <p:cNvPr id="9" name="文本框 8"/>
            <p:cNvSpPr txBox="1"/>
            <p:nvPr/>
          </p:nvSpPr>
          <p:spPr>
            <a:xfrm>
              <a:off x="929031" y="3021194"/>
              <a:ext cx="6309969" cy="984885"/>
            </a:xfrm>
            <a:prstGeom prst="rect">
              <a:avLst/>
            </a:prstGeom>
            <a:noFill/>
          </p:spPr>
          <p:txBody>
            <a:bodyPr wrap="square" lIns="0" tIns="0" rIns="0" bIns="0" rtlCol="0">
              <a:spAutoFit/>
            </a:bodyPr>
            <a:lstStyle/>
            <a:p>
              <a:pPr lvl="0" defTabSz="914400">
                <a:defRPr/>
              </a:pPr>
              <a:r>
                <a:rPr lang="zh-CN" altLang="en-US" sz="3200" dirty="0">
                  <a:gradFill>
                    <a:gsLst>
                      <a:gs pos="0">
                        <a:srgbClr val="FFE285"/>
                      </a:gs>
                      <a:gs pos="99000">
                        <a:srgbClr val="FAEED8"/>
                      </a:gs>
                    </a:gsLst>
                    <a:lin ang="16200000" scaled="1"/>
                  </a:gradFill>
                  <a:cs typeface="+mn-ea"/>
                  <a:sym typeface="+mn-lt"/>
                </a:rPr>
                <a:t>扎根中国大地吸纳人类文明成果独立自主发展战略是正确的</a:t>
              </a:r>
            </a:p>
          </p:txBody>
        </p:sp>
        <p:sp>
          <p:nvSpPr>
            <p:cNvPr id="10" name="矩形 9"/>
            <p:cNvSpPr/>
            <p:nvPr/>
          </p:nvSpPr>
          <p:spPr>
            <a:xfrm>
              <a:off x="874712" y="4235255"/>
              <a:ext cx="10442575" cy="931409"/>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中国共产党和中国人民扎根中国大地、吸纳人类文明优秀成果、独立自主实现国家发展的战略是正确的，必须长期坚持、永不动摇。历史和人民选择中国共产党领导中华民族伟大复兴的事业是正确的，必须长期坚持、永不动摇</a:t>
              </a:r>
              <a:r>
                <a:rPr lang="en-US" altLang="zh-CN" sz="1400" b="1" dirty="0">
                  <a:solidFill>
                    <a:srgbClr val="FFF9D2"/>
                  </a:solidFill>
                  <a:cs typeface="+mn-ea"/>
                  <a:sym typeface="+mn-lt"/>
                </a:rPr>
                <a:t>;</a:t>
              </a:r>
              <a:r>
                <a:rPr lang="zh-CN" altLang="en-US" sz="1400" b="1" dirty="0">
                  <a:solidFill>
                    <a:srgbClr val="FFF9D2"/>
                  </a:solidFill>
                  <a:cs typeface="+mn-ea"/>
                  <a:sym typeface="+mn-lt"/>
                </a:rPr>
                <a:t>中国共产党领导中国人民开辟的中国特色社会主义道路是正确的，必须长期坚持、永不动摇。</a:t>
              </a:r>
            </a:p>
          </p:txBody>
        </p:sp>
      </p:grpSp>
      <p:pic>
        <p:nvPicPr>
          <p:cNvPr id="11" name="图片 10"/>
          <p:cNvPicPr>
            <a:picLocks noChangeAspect="1"/>
          </p:cNvPicPr>
          <p:nvPr/>
        </p:nvPicPr>
        <p:blipFill>
          <a:blip r:embed="rId3"/>
          <a:stretch>
            <a:fillRect/>
          </a:stretch>
        </p:blipFill>
        <p:spPr>
          <a:xfrm>
            <a:off x="8277426" y="1633848"/>
            <a:ext cx="2219124" cy="2253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81226" y="1939384"/>
            <a:ext cx="2933954" cy="2979231"/>
          </a:xfrm>
          <a:prstGeom prst="rect">
            <a:avLst/>
          </a:prstGeom>
        </p:spPr>
      </p:pic>
      <p:sp>
        <p:nvSpPr>
          <p:cNvPr id="10" name="文本框 9"/>
          <p:cNvSpPr txBox="1"/>
          <p:nvPr/>
        </p:nvSpPr>
        <p:spPr>
          <a:xfrm>
            <a:off x="3515180" y="1853245"/>
            <a:ext cx="7366119" cy="2246769"/>
          </a:xfrm>
          <a:prstGeom prst="rect">
            <a:avLst/>
          </a:prstGeom>
          <a:noFill/>
        </p:spPr>
        <p:txBody>
          <a:bodyPr wrap="none" rtlCol="0">
            <a:spAutoFit/>
          </a:bodyPr>
          <a:lstStyle/>
          <a:p>
            <a:r>
              <a:rPr kumimoji="1" lang="zh-CN" altLang="en-US" sz="14000" dirty="0">
                <a:ln w="25400">
                  <a:noFill/>
                </a:ln>
                <a:gradFill flip="none" rotWithShape="1">
                  <a:gsLst>
                    <a:gs pos="0">
                      <a:srgbClr val="FFE285"/>
                    </a:gs>
                    <a:gs pos="99000">
                      <a:srgbClr val="FAEED8"/>
                    </a:gs>
                  </a:gsLst>
                  <a:lin ang="16200000" scaled="1"/>
                  <a:tileRect/>
                </a:gradFill>
                <a:latin typeface="方正粗黑宋简体" panose="02000000000000000000" pitchFamily="2" charset="-122"/>
                <a:ea typeface="方正粗黑宋简体" panose="02000000000000000000" pitchFamily="2" charset="-122"/>
                <a:cs typeface="+mn-ea"/>
                <a:sym typeface="+mn-lt"/>
              </a:rPr>
              <a:t>谢谢观看</a:t>
            </a:r>
          </a:p>
        </p:txBody>
      </p:sp>
      <p:pic>
        <p:nvPicPr>
          <p:cNvPr id="12" name="图片 11"/>
          <p:cNvPicPr>
            <a:picLocks noChangeAspect="1"/>
          </p:cNvPicPr>
          <p:nvPr/>
        </p:nvPicPr>
        <p:blipFill>
          <a:blip r:embed="rId4" cstate="screen"/>
          <a:stretch>
            <a:fillRect/>
          </a:stretch>
        </p:blipFill>
        <p:spPr>
          <a:xfrm rot="888689">
            <a:off x="9751475" y="1149640"/>
            <a:ext cx="1570935" cy="1154067"/>
          </a:xfrm>
          <a:prstGeom prst="rect">
            <a:avLst/>
          </a:prstGeom>
        </p:spPr>
      </p:pic>
      <p:grpSp>
        <p:nvGrpSpPr>
          <p:cNvPr id="16" name="组合 15"/>
          <p:cNvGrpSpPr/>
          <p:nvPr/>
        </p:nvGrpSpPr>
        <p:grpSpPr>
          <a:xfrm>
            <a:off x="5306313" y="4333716"/>
            <a:ext cx="4214191" cy="836464"/>
            <a:chOff x="5312121" y="4333716"/>
            <a:chExt cx="4214191" cy="836464"/>
          </a:xfrm>
        </p:grpSpPr>
        <p:sp>
          <p:nvSpPr>
            <p:cNvPr id="17" name="文本框 16"/>
            <p:cNvSpPr txBox="1"/>
            <p:nvPr/>
          </p:nvSpPr>
          <p:spPr>
            <a:xfrm>
              <a:off x="5312121" y="4333716"/>
              <a:ext cx="4214191" cy="369332"/>
            </a:xfrm>
            <a:prstGeom prst="rect">
              <a:avLst/>
            </a:prstGeom>
            <a:noFill/>
          </p:spPr>
          <p:txBody>
            <a:bodyPr wrap="square" rtlCol="0">
              <a:spAutoFit/>
            </a:bodyPr>
            <a:lstStyle/>
            <a:p>
              <a:pPr algn="dist"/>
              <a:r>
                <a:rPr kumimoji="1" lang="zh-CN" altLang="en-US" b="1" dirty="0">
                  <a:solidFill>
                    <a:srgbClr val="FFF9D2"/>
                  </a:solidFill>
                  <a:cs typeface="+mn-ea"/>
                  <a:sym typeface="+mn-lt"/>
                </a:rPr>
                <a:t>庆祝中国共产党成立</a:t>
              </a:r>
              <a:r>
                <a:rPr kumimoji="1" lang="en-US" altLang="zh-CN" b="1" dirty="0">
                  <a:solidFill>
                    <a:srgbClr val="FFF9D2"/>
                  </a:solidFill>
                  <a:cs typeface="+mn-ea"/>
                  <a:sym typeface="+mn-lt"/>
                </a:rPr>
                <a:t>100</a:t>
              </a:r>
              <a:r>
                <a:rPr kumimoji="1" lang="zh-CN" altLang="en-US" b="1" dirty="0">
                  <a:solidFill>
                    <a:srgbClr val="FFF9D2"/>
                  </a:solidFill>
                  <a:cs typeface="+mn-ea"/>
                  <a:sym typeface="+mn-lt"/>
                </a:rPr>
                <a:t>周年</a:t>
              </a:r>
            </a:p>
          </p:txBody>
        </p:sp>
        <p:sp>
          <p:nvSpPr>
            <p:cNvPr id="18" name="文本框 17"/>
            <p:cNvSpPr txBox="1"/>
            <p:nvPr/>
          </p:nvSpPr>
          <p:spPr>
            <a:xfrm>
              <a:off x="6095905" y="4800848"/>
              <a:ext cx="2700547" cy="369332"/>
            </a:xfrm>
            <a:prstGeom prst="rect">
              <a:avLst/>
            </a:prstGeom>
            <a:noFill/>
          </p:spPr>
          <p:txBody>
            <a:bodyPr wrap="none" rtlCol="0">
              <a:spAutoFit/>
            </a:bodyPr>
            <a:lstStyle/>
            <a:p>
              <a:r>
                <a:rPr kumimoji="1" lang="en-GB" altLang="zh-CN" dirty="0">
                  <a:solidFill>
                    <a:srgbClr val="FFF9D2"/>
                  </a:solidFill>
                  <a:cs typeface="+mn-ea"/>
                  <a:sym typeface="+mn-lt"/>
                </a:rPr>
                <a:t>1921-2021 JIAN DANG</a:t>
              </a:r>
              <a:endParaRPr kumimoji="1" lang="zh-CN" altLang="en-US" dirty="0">
                <a:solidFill>
                  <a:srgbClr val="FFF9D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289914" y="-837742"/>
            <a:ext cx="8527934" cy="8527934"/>
          </a:xfrm>
          <a:prstGeom prst="ellipse">
            <a:avLst/>
          </a:prstGeom>
          <a:noFill/>
          <a:ln w="28575" cap="flat" cmpd="sng" algn="ctr">
            <a:gradFill>
              <a:gsLst>
                <a:gs pos="0">
                  <a:srgbClr val="FFF9D2"/>
                </a:gs>
                <a:gs pos="35000">
                  <a:srgbClr val="FFF9D2">
                    <a:alpha val="0"/>
                  </a:srgb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椭圆 4"/>
          <p:cNvSpPr/>
          <p:nvPr/>
        </p:nvSpPr>
        <p:spPr>
          <a:xfrm>
            <a:off x="-9331" y="442841"/>
            <a:ext cx="5966768" cy="5966768"/>
          </a:xfrm>
          <a:prstGeom prst="ellipse">
            <a:avLst/>
          </a:prstGeom>
          <a:noFill/>
          <a:ln w="12700" cap="flat" cmpd="sng" algn="ctr">
            <a:gradFill flip="none" rotWithShape="1">
              <a:gsLst>
                <a:gs pos="0">
                  <a:srgbClr val="EFC49C"/>
                </a:gs>
                <a:gs pos="87000">
                  <a:srgbClr val="EFC49C">
                    <a:alpha val="0"/>
                  </a:srgbClr>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5010564" y="-4558392"/>
            <a:ext cx="15969234" cy="15969234"/>
          </a:xfrm>
          <a:prstGeom prst="ellipse">
            <a:avLst/>
          </a:prstGeom>
          <a:noFill/>
          <a:ln w="28575" cap="flat" cmpd="sng" algn="ctr">
            <a:gradFill flip="none" rotWithShape="1">
              <a:gsLst>
                <a:gs pos="0">
                  <a:srgbClr val="EFC49C"/>
                </a:gs>
                <a:gs pos="96000">
                  <a:srgbClr val="EFC49C">
                    <a:alpha val="0"/>
                  </a:srgbClr>
                </a:gs>
              </a:gsLst>
              <a:lin ang="18900000" scaled="1"/>
              <a:tileRect/>
            </a:gradFill>
            <a:prstDash val="sysDot"/>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5886053" y="-5433881"/>
            <a:ext cx="17720212" cy="17720212"/>
          </a:xfrm>
          <a:prstGeom prst="ellipse">
            <a:avLst/>
          </a:prstGeom>
          <a:noFill/>
          <a:ln w="12700" cap="flat" cmpd="sng" algn="ctr">
            <a:gradFill flip="none" rotWithShape="1">
              <a:gsLst>
                <a:gs pos="0">
                  <a:srgbClr val="CA865F"/>
                </a:gs>
                <a:gs pos="4000">
                  <a:srgbClr val="CA865F">
                    <a:alpha val="0"/>
                  </a:srgbClr>
                </a:gs>
              </a:gsLst>
              <a:lin ang="108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24" name="组合 23"/>
          <p:cNvGrpSpPr/>
          <p:nvPr/>
        </p:nvGrpSpPr>
        <p:grpSpPr>
          <a:xfrm>
            <a:off x="6273794" y="1573143"/>
            <a:ext cx="4567531" cy="738664"/>
            <a:chOff x="7541799" y="1045855"/>
            <a:chExt cx="4567531" cy="738664"/>
          </a:xfrm>
        </p:grpSpPr>
        <p:sp>
          <p:nvSpPr>
            <p:cNvPr id="17" name="文本框 16"/>
            <p:cNvSpPr txBox="1"/>
            <p:nvPr/>
          </p:nvSpPr>
          <p:spPr>
            <a:xfrm>
              <a:off x="8518603" y="1142256"/>
              <a:ext cx="3590727"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rPr>
                <a:t>共产党的三大历史贡献</a:t>
              </a:r>
            </a:p>
          </p:txBody>
        </p:sp>
        <p:sp>
          <p:nvSpPr>
            <p:cNvPr id="18" name="文本框 17"/>
            <p:cNvSpPr txBox="1"/>
            <p:nvPr/>
          </p:nvSpPr>
          <p:spPr>
            <a:xfrm>
              <a:off x="7541799" y="1045855"/>
              <a:ext cx="759823" cy="738664"/>
            </a:xfrm>
            <a:prstGeom prst="rect">
              <a:avLst/>
            </a:prstGeom>
            <a:noFill/>
          </p:spPr>
          <p:txBody>
            <a:bodyPr wrap="none" lIns="0" tIns="0" rIns="0" bIns="0" rtlCol="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solidFill>
                      <a:prstClr val="white"/>
                    </a:solidFill>
                  </a:ln>
                  <a:noFill/>
                  <a:effectLst/>
                  <a:uLnTx/>
                  <a:uFillTx/>
                  <a:latin typeface="Hanson" pitchFamily="2" charset="0"/>
                  <a:ea typeface="OPPOSans M" panose="00020600040101010101" pitchFamily="18" charset="-122"/>
                  <a:cs typeface="OPPOSans M"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rPr>
                <a:t>01</a:t>
              </a:r>
              <a:endParaRPr kumimoji="0" lang="zh-CN" altLang="en-US"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endParaRPr>
            </a:p>
          </p:txBody>
        </p:sp>
      </p:grpSp>
      <p:grpSp>
        <p:nvGrpSpPr>
          <p:cNvPr id="34" name="组合 33"/>
          <p:cNvGrpSpPr/>
          <p:nvPr/>
        </p:nvGrpSpPr>
        <p:grpSpPr>
          <a:xfrm>
            <a:off x="1120971" y="1573143"/>
            <a:ext cx="3706166" cy="3706166"/>
            <a:chOff x="1120971" y="1573143"/>
            <a:chExt cx="3706166" cy="3706166"/>
          </a:xfrm>
        </p:grpSpPr>
        <p:sp>
          <p:nvSpPr>
            <p:cNvPr id="3" name="椭圆 2"/>
            <p:cNvSpPr/>
            <p:nvPr/>
          </p:nvSpPr>
          <p:spPr>
            <a:xfrm>
              <a:off x="1120971" y="1573143"/>
              <a:ext cx="3706166" cy="3706166"/>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23" name="组合 22"/>
            <p:cNvGrpSpPr/>
            <p:nvPr/>
          </p:nvGrpSpPr>
          <p:grpSpPr>
            <a:xfrm>
              <a:off x="1305277" y="2404582"/>
              <a:ext cx="3134352" cy="1892826"/>
              <a:chOff x="1170642" y="2267144"/>
              <a:chExt cx="3134352" cy="1892826"/>
            </a:xfrm>
          </p:grpSpPr>
          <p:sp>
            <p:nvSpPr>
              <p:cNvPr id="21" name="文本框 20"/>
              <p:cNvSpPr txBox="1"/>
              <p:nvPr/>
            </p:nvSpPr>
            <p:spPr>
              <a:xfrm>
                <a:off x="1170642" y="2267144"/>
                <a:ext cx="1685077" cy="1892826"/>
              </a:xfrm>
              <a:prstGeom prst="rect">
                <a:avLst/>
              </a:prstGeom>
              <a:noFill/>
            </p:spPr>
            <p:txBody>
              <a:bodyPr wrap="none" rtlCol="0">
                <a:spAutoFit/>
              </a:bodyPr>
              <a:lstStyle/>
              <a:p>
                <a:r>
                  <a:rPr kumimoji="1" lang="zh-CN" altLang="en-US" sz="11700" dirty="0">
                    <a:ln w="25400">
                      <a:noFill/>
                    </a:ln>
                    <a:solidFill>
                      <a:srgbClr val="BA1219"/>
                    </a:solidFill>
                    <a:latin typeface="方正粗黑宋简体" panose="02000000000000000000" pitchFamily="2" charset="-122"/>
                    <a:ea typeface="方正粗黑宋简体" panose="02000000000000000000" pitchFamily="2" charset="-122"/>
                    <a:cs typeface="+mn-ea"/>
                    <a:sym typeface="+mn-lt"/>
                  </a:rPr>
                  <a:t>目</a:t>
                </a:r>
              </a:p>
            </p:txBody>
          </p:sp>
          <p:sp>
            <p:nvSpPr>
              <p:cNvPr id="22" name="文本框 21"/>
              <p:cNvSpPr txBox="1"/>
              <p:nvPr/>
            </p:nvSpPr>
            <p:spPr>
              <a:xfrm>
                <a:off x="2619917" y="2267144"/>
                <a:ext cx="1685077" cy="1892826"/>
              </a:xfrm>
              <a:prstGeom prst="rect">
                <a:avLst/>
              </a:prstGeom>
              <a:noFill/>
            </p:spPr>
            <p:txBody>
              <a:bodyPr wrap="none" rtlCol="0">
                <a:spAutoFit/>
              </a:bodyPr>
              <a:lstStyle/>
              <a:p>
                <a:r>
                  <a:rPr kumimoji="1" lang="zh-CN" altLang="en-US" sz="11700" dirty="0">
                    <a:ln w="25400">
                      <a:noFill/>
                    </a:ln>
                    <a:solidFill>
                      <a:srgbClr val="BA1219"/>
                    </a:solidFill>
                    <a:latin typeface="方正粗黑宋简体" panose="02000000000000000000" pitchFamily="2" charset="-122"/>
                    <a:ea typeface="方正粗黑宋简体" panose="02000000000000000000" pitchFamily="2" charset="-122"/>
                    <a:cs typeface="+mn-ea"/>
                    <a:sym typeface="+mn-lt"/>
                  </a:rPr>
                  <a:t>录</a:t>
                </a:r>
              </a:p>
            </p:txBody>
          </p:sp>
        </p:grpSp>
      </p:grpSp>
      <p:grpSp>
        <p:nvGrpSpPr>
          <p:cNvPr id="25" name="组合 24"/>
          <p:cNvGrpSpPr/>
          <p:nvPr/>
        </p:nvGrpSpPr>
        <p:grpSpPr>
          <a:xfrm>
            <a:off x="6234837" y="2657152"/>
            <a:ext cx="3131240" cy="738664"/>
            <a:chOff x="7541799" y="1045855"/>
            <a:chExt cx="3131240" cy="738664"/>
          </a:xfrm>
        </p:grpSpPr>
        <p:sp>
          <p:nvSpPr>
            <p:cNvPr id="26" name="文本框 25"/>
            <p:cNvSpPr txBox="1"/>
            <p:nvPr/>
          </p:nvSpPr>
          <p:spPr>
            <a:xfrm>
              <a:off x="8518603" y="1142256"/>
              <a:ext cx="215443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rPr>
                <a:t>党的基本知识</a:t>
              </a:r>
            </a:p>
          </p:txBody>
        </p:sp>
        <p:sp>
          <p:nvSpPr>
            <p:cNvPr id="27" name="文本框 26"/>
            <p:cNvSpPr txBox="1"/>
            <p:nvPr/>
          </p:nvSpPr>
          <p:spPr>
            <a:xfrm>
              <a:off x="7541799" y="1045855"/>
              <a:ext cx="759823" cy="738664"/>
            </a:xfrm>
            <a:prstGeom prst="rect">
              <a:avLst/>
            </a:prstGeom>
            <a:noFill/>
          </p:spPr>
          <p:txBody>
            <a:bodyPr wrap="none" lIns="0" tIns="0" rIns="0" bIns="0" rtlCol="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solidFill>
                      <a:prstClr val="white"/>
                    </a:solidFill>
                  </a:ln>
                  <a:noFill/>
                  <a:effectLst/>
                  <a:uLnTx/>
                  <a:uFillTx/>
                  <a:latin typeface="Hanson" pitchFamily="2" charset="0"/>
                  <a:ea typeface="OPPOSans M" panose="00020600040101010101" pitchFamily="18" charset="-122"/>
                  <a:cs typeface="OPPOSans M"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rPr>
                <a:t>02</a:t>
              </a:r>
              <a:endParaRPr kumimoji="0" lang="zh-CN" altLang="en-US"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endParaRPr>
            </a:p>
          </p:txBody>
        </p:sp>
      </p:grpSp>
      <p:grpSp>
        <p:nvGrpSpPr>
          <p:cNvPr id="28" name="组合 27"/>
          <p:cNvGrpSpPr/>
          <p:nvPr/>
        </p:nvGrpSpPr>
        <p:grpSpPr>
          <a:xfrm>
            <a:off x="6234837" y="3741161"/>
            <a:ext cx="3131240" cy="738664"/>
            <a:chOff x="7541799" y="1045855"/>
            <a:chExt cx="3131240" cy="738664"/>
          </a:xfrm>
        </p:grpSpPr>
        <p:sp>
          <p:nvSpPr>
            <p:cNvPr id="29" name="文本框 28"/>
            <p:cNvSpPr txBox="1"/>
            <p:nvPr/>
          </p:nvSpPr>
          <p:spPr>
            <a:xfrm>
              <a:off x="8518603" y="1142256"/>
              <a:ext cx="215443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rPr>
                <a:t>党的光辉历史</a:t>
              </a:r>
            </a:p>
          </p:txBody>
        </p:sp>
        <p:sp>
          <p:nvSpPr>
            <p:cNvPr id="30" name="文本框 29"/>
            <p:cNvSpPr txBox="1"/>
            <p:nvPr/>
          </p:nvSpPr>
          <p:spPr>
            <a:xfrm>
              <a:off x="7541799" y="1045855"/>
              <a:ext cx="759823" cy="738664"/>
            </a:xfrm>
            <a:prstGeom prst="rect">
              <a:avLst/>
            </a:prstGeom>
            <a:noFill/>
          </p:spPr>
          <p:txBody>
            <a:bodyPr wrap="none" lIns="0" tIns="0" rIns="0" bIns="0" rtlCol="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solidFill>
                      <a:prstClr val="white"/>
                    </a:solidFill>
                  </a:ln>
                  <a:noFill/>
                  <a:effectLst/>
                  <a:uLnTx/>
                  <a:uFillTx/>
                  <a:latin typeface="Hanson" pitchFamily="2" charset="0"/>
                  <a:ea typeface="OPPOSans M" panose="00020600040101010101" pitchFamily="18" charset="-122"/>
                  <a:cs typeface="OPPOSans M"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rPr>
                <a:t>03</a:t>
              </a:r>
              <a:endParaRPr kumimoji="0" lang="zh-CN" altLang="en-US"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endParaRPr>
            </a:p>
          </p:txBody>
        </p:sp>
      </p:grpSp>
      <p:grpSp>
        <p:nvGrpSpPr>
          <p:cNvPr id="31" name="组合 30"/>
          <p:cNvGrpSpPr/>
          <p:nvPr/>
        </p:nvGrpSpPr>
        <p:grpSpPr>
          <a:xfrm>
            <a:off x="6195880" y="4825169"/>
            <a:ext cx="4208458" cy="738664"/>
            <a:chOff x="7541799" y="1045855"/>
            <a:chExt cx="4208458" cy="738664"/>
          </a:xfrm>
        </p:grpSpPr>
        <p:sp>
          <p:nvSpPr>
            <p:cNvPr id="32" name="文本框 31"/>
            <p:cNvSpPr txBox="1"/>
            <p:nvPr/>
          </p:nvSpPr>
          <p:spPr>
            <a:xfrm>
              <a:off x="8518603" y="1142256"/>
              <a:ext cx="32316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rPr>
                <a:t>党给我们的三大启示</a:t>
              </a:r>
            </a:p>
          </p:txBody>
        </p:sp>
        <p:sp>
          <p:nvSpPr>
            <p:cNvPr id="33" name="文本框 32"/>
            <p:cNvSpPr txBox="1"/>
            <p:nvPr/>
          </p:nvSpPr>
          <p:spPr>
            <a:xfrm>
              <a:off x="7541799" y="1045855"/>
              <a:ext cx="759823" cy="738664"/>
            </a:xfrm>
            <a:prstGeom prst="rect">
              <a:avLst/>
            </a:prstGeom>
            <a:noFill/>
          </p:spPr>
          <p:txBody>
            <a:bodyPr wrap="none" lIns="0" tIns="0" rIns="0" bIns="0" rtlCol="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solidFill>
                      <a:prstClr val="white"/>
                    </a:solidFill>
                  </a:ln>
                  <a:noFill/>
                  <a:effectLst/>
                  <a:uLnTx/>
                  <a:uFillTx/>
                  <a:latin typeface="Hanson" pitchFamily="2" charset="0"/>
                  <a:ea typeface="OPPOSans M" panose="00020600040101010101" pitchFamily="18" charset="-122"/>
                  <a:cs typeface="OPPOSans M"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rPr>
                <a:t>04</a:t>
              </a:r>
              <a:endParaRPr kumimoji="0" lang="zh-CN" altLang="en-US" sz="4800" b="1" i="1" u="none" strike="noStrike" kern="1200" cap="none" spc="0" normalizeH="0" baseline="0" noProof="0" dirty="0">
                <a:ln w="6350">
                  <a:noFill/>
                </a:ln>
                <a:gradFill>
                  <a:gsLst>
                    <a:gs pos="0">
                      <a:srgbClr val="FFE285"/>
                    </a:gs>
                    <a:gs pos="99000">
                      <a:srgbClr val="FAEED8"/>
                    </a:gs>
                  </a:gsLst>
                  <a:lin ang="16200000" scaled="1"/>
                </a:gradFill>
                <a:effectLst/>
                <a:uLnTx/>
                <a:uFillTx/>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20971" y="1984236"/>
            <a:ext cx="3208407" cy="3208407"/>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u="none" strike="noStrike" kern="1200" cap="none" spc="0" normalizeH="0" baseline="0" noProof="0" dirty="0">
                <a:ln>
                  <a:noFill/>
                </a:ln>
                <a:solidFill>
                  <a:srgbClr val="C00000"/>
                </a:solidFill>
                <a:effectLst/>
                <a:uLnTx/>
                <a:uFillTx/>
                <a:cs typeface="+mn-ea"/>
                <a:sym typeface="+mn-lt"/>
              </a:rPr>
              <a:t>第一章</a:t>
            </a:r>
          </a:p>
        </p:txBody>
      </p:sp>
      <p:sp>
        <p:nvSpPr>
          <p:cNvPr id="9" name="文本框 8"/>
          <p:cNvSpPr txBox="1"/>
          <p:nvPr/>
        </p:nvSpPr>
        <p:spPr>
          <a:xfrm>
            <a:off x="4784858" y="2583075"/>
            <a:ext cx="6155531" cy="7386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rPr>
              <a:t>共产党的三大历史贡献</a:t>
            </a:r>
          </a:p>
        </p:txBody>
      </p:sp>
      <p:grpSp>
        <p:nvGrpSpPr>
          <p:cNvPr id="14" name="组合 13"/>
          <p:cNvGrpSpPr/>
          <p:nvPr/>
        </p:nvGrpSpPr>
        <p:grpSpPr>
          <a:xfrm>
            <a:off x="5755528" y="3800316"/>
            <a:ext cx="4214191" cy="836464"/>
            <a:chOff x="5312121" y="4333716"/>
            <a:chExt cx="4214191" cy="836464"/>
          </a:xfrm>
        </p:grpSpPr>
        <p:sp>
          <p:nvSpPr>
            <p:cNvPr id="15" name="文本框 14"/>
            <p:cNvSpPr txBox="1"/>
            <p:nvPr/>
          </p:nvSpPr>
          <p:spPr>
            <a:xfrm>
              <a:off x="5312121" y="4333716"/>
              <a:ext cx="4214191" cy="369332"/>
            </a:xfrm>
            <a:prstGeom prst="rect">
              <a:avLst/>
            </a:prstGeom>
            <a:noFill/>
          </p:spPr>
          <p:txBody>
            <a:bodyPr wrap="square" rtlCol="0">
              <a:spAutoFit/>
            </a:bodyPr>
            <a:lstStyle/>
            <a:p>
              <a:pPr algn="dist"/>
              <a:r>
                <a:rPr kumimoji="1" lang="zh-CN" altLang="en-US" b="1" dirty="0">
                  <a:solidFill>
                    <a:srgbClr val="FFF9D2"/>
                  </a:solidFill>
                  <a:cs typeface="+mn-ea"/>
                  <a:sym typeface="+mn-lt"/>
                </a:rPr>
                <a:t>庆祝中国共产党成立</a:t>
              </a:r>
              <a:r>
                <a:rPr kumimoji="1" lang="en-US" altLang="zh-CN" b="1" dirty="0">
                  <a:solidFill>
                    <a:srgbClr val="FFF9D2"/>
                  </a:solidFill>
                  <a:cs typeface="+mn-ea"/>
                  <a:sym typeface="+mn-lt"/>
                </a:rPr>
                <a:t>100</a:t>
              </a:r>
              <a:r>
                <a:rPr kumimoji="1" lang="zh-CN" altLang="en-US" b="1" dirty="0">
                  <a:solidFill>
                    <a:srgbClr val="FFF9D2"/>
                  </a:solidFill>
                  <a:cs typeface="+mn-ea"/>
                  <a:sym typeface="+mn-lt"/>
                </a:rPr>
                <a:t>周年</a:t>
              </a:r>
            </a:p>
          </p:txBody>
        </p:sp>
        <p:sp>
          <p:nvSpPr>
            <p:cNvPr id="16" name="文本框 15"/>
            <p:cNvSpPr txBox="1"/>
            <p:nvPr/>
          </p:nvSpPr>
          <p:spPr>
            <a:xfrm>
              <a:off x="6095905" y="4800848"/>
              <a:ext cx="2700547" cy="369332"/>
            </a:xfrm>
            <a:prstGeom prst="rect">
              <a:avLst/>
            </a:prstGeom>
            <a:noFill/>
          </p:spPr>
          <p:txBody>
            <a:bodyPr wrap="none" rtlCol="0">
              <a:spAutoFit/>
            </a:bodyPr>
            <a:lstStyle/>
            <a:p>
              <a:r>
                <a:rPr kumimoji="1" lang="en-GB" altLang="zh-CN" dirty="0">
                  <a:solidFill>
                    <a:srgbClr val="FFF9D2"/>
                  </a:solidFill>
                  <a:cs typeface="+mn-ea"/>
                  <a:sym typeface="+mn-lt"/>
                </a:rPr>
                <a:t>1921-2021 JIAN DANG</a:t>
              </a:r>
              <a:endParaRPr kumimoji="1" lang="zh-CN" altLang="en-US" dirty="0">
                <a:solidFill>
                  <a:srgbClr val="FFF9D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4880737" cy="1037052"/>
            <a:chOff x="874713" y="657225"/>
            <a:chExt cx="4880737"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01</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3590727"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共产党的三大历史贡献</a:t>
              </a:r>
            </a:p>
          </p:txBody>
        </p:sp>
      </p:grpSp>
      <p:sp>
        <p:nvSpPr>
          <p:cNvPr id="6" name="上凸弯带形 5"/>
          <p:cNvSpPr/>
          <p:nvPr/>
        </p:nvSpPr>
        <p:spPr>
          <a:xfrm>
            <a:off x="3762375" y="2190750"/>
            <a:ext cx="4667250" cy="1238250"/>
          </a:xfrm>
          <a:prstGeom prst="ellipseRibbon2">
            <a:avLst>
              <a:gd name="adj1" fmla="val 25000"/>
              <a:gd name="adj2" fmla="val 67959"/>
              <a:gd name="adj3" fmla="val 12500"/>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第一大贡献</a:t>
            </a:r>
          </a:p>
        </p:txBody>
      </p:sp>
      <p:pic>
        <p:nvPicPr>
          <p:cNvPr id="9" name="图片 8"/>
          <p:cNvPicPr>
            <a:picLocks noChangeAspect="1"/>
          </p:cNvPicPr>
          <p:nvPr/>
        </p:nvPicPr>
        <p:blipFill>
          <a:blip r:embed="rId3" cstate="screen"/>
          <a:stretch>
            <a:fillRect/>
          </a:stretch>
        </p:blipFill>
        <p:spPr>
          <a:xfrm>
            <a:off x="0" y="4694174"/>
            <a:ext cx="12192000" cy="3467040"/>
          </a:xfrm>
          <a:prstGeom prst="rect">
            <a:avLst/>
          </a:prstGeom>
        </p:spPr>
      </p:pic>
      <p:sp>
        <p:nvSpPr>
          <p:cNvPr id="10" name="矩形 9"/>
          <p:cNvSpPr/>
          <p:nvPr/>
        </p:nvSpPr>
        <p:spPr>
          <a:xfrm>
            <a:off x="1464996" y="3793439"/>
            <a:ext cx="9262008" cy="1292662"/>
          </a:xfrm>
          <a:prstGeom prst="rect">
            <a:avLst/>
          </a:prstGeom>
        </p:spPr>
        <p:txBody>
          <a:bodyPr wrap="square" lIns="0" tIns="0" rIns="0" bIns="0">
            <a:spAutoFit/>
          </a:bodyPr>
          <a:lstStyle/>
          <a:p>
            <a:pPr algn="ctr" defTabSz="914400">
              <a:lnSpc>
                <a:spcPct val="150000"/>
              </a:lnSpc>
              <a:defRPr/>
            </a:pPr>
            <a:r>
              <a:rPr lang="zh-CN" altLang="en-US" sz="1400" b="1" dirty="0">
                <a:solidFill>
                  <a:srgbClr val="FFF9D2"/>
                </a:solidFill>
                <a:cs typeface="+mn-ea"/>
                <a:sym typeface="+mn-lt"/>
              </a:rPr>
              <a:t>这个伟大历史贡献。就是我们党团结带领中国人民进行</a:t>
            </a:r>
            <a:r>
              <a:rPr lang="en-US" altLang="zh-CN" sz="1400" b="1" dirty="0">
                <a:solidFill>
                  <a:srgbClr val="FFF9D2"/>
                </a:solidFill>
                <a:cs typeface="+mn-ea"/>
                <a:sym typeface="+mn-lt"/>
              </a:rPr>
              <a:t>28</a:t>
            </a:r>
            <a:r>
              <a:rPr lang="zh-CN" altLang="en-US" sz="1400" b="1" dirty="0">
                <a:solidFill>
                  <a:srgbClr val="FFF9D2"/>
                </a:solidFill>
                <a:cs typeface="+mn-ea"/>
                <a:sym typeface="+mn-lt"/>
              </a:rPr>
              <a:t>年浴血奋战，打败日本帝国主义。推國国民党反动统治，完成新民主主义革命，建立了中华人民共和国。这</a:t>
            </a:r>
            <a:r>
              <a:rPr lang="en-US" altLang="zh-CN" sz="1400" b="1" dirty="0">
                <a:solidFill>
                  <a:srgbClr val="FFF9D2"/>
                </a:solidFill>
                <a:cs typeface="+mn-ea"/>
                <a:sym typeface="+mn-lt"/>
              </a:rPr>
              <a:t>-</a:t>
            </a:r>
            <a:r>
              <a:rPr lang="zh-CN" altLang="en-US" sz="1400" b="1" dirty="0">
                <a:solidFill>
                  <a:srgbClr val="FFF9D2"/>
                </a:solidFill>
                <a:cs typeface="+mn-ea"/>
                <a:sym typeface="+mn-lt"/>
              </a:rPr>
              <a:t>伟大历史贡献的意义在于，彻底结束了旧中国半殖民地半封建社会的历史，彻底结束了旧中国一盘散沙的局面，彻底废除了列强强加给中国的不平等条约和帝国主义在中国的一切特权，实现了中国从几千年封建专制政治向人民民主的伟大飞跃。</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4713" y="657225"/>
            <a:ext cx="4880737" cy="1037052"/>
            <a:chOff x="874713" y="657225"/>
            <a:chExt cx="4880737" cy="1037052"/>
          </a:xfrm>
        </p:grpSpPr>
        <p:sp>
          <p:nvSpPr>
            <p:cNvPr id="5" name="椭圆 4"/>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01</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6" name="文本框 5"/>
            <p:cNvSpPr txBox="1"/>
            <p:nvPr/>
          </p:nvSpPr>
          <p:spPr>
            <a:xfrm>
              <a:off x="2164723" y="960307"/>
              <a:ext cx="3590727"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共产党的三大历史贡献</a:t>
              </a:r>
            </a:p>
          </p:txBody>
        </p:sp>
      </p:grpSp>
      <p:grpSp>
        <p:nvGrpSpPr>
          <p:cNvPr id="10" name="组合 9"/>
          <p:cNvGrpSpPr/>
          <p:nvPr/>
        </p:nvGrpSpPr>
        <p:grpSpPr>
          <a:xfrm>
            <a:off x="981636" y="1956022"/>
            <a:ext cx="10335652" cy="1809155"/>
            <a:chOff x="981636" y="1956022"/>
            <a:chExt cx="10335652" cy="1809155"/>
          </a:xfrm>
        </p:grpSpPr>
        <p:sp>
          <p:nvSpPr>
            <p:cNvPr id="7" name="圆角矩形 6"/>
            <p:cNvSpPr/>
            <p:nvPr/>
          </p:nvSpPr>
          <p:spPr>
            <a:xfrm>
              <a:off x="1766045" y="1956022"/>
              <a:ext cx="9551243" cy="1809155"/>
            </a:xfrm>
            <a:prstGeom prst="roundRect">
              <a:avLst>
                <a:gd name="adj" fmla="val 6261"/>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b="1" dirty="0">
                <a:solidFill>
                  <a:srgbClr val="C00000"/>
                </a:solidFill>
                <a:cs typeface="+mn-ea"/>
                <a:sym typeface="+mn-lt"/>
              </a:endParaRPr>
            </a:p>
          </p:txBody>
        </p:sp>
        <p:sp>
          <p:nvSpPr>
            <p:cNvPr id="8" name="圆角矩形 7"/>
            <p:cNvSpPr/>
            <p:nvPr/>
          </p:nvSpPr>
          <p:spPr>
            <a:xfrm>
              <a:off x="981636" y="2443740"/>
              <a:ext cx="1963270" cy="833718"/>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第二大贡献</a:t>
              </a:r>
            </a:p>
          </p:txBody>
        </p:sp>
        <p:sp>
          <p:nvSpPr>
            <p:cNvPr id="9" name="矩形 8"/>
            <p:cNvSpPr/>
            <p:nvPr/>
          </p:nvSpPr>
          <p:spPr>
            <a:xfrm>
              <a:off x="3206754" y="2345856"/>
              <a:ext cx="7712257" cy="931409"/>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这一伟大历史贡献的意义在于，完成了中华民族有史以来最为广泛而深刻的社会变革，为当代中国一切发展进步奠定了根本政治前提和制度基础，为中国发展富强、中国人民生活富裕奠定了坚实基础，实现了中华民族由不断衰落到根本扭转命运、持续走向繁荣富强的伟大飞跃。</a:t>
              </a:r>
            </a:p>
          </p:txBody>
        </p:sp>
      </p:grpSp>
      <p:grpSp>
        <p:nvGrpSpPr>
          <p:cNvPr id="11" name="组合 10"/>
          <p:cNvGrpSpPr/>
          <p:nvPr/>
        </p:nvGrpSpPr>
        <p:grpSpPr>
          <a:xfrm>
            <a:off x="874713" y="4063638"/>
            <a:ext cx="10335652" cy="1809155"/>
            <a:chOff x="981636" y="1956022"/>
            <a:chExt cx="10335652" cy="1809155"/>
          </a:xfrm>
        </p:grpSpPr>
        <p:sp>
          <p:nvSpPr>
            <p:cNvPr id="12" name="圆角矩形 11"/>
            <p:cNvSpPr/>
            <p:nvPr/>
          </p:nvSpPr>
          <p:spPr>
            <a:xfrm>
              <a:off x="1766045" y="1956022"/>
              <a:ext cx="9551243" cy="1809155"/>
            </a:xfrm>
            <a:prstGeom prst="roundRect">
              <a:avLst>
                <a:gd name="adj" fmla="val 6261"/>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b="1" dirty="0">
                <a:solidFill>
                  <a:srgbClr val="C00000"/>
                </a:solidFill>
                <a:cs typeface="+mn-ea"/>
                <a:sym typeface="+mn-lt"/>
              </a:endParaRPr>
            </a:p>
          </p:txBody>
        </p:sp>
        <p:sp>
          <p:nvSpPr>
            <p:cNvPr id="13" name="圆角矩形 12"/>
            <p:cNvSpPr/>
            <p:nvPr/>
          </p:nvSpPr>
          <p:spPr>
            <a:xfrm>
              <a:off x="981636" y="2443740"/>
              <a:ext cx="1963270" cy="833718"/>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第三大贡献</a:t>
              </a:r>
            </a:p>
          </p:txBody>
        </p:sp>
        <p:sp>
          <p:nvSpPr>
            <p:cNvPr id="14" name="矩形 13"/>
            <p:cNvSpPr/>
            <p:nvPr/>
          </p:nvSpPr>
          <p:spPr>
            <a:xfrm>
              <a:off x="3132202" y="2171146"/>
              <a:ext cx="8159372" cy="1292662"/>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这个伟大历史贡献，就是我们党团结带领中国人民进行</a:t>
              </a:r>
              <a:r>
                <a:rPr lang="en-US" altLang="zh-CN" sz="1400" b="1" dirty="0">
                  <a:solidFill>
                    <a:srgbClr val="FFF9D2"/>
                  </a:solidFill>
                  <a:cs typeface="+mn-ea"/>
                  <a:sym typeface="+mn-lt"/>
                </a:rPr>
                <a:t>28</a:t>
              </a:r>
              <a:r>
                <a:rPr lang="zh-CN" altLang="en-US" sz="1400" b="1" dirty="0">
                  <a:solidFill>
                    <a:srgbClr val="FFF9D2"/>
                  </a:solidFill>
                  <a:cs typeface="+mn-ea"/>
                  <a:sym typeface="+mn-lt"/>
                </a:rPr>
                <a:t>年浴血奋战，打败日本帝国主义，推翻国民党反动统治，完成新民主主义革命，建立了中华人民共和国。这一伟大历史贡献的意义在于，彻底结束了旧中国半殖民地半封建社会的历史，彻底结束了旧中国一盘散沙的局面，彻底废除了列强强加给中国的不平等条约和帝国主义在中国的一切特权，实现了中国从几千年封建专制政治向人民民主的伟大飞跃。</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74713" y="657225"/>
            <a:ext cx="4880737" cy="1037052"/>
            <a:chOff x="874713" y="657225"/>
            <a:chExt cx="4880737" cy="1037052"/>
          </a:xfrm>
        </p:grpSpPr>
        <p:sp>
          <p:nvSpPr>
            <p:cNvPr id="5" name="椭圆 4"/>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01</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6" name="文本框 5"/>
            <p:cNvSpPr txBox="1"/>
            <p:nvPr/>
          </p:nvSpPr>
          <p:spPr>
            <a:xfrm>
              <a:off x="2164723" y="960307"/>
              <a:ext cx="3590727"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共产党的三大历史贡献</a:t>
              </a:r>
            </a:p>
          </p:txBody>
        </p:sp>
      </p:grpSp>
      <p:sp>
        <p:nvSpPr>
          <p:cNvPr id="7" name="文本框 6"/>
          <p:cNvSpPr txBox="1"/>
          <p:nvPr/>
        </p:nvSpPr>
        <p:spPr>
          <a:xfrm>
            <a:off x="2572242" y="1916656"/>
            <a:ext cx="7047515" cy="1042721"/>
          </a:xfrm>
          <a:prstGeom prst="rect">
            <a:avLst/>
          </a:prstGeom>
          <a:noFill/>
        </p:spPr>
        <p:txBody>
          <a:bodyPr wrap="square" lIns="0" tIns="0" rIns="0" bIns="0" rtlCol="0">
            <a:spAutoFit/>
          </a:bodyPr>
          <a:lstStyle/>
          <a:p>
            <a:pPr lvl="0" algn="ctr" defTabSz="914400">
              <a:lnSpc>
                <a:spcPct val="150000"/>
              </a:lnSpc>
              <a:defRPr/>
            </a:pPr>
            <a:r>
              <a:rPr lang="zh-CN" altLang="en-US" sz="2400" dirty="0">
                <a:gradFill>
                  <a:gsLst>
                    <a:gs pos="0">
                      <a:srgbClr val="FFE285"/>
                    </a:gs>
                    <a:gs pos="99000">
                      <a:srgbClr val="FAEED8"/>
                    </a:gs>
                  </a:gsLst>
                  <a:lin ang="16200000" scaled="1"/>
                </a:gradFill>
                <a:cs typeface="+mn-ea"/>
                <a:sym typeface="+mn-lt"/>
              </a:rPr>
              <a:t>中国共产党作为一个政治组织，对于中华民族、对于世界历史、对于人类文明都做了什么</a:t>
            </a:r>
            <a:r>
              <a:rPr lang="en-US" altLang="zh-CN" sz="2400" dirty="0">
                <a:gradFill>
                  <a:gsLst>
                    <a:gs pos="0">
                      <a:srgbClr val="FFE285"/>
                    </a:gs>
                    <a:gs pos="99000">
                      <a:srgbClr val="FAEED8"/>
                    </a:gs>
                  </a:gsLst>
                  <a:lin ang="16200000" scaled="1"/>
                </a:gradFill>
                <a:cs typeface="+mn-ea"/>
                <a:sym typeface="+mn-lt"/>
              </a:rPr>
              <a:t>?</a:t>
            </a:r>
            <a:endParaRPr kumimoji="0" lang="zh-CN" altLang="en-US" sz="24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grpSp>
        <p:nvGrpSpPr>
          <p:cNvPr id="2" name="组合 1"/>
          <p:cNvGrpSpPr/>
          <p:nvPr/>
        </p:nvGrpSpPr>
        <p:grpSpPr>
          <a:xfrm>
            <a:off x="1360424" y="3429000"/>
            <a:ext cx="2356384" cy="2349390"/>
            <a:chOff x="987939" y="3304047"/>
            <a:chExt cx="2356384" cy="2349390"/>
          </a:xfrm>
        </p:grpSpPr>
        <p:sp>
          <p:nvSpPr>
            <p:cNvPr id="8" name="椭圆 7"/>
            <p:cNvSpPr/>
            <p:nvPr/>
          </p:nvSpPr>
          <p:spPr>
            <a:xfrm>
              <a:off x="987939" y="3304047"/>
              <a:ext cx="640322" cy="640322"/>
            </a:xfrm>
            <a:prstGeom prst="ellipse">
              <a:avLst/>
            </a:prstGeom>
            <a:gradFill>
              <a:gsLst>
                <a:gs pos="0">
                  <a:srgbClr val="FFE285"/>
                </a:gs>
                <a:gs pos="99000">
                  <a:srgbClr val="FAEED8"/>
                </a:gs>
              </a:gsLst>
              <a:lin ang="16200000" scaled="1"/>
            </a:gradFill>
            <a:ln>
              <a:noFill/>
            </a:ln>
            <a:effectLst>
              <a:outerShdw blurRad="520700" dist="228600" dir="5400000" sx="68000" sy="68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u="none" strike="noStrike" kern="1200" cap="none" spc="0" normalizeH="0" baseline="0" noProof="0" dirty="0">
                  <a:ln>
                    <a:noFill/>
                  </a:ln>
                  <a:solidFill>
                    <a:srgbClr val="C00000"/>
                  </a:solidFill>
                  <a:effectLst/>
                  <a:uLnTx/>
                  <a:uFillTx/>
                  <a:cs typeface="+mn-ea"/>
                  <a:sym typeface="+mn-lt"/>
                </a:rPr>
                <a:t>壹</a:t>
              </a:r>
            </a:p>
          </p:txBody>
        </p:sp>
        <p:sp>
          <p:nvSpPr>
            <p:cNvPr id="9" name="文本框 8"/>
            <p:cNvSpPr txBox="1"/>
            <p:nvPr/>
          </p:nvSpPr>
          <p:spPr>
            <a:xfrm>
              <a:off x="1759853" y="3485096"/>
              <a:ext cx="1584470"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新政权</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10" name="矩形 9"/>
            <p:cNvSpPr/>
            <p:nvPr/>
          </p:nvSpPr>
          <p:spPr>
            <a:xfrm>
              <a:off x="987939" y="4083777"/>
              <a:ext cx="2356384" cy="1569660"/>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建立了</a:t>
              </a:r>
              <a:endParaRPr lang="en-US" altLang="zh-CN" sz="1400" b="1" dirty="0">
                <a:solidFill>
                  <a:srgbClr val="FFF9D2"/>
                </a:solidFill>
                <a:cs typeface="+mn-ea"/>
                <a:sym typeface="+mn-lt"/>
              </a:endParaRPr>
            </a:p>
            <a:p>
              <a:pPr defTabSz="914400">
                <a:lnSpc>
                  <a:spcPct val="150000"/>
                </a:lnSpc>
                <a:defRPr/>
              </a:pPr>
              <a:r>
                <a:rPr lang="zh-CN" altLang="en-US" sz="2000" b="1" dirty="0">
                  <a:solidFill>
                    <a:srgbClr val="FFF9D2"/>
                  </a:solidFill>
                  <a:cs typeface="+mn-ea"/>
                  <a:sym typeface="+mn-lt"/>
                </a:rPr>
                <a:t>中华人民共和国</a:t>
              </a:r>
            </a:p>
            <a:p>
              <a:pPr defTabSz="914400">
                <a:lnSpc>
                  <a:spcPct val="150000"/>
                </a:lnSpc>
                <a:defRPr/>
              </a:pPr>
              <a:r>
                <a:rPr lang="zh-CN" altLang="en-US" sz="1400" b="1" dirty="0">
                  <a:solidFill>
                    <a:srgbClr val="FFF9D2"/>
                  </a:solidFill>
                  <a:cs typeface="+mn-ea"/>
                  <a:sym typeface="+mn-lt"/>
                </a:rPr>
                <a:t>建立了</a:t>
              </a:r>
              <a:endParaRPr lang="en-US" altLang="zh-CN" sz="1400" b="1" dirty="0">
                <a:solidFill>
                  <a:srgbClr val="FFF9D2"/>
                </a:solidFill>
                <a:cs typeface="+mn-ea"/>
                <a:sym typeface="+mn-lt"/>
              </a:endParaRPr>
            </a:p>
            <a:p>
              <a:pPr defTabSz="914400">
                <a:lnSpc>
                  <a:spcPct val="150000"/>
                </a:lnSpc>
                <a:defRPr/>
              </a:pPr>
              <a:r>
                <a:rPr lang="zh-CN" altLang="en-US" sz="2000" b="1" dirty="0">
                  <a:solidFill>
                    <a:srgbClr val="FFF9D2"/>
                  </a:solidFill>
                  <a:cs typeface="+mn-ea"/>
                  <a:sym typeface="+mn-lt"/>
                </a:rPr>
                <a:t>一套新的政权</a:t>
              </a:r>
            </a:p>
          </p:txBody>
        </p:sp>
      </p:grpSp>
      <p:grpSp>
        <p:nvGrpSpPr>
          <p:cNvPr id="11" name="组合 10"/>
          <p:cNvGrpSpPr/>
          <p:nvPr/>
        </p:nvGrpSpPr>
        <p:grpSpPr>
          <a:xfrm>
            <a:off x="4900994" y="3429000"/>
            <a:ext cx="2356384" cy="1510186"/>
            <a:chOff x="987939" y="3304047"/>
            <a:chExt cx="2356384" cy="1510186"/>
          </a:xfrm>
        </p:grpSpPr>
        <p:sp>
          <p:nvSpPr>
            <p:cNvPr id="12" name="椭圆 11"/>
            <p:cNvSpPr/>
            <p:nvPr/>
          </p:nvSpPr>
          <p:spPr>
            <a:xfrm>
              <a:off x="987939" y="3304047"/>
              <a:ext cx="640322" cy="640322"/>
            </a:xfrm>
            <a:prstGeom prst="ellipse">
              <a:avLst/>
            </a:prstGeom>
            <a:gradFill>
              <a:gsLst>
                <a:gs pos="0">
                  <a:srgbClr val="FFE285"/>
                </a:gs>
                <a:gs pos="99000">
                  <a:srgbClr val="FAEED8"/>
                </a:gs>
              </a:gsLst>
              <a:lin ang="16200000" scaled="1"/>
            </a:gradFill>
            <a:ln>
              <a:noFill/>
            </a:ln>
            <a:effectLst>
              <a:outerShdw blurRad="520700" dist="228600" dir="5400000" sx="68000" sy="68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u="none" strike="noStrike" kern="1200" cap="none" spc="0" normalizeH="0" baseline="0" noProof="0" dirty="0">
                  <a:ln>
                    <a:noFill/>
                  </a:ln>
                  <a:solidFill>
                    <a:srgbClr val="C00000"/>
                  </a:solidFill>
                  <a:effectLst/>
                  <a:uLnTx/>
                  <a:uFillTx/>
                  <a:cs typeface="+mn-ea"/>
                  <a:sym typeface="+mn-lt"/>
                </a:rPr>
                <a:t>贰</a:t>
              </a:r>
            </a:p>
          </p:txBody>
        </p:sp>
        <p:sp>
          <p:nvSpPr>
            <p:cNvPr id="13" name="文本框 12"/>
            <p:cNvSpPr txBox="1"/>
            <p:nvPr/>
          </p:nvSpPr>
          <p:spPr>
            <a:xfrm>
              <a:off x="1759853" y="3485096"/>
              <a:ext cx="1584470"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新制度</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14" name="矩形 13"/>
            <p:cNvSpPr/>
            <p:nvPr/>
          </p:nvSpPr>
          <p:spPr>
            <a:xfrm>
              <a:off x="987939" y="4083777"/>
              <a:ext cx="2356384" cy="730456"/>
            </a:xfrm>
            <a:prstGeom prst="rect">
              <a:avLst/>
            </a:prstGeom>
          </p:spPr>
          <p:txBody>
            <a:bodyPr wrap="square" lIns="0" tIns="0" rIns="0" bIns="0">
              <a:spAutoFit/>
            </a:bodyPr>
            <a:lstStyle/>
            <a:p>
              <a:pPr defTabSz="914400">
                <a:lnSpc>
                  <a:spcPct val="150000"/>
                </a:lnSpc>
                <a:defRPr/>
              </a:pPr>
              <a:r>
                <a:rPr lang="zh-CN" altLang="en-US" sz="1400" b="1" dirty="0">
                  <a:solidFill>
                    <a:srgbClr val="FFF9D2"/>
                  </a:solidFill>
                  <a:cs typeface="+mn-ea"/>
                  <a:sym typeface="+mn-lt"/>
                </a:rPr>
                <a:t>建立了</a:t>
              </a:r>
              <a:endParaRPr lang="en-US" altLang="zh-CN" sz="1400" b="1" dirty="0">
                <a:solidFill>
                  <a:srgbClr val="FFF9D2"/>
                </a:solidFill>
                <a:cs typeface="+mn-ea"/>
                <a:sym typeface="+mn-lt"/>
              </a:endParaRPr>
            </a:p>
            <a:p>
              <a:pPr defTabSz="914400">
                <a:lnSpc>
                  <a:spcPct val="150000"/>
                </a:lnSpc>
                <a:defRPr/>
              </a:pPr>
              <a:r>
                <a:rPr lang="zh-CN" altLang="en-US" sz="2000" b="1" dirty="0">
                  <a:solidFill>
                    <a:srgbClr val="FFF9D2"/>
                  </a:solidFill>
                  <a:cs typeface="+mn-ea"/>
                  <a:sym typeface="+mn-lt"/>
                </a:rPr>
                <a:t>社会主义制度</a:t>
              </a:r>
            </a:p>
          </p:txBody>
        </p:sp>
      </p:grpSp>
      <p:grpSp>
        <p:nvGrpSpPr>
          <p:cNvPr id="15" name="组合 14"/>
          <p:cNvGrpSpPr/>
          <p:nvPr/>
        </p:nvGrpSpPr>
        <p:grpSpPr>
          <a:xfrm>
            <a:off x="8441565" y="3429000"/>
            <a:ext cx="2356384" cy="1887726"/>
            <a:chOff x="987939" y="3304047"/>
            <a:chExt cx="2356384" cy="1887726"/>
          </a:xfrm>
        </p:grpSpPr>
        <p:sp>
          <p:nvSpPr>
            <p:cNvPr id="16" name="椭圆 15"/>
            <p:cNvSpPr/>
            <p:nvPr/>
          </p:nvSpPr>
          <p:spPr>
            <a:xfrm>
              <a:off x="987939" y="3304047"/>
              <a:ext cx="640322" cy="640322"/>
            </a:xfrm>
            <a:prstGeom prst="ellipse">
              <a:avLst/>
            </a:prstGeom>
            <a:gradFill>
              <a:gsLst>
                <a:gs pos="0">
                  <a:srgbClr val="FFE285"/>
                </a:gs>
                <a:gs pos="99000">
                  <a:srgbClr val="FAEED8"/>
                </a:gs>
              </a:gsLst>
              <a:lin ang="16200000" scaled="1"/>
            </a:gradFill>
            <a:ln>
              <a:noFill/>
            </a:ln>
            <a:effectLst>
              <a:outerShdw blurRad="520700" dist="228600" dir="5400000" sx="68000" sy="68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u="none" strike="noStrike" kern="1200" cap="none" spc="0" normalizeH="0" baseline="0" noProof="0" dirty="0">
                  <a:ln>
                    <a:noFill/>
                  </a:ln>
                  <a:solidFill>
                    <a:srgbClr val="C00000"/>
                  </a:solidFill>
                  <a:effectLst/>
                  <a:uLnTx/>
                  <a:uFillTx/>
                  <a:cs typeface="+mn-ea"/>
                  <a:sym typeface="+mn-lt"/>
                </a:rPr>
                <a:t>叁</a:t>
              </a:r>
            </a:p>
          </p:txBody>
        </p:sp>
        <p:sp>
          <p:nvSpPr>
            <p:cNvPr id="17" name="文本框 16"/>
            <p:cNvSpPr txBox="1"/>
            <p:nvPr/>
          </p:nvSpPr>
          <p:spPr>
            <a:xfrm>
              <a:off x="1759853" y="3485096"/>
              <a:ext cx="1584470" cy="307777"/>
            </a:xfrm>
            <a:prstGeom prst="rect">
              <a:avLst/>
            </a:prstGeom>
            <a:noFill/>
          </p:spPr>
          <p:txBody>
            <a:bodyPr wrap="square" lIns="0" tIns="0" rIns="0" bIns="0" rtlCol="0">
              <a:spAutoFit/>
            </a:bodyPr>
            <a:lstStyle/>
            <a:p>
              <a:pPr lvl="0" defTabSz="914400">
                <a:defRPr/>
              </a:pPr>
              <a:r>
                <a:rPr lang="zh-CN" altLang="en-US" sz="2000" dirty="0">
                  <a:gradFill>
                    <a:gsLst>
                      <a:gs pos="0">
                        <a:srgbClr val="FFE285"/>
                      </a:gs>
                      <a:gs pos="99000">
                        <a:srgbClr val="FAEED8"/>
                      </a:gs>
                    </a:gsLst>
                    <a:lin ang="16200000" scaled="1"/>
                  </a:gradFill>
                  <a:cs typeface="+mn-ea"/>
                  <a:sym typeface="+mn-lt"/>
                </a:rPr>
                <a:t>新道路</a:t>
              </a:r>
              <a:endParaRPr kumimoji="0" lang="zh-CN" altLang="en-US" sz="2000" b="0" i="0" u="none" strike="noStrike" kern="1200" cap="none" spc="0" normalizeH="0" baseline="0" noProof="0" dirty="0">
                <a:ln>
                  <a:noFill/>
                </a:ln>
                <a:gradFill>
                  <a:gsLst>
                    <a:gs pos="0">
                      <a:srgbClr val="FFE285"/>
                    </a:gs>
                    <a:gs pos="99000">
                      <a:srgbClr val="FAEED8"/>
                    </a:gs>
                  </a:gsLst>
                  <a:lin ang="16200000" scaled="1"/>
                </a:gradFill>
                <a:effectLst/>
                <a:uLnTx/>
                <a:uFillTx/>
                <a:cs typeface="+mn-ea"/>
                <a:sym typeface="+mn-lt"/>
              </a:endParaRPr>
            </a:p>
          </p:txBody>
        </p:sp>
        <p:sp>
          <p:nvSpPr>
            <p:cNvPr id="18" name="矩形 17"/>
            <p:cNvSpPr/>
            <p:nvPr/>
          </p:nvSpPr>
          <p:spPr>
            <a:xfrm>
              <a:off x="987939" y="4083777"/>
              <a:ext cx="2356384" cy="1107996"/>
            </a:xfrm>
            <a:prstGeom prst="rect">
              <a:avLst/>
            </a:prstGeom>
          </p:spPr>
          <p:txBody>
            <a:bodyPr wrap="square" lIns="0" tIns="0" rIns="0" bIns="0">
              <a:spAutoFit/>
            </a:bodyPr>
            <a:lstStyle/>
            <a:p>
              <a:pPr defTabSz="914400">
                <a:lnSpc>
                  <a:spcPct val="150000"/>
                </a:lnSpc>
                <a:defRPr/>
              </a:pPr>
              <a:r>
                <a:rPr lang="zh-CN" altLang="en-US" sz="2000" b="1" dirty="0">
                  <a:solidFill>
                    <a:srgbClr val="FFF9D2"/>
                  </a:solidFill>
                  <a:cs typeface="+mn-ea"/>
                  <a:sym typeface="+mn-lt"/>
                </a:rPr>
                <a:t>改革开放</a:t>
              </a:r>
              <a:endParaRPr lang="en-US" altLang="zh-CN" sz="2000" b="1" dirty="0">
                <a:solidFill>
                  <a:srgbClr val="FFF9D2"/>
                </a:solidFill>
                <a:cs typeface="+mn-ea"/>
                <a:sym typeface="+mn-lt"/>
              </a:endParaRPr>
            </a:p>
            <a:p>
              <a:pPr defTabSz="914400">
                <a:lnSpc>
                  <a:spcPct val="150000"/>
                </a:lnSpc>
                <a:defRPr/>
              </a:pPr>
              <a:r>
                <a:rPr lang="zh-CN" altLang="en-US" sz="1400" b="1" dirty="0">
                  <a:solidFill>
                    <a:srgbClr val="FFF9D2"/>
                  </a:solidFill>
                  <a:cs typeface="+mn-ea"/>
                  <a:sym typeface="+mn-lt"/>
                </a:rPr>
                <a:t>开辟了中国特色社会主义的新道路</a:t>
              </a:r>
              <a:endParaRPr lang="en-US" altLang="zh-CN" sz="1400" b="1" dirty="0">
                <a:solidFill>
                  <a:srgbClr val="FFF9D2"/>
                </a:solidFill>
                <a:cs typeface="+mn-ea"/>
                <a:sym typeface="+mn-lt"/>
              </a:endParaRPr>
            </a:p>
          </p:txBody>
        </p:sp>
      </p:grpSp>
      <p:cxnSp>
        <p:nvCxnSpPr>
          <p:cNvPr id="20" name="直线连接符 19"/>
          <p:cNvCxnSpPr/>
          <p:nvPr/>
        </p:nvCxnSpPr>
        <p:spPr>
          <a:xfrm>
            <a:off x="4308901" y="3610049"/>
            <a:ext cx="0" cy="2114160"/>
          </a:xfrm>
          <a:prstGeom prst="line">
            <a:avLst/>
          </a:prstGeom>
          <a:ln>
            <a:solidFill>
              <a:srgbClr val="FFF9D2"/>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线连接符 20"/>
          <p:cNvCxnSpPr/>
          <p:nvPr/>
        </p:nvCxnSpPr>
        <p:spPr>
          <a:xfrm>
            <a:off x="7849471" y="3610049"/>
            <a:ext cx="0" cy="2114160"/>
          </a:xfrm>
          <a:prstGeom prst="line">
            <a:avLst/>
          </a:prstGeom>
          <a:ln>
            <a:solidFill>
              <a:srgbClr val="FFF9D2"/>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20971" y="1984236"/>
            <a:ext cx="3208407" cy="3208407"/>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u="none" strike="noStrike" kern="1200" cap="none" spc="0" normalizeH="0" baseline="0" noProof="0" dirty="0">
                <a:ln>
                  <a:noFill/>
                </a:ln>
                <a:solidFill>
                  <a:srgbClr val="C00000"/>
                </a:solidFill>
                <a:effectLst/>
                <a:uLnTx/>
                <a:uFillTx/>
                <a:cs typeface="+mn-ea"/>
                <a:sym typeface="+mn-lt"/>
              </a:rPr>
              <a:t>第二章</a:t>
            </a:r>
          </a:p>
        </p:txBody>
      </p:sp>
      <p:sp>
        <p:nvSpPr>
          <p:cNvPr id="4" name="文本框 3"/>
          <p:cNvSpPr txBox="1"/>
          <p:nvPr/>
        </p:nvSpPr>
        <p:spPr>
          <a:xfrm>
            <a:off x="6015963" y="2583075"/>
            <a:ext cx="3693319" cy="738664"/>
          </a:xfrm>
          <a:prstGeom prst="rect">
            <a:avLst/>
          </a:prstGeom>
          <a:noFill/>
        </p:spPr>
        <p:txBody>
          <a:bodyPr wrap="none" lIns="0" tIns="0" rIns="0" bIns="0" rtlCol="0">
            <a:spAutoFit/>
          </a:bodyPr>
          <a:lstStyle/>
          <a:p>
            <a:pPr lvl="0" defTabSz="914400">
              <a:defRPr/>
            </a:pPr>
            <a:r>
              <a:rPr lang="zh-CN" altLang="en-US" sz="4800" dirty="0">
                <a:gradFill>
                  <a:gsLst>
                    <a:gs pos="0">
                      <a:srgbClr val="FFE285"/>
                    </a:gs>
                    <a:gs pos="99000">
                      <a:srgbClr val="FAEED8"/>
                    </a:gs>
                  </a:gsLst>
                  <a:lin ang="16200000" scaled="1"/>
                </a:gradFill>
                <a:cs typeface="+mn-ea"/>
                <a:sym typeface="+mn-lt"/>
              </a:rPr>
              <a:t>党的基本知识</a:t>
            </a:r>
          </a:p>
        </p:txBody>
      </p:sp>
      <p:grpSp>
        <p:nvGrpSpPr>
          <p:cNvPr id="5" name="组合 4"/>
          <p:cNvGrpSpPr/>
          <p:nvPr/>
        </p:nvGrpSpPr>
        <p:grpSpPr>
          <a:xfrm>
            <a:off x="5755528" y="3800316"/>
            <a:ext cx="4214191" cy="836464"/>
            <a:chOff x="5312121" y="4333716"/>
            <a:chExt cx="4214191" cy="836464"/>
          </a:xfrm>
        </p:grpSpPr>
        <p:sp>
          <p:nvSpPr>
            <p:cNvPr id="6" name="文本框 5"/>
            <p:cNvSpPr txBox="1"/>
            <p:nvPr/>
          </p:nvSpPr>
          <p:spPr>
            <a:xfrm>
              <a:off x="5312121" y="4333716"/>
              <a:ext cx="4214191" cy="369332"/>
            </a:xfrm>
            <a:prstGeom prst="rect">
              <a:avLst/>
            </a:prstGeom>
            <a:noFill/>
          </p:spPr>
          <p:txBody>
            <a:bodyPr wrap="square" rtlCol="0">
              <a:spAutoFit/>
            </a:bodyPr>
            <a:lstStyle/>
            <a:p>
              <a:pPr algn="dist"/>
              <a:r>
                <a:rPr kumimoji="1" lang="zh-CN" altLang="en-US" b="1" dirty="0">
                  <a:solidFill>
                    <a:srgbClr val="FFF9D2"/>
                  </a:solidFill>
                  <a:cs typeface="+mn-ea"/>
                  <a:sym typeface="+mn-lt"/>
                </a:rPr>
                <a:t>庆祝中国共产党成立</a:t>
              </a:r>
              <a:r>
                <a:rPr kumimoji="1" lang="en-US" altLang="zh-CN" b="1" dirty="0">
                  <a:solidFill>
                    <a:srgbClr val="FFF9D2"/>
                  </a:solidFill>
                  <a:cs typeface="+mn-ea"/>
                  <a:sym typeface="+mn-lt"/>
                </a:rPr>
                <a:t>100</a:t>
              </a:r>
              <a:r>
                <a:rPr kumimoji="1" lang="zh-CN" altLang="en-US" b="1" dirty="0">
                  <a:solidFill>
                    <a:srgbClr val="FFF9D2"/>
                  </a:solidFill>
                  <a:cs typeface="+mn-ea"/>
                  <a:sym typeface="+mn-lt"/>
                </a:rPr>
                <a:t>周年</a:t>
              </a:r>
            </a:p>
          </p:txBody>
        </p:sp>
        <p:sp>
          <p:nvSpPr>
            <p:cNvPr id="7" name="文本框 6"/>
            <p:cNvSpPr txBox="1"/>
            <p:nvPr/>
          </p:nvSpPr>
          <p:spPr>
            <a:xfrm>
              <a:off x="6095905" y="4800848"/>
              <a:ext cx="2700547" cy="369332"/>
            </a:xfrm>
            <a:prstGeom prst="rect">
              <a:avLst/>
            </a:prstGeom>
            <a:noFill/>
          </p:spPr>
          <p:txBody>
            <a:bodyPr wrap="none" rtlCol="0">
              <a:spAutoFit/>
            </a:bodyPr>
            <a:lstStyle/>
            <a:p>
              <a:r>
                <a:rPr kumimoji="1" lang="en-GB" altLang="zh-CN" dirty="0">
                  <a:solidFill>
                    <a:srgbClr val="FFF9D2"/>
                  </a:solidFill>
                  <a:cs typeface="+mn-ea"/>
                  <a:sym typeface="+mn-lt"/>
                </a:rPr>
                <a:t>1921-2021 JIAN DANG</a:t>
              </a:r>
              <a:endParaRPr kumimoji="1" lang="zh-CN" altLang="en-US" dirty="0">
                <a:solidFill>
                  <a:srgbClr val="FFF9D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657225"/>
            <a:ext cx="3444446" cy="1037052"/>
            <a:chOff x="874713" y="657225"/>
            <a:chExt cx="3444446" cy="1037052"/>
          </a:xfrm>
        </p:grpSpPr>
        <p:sp>
          <p:nvSpPr>
            <p:cNvPr id="4" name="椭圆 3"/>
            <p:cNvSpPr/>
            <p:nvPr/>
          </p:nvSpPr>
          <p:spPr>
            <a:xfrm>
              <a:off x="874713" y="657225"/>
              <a:ext cx="1037052" cy="1037052"/>
            </a:xfrm>
            <a:prstGeom prst="ellipse">
              <a:avLst/>
            </a:prstGeom>
            <a:gradFill>
              <a:gsLst>
                <a:gs pos="0">
                  <a:srgbClr val="FFE285"/>
                </a:gs>
                <a:gs pos="99000">
                  <a:srgbClr val="FAEED8"/>
                </a:gs>
              </a:gsLst>
              <a:lin ang="16200000" scaled="1"/>
            </a:gradFill>
            <a:ln>
              <a:noFill/>
            </a:ln>
            <a:effectLst>
              <a:outerShdw blurRad="520700" dist="228600" dir="5400000" algn="t" rotWithShape="0">
                <a:srgbClr val="EFC49C">
                  <a:alpha val="6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cs typeface="+mn-ea"/>
                  <a:sym typeface="+mn-lt"/>
                </a:rPr>
                <a:t>02</a:t>
              </a:r>
              <a:endParaRPr kumimoji="0" lang="zh-CN" altLang="en-US" sz="2400" b="1" i="1" u="none" strike="noStrike" kern="1200" cap="none" spc="0" normalizeH="0" baseline="0" noProof="0" dirty="0">
                <a:ln>
                  <a:noFill/>
                </a:ln>
                <a:solidFill>
                  <a:srgbClr val="C00000"/>
                </a:solidFill>
                <a:effectLst/>
                <a:uLnTx/>
                <a:uFillTx/>
                <a:cs typeface="+mn-ea"/>
                <a:sym typeface="+mn-lt"/>
              </a:endParaRPr>
            </a:p>
          </p:txBody>
        </p:sp>
        <p:sp>
          <p:nvSpPr>
            <p:cNvPr id="5" name="文本框 4"/>
            <p:cNvSpPr txBox="1"/>
            <p:nvPr/>
          </p:nvSpPr>
          <p:spPr>
            <a:xfrm>
              <a:off x="2164723" y="960307"/>
              <a:ext cx="2154436" cy="430887"/>
            </a:xfrm>
            <a:prstGeom prst="rect">
              <a:avLst/>
            </a:prstGeom>
            <a:noFill/>
          </p:spPr>
          <p:txBody>
            <a:bodyPr wrap="none" lIns="0" tIns="0" rIns="0" bIns="0" rtlCol="0">
              <a:spAutoFit/>
            </a:bodyPr>
            <a:lstStyle/>
            <a:p>
              <a:pPr lvl="0" defTabSz="914400">
                <a:defRPr/>
              </a:pPr>
              <a:r>
                <a:rPr lang="zh-CN" altLang="en-US" sz="2800" dirty="0">
                  <a:gradFill>
                    <a:gsLst>
                      <a:gs pos="0">
                        <a:srgbClr val="FFE285"/>
                      </a:gs>
                      <a:gs pos="99000">
                        <a:srgbClr val="FAEED8"/>
                      </a:gs>
                    </a:gsLst>
                    <a:lin ang="16200000" scaled="1"/>
                  </a:gradFill>
                  <a:cs typeface="+mn-ea"/>
                  <a:sym typeface="+mn-lt"/>
                </a:rPr>
                <a:t>党的基本知识</a:t>
              </a:r>
            </a:p>
          </p:txBody>
        </p:sp>
      </p:grpSp>
      <p:grpSp>
        <p:nvGrpSpPr>
          <p:cNvPr id="6" name="组合 5"/>
          <p:cNvGrpSpPr/>
          <p:nvPr/>
        </p:nvGrpSpPr>
        <p:grpSpPr>
          <a:xfrm>
            <a:off x="1320378" y="1694277"/>
            <a:ext cx="9551243" cy="4290598"/>
            <a:chOff x="1766045" y="726140"/>
            <a:chExt cx="9551243" cy="4290598"/>
          </a:xfrm>
        </p:grpSpPr>
        <p:sp>
          <p:nvSpPr>
            <p:cNvPr id="7" name="圆角矩形 6"/>
            <p:cNvSpPr/>
            <p:nvPr/>
          </p:nvSpPr>
          <p:spPr>
            <a:xfrm>
              <a:off x="1766045" y="1142999"/>
              <a:ext cx="9551243" cy="3873739"/>
            </a:xfrm>
            <a:prstGeom prst="roundRect">
              <a:avLst>
                <a:gd name="adj" fmla="val 4178"/>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b="1" dirty="0">
                <a:solidFill>
                  <a:srgbClr val="C00000"/>
                </a:solidFill>
                <a:cs typeface="+mn-ea"/>
                <a:sym typeface="+mn-lt"/>
              </a:endParaRPr>
            </a:p>
          </p:txBody>
        </p:sp>
        <p:sp>
          <p:nvSpPr>
            <p:cNvPr id="8" name="圆角矩形 7"/>
            <p:cNvSpPr/>
            <p:nvPr/>
          </p:nvSpPr>
          <p:spPr>
            <a:xfrm>
              <a:off x="4442013" y="726140"/>
              <a:ext cx="4033462" cy="833718"/>
            </a:xfrm>
            <a:prstGeom prst="roundRect">
              <a:avLst/>
            </a:prstGeom>
            <a:gradFill>
              <a:gsLst>
                <a:gs pos="0">
                  <a:srgbClr val="FFE285"/>
                </a:gs>
                <a:gs pos="99000">
                  <a:srgbClr val="FAEED8"/>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C00000"/>
                  </a:solidFill>
                  <a:cs typeface="+mn-ea"/>
                  <a:sym typeface="+mn-lt"/>
                </a:rPr>
                <a:t>中国共产党的名称由来</a:t>
              </a:r>
            </a:p>
          </p:txBody>
        </p:sp>
        <p:sp>
          <p:nvSpPr>
            <p:cNvPr id="9" name="矩形 8"/>
            <p:cNvSpPr/>
            <p:nvPr/>
          </p:nvSpPr>
          <p:spPr>
            <a:xfrm>
              <a:off x="2050308" y="1840162"/>
              <a:ext cx="6425168" cy="2908489"/>
            </a:xfrm>
            <a:prstGeom prst="rect">
              <a:avLst/>
            </a:prstGeom>
          </p:spPr>
          <p:txBody>
            <a:bodyPr wrap="square" lIns="0" tIns="0" rIns="0" bIns="0">
              <a:spAutoFit/>
            </a:bodyPr>
            <a:lstStyle/>
            <a:p>
              <a:pPr algn="just" defTabSz="914400">
                <a:lnSpc>
                  <a:spcPct val="150000"/>
                </a:lnSpc>
                <a:defRPr/>
              </a:pP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8</a:t>
              </a:r>
              <a:r>
                <a:rPr lang="zh-CN" altLang="en-US" sz="1400" b="1" dirty="0">
                  <a:solidFill>
                    <a:srgbClr val="FFF9D2"/>
                  </a:solidFill>
                  <a:cs typeface="+mn-ea"/>
                  <a:sym typeface="+mn-lt"/>
                </a:rPr>
                <a:t>月，陈独秀在上海发起成立了中国共产党的第一个早期组织。</a:t>
              </a: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9</a:t>
              </a:r>
              <a:r>
                <a:rPr lang="zh-CN" altLang="en-US" sz="1400" b="1" dirty="0">
                  <a:solidFill>
                    <a:srgbClr val="FFF9D2"/>
                  </a:solidFill>
                  <a:cs typeface="+mn-ea"/>
                  <a:sym typeface="+mn-lt"/>
                </a:rPr>
                <a:t>月</a:t>
              </a:r>
              <a:r>
                <a:rPr lang="en-US" altLang="zh-CN" sz="1400" b="1" dirty="0">
                  <a:solidFill>
                    <a:srgbClr val="FFF9D2"/>
                  </a:solidFill>
                  <a:cs typeface="+mn-ea"/>
                  <a:sym typeface="+mn-lt"/>
                </a:rPr>
                <a:t>1</a:t>
              </a:r>
              <a:r>
                <a:rPr lang="zh-CN" altLang="en-US" sz="1400" b="1" dirty="0">
                  <a:solidFill>
                    <a:srgbClr val="FFF9D2"/>
                  </a:solidFill>
                  <a:cs typeface="+mn-ea"/>
                  <a:sym typeface="+mn-lt"/>
                </a:rPr>
                <a:t>日，陈独秀在</a:t>
              </a:r>
              <a:r>
                <a:rPr lang="en-US" altLang="zh-CN" sz="1400" b="1" dirty="0">
                  <a:solidFill>
                    <a:srgbClr val="FFF9D2"/>
                  </a:solidFill>
                  <a:cs typeface="+mn-ea"/>
                  <a:sym typeface="+mn-lt"/>
                </a:rPr>
                <a:t>《</a:t>
              </a:r>
              <a:r>
                <a:rPr lang="zh-CN" altLang="en-US" sz="1400" b="1" dirty="0">
                  <a:solidFill>
                    <a:srgbClr val="FFF9D2"/>
                  </a:solidFill>
                  <a:cs typeface="+mn-ea"/>
                  <a:sym typeface="+mn-lt"/>
                </a:rPr>
                <a:t>新青年</a:t>
              </a:r>
              <a:r>
                <a:rPr lang="en-US" altLang="zh-CN" sz="1400" b="1" dirty="0">
                  <a:solidFill>
                    <a:srgbClr val="FFF9D2"/>
                  </a:solidFill>
                  <a:cs typeface="+mn-ea"/>
                  <a:sym typeface="+mn-lt"/>
                </a:rPr>
                <a:t>》</a:t>
              </a:r>
              <a:r>
                <a:rPr lang="zh-CN" altLang="en-US" sz="1400" b="1" dirty="0">
                  <a:solidFill>
                    <a:srgbClr val="FFF9D2"/>
                  </a:solidFill>
                  <a:cs typeface="+mn-ea"/>
                  <a:sym typeface="+mn-lt"/>
                </a:rPr>
                <a:t>发表的</a:t>
              </a:r>
              <a:r>
                <a:rPr lang="en-US" altLang="zh-CN" sz="1400" b="1" dirty="0">
                  <a:solidFill>
                    <a:srgbClr val="FFF9D2"/>
                  </a:solidFill>
                  <a:cs typeface="+mn-ea"/>
                  <a:sym typeface="+mn-lt"/>
                </a:rPr>
                <a:t>《</a:t>
              </a:r>
              <a:r>
                <a:rPr lang="zh-CN" altLang="en-US" sz="1400" b="1" dirty="0">
                  <a:solidFill>
                    <a:srgbClr val="FFF9D2"/>
                  </a:solidFill>
                  <a:cs typeface="+mn-ea"/>
                  <a:sym typeface="+mn-lt"/>
                </a:rPr>
                <a:t>对于时局之我见</a:t>
              </a:r>
              <a:r>
                <a:rPr lang="en-US" altLang="zh-CN" sz="1400" b="1" dirty="0">
                  <a:solidFill>
                    <a:srgbClr val="FFF9D2"/>
                  </a:solidFill>
                  <a:cs typeface="+mn-ea"/>
                  <a:sym typeface="+mn-lt"/>
                </a:rPr>
                <a:t>》</a:t>
              </a:r>
              <a:r>
                <a:rPr lang="zh-CN" altLang="en-US" sz="1400" b="1" dirty="0">
                  <a:solidFill>
                    <a:srgbClr val="FFF9D2"/>
                  </a:solidFill>
                  <a:cs typeface="+mn-ea"/>
                  <a:sym typeface="+mn-lt"/>
                </a:rPr>
                <a:t>一文中，曾称“吾党</a:t>
              </a:r>
              <a:r>
                <a:rPr lang="en-US" altLang="zh-CN" sz="1400" b="1" dirty="0">
                  <a:solidFill>
                    <a:srgbClr val="FFF9D2"/>
                  </a:solidFill>
                  <a:cs typeface="+mn-ea"/>
                  <a:sym typeface="+mn-lt"/>
                </a:rPr>
                <a:t>"</a:t>
              </a:r>
              <a:r>
                <a:rPr lang="zh-CN" altLang="en-US" sz="1400" b="1" dirty="0">
                  <a:solidFill>
                    <a:srgbClr val="FFF9D2"/>
                  </a:solidFill>
                  <a:cs typeface="+mn-ea"/>
                  <a:sym typeface="+mn-lt"/>
                </a:rPr>
                <a:t>为“社会党”，后来才改称为“共产党最早提出“中国共产党</a:t>
              </a:r>
              <a:r>
                <a:rPr lang="en-US" altLang="zh-CN" sz="1400" b="1" dirty="0">
                  <a:solidFill>
                    <a:srgbClr val="FFF9D2"/>
                  </a:solidFill>
                  <a:cs typeface="+mn-ea"/>
                  <a:sym typeface="+mn-lt"/>
                </a:rPr>
                <a:t>"</a:t>
              </a:r>
              <a:r>
                <a:rPr lang="zh-CN" altLang="en-US" sz="1400" b="1" dirty="0">
                  <a:solidFill>
                    <a:srgbClr val="FFF9D2"/>
                  </a:solidFill>
                  <a:cs typeface="+mn-ea"/>
                  <a:sym typeface="+mn-lt"/>
                </a:rPr>
                <a:t>这一名称的是蔡和森。</a:t>
              </a:r>
              <a:r>
                <a:rPr lang="en-US" altLang="zh-CN" sz="1400" b="1" dirty="0">
                  <a:solidFill>
                    <a:srgbClr val="FFF9D2"/>
                  </a:solidFill>
                  <a:cs typeface="+mn-ea"/>
                  <a:sym typeface="+mn-lt"/>
                </a:rPr>
                <a:t>1920</a:t>
              </a:r>
              <a:r>
                <a:rPr lang="zh-CN" altLang="en-US" sz="1400" b="1" dirty="0">
                  <a:solidFill>
                    <a:srgbClr val="FFF9D2"/>
                  </a:solidFill>
                  <a:cs typeface="+mn-ea"/>
                  <a:sym typeface="+mn-lt"/>
                </a:rPr>
                <a:t>年</a:t>
              </a:r>
              <a:r>
                <a:rPr lang="en-US" altLang="zh-CN" sz="1400" b="1" dirty="0">
                  <a:solidFill>
                    <a:srgbClr val="FFF9D2"/>
                  </a:solidFill>
                  <a:cs typeface="+mn-ea"/>
                  <a:sym typeface="+mn-lt"/>
                </a:rPr>
                <a:t>8</a:t>
              </a:r>
              <a:r>
                <a:rPr lang="zh-CN" altLang="en-US" sz="1400" b="1" dirty="0">
                  <a:solidFill>
                    <a:srgbClr val="FFF9D2"/>
                  </a:solidFill>
                  <a:cs typeface="+mn-ea"/>
                  <a:sym typeface="+mn-lt"/>
                </a:rPr>
                <a:t>月</a:t>
              </a:r>
              <a:r>
                <a:rPr lang="en-US" altLang="zh-CN" sz="1400" b="1" dirty="0">
                  <a:solidFill>
                    <a:srgbClr val="FFF9D2"/>
                  </a:solidFill>
                  <a:cs typeface="+mn-ea"/>
                  <a:sym typeface="+mn-lt"/>
                </a:rPr>
                <a:t>13</a:t>
              </a:r>
              <a:r>
                <a:rPr lang="zh-CN" altLang="en-US" sz="1400" b="1" dirty="0">
                  <a:solidFill>
                    <a:srgbClr val="FFF9D2"/>
                  </a:solidFill>
                  <a:cs typeface="+mn-ea"/>
                  <a:sym typeface="+mn-lt"/>
                </a:rPr>
                <a:t>日和</a:t>
              </a:r>
              <a:r>
                <a:rPr lang="en-US" altLang="zh-CN" sz="1400" b="1" dirty="0">
                  <a:solidFill>
                    <a:srgbClr val="FFF9D2"/>
                  </a:solidFill>
                  <a:cs typeface="+mn-ea"/>
                  <a:sym typeface="+mn-lt"/>
                </a:rPr>
                <a:t>9</a:t>
              </a:r>
              <a:r>
                <a:rPr lang="zh-CN" altLang="en-US" sz="1400" b="1" dirty="0">
                  <a:solidFill>
                    <a:srgbClr val="FFF9D2"/>
                  </a:solidFill>
                  <a:cs typeface="+mn-ea"/>
                  <a:sym typeface="+mn-lt"/>
                </a:rPr>
                <a:t>月</a:t>
              </a:r>
              <a:r>
                <a:rPr lang="en-US" altLang="zh-CN" sz="1400" b="1" dirty="0">
                  <a:solidFill>
                    <a:srgbClr val="FFF9D2"/>
                  </a:solidFill>
                  <a:cs typeface="+mn-ea"/>
                  <a:sym typeface="+mn-lt"/>
                </a:rPr>
                <a:t>16</a:t>
              </a:r>
              <a:r>
                <a:rPr lang="zh-CN" altLang="en-US" sz="1400" b="1" dirty="0">
                  <a:solidFill>
                    <a:srgbClr val="FFF9D2"/>
                  </a:solidFill>
                  <a:cs typeface="+mn-ea"/>
                  <a:sym typeface="+mn-lt"/>
                </a:rPr>
                <a:t>日，正在留法勤工俭学的他，在给毛泽东写的两封信中，详细地研讨了共产党问题，提出</a:t>
              </a:r>
              <a:r>
                <a:rPr lang="en-US" altLang="zh-CN" sz="1400" b="1" dirty="0">
                  <a:solidFill>
                    <a:srgbClr val="FFF9D2"/>
                  </a:solidFill>
                  <a:cs typeface="+mn-ea"/>
                  <a:sym typeface="+mn-lt"/>
                </a:rPr>
                <a:t>: “</a:t>
              </a:r>
              <a:r>
                <a:rPr lang="zh-CN" altLang="en-US" sz="1400" b="1" dirty="0">
                  <a:solidFill>
                    <a:srgbClr val="FFF9D2"/>
                  </a:solidFill>
                  <a:cs typeface="+mn-ea"/>
                  <a:sym typeface="+mn-lt"/>
                </a:rPr>
                <a:t>先要组织党一 共产党</a:t>
              </a:r>
              <a:r>
                <a:rPr lang="en-US" altLang="zh-CN" sz="1400" b="1" dirty="0">
                  <a:solidFill>
                    <a:srgbClr val="FFF9D2"/>
                  </a:solidFill>
                  <a:cs typeface="+mn-ea"/>
                  <a:sym typeface="+mn-lt"/>
                </a:rPr>
                <a:t>,</a:t>
              </a:r>
              <a:r>
                <a:rPr lang="zh-CN" altLang="en-US" sz="1400" b="1" dirty="0">
                  <a:solidFill>
                    <a:srgbClr val="FFF9D2"/>
                  </a:solidFill>
                  <a:cs typeface="+mn-ea"/>
                  <a:sym typeface="+mn-lt"/>
                </a:rPr>
                <a:t>因为它是革命运动的发动者、宣传者、先锋队、作战部。</a:t>
              </a:r>
              <a:r>
                <a:rPr lang="en-US" altLang="zh-CN" sz="1400" b="1" dirty="0">
                  <a:solidFill>
                    <a:srgbClr val="FFF9D2"/>
                  </a:solidFill>
                  <a:cs typeface="+mn-ea"/>
                  <a:sym typeface="+mn-lt"/>
                </a:rPr>
                <a:t>"</a:t>
              </a:r>
              <a:r>
                <a:rPr lang="zh-CN" altLang="en-US" sz="1400" b="1" dirty="0">
                  <a:solidFill>
                    <a:srgbClr val="FFF9D2"/>
                  </a:solidFill>
                  <a:cs typeface="+mn-ea"/>
                  <a:sym typeface="+mn-lt"/>
                </a:rPr>
                <a:t>他在对西欧各国共产党特别是俄国共产党考察的基础上，提出了具体的建党步骤，其中包括“明目张胆正式成立一 个中国共产党</a:t>
              </a:r>
              <a:r>
                <a:rPr lang="en-US" altLang="zh-CN" sz="1400" b="1" dirty="0">
                  <a:solidFill>
                    <a:srgbClr val="FFF9D2"/>
                  </a:solidFill>
                  <a:cs typeface="+mn-ea"/>
                  <a:sym typeface="+mn-lt"/>
                </a:rPr>
                <a:t>"</a:t>
              </a:r>
              <a:r>
                <a:rPr lang="zh-CN" altLang="en-US" sz="1400" b="1" dirty="0">
                  <a:solidFill>
                    <a:srgbClr val="FFF9D2"/>
                  </a:solidFill>
                  <a:cs typeface="+mn-ea"/>
                  <a:sym typeface="+mn-lt"/>
                </a:rPr>
                <a:t>。在此前后，陈独秀在上海，李大钊、张申府在北京也通过信函讨论了党的名称问题，决定采用“共产党</a:t>
              </a:r>
              <a:r>
                <a:rPr lang="en-US" altLang="zh-CN" sz="1400" b="1" dirty="0">
                  <a:solidFill>
                    <a:srgbClr val="FFF9D2"/>
                  </a:solidFill>
                  <a:cs typeface="+mn-ea"/>
                  <a:sym typeface="+mn-lt"/>
                </a:rPr>
                <a:t>"</a:t>
              </a:r>
              <a:r>
                <a:rPr lang="zh-CN" altLang="en-US" sz="1400" b="1" dirty="0">
                  <a:solidFill>
                    <a:srgbClr val="FFF9D2"/>
                  </a:solidFill>
                  <a:cs typeface="+mn-ea"/>
                  <a:sym typeface="+mn-lt"/>
                </a:rPr>
                <a:t>作为中国无产阶级政党的名称。</a:t>
              </a:r>
            </a:p>
          </p:txBody>
        </p:sp>
      </p:grpSp>
      <p:pic>
        <p:nvPicPr>
          <p:cNvPr id="15" name="图片 14"/>
          <p:cNvPicPr>
            <a:picLocks noChangeAspect="1"/>
          </p:cNvPicPr>
          <p:nvPr/>
        </p:nvPicPr>
        <p:blipFill>
          <a:blip r:embed="rId3"/>
          <a:stretch>
            <a:fillRect/>
          </a:stretch>
        </p:blipFill>
        <p:spPr>
          <a:xfrm>
            <a:off x="6499412" y="1175750"/>
            <a:ext cx="1092561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n4xl4yti">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2597</Words>
  <Application>Microsoft Office PowerPoint</Application>
  <PresentationFormat>宽屏</PresentationFormat>
  <Paragraphs>181</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方正粗黑宋简体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2021-06-02T20:51:15Z</dcterms:created>
  <dcterms:modified xsi:type="dcterms:W3CDTF">2023-01-10T06:34:06Z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BEAD24A352774B1C817602F4D2D0E339</vt:lpwstr>
  </property>
  <property fmtid="{A09F084E-AD41-489F-8076-AA5BE3082BCA}" pid="100">
    <vt:ui4>5</vt:ui4>
  </property>
  <property fmtid="{64440492-4C8B-11D1-8B70-080036B11A03}" pid="11">
    <vt:lpwstr>www.2ppt.com-爱PPT提供资源下载</vt:lpwstr>
  </property>
</Properties>
</file>