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6" r:id="rId2"/>
    <p:sldId id="259" r:id="rId3"/>
    <p:sldId id="305" r:id="rId4"/>
    <p:sldId id="273" r:id="rId5"/>
    <p:sldId id="313" r:id="rId6"/>
    <p:sldId id="288" r:id="rId7"/>
    <p:sldId id="290" r:id="rId8"/>
    <p:sldId id="304" r:id="rId9"/>
    <p:sldId id="292" r:id="rId10"/>
    <p:sldId id="317" r:id="rId11"/>
    <p:sldId id="293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E0000"/>
    <a:srgbClr val="FFFF00"/>
    <a:srgbClr val="CCFF99"/>
    <a:srgbClr val="CCFFCC"/>
    <a:srgbClr val="CCFFFF"/>
    <a:srgbClr val="D6081C"/>
    <a:srgbClr val="C34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7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fld id="{4C1ADF55-2800-4DF5-BD28-1385C65DE55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06AA240D-638A-4D4C-A171-F8E9F0618361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A240D-638A-4D4C-A171-F8E9F0618361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1A431-C8AD-420F-A66C-2AA5D4CF530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4A2DB-F19A-4003-B7A6-097CC53CCA6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FE5AB4-10BA-47C0-AADA-DAB04C2FDE3D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06F0-D46E-48B8-8B50-B194B41447F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013D7-2D35-4133-A2B8-154B2558B873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1A530-A2A3-418D-A66B-3F4E8228923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6BD4F-013F-4342-A28A-62CBFBF28F8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7B509-58F9-42C9-821A-0DBA76CE34A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6361D9-5FD3-4540-BAB2-D4D3CF71F59F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9C79-0A92-4CB5-809E-989A030F9D2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EA418-282B-478E-B5CE-EE584C59CDA9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65142-E44F-4A14-93D4-D5110E8CAA1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EB45B-588E-48DA-BA3B-9D26E036A7D1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D7C6-BB07-4246-AE64-33B4CF1F21E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AAF07-6633-4D40-9BE0-DF853A43479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493E8-8491-41E4-8AE5-5F4869BCEA0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580CA-1ED5-4E7E-9CFF-FFDB66043E6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87525-E184-427A-9FF7-707467F4E7F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A46D1-8FA0-4E41-8553-ACCC7E6944AF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D0E38-302B-4D36-8ABF-8CC35493C0A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544F1672-C1CB-4549-B20F-340E06FAC015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8C0AADA7-E234-48EE-93FE-7DDBB367D6C3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3.jpeg"/><Relationship Id="rId5" Type="http://schemas.openxmlformats.org/officeDocument/2006/relationships/image" Target="../media/image13.png"/><Relationship Id="rId10" Type="http://schemas.openxmlformats.org/officeDocument/2006/relationships/slide" Target="slide1.xml"/><Relationship Id="rId4" Type="http://schemas.openxmlformats.org/officeDocument/2006/relationships/image" Target="../media/image12.png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.jpe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1025" y="3417927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 smtClean="0"/>
              <a:t>认识圆柱和圆锥</a:t>
            </a:r>
            <a:endParaRPr lang="zh-CN" altLang="en-US" sz="4000" b="1" dirty="0"/>
          </a:p>
        </p:txBody>
      </p:sp>
      <p:sp>
        <p:nvSpPr>
          <p:cNvPr id="3" name="矩形 2"/>
          <p:cNvSpPr/>
          <p:nvPr/>
        </p:nvSpPr>
        <p:spPr>
          <a:xfrm>
            <a:off x="2984488" y="5445194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84040" y="1556792"/>
            <a:ext cx="610936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冰淇淋盒有多大</a:t>
            </a:r>
            <a:endParaRPr lang="zh-CN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长美黑简" pitchFamily="49" charset="-122"/>
              <a:ea typeface="汉仪长美黑简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9750" y="539750"/>
            <a:ext cx="58324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539750" y="1268413"/>
            <a:ext cx="8064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15000"/>
              </a:lnSpc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4.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想一想，下面的平面图形，以它的一条边为轴旋转一周，会形成什么样的空间图形。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1"/>
          <p:cNvSpPr>
            <a:spLocks noChangeArrowheads="1"/>
          </p:cNvSpPr>
          <p:nvPr/>
        </p:nvSpPr>
        <p:spPr bwMode="auto">
          <a:xfrm>
            <a:off x="539750" y="539750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3200" b="1" dirty="0">
                <a:ea typeface="楷体_GB2312" pitchFamily="1" charset="-122"/>
              </a:rPr>
              <a:t>三、自主练习</a:t>
            </a:r>
          </a:p>
        </p:txBody>
      </p:sp>
      <p:pic>
        <p:nvPicPr>
          <p:cNvPr id="13315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835150" y="2852738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(40 + 20)×4 + 20         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900113" y="1268413"/>
            <a:ext cx="79930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1" dirty="0" err="1">
                <a:latin typeface="楷体_GB2312" pitchFamily="1" charset="-122"/>
                <a:ea typeface="楷体_GB2312" pitchFamily="1" charset="-122"/>
              </a:rPr>
              <a:t>小芳给爷爷买了一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个</a:t>
            </a:r>
            <a:r>
              <a:rPr lang="en-US" sz="2400" b="1" dirty="0" err="1">
                <a:latin typeface="楷体_GB2312" pitchFamily="1" charset="-122"/>
                <a:ea typeface="楷体_GB2312" pitchFamily="1" charset="-122"/>
              </a:rPr>
              <a:t>生日蛋糕（如图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）。</a:t>
            </a:r>
            <a:r>
              <a:rPr lang="en-US" sz="2400" b="1" dirty="0" err="1">
                <a:latin typeface="楷体_GB2312" pitchFamily="1" charset="-122"/>
                <a:ea typeface="楷体_GB2312" pitchFamily="1" charset="-122"/>
              </a:rPr>
              <a:t>捆扎这个蛋糕盒所用的彩带至少有多长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？（打结处大约用20厘米彩带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。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）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96888" y="1282700"/>
            <a:ext cx="2087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5.</a:t>
            </a:r>
          </a:p>
        </p:txBody>
      </p:sp>
      <p:pic>
        <p:nvPicPr>
          <p:cNvPr id="13319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5963" y="2276475"/>
            <a:ext cx="2508250" cy="170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1619250" y="3573463"/>
            <a:ext cx="266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= 60×4+20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33538" y="4206875"/>
            <a:ext cx="295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 b="1" dirty="0">
                <a:solidFill>
                  <a:srgbClr val="D6081C"/>
                </a:solidFill>
                <a:latin typeface="楷体_GB2312" pitchFamily="1" charset="-122"/>
                <a:ea typeface="楷体_GB2312" pitchFamily="1" charset="-122"/>
              </a:rPr>
              <a:t>260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(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厘米</a:t>
            </a:r>
            <a:r>
              <a:rPr lang="en-US" sz="2400" b="1" dirty="0" smtClean="0">
                <a:latin typeface="楷体_GB2312" pitchFamily="1" charset="-122"/>
                <a:ea typeface="楷体_GB2312" pitchFamily="1" charset="-122"/>
              </a:rPr>
              <a:t>) </a:t>
            </a:r>
            <a:r>
              <a:rPr lang="zh-CN" altLang="en-US" sz="2400" b="1" dirty="0" smtClean="0">
                <a:latin typeface="楷体_GB2312" pitchFamily="1" charset="-122"/>
                <a:ea typeface="楷体_GB2312" pitchFamily="1" charset="-122"/>
              </a:rPr>
              <a:t>     </a:t>
            </a:r>
            <a:endParaRPr lang="en-US" sz="24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3059113" y="5300663"/>
            <a:ext cx="4465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答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: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至少需要彩带</a:t>
            </a:r>
            <a:r>
              <a:rPr lang="en-US" sz="2400" b="1" dirty="0">
                <a:solidFill>
                  <a:srgbClr val="D6081C"/>
                </a:solidFill>
                <a:latin typeface="楷体_GB2312" pitchFamily="1" charset="-122"/>
                <a:ea typeface="楷体_GB2312" pitchFamily="1" charset="-122"/>
              </a:rPr>
              <a:t>260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厘米。</a:t>
            </a:r>
            <a:endParaRPr lang="en-US" sz="2400" b="1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20" grpId="0" autoUpdateAnimBg="0"/>
      <p:bldP spid="13321" grpId="0" autoUpdateAnimBg="0"/>
      <p:bldP spid="133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68313" y="333375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468313" y="836613"/>
            <a:ext cx="3240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1">
              <a:effectLst>
                <a:outerShdw blurRad="38100" dist="38100" dir="2700000" algn="tl">
                  <a:srgbClr val="C0C0C0"/>
                </a:outerShdw>
              </a:effectLst>
              <a:ea typeface="楷体_GB2312" pitchFamily="1" charset="-122"/>
            </a:endParaRPr>
          </a:p>
        </p:txBody>
      </p:sp>
      <p:sp>
        <p:nvSpPr>
          <p:cNvPr id="4100" name="Rectangle 3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一、情境导入</a:t>
            </a:r>
          </a:p>
        </p:txBody>
      </p:sp>
      <p:sp>
        <p:nvSpPr>
          <p:cNvPr id="4101" name="Text Box 36"/>
          <p:cNvSpPr txBox="1">
            <a:spLocks noChangeArrowheads="1"/>
          </p:cNvSpPr>
          <p:nvPr/>
        </p:nvSpPr>
        <p:spPr bwMode="auto">
          <a:xfrm>
            <a:off x="900113" y="5084763"/>
            <a:ext cx="669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sz="2400" b="1" dirty="0">
                <a:ea typeface="楷体_GB2312" pitchFamily="1" charset="-122"/>
              </a:rPr>
              <a:t>根据这些信息，你能提出什么问题？</a:t>
            </a:r>
          </a:p>
        </p:txBody>
      </p:sp>
      <p:pic>
        <p:nvPicPr>
          <p:cNvPr id="410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Oval 42"/>
          <p:cNvSpPr>
            <a:spLocks noChangeArrowheads="1"/>
          </p:cNvSpPr>
          <p:nvPr/>
        </p:nvSpPr>
        <p:spPr bwMode="auto">
          <a:xfrm>
            <a:off x="0" y="4221163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04" name="Oval 44"/>
          <p:cNvSpPr>
            <a:spLocks noChangeArrowheads="1"/>
          </p:cNvSpPr>
          <p:nvPr/>
        </p:nvSpPr>
        <p:spPr bwMode="auto">
          <a:xfrm>
            <a:off x="1114425" y="3071813"/>
            <a:ext cx="1512888" cy="863600"/>
          </a:xfrm>
          <a:prstGeom prst="ellipse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4105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pic>
        <p:nvPicPr>
          <p:cNvPr id="4106" name="Picture 12"/>
          <p:cNvPicPr>
            <a:picLocks noChangeAspect="1" noChangeArrowheads="1"/>
          </p:cNvPicPr>
          <p:nvPr/>
        </p:nvPicPr>
        <p:blipFill>
          <a:blip r:embed="rId4" cstate="email"/>
          <a:srcRect l="6078" t="6465" r="6960"/>
          <a:stretch>
            <a:fillRect/>
          </a:stretch>
        </p:blipFill>
        <p:spPr bwMode="auto">
          <a:xfrm>
            <a:off x="611188" y="1412875"/>
            <a:ext cx="72009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2708275"/>
            <a:ext cx="10080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838" y="2665413"/>
            <a:ext cx="9366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79613" y="3098800"/>
            <a:ext cx="140493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131762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36"/>
          <p:cNvSpPr txBox="1">
            <a:spLocks noChangeArrowheads="1"/>
          </p:cNvSpPr>
          <p:nvPr/>
        </p:nvSpPr>
        <p:spPr bwMode="auto">
          <a:xfrm>
            <a:off x="793750" y="1255713"/>
            <a:ext cx="6697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sz="2400" b="1" dirty="0">
                <a:ea typeface="楷体_GB2312" pitchFamily="1" charset="-122"/>
              </a:rPr>
              <a:t>左边的物体是什么形状的？它们有哪些特征？</a:t>
            </a:r>
          </a:p>
        </p:txBody>
      </p:sp>
      <p:pic>
        <p:nvPicPr>
          <p:cNvPr id="5128" name="Picture 19" descr="C:\Documents and Settings\pub\Desktop\新ppt\返回首页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63713" y="2636838"/>
            <a:ext cx="48958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 Box 36"/>
          <p:cNvSpPr txBox="1">
            <a:spLocks noChangeArrowheads="1"/>
          </p:cNvSpPr>
          <p:nvPr/>
        </p:nvSpPr>
        <p:spPr bwMode="auto">
          <a:xfrm>
            <a:off x="827088" y="1916113"/>
            <a:ext cx="669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sz="2400" b="1" dirty="0">
                <a:ea typeface="楷体_GB2312" pitchFamily="1" charset="-122"/>
              </a:rPr>
              <a:t>左边的物体是圆柱形的。</a:t>
            </a:r>
          </a:p>
        </p:txBody>
      </p:sp>
      <p:sp>
        <p:nvSpPr>
          <p:cNvPr id="5131" name="Line 20"/>
          <p:cNvSpPr>
            <a:spLocks noChangeShapeType="1"/>
          </p:cNvSpPr>
          <p:nvPr/>
        </p:nvSpPr>
        <p:spPr bwMode="auto">
          <a:xfrm>
            <a:off x="2627313" y="4149725"/>
            <a:ext cx="0" cy="503238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2" name="Line 21"/>
          <p:cNvSpPr>
            <a:spLocks noChangeShapeType="1"/>
          </p:cNvSpPr>
          <p:nvPr/>
        </p:nvSpPr>
        <p:spPr bwMode="auto">
          <a:xfrm>
            <a:off x="4284663" y="4105275"/>
            <a:ext cx="0" cy="503238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3" name="Line 22"/>
          <p:cNvSpPr>
            <a:spLocks noChangeShapeType="1"/>
          </p:cNvSpPr>
          <p:nvPr/>
        </p:nvSpPr>
        <p:spPr bwMode="auto">
          <a:xfrm>
            <a:off x="5767388" y="4135438"/>
            <a:ext cx="0" cy="503237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2705 L -0.0059 0.27977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26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2543 L 0.004 0.28347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29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272 L 0.00017 0.31514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nimBg="1"/>
      <p:bldP spid="5132" grpId="0" animBg="1"/>
      <p:bldP spid="51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0"/>
          <p:cNvSpPr>
            <a:spLocks noChangeArrowheads="1"/>
          </p:cNvSpPr>
          <p:nvPr/>
        </p:nvSpPr>
        <p:spPr bwMode="auto">
          <a:xfrm>
            <a:off x="1042988" y="4652963"/>
            <a:ext cx="6911975" cy="1512887"/>
          </a:xfrm>
          <a:prstGeom prst="rect">
            <a:avLst/>
          </a:prstGeom>
          <a:solidFill>
            <a:srgbClr val="FF6600">
              <a:alpha val="28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pic>
        <p:nvPicPr>
          <p:cNvPr id="6147" name="Picture 216" descr="图片3副本_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250" y="1844675"/>
            <a:ext cx="18002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6150" name="AutoShape 161"/>
          <p:cNvSpPr>
            <a:spLocks noChangeArrowheads="1"/>
          </p:cNvSpPr>
          <p:nvPr/>
        </p:nvSpPr>
        <p:spPr bwMode="auto">
          <a:xfrm>
            <a:off x="1679575" y="2030413"/>
            <a:ext cx="1690688" cy="2160587"/>
          </a:xfrm>
          <a:prstGeom prst="can">
            <a:avLst>
              <a:gd name="adj" fmla="val 34179"/>
            </a:avLst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grpSp>
        <p:nvGrpSpPr>
          <p:cNvPr id="6151" name="Group 212"/>
          <p:cNvGrpSpPr/>
          <p:nvPr/>
        </p:nvGrpSpPr>
        <p:grpSpPr bwMode="auto">
          <a:xfrm>
            <a:off x="1679575" y="2025650"/>
            <a:ext cx="1728788" cy="2160588"/>
            <a:chOff x="0" y="0"/>
            <a:chExt cx="1089" cy="1361"/>
          </a:xfrm>
        </p:grpSpPr>
        <p:sp>
          <p:nvSpPr>
            <p:cNvPr id="6152" name="AutoShape 162"/>
            <p:cNvSpPr>
              <a:spLocks noChangeArrowheads="1"/>
            </p:cNvSpPr>
            <p:nvPr/>
          </p:nvSpPr>
          <p:spPr bwMode="auto">
            <a:xfrm>
              <a:off x="0" y="0"/>
              <a:ext cx="1089" cy="1361"/>
            </a:xfrm>
            <a:prstGeom prst="can">
              <a:avLst>
                <a:gd name="adj" fmla="val 33426"/>
              </a:avLst>
            </a:prstGeom>
            <a:solidFill>
              <a:schemeClr val="bg1"/>
            </a:solidFill>
            <a:ln w="38100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/>
              <a:endParaRPr lang="zh-CN" altLang="zh-CN"/>
            </a:p>
          </p:txBody>
        </p:sp>
        <p:sp>
          <p:nvSpPr>
            <p:cNvPr id="6153" name="Oval 163"/>
            <p:cNvSpPr>
              <a:spLocks noChangeArrowheads="1"/>
            </p:cNvSpPr>
            <p:nvPr/>
          </p:nvSpPr>
          <p:spPr bwMode="auto">
            <a:xfrm>
              <a:off x="25" y="1032"/>
              <a:ext cx="1042" cy="329"/>
            </a:xfrm>
            <a:prstGeom prst="ellipse">
              <a:avLst/>
            </a:prstGeom>
            <a:noFill/>
            <a:ln w="22225" cmpd="sng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zh-CN"/>
            </a:p>
          </p:txBody>
        </p:sp>
      </p:grpSp>
      <p:sp>
        <p:nvSpPr>
          <p:cNvPr id="6154" name="Oval 166"/>
          <p:cNvSpPr>
            <a:spLocks noChangeArrowheads="1"/>
          </p:cNvSpPr>
          <p:nvPr/>
        </p:nvSpPr>
        <p:spPr bwMode="auto">
          <a:xfrm>
            <a:off x="1695450" y="3641725"/>
            <a:ext cx="1706563" cy="555625"/>
          </a:xfrm>
          <a:prstGeom prst="ellipse">
            <a:avLst/>
          </a:prstGeom>
          <a:solidFill>
            <a:srgbClr val="CCECFF"/>
          </a:solidFill>
          <a:ln w="12700" cmpd="sng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6155" name="Oval 168"/>
          <p:cNvSpPr>
            <a:spLocks noChangeArrowheads="1"/>
          </p:cNvSpPr>
          <p:nvPr/>
        </p:nvSpPr>
        <p:spPr bwMode="auto">
          <a:xfrm>
            <a:off x="1695450" y="2038350"/>
            <a:ext cx="1706563" cy="555625"/>
          </a:xfrm>
          <a:prstGeom prst="ellipse">
            <a:avLst/>
          </a:prstGeom>
          <a:solidFill>
            <a:srgbClr val="CCECFF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6156" name="Text Box 175"/>
          <p:cNvSpPr txBox="1">
            <a:spLocks noChangeArrowheads="1"/>
          </p:cNvSpPr>
          <p:nvPr/>
        </p:nvSpPr>
        <p:spPr bwMode="auto">
          <a:xfrm>
            <a:off x="2255838" y="197961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b="1">
                <a:ea typeface="楷体_GB2312" pitchFamily="1" charset="-122"/>
              </a:rPr>
              <a:t>底面</a:t>
            </a:r>
          </a:p>
        </p:txBody>
      </p:sp>
      <p:sp>
        <p:nvSpPr>
          <p:cNvPr id="6157" name="Text Box 176"/>
          <p:cNvSpPr txBox="1">
            <a:spLocks noChangeArrowheads="1"/>
          </p:cNvSpPr>
          <p:nvPr/>
        </p:nvSpPr>
        <p:spPr bwMode="auto">
          <a:xfrm>
            <a:off x="2268538" y="382746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b="1">
                <a:ea typeface="楷体_GB2312" pitchFamily="1" charset="-122"/>
              </a:rPr>
              <a:t>底面</a:t>
            </a:r>
          </a:p>
        </p:txBody>
      </p:sp>
      <p:sp>
        <p:nvSpPr>
          <p:cNvPr id="6158" name="Text Box 177"/>
          <p:cNvSpPr txBox="1">
            <a:spLocks noChangeArrowheads="1"/>
          </p:cNvSpPr>
          <p:nvPr/>
        </p:nvSpPr>
        <p:spPr bwMode="auto">
          <a:xfrm>
            <a:off x="1647825" y="2824163"/>
            <a:ext cx="4587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b="1">
                <a:ea typeface="楷体_GB2312" pitchFamily="1" charset="-122"/>
              </a:rPr>
              <a:t>侧面</a:t>
            </a:r>
          </a:p>
        </p:txBody>
      </p:sp>
      <p:sp>
        <p:nvSpPr>
          <p:cNvPr id="6159" name="Rectangle 220"/>
          <p:cNvSpPr>
            <a:spLocks noChangeArrowheads="1"/>
          </p:cNvSpPr>
          <p:nvPr/>
        </p:nvSpPr>
        <p:spPr bwMode="auto">
          <a:xfrm>
            <a:off x="1900238" y="4895850"/>
            <a:ext cx="4256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 b="1" dirty="0">
                <a:ea typeface="楷体_GB2312" pitchFamily="1" charset="-122"/>
              </a:rPr>
              <a:t>圆柱的两个圆面叫作</a:t>
            </a:r>
            <a:r>
              <a:rPr lang="zh-CN" sz="2400" b="1" dirty="0">
                <a:solidFill>
                  <a:srgbClr val="D6081C"/>
                </a:solidFill>
                <a:ea typeface="楷体_GB2312" pitchFamily="1" charset="-122"/>
              </a:rPr>
              <a:t>底面</a:t>
            </a:r>
            <a:r>
              <a:rPr lang="zh-CN" sz="2400" b="1" dirty="0">
                <a:ea typeface="楷体_GB2312" pitchFamily="1" charset="-122"/>
              </a:rPr>
              <a:t>，</a:t>
            </a:r>
          </a:p>
        </p:txBody>
      </p:sp>
      <p:sp>
        <p:nvSpPr>
          <p:cNvPr id="6160" name="Oval 221"/>
          <p:cNvSpPr>
            <a:spLocks noChangeArrowheads="1"/>
          </p:cNvSpPr>
          <p:nvPr/>
        </p:nvSpPr>
        <p:spPr bwMode="auto">
          <a:xfrm>
            <a:off x="1692275" y="2035175"/>
            <a:ext cx="1706563" cy="555625"/>
          </a:xfrm>
          <a:prstGeom prst="ellipse">
            <a:avLst/>
          </a:prstGeom>
          <a:solidFill>
            <a:srgbClr val="FFCC99"/>
          </a:solidFill>
          <a:ln w="6350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endParaRPr lang="zh-CN" altLang="zh-CN">
              <a:solidFill>
                <a:srgbClr val="FF66FF"/>
              </a:solidFill>
            </a:endParaRPr>
          </a:p>
        </p:txBody>
      </p:sp>
      <p:sp>
        <p:nvSpPr>
          <p:cNvPr id="6161" name="Rectangle 225"/>
          <p:cNvSpPr>
            <a:spLocks noChangeArrowheads="1"/>
          </p:cNvSpPr>
          <p:nvPr/>
        </p:nvSpPr>
        <p:spPr bwMode="auto">
          <a:xfrm>
            <a:off x="4859338" y="1916113"/>
            <a:ext cx="35290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zh-CN" sz="2400" b="1" dirty="0">
                <a:ea typeface="楷体_GB2312" pitchFamily="1" charset="-122"/>
              </a:rPr>
              <a:t>圆柱的上、下两个面都是圆，并且大小一样。</a:t>
            </a:r>
          </a:p>
        </p:txBody>
      </p:sp>
      <p:sp>
        <p:nvSpPr>
          <p:cNvPr id="6162" name="Freeform 12"/>
          <p:cNvSpPr/>
          <p:nvPr/>
        </p:nvSpPr>
        <p:spPr bwMode="auto">
          <a:xfrm>
            <a:off x="1692275" y="2349500"/>
            <a:ext cx="1727200" cy="1843088"/>
          </a:xfrm>
          <a:custGeom>
            <a:avLst/>
            <a:gdLst>
              <a:gd name="T0" fmla="*/ 0 w 1983"/>
              <a:gd name="T1" fmla="*/ 0 h 2647"/>
              <a:gd name="T2" fmla="*/ 168 w 1983"/>
              <a:gd name="T3" fmla="*/ 165 h 2647"/>
              <a:gd name="T4" fmla="*/ 276 w 1983"/>
              <a:gd name="T5" fmla="*/ 216 h 2647"/>
              <a:gd name="T6" fmla="*/ 348 w 1983"/>
              <a:gd name="T7" fmla="*/ 240 h 2647"/>
              <a:gd name="T8" fmla="*/ 393 w 1983"/>
              <a:gd name="T9" fmla="*/ 258 h 2647"/>
              <a:gd name="T10" fmla="*/ 528 w 1983"/>
              <a:gd name="T11" fmla="*/ 297 h 2647"/>
              <a:gd name="T12" fmla="*/ 663 w 1983"/>
              <a:gd name="T13" fmla="*/ 318 h 2647"/>
              <a:gd name="T14" fmla="*/ 903 w 1983"/>
              <a:gd name="T15" fmla="*/ 336 h 2647"/>
              <a:gd name="T16" fmla="*/ 1149 w 1983"/>
              <a:gd name="T17" fmla="*/ 327 h 2647"/>
              <a:gd name="T18" fmla="*/ 1428 w 1983"/>
              <a:gd name="T19" fmla="*/ 300 h 2647"/>
              <a:gd name="T20" fmla="*/ 1572 w 1983"/>
              <a:gd name="T21" fmla="*/ 264 h 2647"/>
              <a:gd name="T22" fmla="*/ 1620 w 1983"/>
              <a:gd name="T23" fmla="*/ 252 h 2647"/>
              <a:gd name="T24" fmla="*/ 1692 w 1983"/>
              <a:gd name="T25" fmla="*/ 228 h 2647"/>
              <a:gd name="T26" fmla="*/ 1830 w 1983"/>
              <a:gd name="T27" fmla="*/ 168 h 2647"/>
              <a:gd name="T28" fmla="*/ 1896 w 1983"/>
              <a:gd name="T29" fmla="*/ 123 h 2647"/>
              <a:gd name="T30" fmla="*/ 1935 w 1983"/>
              <a:gd name="T31" fmla="*/ 87 h 2647"/>
              <a:gd name="T32" fmla="*/ 1968 w 1983"/>
              <a:gd name="T33" fmla="*/ 48 h 2647"/>
              <a:gd name="T34" fmla="*/ 1980 w 1983"/>
              <a:gd name="T35" fmla="*/ 2340 h 2647"/>
              <a:gd name="T36" fmla="*/ 1938 w 1983"/>
              <a:gd name="T37" fmla="*/ 2391 h 2647"/>
              <a:gd name="T38" fmla="*/ 1836 w 1983"/>
              <a:gd name="T39" fmla="*/ 2460 h 2647"/>
              <a:gd name="T40" fmla="*/ 1806 w 1983"/>
              <a:gd name="T41" fmla="*/ 2481 h 2647"/>
              <a:gd name="T42" fmla="*/ 1752 w 1983"/>
              <a:gd name="T43" fmla="*/ 2508 h 2647"/>
              <a:gd name="T44" fmla="*/ 1656 w 1983"/>
              <a:gd name="T45" fmla="*/ 2550 h 2647"/>
              <a:gd name="T46" fmla="*/ 1374 w 1983"/>
              <a:gd name="T47" fmla="*/ 2616 h 2647"/>
              <a:gd name="T48" fmla="*/ 1101 w 1983"/>
              <a:gd name="T49" fmla="*/ 2634 h 2647"/>
              <a:gd name="T50" fmla="*/ 789 w 1983"/>
              <a:gd name="T51" fmla="*/ 2631 h 2647"/>
              <a:gd name="T52" fmla="*/ 468 w 1983"/>
              <a:gd name="T53" fmla="*/ 2592 h 2647"/>
              <a:gd name="T54" fmla="*/ 270 w 1983"/>
              <a:gd name="T55" fmla="*/ 2532 h 2647"/>
              <a:gd name="T56" fmla="*/ 195 w 1983"/>
              <a:gd name="T57" fmla="*/ 2490 h 2647"/>
              <a:gd name="T58" fmla="*/ 165 w 1983"/>
              <a:gd name="T59" fmla="*/ 2475 h 2647"/>
              <a:gd name="T60" fmla="*/ 138 w 1983"/>
              <a:gd name="T61" fmla="*/ 2457 h 2647"/>
              <a:gd name="T62" fmla="*/ 78 w 1983"/>
              <a:gd name="T63" fmla="*/ 2415 h 2647"/>
              <a:gd name="T64" fmla="*/ 54 w 1983"/>
              <a:gd name="T65" fmla="*/ 2388 h 2647"/>
              <a:gd name="T66" fmla="*/ 24 w 1983"/>
              <a:gd name="T67" fmla="*/ 2364 h 2647"/>
              <a:gd name="T68" fmla="*/ 0 w 1983"/>
              <a:gd name="T69" fmla="*/ 2328 h 2647"/>
              <a:gd name="T70" fmla="*/ 0 w 1983"/>
              <a:gd name="T71" fmla="*/ 0 h 2647"/>
              <a:gd name="T72" fmla="*/ 0 w 1983"/>
              <a:gd name="T73" fmla="*/ 0 h 2647"/>
              <a:gd name="T74" fmla="*/ 1983 w 1983"/>
              <a:gd name="T75" fmla="*/ 2647 h 2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T72" t="T73" r="T74" b="T75"/>
            <a:pathLst>
              <a:path w="1983" h="2647">
                <a:moveTo>
                  <a:pt x="0" y="0"/>
                </a:moveTo>
                <a:cubicBezTo>
                  <a:pt x="75" y="108"/>
                  <a:pt x="78" y="108"/>
                  <a:pt x="168" y="165"/>
                </a:cubicBezTo>
                <a:cubicBezTo>
                  <a:pt x="207" y="183"/>
                  <a:pt x="239" y="200"/>
                  <a:pt x="276" y="216"/>
                </a:cubicBezTo>
                <a:cubicBezTo>
                  <a:pt x="299" y="226"/>
                  <a:pt x="318" y="231"/>
                  <a:pt x="348" y="240"/>
                </a:cubicBezTo>
                <a:cubicBezTo>
                  <a:pt x="360" y="248"/>
                  <a:pt x="380" y="252"/>
                  <a:pt x="393" y="258"/>
                </a:cubicBezTo>
                <a:cubicBezTo>
                  <a:pt x="423" y="266"/>
                  <a:pt x="483" y="287"/>
                  <a:pt x="528" y="297"/>
                </a:cubicBezTo>
                <a:cubicBezTo>
                  <a:pt x="573" y="307"/>
                  <a:pt x="601" y="312"/>
                  <a:pt x="663" y="318"/>
                </a:cubicBezTo>
                <a:cubicBezTo>
                  <a:pt x="753" y="324"/>
                  <a:pt x="822" y="327"/>
                  <a:pt x="903" y="336"/>
                </a:cubicBezTo>
                <a:cubicBezTo>
                  <a:pt x="983" y="337"/>
                  <a:pt x="1062" y="333"/>
                  <a:pt x="1149" y="327"/>
                </a:cubicBezTo>
                <a:cubicBezTo>
                  <a:pt x="1236" y="321"/>
                  <a:pt x="1358" y="310"/>
                  <a:pt x="1428" y="300"/>
                </a:cubicBezTo>
                <a:cubicBezTo>
                  <a:pt x="1461" y="291"/>
                  <a:pt x="1542" y="279"/>
                  <a:pt x="1572" y="264"/>
                </a:cubicBezTo>
                <a:cubicBezTo>
                  <a:pt x="1590" y="258"/>
                  <a:pt x="1602" y="258"/>
                  <a:pt x="1620" y="252"/>
                </a:cubicBezTo>
                <a:cubicBezTo>
                  <a:pt x="1647" y="244"/>
                  <a:pt x="1671" y="234"/>
                  <a:pt x="1692" y="228"/>
                </a:cubicBezTo>
                <a:cubicBezTo>
                  <a:pt x="1725" y="217"/>
                  <a:pt x="1800" y="186"/>
                  <a:pt x="1830" y="168"/>
                </a:cubicBezTo>
                <a:cubicBezTo>
                  <a:pt x="1857" y="150"/>
                  <a:pt x="1896" y="123"/>
                  <a:pt x="1896" y="123"/>
                </a:cubicBezTo>
                <a:cubicBezTo>
                  <a:pt x="1904" y="111"/>
                  <a:pt x="1925" y="97"/>
                  <a:pt x="1935" y="87"/>
                </a:cubicBezTo>
                <a:cubicBezTo>
                  <a:pt x="1978" y="44"/>
                  <a:pt x="1968" y="94"/>
                  <a:pt x="1968" y="48"/>
                </a:cubicBezTo>
                <a:cubicBezTo>
                  <a:pt x="1972" y="812"/>
                  <a:pt x="1980" y="1576"/>
                  <a:pt x="1980" y="2340"/>
                </a:cubicBezTo>
                <a:cubicBezTo>
                  <a:pt x="1983" y="2364"/>
                  <a:pt x="1974" y="2361"/>
                  <a:pt x="1938" y="2391"/>
                </a:cubicBezTo>
                <a:cubicBezTo>
                  <a:pt x="1902" y="2430"/>
                  <a:pt x="1883" y="2429"/>
                  <a:pt x="1836" y="2460"/>
                </a:cubicBezTo>
                <a:cubicBezTo>
                  <a:pt x="1828" y="2472"/>
                  <a:pt x="1819" y="2474"/>
                  <a:pt x="1806" y="2481"/>
                </a:cubicBezTo>
                <a:cubicBezTo>
                  <a:pt x="1788" y="2491"/>
                  <a:pt x="1772" y="2503"/>
                  <a:pt x="1752" y="2508"/>
                </a:cubicBezTo>
                <a:cubicBezTo>
                  <a:pt x="1752" y="2508"/>
                  <a:pt x="1674" y="2544"/>
                  <a:pt x="1656" y="2550"/>
                </a:cubicBezTo>
                <a:cubicBezTo>
                  <a:pt x="1592" y="2567"/>
                  <a:pt x="1466" y="2602"/>
                  <a:pt x="1374" y="2616"/>
                </a:cubicBezTo>
                <a:cubicBezTo>
                  <a:pt x="1282" y="2630"/>
                  <a:pt x="1198" y="2632"/>
                  <a:pt x="1101" y="2634"/>
                </a:cubicBezTo>
                <a:cubicBezTo>
                  <a:pt x="959" y="2647"/>
                  <a:pt x="894" y="2638"/>
                  <a:pt x="789" y="2631"/>
                </a:cubicBezTo>
                <a:cubicBezTo>
                  <a:pt x="684" y="2624"/>
                  <a:pt x="554" y="2608"/>
                  <a:pt x="468" y="2592"/>
                </a:cubicBezTo>
                <a:cubicBezTo>
                  <a:pt x="398" y="2579"/>
                  <a:pt x="338" y="2555"/>
                  <a:pt x="270" y="2532"/>
                </a:cubicBezTo>
                <a:cubicBezTo>
                  <a:pt x="240" y="2511"/>
                  <a:pt x="219" y="2506"/>
                  <a:pt x="195" y="2490"/>
                </a:cubicBezTo>
                <a:cubicBezTo>
                  <a:pt x="183" y="2482"/>
                  <a:pt x="165" y="2475"/>
                  <a:pt x="165" y="2475"/>
                </a:cubicBezTo>
                <a:cubicBezTo>
                  <a:pt x="156" y="2468"/>
                  <a:pt x="152" y="2467"/>
                  <a:pt x="138" y="2457"/>
                </a:cubicBezTo>
                <a:cubicBezTo>
                  <a:pt x="124" y="2447"/>
                  <a:pt x="92" y="2426"/>
                  <a:pt x="78" y="2415"/>
                </a:cubicBezTo>
                <a:cubicBezTo>
                  <a:pt x="64" y="2404"/>
                  <a:pt x="63" y="2396"/>
                  <a:pt x="54" y="2388"/>
                </a:cubicBezTo>
                <a:cubicBezTo>
                  <a:pt x="42" y="2380"/>
                  <a:pt x="24" y="2364"/>
                  <a:pt x="24" y="2364"/>
                </a:cubicBezTo>
                <a:cubicBezTo>
                  <a:pt x="16" y="2352"/>
                  <a:pt x="0" y="2328"/>
                  <a:pt x="0" y="2328"/>
                </a:cubicBez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 w="12700" cmpd="sng">
            <a:solidFill>
              <a:schemeClr val="tx1"/>
            </a:solidFill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63" name="Rectangle 229"/>
          <p:cNvSpPr>
            <a:spLocks noChangeArrowheads="1"/>
          </p:cNvSpPr>
          <p:nvPr/>
        </p:nvSpPr>
        <p:spPr bwMode="auto">
          <a:xfrm>
            <a:off x="4932363" y="3140075"/>
            <a:ext cx="263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zh-CN" sz="2400" b="1" dirty="0">
                <a:ea typeface="楷体_GB2312" pitchFamily="1" charset="-122"/>
              </a:rPr>
              <a:t>圆柱有一个曲面。</a:t>
            </a:r>
          </a:p>
        </p:txBody>
      </p:sp>
      <p:sp>
        <p:nvSpPr>
          <p:cNvPr id="6164" name="Rectangle 230"/>
          <p:cNvSpPr>
            <a:spLocks noChangeArrowheads="1"/>
          </p:cNvSpPr>
          <p:nvPr/>
        </p:nvSpPr>
        <p:spPr bwMode="auto">
          <a:xfrm>
            <a:off x="5508625" y="4911725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 b="1" dirty="0">
                <a:ea typeface="楷体_GB2312" pitchFamily="1" charset="-122"/>
              </a:rPr>
              <a:t>曲面叫作</a:t>
            </a:r>
            <a:r>
              <a:rPr lang="zh-CN" sz="2400" b="1" dirty="0">
                <a:solidFill>
                  <a:srgbClr val="D6081C"/>
                </a:solidFill>
                <a:ea typeface="楷体_GB2312" pitchFamily="1" charset="-122"/>
              </a:rPr>
              <a:t>侧面</a:t>
            </a:r>
            <a:r>
              <a:rPr lang="zh-CN" sz="2400" b="1" dirty="0">
                <a:ea typeface="楷体_GB2312" pitchFamily="1" charset="-122"/>
              </a:rPr>
              <a:t>。</a:t>
            </a:r>
          </a:p>
        </p:txBody>
      </p:sp>
      <p:grpSp>
        <p:nvGrpSpPr>
          <p:cNvPr id="6165" name="Group 211"/>
          <p:cNvGrpSpPr/>
          <p:nvPr/>
        </p:nvGrpSpPr>
        <p:grpSpPr bwMode="auto">
          <a:xfrm>
            <a:off x="1692275" y="2005013"/>
            <a:ext cx="2206625" cy="2041525"/>
            <a:chOff x="0" y="0"/>
            <a:chExt cx="1390" cy="1286"/>
          </a:xfrm>
        </p:grpSpPr>
        <p:sp>
          <p:nvSpPr>
            <p:cNvPr id="6166" name="Text Box 185"/>
            <p:cNvSpPr txBox="1">
              <a:spLocks noChangeArrowheads="1"/>
            </p:cNvSpPr>
            <p:nvPr/>
          </p:nvSpPr>
          <p:spPr bwMode="auto">
            <a:xfrm>
              <a:off x="440" y="1003"/>
              <a:ext cx="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i="1">
                  <a:latin typeface="楷体_GB2312" pitchFamily="1" charset="-122"/>
                  <a:ea typeface="楷体_GB2312" pitchFamily="1" charset="-122"/>
                </a:rPr>
                <a:t>O</a:t>
              </a:r>
              <a:endParaRPr lang="zh-CN" altLang="en-US" b="1" i="1">
                <a:latin typeface="楷体_GB2312" pitchFamily="1" charset="-122"/>
                <a:ea typeface="楷体_GB2312" pitchFamily="1" charset="-122"/>
              </a:endParaRPr>
            </a:p>
          </p:txBody>
        </p:sp>
        <p:grpSp>
          <p:nvGrpSpPr>
            <p:cNvPr id="6167" name="Group 210"/>
            <p:cNvGrpSpPr/>
            <p:nvPr/>
          </p:nvGrpSpPr>
          <p:grpSpPr bwMode="auto">
            <a:xfrm>
              <a:off x="0" y="0"/>
              <a:ext cx="1390" cy="1286"/>
              <a:chOff x="0" y="0"/>
              <a:chExt cx="1390" cy="1286"/>
            </a:xfrm>
          </p:grpSpPr>
          <p:sp>
            <p:nvSpPr>
              <p:cNvPr id="6168" name="Text Box 186"/>
              <p:cNvSpPr txBox="1">
                <a:spLocks noChangeArrowheads="1"/>
              </p:cNvSpPr>
              <p:nvPr/>
            </p:nvSpPr>
            <p:spPr bwMode="auto">
              <a:xfrm>
                <a:off x="451" y="136"/>
                <a:ext cx="4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 i="1">
                    <a:latin typeface="楷体_GB2312" pitchFamily="1" charset="-122"/>
                    <a:ea typeface="楷体_GB2312" pitchFamily="1" charset="-122"/>
                  </a:rPr>
                  <a:t>O</a:t>
                </a:r>
                <a:r>
                  <a:rPr lang="en-US" b="1" i="1">
                    <a:latin typeface="宋体" panose="02010600030101010101" pitchFamily="2" charset="-122"/>
                    <a:ea typeface="楷体_GB2312" pitchFamily="1" charset="-122"/>
                  </a:rPr>
                  <a:t>’</a:t>
                </a:r>
                <a:endParaRPr lang="zh-CN" altLang="en-US" b="1" i="1">
                  <a:latin typeface="楷体_GB2312" pitchFamily="1" charset="-122"/>
                  <a:ea typeface="楷体_GB2312" pitchFamily="1" charset="-122"/>
                </a:endParaRPr>
              </a:p>
            </p:txBody>
          </p:sp>
          <p:grpSp>
            <p:nvGrpSpPr>
              <p:cNvPr id="6169" name="Group 209"/>
              <p:cNvGrpSpPr/>
              <p:nvPr/>
            </p:nvGrpSpPr>
            <p:grpSpPr bwMode="auto">
              <a:xfrm>
                <a:off x="0" y="0"/>
                <a:ext cx="1390" cy="1286"/>
                <a:chOff x="0" y="0"/>
                <a:chExt cx="1390" cy="1286"/>
              </a:xfrm>
            </p:grpSpPr>
            <p:sp>
              <p:nvSpPr>
                <p:cNvPr id="6170" name="Line 180"/>
                <p:cNvSpPr>
                  <a:spLocks noChangeShapeType="1"/>
                </p:cNvSpPr>
                <p:nvPr/>
              </p:nvSpPr>
              <p:spPr bwMode="auto">
                <a:xfrm>
                  <a:off x="0" y="197"/>
                  <a:ext cx="1089" cy="0"/>
                </a:xfrm>
                <a:prstGeom prst="line">
                  <a:avLst/>
                </a:prstGeom>
                <a:noFill/>
                <a:ln w="1270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1" name="Line 181"/>
                <p:cNvSpPr>
                  <a:spLocks noChangeShapeType="1"/>
                </p:cNvSpPr>
                <p:nvPr/>
              </p:nvSpPr>
              <p:spPr bwMode="auto">
                <a:xfrm>
                  <a:off x="0" y="1203"/>
                  <a:ext cx="1089" cy="0"/>
                </a:xfrm>
                <a:prstGeom prst="line">
                  <a:avLst/>
                </a:prstGeom>
                <a:noFill/>
                <a:ln w="12700" cmpd="sng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6172" name="Group 208"/>
                <p:cNvGrpSpPr/>
                <p:nvPr/>
              </p:nvGrpSpPr>
              <p:grpSpPr bwMode="auto">
                <a:xfrm>
                  <a:off x="334" y="0"/>
                  <a:ext cx="412" cy="1286"/>
                  <a:chOff x="0" y="0"/>
                  <a:chExt cx="412" cy="1286"/>
                </a:xfrm>
              </p:grpSpPr>
              <p:sp>
                <p:nvSpPr>
                  <p:cNvPr id="6173" name="Text Box 1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" y="0"/>
                    <a:ext cx="409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/>
                    <a:lvl2pPr/>
                    <a:lvl3pPr/>
                    <a:lvl4pPr/>
                    <a:lvl5pPr/>
                    <a:lvl6pPr/>
                    <a:lvl7pPr/>
                    <a:lvl8pPr/>
                    <a:lvl9pPr/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lang="en-US" sz="2400" b="1"/>
                      <a:t>.</a:t>
                    </a:r>
                  </a:p>
                </p:txBody>
              </p:sp>
              <p:sp>
                <p:nvSpPr>
                  <p:cNvPr id="6174" name="Text Box 1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998"/>
                    <a:ext cx="409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/>
                    <a:lvl2pPr/>
                    <a:lvl3pPr/>
                    <a:lvl4pPr/>
                    <a:lvl5pPr/>
                    <a:lvl6pPr/>
                    <a:lvl7pPr/>
                    <a:lvl8pPr/>
                    <a:lvl9pPr/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lang="en-US" sz="2400" b="1"/>
                      <a:t>.</a:t>
                    </a:r>
                  </a:p>
                </p:txBody>
              </p:sp>
              <p:sp>
                <p:nvSpPr>
                  <p:cNvPr id="6175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00" y="224"/>
                    <a:ext cx="0" cy="1000"/>
                  </a:xfrm>
                  <a:prstGeom prst="line">
                    <a:avLst/>
                  </a:prstGeom>
                  <a:noFill/>
                  <a:ln w="9525" cmpd="sng">
                    <a:solidFill>
                      <a:schemeClr val="tx1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176" name="Line 189"/>
                <p:cNvSpPr>
                  <a:spLocks noChangeShapeType="1"/>
                </p:cNvSpPr>
                <p:nvPr/>
              </p:nvSpPr>
              <p:spPr bwMode="auto">
                <a:xfrm>
                  <a:off x="1059" y="194"/>
                  <a:ext cx="181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7" name="Line 190"/>
                <p:cNvSpPr>
                  <a:spLocks noChangeShapeType="1"/>
                </p:cNvSpPr>
                <p:nvPr/>
              </p:nvSpPr>
              <p:spPr bwMode="auto">
                <a:xfrm>
                  <a:off x="1091" y="1200"/>
                  <a:ext cx="181" cy="0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8" name="Line 191"/>
                <p:cNvSpPr>
                  <a:spLocks noChangeShapeType="1"/>
                </p:cNvSpPr>
                <p:nvPr/>
              </p:nvSpPr>
              <p:spPr bwMode="auto">
                <a:xfrm>
                  <a:off x="1179" y="888"/>
                  <a:ext cx="0" cy="318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9" name="Line 192"/>
                <p:cNvSpPr>
                  <a:spLocks noChangeShapeType="1"/>
                </p:cNvSpPr>
                <p:nvPr/>
              </p:nvSpPr>
              <p:spPr bwMode="auto">
                <a:xfrm flipV="1">
                  <a:off x="1187" y="202"/>
                  <a:ext cx="3" cy="334"/>
                </a:xfrm>
                <a:prstGeom prst="line">
                  <a:avLst/>
                </a:prstGeom>
                <a:noFill/>
                <a:ln w="9525" cmpd="sng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0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1027" y="555"/>
                  <a:ext cx="363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/>
                  <a:lvl2pPr/>
                  <a:lvl3pPr/>
                  <a:lvl4pPr/>
                  <a:lvl5pPr/>
                  <a:lvl6pPr/>
                  <a:lvl7pPr/>
                  <a:lvl8pPr/>
                  <a:lvl9pPr/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zh-CN" b="1">
                      <a:ea typeface="楷体_GB2312" pitchFamily="1" charset="-122"/>
                    </a:rPr>
                    <a:t>高</a:t>
                  </a:r>
                </a:p>
              </p:txBody>
            </p:sp>
          </p:grpSp>
        </p:grpSp>
      </p:grpSp>
      <p:sp>
        <p:nvSpPr>
          <p:cNvPr id="6181" name="Rectangle 231"/>
          <p:cNvSpPr>
            <a:spLocks noChangeArrowheads="1"/>
          </p:cNvSpPr>
          <p:nvPr/>
        </p:nvSpPr>
        <p:spPr bwMode="auto">
          <a:xfrm>
            <a:off x="1273175" y="5432425"/>
            <a:ext cx="437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 b="1" dirty="0">
                <a:ea typeface="楷体_GB2312" pitchFamily="1" charset="-122"/>
              </a:rPr>
              <a:t>两底面之间的距离叫作</a:t>
            </a:r>
            <a:r>
              <a:rPr lang="zh-CN" sz="2400" b="1" dirty="0">
                <a:solidFill>
                  <a:srgbClr val="D6081C"/>
                </a:solidFill>
                <a:ea typeface="楷体_GB2312" pitchFamily="1" charset="-122"/>
              </a:rPr>
              <a:t>高</a:t>
            </a:r>
            <a:r>
              <a:rPr lang="zh-CN" sz="2400" b="1" dirty="0">
                <a:ea typeface="楷体_GB2312" pitchFamily="1" charset="-122"/>
              </a:rPr>
              <a:t>。</a:t>
            </a:r>
          </a:p>
        </p:txBody>
      </p:sp>
      <p:sp>
        <p:nvSpPr>
          <p:cNvPr id="6182" name="Text Box 36"/>
          <p:cNvSpPr txBox="1">
            <a:spLocks noChangeArrowheads="1"/>
          </p:cNvSpPr>
          <p:nvPr/>
        </p:nvSpPr>
        <p:spPr bwMode="auto">
          <a:xfrm>
            <a:off x="539750" y="1341438"/>
            <a:ext cx="604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sz="2400" b="1" dirty="0">
                <a:latin typeface="隶书" panose="02010509060101010101" pitchFamily="49" charset="-122"/>
                <a:ea typeface="楷体_GB2312" pitchFamily="1" charset="-122"/>
              </a:rPr>
              <a:t>圆柱有哪些特征呢？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2.96296E-6 L 0.00035 0.2354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23541 L 1.38889E-6 0.000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50" grpId="0" animBg="1" autoUpdateAnimBg="0"/>
      <p:bldP spid="6154" grpId="0" animBg="1" autoUpdateAnimBg="0"/>
      <p:bldP spid="6155" grpId="0" animBg="1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0" grpId="0" animBg="1" autoUpdateAnimBg="0"/>
      <p:bldP spid="6160" grpId="1" animBg="1" autoUpdateAnimBg="0"/>
      <p:bldP spid="6160" grpId="2" animBg="1" autoUpdateAnimBg="0"/>
      <p:bldP spid="6160" grpId="3" animBg="1" autoUpdateAnimBg="0"/>
      <p:bldP spid="6161" grpId="0" autoUpdateAnimBg="0"/>
      <p:bldP spid="6162" grpId="0" animBg="1"/>
      <p:bldP spid="6162" grpId="1" animBg="1"/>
      <p:bldP spid="6163" grpId="0" autoUpdateAnimBg="0"/>
      <p:bldP spid="6164" grpId="0" autoUpdateAnimBg="0"/>
      <p:bldP spid="618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2708275"/>
            <a:ext cx="6477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67175" y="2838450"/>
            <a:ext cx="7207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313" y="2997200"/>
            <a:ext cx="863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2738" y="2738438"/>
            <a:ext cx="71913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54475" y="2852738"/>
            <a:ext cx="7921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2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613025" y="2997200"/>
            <a:ext cx="8636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68313" y="131762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36"/>
          <p:cNvSpPr txBox="1">
            <a:spLocks noChangeArrowheads="1"/>
          </p:cNvSpPr>
          <p:nvPr/>
        </p:nvSpPr>
        <p:spPr bwMode="auto">
          <a:xfrm>
            <a:off x="793750" y="1255713"/>
            <a:ext cx="6697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sz="2400" b="1">
                <a:ea typeface="楷体_GB2312" pitchFamily="1" charset="-122"/>
              </a:rPr>
              <a:t>右边的物体是什么形状的？它们有哪些特征？</a:t>
            </a:r>
          </a:p>
        </p:txBody>
      </p:sp>
      <p:pic>
        <p:nvPicPr>
          <p:cNvPr id="7179" name="Picture 19" descr="C:\Documents and Settings\pub\Desktop\新ppt\返回首页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Text Box 36"/>
          <p:cNvSpPr txBox="1">
            <a:spLocks noChangeArrowheads="1"/>
          </p:cNvSpPr>
          <p:nvPr/>
        </p:nvSpPr>
        <p:spPr bwMode="auto">
          <a:xfrm>
            <a:off x="827088" y="1916113"/>
            <a:ext cx="669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sz="2400" b="1">
                <a:ea typeface="楷体_GB2312" pitchFamily="1" charset="-122"/>
              </a:rPr>
              <a:t>右边的物体是圆锥形的。</a:t>
            </a:r>
          </a:p>
        </p:txBody>
      </p:sp>
      <p:sp>
        <p:nvSpPr>
          <p:cNvPr id="7181" name="Line 11"/>
          <p:cNvSpPr>
            <a:spLocks noChangeShapeType="1"/>
          </p:cNvSpPr>
          <p:nvPr/>
        </p:nvSpPr>
        <p:spPr bwMode="auto">
          <a:xfrm>
            <a:off x="3059113" y="4076700"/>
            <a:ext cx="0" cy="503238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>
            <a:off x="4384675" y="4105275"/>
            <a:ext cx="0" cy="503238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3" name="Line 13"/>
          <p:cNvSpPr>
            <a:spLocks noChangeShapeType="1"/>
          </p:cNvSpPr>
          <p:nvPr/>
        </p:nvSpPr>
        <p:spPr bwMode="auto">
          <a:xfrm>
            <a:off x="5665788" y="4135438"/>
            <a:ext cx="0" cy="503237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532 L 1.38889E-6 0.29365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833 L -0.00469 0.29271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1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208 L -0.00243 0.29179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7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utoUpdateAnimBg="0"/>
      <p:bldP spid="7181" grpId="0" animBg="1"/>
      <p:bldP spid="7182" grpId="0" animBg="1"/>
      <p:bldP spid="71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3"/>
          <p:cNvSpPr>
            <a:spLocks noChangeArrowheads="1"/>
          </p:cNvSpPr>
          <p:nvPr/>
        </p:nvSpPr>
        <p:spPr bwMode="auto">
          <a:xfrm>
            <a:off x="4932363" y="2133600"/>
            <a:ext cx="3673475" cy="2447925"/>
          </a:xfrm>
          <a:prstGeom prst="rect">
            <a:avLst/>
          </a:prstGeom>
          <a:solidFill>
            <a:srgbClr val="FF6600">
              <a:alpha val="28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grpSp>
        <p:nvGrpSpPr>
          <p:cNvPr id="8195" name="Group 56"/>
          <p:cNvGrpSpPr/>
          <p:nvPr/>
        </p:nvGrpSpPr>
        <p:grpSpPr bwMode="auto">
          <a:xfrm>
            <a:off x="1331913" y="1916113"/>
            <a:ext cx="2822575" cy="3152775"/>
            <a:chOff x="0" y="0"/>
            <a:chExt cx="1778" cy="1986"/>
          </a:xfrm>
        </p:grpSpPr>
        <p:grpSp>
          <p:nvGrpSpPr>
            <p:cNvPr id="8196" name="Group 55"/>
            <p:cNvGrpSpPr/>
            <p:nvPr/>
          </p:nvGrpSpPr>
          <p:grpSpPr bwMode="auto">
            <a:xfrm>
              <a:off x="8" y="0"/>
              <a:ext cx="1572" cy="1890"/>
              <a:chOff x="0" y="0"/>
              <a:chExt cx="1572" cy="1890"/>
            </a:xfrm>
          </p:grpSpPr>
          <p:grpSp>
            <p:nvGrpSpPr>
              <p:cNvPr id="8197" name="Group 48"/>
              <p:cNvGrpSpPr/>
              <p:nvPr/>
            </p:nvGrpSpPr>
            <p:grpSpPr bwMode="auto">
              <a:xfrm>
                <a:off x="0" y="0"/>
                <a:ext cx="1572" cy="1695"/>
                <a:chOff x="0" y="0"/>
                <a:chExt cx="1572" cy="1695"/>
              </a:xfrm>
            </p:grpSpPr>
            <p:sp>
              <p:nvSpPr>
                <p:cNvPr id="8198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792" cy="1689"/>
                </a:xfrm>
                <a:prstGeom prst="line">
                  <a:avLst/>
                </a:prstGeom>
                <a:noFill/>
                <a:ln w="28575" cmpd="sng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199" name="Line 8"/>
                <p:cNvSpPr>
                  <a:spLocks noChangeShapeType="1"/>
                </p:cNvSpPr>
                <p:nvPr/>
              </p:nvSpPr>
              <p:spPr bwMode="auto">
                <a:xfrm>
                  <a:off x="787" y="18"/>
                  <a:ext cx="785" cy="1677"/>
                </a:xfrm>
                <a:prstGeom prst="line">
                  <a:avLst/>
                </a:prstGeom>
                <a:noFill/>
                <a:ln w="28575" cmpd="sng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00" name="Oval 9"/>
              <p:cNvSpPr>
                <a:spLocks noChangeArrowheads="1"/>
              </p:cNvSpPr>
              <p:nvPr/>
            </p:nvSpPr>
            <p:spPr bwMode="auto">
              <a:xfrm>
                <a:off x="13" y="1488"/>
                <a:ext cx="1542" cy="402"/>
              </a:xfrm>
              <a:prstGeom prst="ellipse">
                <a:avLst/>
              </a:prstGeom>
              <a:solidFill>
                <a:srgbClr val="FFFFFF"/>
              </a:solidFill>
              <a:ln w="12700" cmpd="sng">
                <a:solidFill>
                  <a:srgbClr val="333300"/>
                </a:solidFill>
                <a:prstDash val="dash"/>
                <a:round/>
              </a:ln>
            </p:spPr>
            <p:txBody>
              <a:bodyPr/>
              <a:lstStyle/>
              <a:p>
                <a:pPr algn="ctr" eaLnBrk="1" hangingPunct="1"/>
                <a:endParaRPr lang="zh-CN" altLang="zh-CN"/>
              </a:p>
            </p:txBody>
          </p:sp>
        </p:grpSp>
        <p:pic>
          <p:nvPicPr>
            <p:cNvPr id="8201" name="Picture 5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668"/>
              <a:ext cx="177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02" name="Rectangle 31"/>
          <p:cNvSpPr>
            <a:spLocks noChangeArrowheads="1"/>
          </p:cNvSpPr>
          <p:nvPr/>
        </p:nvSpPr>
        <p:spPr bwMode="auto">
          <a:xfrm>
            <a:off x="539750" y="539750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3200" b="1">
                <a:ea typeface="楷体_GB2312" pitchFamily="1" charset="-122"/>
              </a:rPr>
              <a:t>二、合作探索</a:t>
            </a:r>
          </a:p>
        </p:txBody>
      </p:sp>
      <p:pic>
        <p:nvPicPr>
          <p:cNvPr id="8203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Oval 13"/>
          <p:cNvSpPr>
            <a:spLocks noChangeArrowheads="1"/>
          </p:cNvSpPr>
          <p:nvPr/>
        </p:nvSpPr>
        <p:spPr bwMode="auto">
          <a:xfrm>
            <a:off x="1366838" y="4279900"/>
            <a:ext cx="2447925" cy="617538"/>
          </a:xfrm>
          <a:prstGeom prst="ellipse">
            <a:avLst/>
          </a:prstGeom>
          <a:solidFill>
            <a:srgbClr val="CCECFF"/>
          </a:solidFill>
          <a:ln w="12700" cmpd="sng">
            <a:solidFill>
              <a:srgbClr val="333300"/>
            </a:solidFill>
            <a:prstDash val="sysDot"/>
            <a:round/>
          </a:ln>
        </p:spPr>
        <p:txBody>
          <a:bodyPr/>
          <a:lstStyle/>
          <a:p>
            <a:pPr algn="ctr" eaLnBrk="1" hangingPunct="1"/>
            <a:endParaRPr lang="zh-CN" altLang="zh-CN"/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2030413" y="4559300"/>
            <a:ext cx="1081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b="1">
                <a:ea typeface="楷体_GB2312" pitchFamily="1" charset="-122"/>
              </a:rPr>
              <a:t>底面</a:t>
            </a:r>
          </a:p>
        </p:txBody>
      </p:sp>
      <p:grpSp>
        <p:nvGrpSpPr>
          <p:cNvPr id="8206" name="Group 64"/>
          <p:cNvGrpSpPr/>
          <p:nvPr/>
        </p:nvGrpSpPr>
        <p:grpSpPr bwMode="auto">
          <a:xfrm>
            <a:off x="2582863" y="1928813"/>
            <a:ext cx="1957387" cy="2697162"/>
            <a:chOff x="0" y="0"/>
            <a:chExt cx="1233" cy="1699"/>
          </a:xfrm>
        </p:grpSpPr>
        <p:sp>
          <p:nvSpPr>
            <p:cNvPr id="8207" name="Line 25"/>
            <p:cNvSpPr>
              <a:spLocks noChangeShapeType="1"/>
            </p:cNvSpPr>
            <p:nvPr/>
          </p:nvSpPr>
          <p:spPr bwMode="auto">
            <a:xfrm>
              <a:off x="792" y="1686"/>
              <a:ext cx="318" cy="0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Line 28"/>
            <p:cNvSpPr>
              <a:spLocks noChangeShapeType="1"/>
            </p:cNvSpPr>
            <p:nvPr/>
          </p:nvSpPr>
          <p:spPr bwMode="auto">
            <a:xfrm>
              <a:off x="0" y="0"/>
              <a:ext cx="1134" cy="0"/>
            </a:xfrm>
            <a:prstGeom prst="line">
              <a:avLst/>
            </a:prstGeom>
            <a:noFill/>
            <a:ln w="2857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Line 29"/>
            <p:cNvSpPr>
              <a:spLocks noChangeShapeType="1"/>
            </p:cNvSpPr>
            <p:nvPr/>
          </p:nvSpPr>
          <p:spPr bwMode="auto">
            <a:xfrm>
              <a:off x="1011" y="1110"/>
              <a:ext cx="0" cy="589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Line 30"/>
            <p:cNvSpPr>
              <a:spLocks noChangeShapeType="1"/>
            </p:cNvSpPr>
            <p:nvPr/>
          </p:nvSpPr>
          <p:spPr bwMode="auto">
            <a:xfrm flipV="1">
              <a:off x="1011" y="3"/>
              <a:ext cx="0" cy="68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Text Box 31"/>
            <p:cNvSpPr txBox="1">
              <a:spLocks noChangeArrowheads="1"/>
            </p:cNvSpPr>
            <p:nvPr/>
          </p:nvSpPr>
          <p:spPr bwMode="auto">
            <a:xfrm>
              <a:off x="779" y="717"/>
              <a:ext cx="4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b="1">
                  <a:ea typeface="楷体_GB2312" pitchFamily="1" charset="-122"/>
                </a:rPr>
                <a:t>高</a:t>
              </a:r>
            </a:p>
          </p:txBody>
        </p:sp>
      </p:grpSp>
      <p:grpSp>
        <p:nvGrpSpPr>
          <p:cNvPr id="8212" name="Group 73"/>
          <p:cNvGrpSpPr/>
          <p:nvPr/>
        </p:nvGrpSpPr>
        <p:grpSpPr bwMode="auto">
          <a:xfrm>
            <a:off x="2316163" y="1920875"/>
            <a:ext cx="574675" cy="2808288"/>
            <a:chOff x="0" y="0"/>
            <a:chExt cx="362" cy="1769"/>
          </a:xfrm>
        </p:grpSpPr>
        <p:sp>
          <p:nvSpPr>
            <p:cNvPr id="8213" name="Line 23"/>
            <p:cNvSpPr>
              <a:spLocks noChangeShapeType="1"/>
            </p:cNvSpPr>
            <p:nvPr/>
          </p:nvSpPr>
          <p:spPr bwMode="auto">
            <a:xfrm>
              <a:off x="172" y="0"/>
              <a:ext cx="6" cy="1694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0" y="1481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.</a:t>
              </a:r>
            </a:p>
          </p:txBody>
        </p:sp>
      </p:grpSp>
      <p:sp>
        <p:nvSpPr>
          <p:cNvPr id="8215" name="Text Box 46"/>
          <p:cNvSpPr txBox="1">
            <a:spLocks noChangeArrowheads="1"/>
          </p:cNvSpPr>
          <p:nvPr/>
        </p:nvSpPr>
        <p:spPr bwMode="auto">
          <a:xfrm>
            <a:off x="2411413" y="4271963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 b="1" i="1">
                <a:latin typeface="楷体_GB2312" pitchFamily="1" charset="-122"/>
                <a:ea typeface="楷体_GB2312" pitchFamily="1" charset="-122"/>
              </a:rPr>
              <a:t>O</a:t>
            </a:r>
            <a:endParaRPr lang="zh-CN" altLang="en-US">
              <a:ea typeface="楷体_GB2312" pitchFamily="1" charset="-122"/>
            </a:endParaRPr>
          </a:p>
        </p:txBody>
      </p:sp>
      <p:grpSp>
        <p:nvGrpSpPr>
          <p:cNvPr id="8216" name="Group 76"/>
          <p:cNvGrpSpPr/>
          <p:nvPr/>
        </p:nvGrpSpPr>
        <p:grpSpPr bwMode="auto">
          <a:xfrm>
            <a:off x="1370013" y="4071938"/>
            <a:ext cx="2447925" cy="701675"/>
            <a:chOff x="0" y="0"/>
            <a:chExt cx="1542" cy="442"/>
          </a:xfrm>
        </p:grpSpPr>
        <p:sp>
          <p:nvSpPr>
            <p:cNvPr id="8217" name="Line 20"/>
            <p:cNvSpPr>
              <a:spLocks noChangeShapeType="1"/>
            </p:cNvSpPr>
            <p:nvPr/>
          </p:nvSpPr>
          <p:spPr bwMode="auto">
            <a:xfrm>
              <a:off x="0" y="328"/>
              <a:ext cx="1542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8" name="Text Box 60"/>
            <p:cNvSpPr txBox="1">
              <a:spLocks noChangeArrowheads="1"/>
            </p:cNvSpPr>
            <p:nvPr/>
          </p:nvSpPr>
          <p:spPr bwMode="auto">
            <a:xfrm>
              <a:off x="524" y="0"/>
              <a:ext cx="36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/>
                <a:t>　</a:t>
              </a:r>
              <a:r>
                <a:rPr lang="en-US" sz="4000">
                  <a:solidFill>
                    <a:srgbClr val="DE0000"/>
                  </a:solidFill>
                </a:rPr>
                <a:t>.</a:t>
              </a:r>
              <a:r>
                <a:rPr lang="zh-CN" altLang="en-US"/>
                <a:t>　</a:t>
              </a:r>
            </a:p>
          </p:txBody>
        </p:sp>
      </p:grpSp>
      <p:sp>
        <p:nvSpPr>
          <p:cNvPr id="8219" name="Rectangle 78"/>
          <p:cNvSpPr>
            <a:spLocks noChangeArrowheads="1"/>
          </p:cNvSpPr>
          <p:nvPr/>
        </p:nvSpPr>
        <p:spPr bwMode="auto">
          <a:xfrm>
            <a:off x="5191125" y="2179638"/>
            <a:ext cx="3702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 b="1" dirty="0">
                <a:ea typeface="楷体_GB2312" pitchFamily="1" charset="-122"/>
              </a:rPr>
              <a:t>圆锥的底面是一个圆面，</a:t>
            </a:r>
          </a:p>
        </p:txBody>
      </p:sp>
      <p:sp>
        <p:nvSpPr>
          <p:cNvPr id="8220" name="AutoShape 79"/>
          <p:cNvSpPr/>
          <p:nvPr/>
        </p:nvSpPr>
        <p:spPr bwMode="auto">
          <a:xfrm>
            <a:off x="-388938" y="-1079500"/>
            <a:ext cx="6026151" cy="6002338"/>
          </a:xfrm>
          <a:custGeom>
            <a:avLst/>
            <a:gdLst>
              <a:gd name="T0" fmla="*/ 10847 w 21600"/>
              <a:gd name="T1" fmla="*/ 10905 h 21600"/>
              <a:gd name="T2" fmla="*/ 10800 w 21600"/>
              <a:gd name="T3" fmla="*/ 10916 h 21600"/>
              <a:gd name="T4" fmla="*/ 10752 w 21600"/>
              <a:gd name="T5" fmla="*/ 10905 h 21600"/>
              <a:gd name="T6" fmla="*/ 6344 w 21600"/>
              <a:gd name="T7" fmla="*/ 20638 h 21600"/>
              <a:gd name="T8" fmla="*/ 10800 w 21600"/>
              <a:gd name="T9" fmla="*/ 21600 h 21600"/>
              <a:gd name="T10" fmla="*/ 15255 w 21600"/>
              <a:gd name="T11" fmla="*/ 20638 h 21600"/>
              <a:gd name="T12" fmla="*/ 10847 w 21600"/>
              <a:gd name="T13" fmla="*/ 10905 h 21600"/>
              <a:gd name="T14" fmla="*/ 0 w 21600"/>
              <a:gd name="T15" fmla="*/ 0 h 21600"/>
              <a:gd name="T16" fmla="*/ 21600 w 21600"/>
              <a:gd name="T17" fmla="*/ 210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>
                <a:moveTo>
                  <a:pt x="10847" y="10905"/>
                </a:moveTo>
                <a:cubicBezTo>
                  <a:pt x="10832" y="10912"/>
                  <a:pt x="10816" y="10915"/>
                  <a:pt x="10800" y="10916"/>
                </a:cubicBezTo>
                <a:cubicBezTo>
                  <a:pt x="10783" y="10916"/>
                  <a:pt x="10767" y="10912"/>
                  <a:pt x="10752" y="10905"/>
                </a:cubicBezTo>
                <a:lnTo>
                  <a:pt x="6344" y="20638"/>
                </a:lnTo>
                <a:cubicBezTo>
                  <a:pt x="7744" y="21272"/>
                  <a:pt x="9263" y="21600"/>
                  <a:pt x="10800" y="21600"/>
                </a:cubicBezTo>
                <a:cubicBezTo>
                  <a:pt x="12336" y="21599"/>
                  <a:pt x="13855" y="21272"/>
                  <a:pt x="15255" y="20638"/>
                </a:cubicBezTo>
                <a:lnTo>
                  <a:pt x="10847" y="10905"/>
                </a:lnTo>
                <a:close/>
              </a:path>
            </a:pathLst>
          </a:custGeom>
          <a:solidFill>
            <a:srgbClr val="FF00FF">
              <a:alpha val="17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21" name="Rectangle 81"/>
          <p:cNvSpPr>
            <a:spLocks noChangeArrowheads="1"/>
          </p:cNvSpPr>
          <p:nvPr/>
        </p:nvSpPr>
        <p:spPr bwMode="auto">
          <a:xfrm>
            <a:off x="5141913" y="27940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400" b="1" dirty="0">
                <a:ea typeface="楷体_GB2312" pitchFamily="1" charset="-122"/>
              </a:rPr>
              <a:t>圆锥的侧面是一个曲面。</a:t>
            </a:r>
          </a:p>
        </p:txBody>
      </p:sp>
      <p:sp>
        <p:nvSpPr>
          <p:cNvPr id="8222" name="Rectangle 83"/>
          <p:cNvSpPr>
            <a:spLocks noChangeArrowheads="1"/>
          </p:cNvSpPr>
          <p:nvPr/>
        </p:nvSpPr>
        <p:spPr bwMode="auto">
          <a:xfrm>
            <a:off x="5148263" y="3241675"/>
            <a:ext cx="34559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sz="2400" b="1" dirty="0">
                <a:ea typeface="楷体_GB2312" pitchFamily="1" charset="-122"/>
              </a:rPr>
              <a:t>从圆锥的顶点到底面圆心的距离是圆锥的高。</a:t>
            </a:r>
          </a:p>
        </p:txBody>
      </p:sp>
      <p:sp>
        <p:nvSpPr>
          <p:cNvPr id="8223" name="Text Box 36"/>
          <p:cNvSpPr txBox="1">
            <a:spLocks noChangeArrowheads="1"/>
          </p:cNvSpPr>
          <p:nvPr/>
        </p:nvSpPr>
        <p:spPr bwMode="auto">
          <a:xfrm>
            <a:off x="611188" y="1268413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楷体_GB2312" pitchFamily="1" charset="-122"/>
              </a:rPr>
              <a:t>圆锥有哪些特征呢</a:t>
            </a:r>
            <a:r>
              <a:rPr lang="en-US" sz="2400" b="1" dirty="0">
                <a:ea typeface="楷体_GB2312" pitchFamily="1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204" grpId="0" animBg="1" autoUpdateAnimBg="0"/>
      <p:bldP spid="8204" grpId="1" animBg="1" autoUpdateAnimBg="0"/>
      <p:bldP spid="8205" grpId="0" autoUpdateAnimBg="0"/>
      <p:bldP spid="8215" grpId="0" autoUpdateAnimBg="0"/>
      <p:bldP spid="8219" grpId="0" autoUpdateAnimBg="0"/>
      <p:bldP spid="8220" grpId="0" animBg="1"/>
      <p:bldP spid="8220" grpId="1" animBg="1"/>
      <p:bldP spid="8221" grpId="0" autoUpdateAnimBg="0"/>
      <p:bldP spid="82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1"/>
          <p:cNvSpPr>
            <a:spLocks noChangeArrowheads="1"/>
          </p:cNvSpPr>
          <p:nvPr/>
        </p:nvSpPr>
        <p:spPr bwMode="auto">
          <a:xfrm>
            <a:off x="539750" y="539750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3200" b="1" dirty="0">
                <a:ea typeface="楷体_GB2312" pitchFamily="1" charset="-122"/>
              </a:rPr>
              <a:t>三、自主练习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727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1.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下列物体中，哪些是圆柱形的？哪些是圆锥形的？</a:t>
            </a:r>
          </a:p>
        </p:txBody>
      </p:sp>
      <p:pic>
        <p:nvPicPr>
          <p:cNvPr id="922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8" y="2133600"/>
            <a:ext cx="839787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875" y="2205038"/>
            <a:ext cx="8001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838" y="2205038"/>
            <a:ext cx="7508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9338" y="2276475"/>
            <a:ext cx="1225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2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00788" y="2205038"/>
            <a:ext cx="10080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89038" y="4076700"/>
            <a:ext cx="136683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2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16238" y="4149725"/>
            <a:ext cx="1079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2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00563" y="4005263"/>
            <a:ext cx="1150937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2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67400" y="4057650"/>
            <a:ext cx="13684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Text Box 25"/>
          <p:cNvSpPr txBox="1">
            <a:spLocks noChangeArrowheads="1"/>
          </p:cNvSpPr>
          <p:nvPr/>
        </p:nvSpPr>
        <p:spPr bwMode="auto">
          <a:xfrm>
            <a:off x="1474788" y="3284538"/>
            <a:ext cx="86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400" b="1">
                <a:solidFill>
                  <a:srgbClr val="DE0000"/>
                </a:solidFill>
                <a:ea typeface="楷体_GB2312" pitchFamily="1" charset="-122"/>
              </a:rPr>
              <a:t>圆柱</a:t>
            </a:r>
          </a:p>
        </p:txBody>
      </p:sp>
      <p:sp>
        <p:nvSpPr>
          <p:cNvPr id="9231" name="Text Box 26"/>
          <p:cNvSpPr txBox="1">
            <a:spLocks noChangeArrowheads="1"/>
          </p:cNvSpPr>
          <p:nvPr/>
        </p:nvSpPr>
        <p:spPr bwMode="auto">
          <a:xfrm>
            <a:off x="3765550" y="3284538"/>
            <a:ext cx="86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400" b="1">
                <a:solidFill>
                  <a:srgbClr val="DE0000"/>
                </a:solidFill>
                <a:ea typeface="楷体_GB2312" pitchFamily="1" charset="-122"/>
              </a:rPr>
              <a:t>圆柱</a:t>
            </a:r>
          </a:p>
        </p:txBody>
      </p:sp>
      <p:sp>
        <p:nvSpPr>
          <p:cNvPr id="9232" name="Text Box 27"/>
          <p:cNvSpPr txBox="1">
            <a:spLocks noChangeArrowheads="1"/>
          </p:cNvSpPr>
          <p:nvPr/>
        </p:nvSpPr>
        <p:spPr bwMode="auto">
          <a:xfrm>
            <a:off x="6370638" y="3284538"/>
            <a:ext cx="86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400" b="1">
                <a:solidFill>
                  <a:srgbClr val="DE0000"/>
                </a:solidFill>
                <a:ea typeface="楷体_GB2312" pitchFamily="1" charset="-122"/>
              </a:rPr>
              <a:t>圆柱</a:t>
            </a:r>
          </a:p>
        </p:txBody>
      </p:sp>
      <p:sp>
        <p:nvSpPr>
          <p:cNvPr id="9233" name="Text Box 28"/>
          <p:cNvSpPr txBox="1">
            <a:spLocks noChangeArrowheads="1"/>
          </p:cNvSpPr>
          <p:nvPr/>
        </p:nvSpPr>
        <p:spPr bwMode="auto">
          <a:xfrm>
            <a:off x="6143625" y="5132388"/>
            <a:ext cx="86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400" b="1">
                <a:solidFill>
                  <a:srgbClr val="DE0000"/>
                </a:solidFill>
                <a:ea typeface="楷体_GB2312" pitchFamily="1" charset="-122"/>
              </a:rPr>
              <a:t>圆柱</a:t>
            </a:r>
          </a:p>
        </p:txBody>
      </p:sp>
      <p:sp>
        <p:nvSpPr>
          <p:cNvPr id="9234" name="Text Box 29"/>
          <p:cNvSpPr txBox="1">
            <a:spLocks noChangeArrowheads="1"/>
          </p:cNvSpPr>
          <p:nvPr/>
        </p:nvSpPr>
        <p:spPr bwMode="auto">
          <a:xfrm>
            <a:off x="2614613" y="3284538"/>
            <a:ext cx="86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400" b="1">
                <a:solidFill>
                  <a:srgbClr val="DE0000"/>
                </a:solidFill>
                <a:ea typeface="楷体_GB2312" pitchFamily="1" charset="-122"/>
              </a:rPr>
              <a:t>圆锥</a:t>
            </a:r>
          </a:p>
        </p:txBody>
      </p:sp>
      <p:sp>
        <p:nvSpPr>
          <p:cNvPr id="9235" name="Text Box 30"/>
          <p:cNvSpPr txBox="1">
            <a:spLocks noChangeArrowheads="1"/>
          </p:cNvSpPr>
          <p:nvPr/>
        </p:nvSpPr>
        <p:spPr bwMode="auto">
          <a:xfrm>
            <a:off x="1474788" y="5084763"/>
            <a:ext cx="86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400" b="1">
                <a:solidFill>
                  <a:srgbClr val="DE0000"/>
                </a:solidFill>
                <a:ea typeface="楷体_GB2312" pitchFamily="1" charset="-122"/>
              </a:rPr>
              <a:t>圆锥</a:t>
            </a:r>
          </a:p>
        </p:txBody>
      </p:sp>
      <p:sp>
        <p:nvSpPr>
          <p:cNvPr id="9236" name="Text Box 31"/>
          <p:cNvSpPr txBox="1">
            <a:spLocks noChangeArrowheads="1"/>
          </p:cNvSpPr>
          <p:nvPr/>
        </p:nvSpPr>
        <p:spPr bwMode="auto">
          <a:xfrm>
            <a:off x="4643438" y="5132388"/>
            <a:ext cx="86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400" b="1">
                <a:solidFill>
                  <a:srgbClr val="DE0000"/>
                </a:solidFill>
                <a:ea typeface="楷体_GB2312" pitchFamily="1" charset="-122"/>
              </a:rPr>
              <a:t>圆锥</a:t>
            </a:r>
          </a:p>
        </p:txBody>
      </p:sp>
      <p:sp>
        <p:nvSpPr>
          <p:cNvPr id="9237" name="Rectangle 32"/>
          <p:cNvSpPr>
            <a:spLocks noChangeArrowheads="1"/>
          </p:cNvSpPr>
          <p:nvPr/>
        </p:nvSpPr>
        <p:spPr bwMode="auto">
          <a:xfrm>
            <a:off x="5076825" y="3357563"/>
            <a:ext cx="5746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9238" name="Rectangle 33"/>
          <p:cNvSpPr>
            <a:spLocks noChangeArrowheads="1"/>
          </p:cNvSpPr>
          <p:nvPr/>
        </p:nvSpPr>
        <p:spPr bwMode="auto">
          <a:xfrm>
            <a:off x="3276600" y="5229225"/>
            <a:ext cx="5746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</p:childTnLst>
        </p:cTn>
      </p:par>
    </p:tnLst>
    <p:bldLst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nimBg="1" autoUpdateAnimBg="0"/>
      <p:bldP spid="923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1"/>
          <p:cNvSpPr>
            <a:spLocks noChangeArrowheads="1"/>
          </p:cNvSpPr>
          <p:nvPr/>
        </p:nvSpPr>
        <p:spPr bwMode="auto">
          <a:xfrm>
            <a:off x="539750" y="539750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3200" b="1">
                <a:ea typeface="楷体_GB2312" pitchFamily="1" charset="-122"/>
              </a:rPr>
              <a:t>三、自主练习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727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2.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连一连。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770188" y="3248025"/>
            <a:ext cx="1368425" cy="1511300"/>
          </a:xfrm>
          <a:prstGeom prst="line">
            <a:avLst/>
          </a:prstGeom>
          <a:noFill/>
          <a:ln w="38100" cmpd="sng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2625725" y="3248025"/>
            <a:ext cx="3382963" cy="1223963"/>
          </a:xfrm>
          <a:prstGeom prst="line">
            <a:avLst/>
          </a:prstGeom>
          <a:noFill/>
          <a:ln w="38100" cmpd="sng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425950" y="3248025"/>
            <a:ext cx="1225550" cy="1295400"/>
          </a:xfrm>
          <a:prstGeom prst="line">
            <a:avLst/>
          </a:prstGeom>
          <a:noFill/>
          <a:ln w="38100" cmpd="sng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247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3988" y="1681163"/>
            <a:ext cx="583247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0525" y="4421188"/>
            <a:ext cx="49688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1"/>
          <p:cNvSpPr>
            <a:spLocks noChangeArrowheads="1"/>
          </p:cNvSpPr>
          <p:nvPr/>
        </p:nvSpPr>
        <p:spPr bwMode="auto">
          <a:xfrm>
            <a:off x="539750" y="539750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3200" b="1">
                <a:ea typeface="楷体_GB2312" pitchFamily="1" charset="-122"/>
              </a:rPr>
              <a:t>三、自主练习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539750" y="1196975"/>
            <a:ext cx="18716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3.</a:t>
            </a:r>
          </a:p>
        </p:txBody>
      </p:sp>
      <p:pic>
        <p:nvPicPr>
          <p:cNvPr id="1126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9" name="Group 27"/>
          <p:cNvGrpSpPr/>
          <p:nvPr/>
        </p:nvGrpSpPr>
        <p:grpSpPr bwMode="auto">
          <a:xfrm>
            <a:off x="971550" y="3429000"/>
            <a:ext cx="3571875" cy="1879600"/>
            <a:chOff x="0" y="0"/>
            <a:chExt cx="2250" cy="1184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590" y="0"/>
              <a:ext cx="1660" cy="953"/>
            </a:xfrm>
            <a:prstGeom prst="rect">
              <a:avLst/>
            </a:prstGeom>
            <a:solidFill>
              <a:srgbClr val="99CCFF">
                <a:alpha val="7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zh-CN"/>
            </a:p>
          </p:txBody>
        </p:sp>
        <p:sp>
          <p:nvSpPr>
            <p:cNvPr id="11271" name="Text Box 10"/>
            <p:cNvSpPr txBox="1">
              <a:spLocks noChangeArrowheads="1"/>
            </p:cNvSpPr>
            <p:nvPr/>
          </p:nvSpPr>
          <p:spPr bwMode="auto">
            <a:xfrm>
              <a:off x="843" y="934"/>
              <a:ext cx="11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底面周长</a:t>
              </a:r>
              <a:r>
                <a:rPr lang="en-US" sz="2000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20cm</a:t>
              </a:r>
            </a:p>
          </p:txBody>
        </p:sp>
        <p:sp>
          <p:nvSpPr>
            <p:cNvPr id="11272" name="Text Box 12"/>
            <p:cNvSpPr txBox="1">
              <a:spLocks noChangeArrowheads="1"/>
            </p:cNvSpPr>
            <p:nvPr/>
          </p:nvSpPr>
          <p:spPr bwMode="auto">
            <a:xfrm>
              <a:off x="0" y="227"/>
              <a:ext cx="6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高</a:t>
              </a:r>
              <a:r>
                <a:rPr lang="en-US" sz="2000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15cm</a:t>
              </a:r>
            </a:p>
          </p:txBody>
        </p:sp>
      </p:grpSp>
      <p:grpSp>
        <p:nvGrpSpPr>
          <p:cNvPr id="11273" name="Group 28"/>
          <p:cNvGrpSpPr/>
          <p:nvPr/>
        </p:nvGrpSpPr>
        <p:grpSpPr bwMode="auto">
          <a:xfrm>
            <a:off x="5364163" y="2852738"/>
            <a:ext cx="2447925" cy="3335337"/>
            <a:chOff x="0" y="0"/>
            <a:chExt cx="1542" cy="2101"/>
          </a:xfrm>
        </p:grpSpPr>
        <p:sp>
          <p:nvSpPr>
            <p:cNvPr id="11274" name="Text Box 11"/>
            <p:cNvSpPr txBox="1">
              <a:spLocks noChangeArrowheads="1"/>
            </p:cNvSpPr>
            <p:nvPr/>
          </p:nvSpPr>
          <p:spPr bwMode="auto">
            <a:xfrm>
              <a:off x="45" y="1659"/>
              <a:ext cx="90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底面周长</a:t>
              </a:r>
              <a:r>
                <a:rPr lang="en-US" sz="2000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15cm</a:t>
              </a:r>
            </a:p>
          </p:txBody>
        </p:sp>
        <p:sp>
          <p:nvSpPr>
            <p:cNvPr id="11275" name="Text Box 13"/>
            <p:cNvSpPr txBox="1">
              <a:spLocks noChangeArrowheads="1"/>
            </p:cNvSpPr>
            <p:nvPr/>
          </p:nvSpPr>
          <p:spPr bwMode="auto">
            <a:xfrm>
              <a:off x="906" y="590"/>
              <a:ext cx="6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高</a:t>
              </a:r>
              <a:r>
                <a:rPr lang="en-US" sz="2000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20cm</a:t>
              </a:r>
            </a:p>
          </p:txBody>
        </p:sp>
        <p:sp>
          <p:nvSpPr>
            <p:cNvPr id="11276" name="Rectangle 26"/>
            <p:cNvSpPr>
              <a:spLocks noChangeArrowheads="1"/>
            </p:cNvSpPr>
            <p:nvPr/>
          </p:nvSpPr>
          <p:spPr bwMode="auto">
            <a:xfrm rot="5400000">
              <a:off x="-353" y="352"/>
              <a:ext cx="1660" cy="953"/>
            </a:xfrm>
            <a:prstGeom prst="rect">
              <a:avLst/>
            </a:prstGeom>
            <a:solidFill>
              <a:srgbClr val="99CCFF">
                <a:alpha val="7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zh-CN"/>
            </a:p>
          </p:txBody>
        </p:sp>
      </p:grpSp>
      <p:grpSp>
        <p:nvGrpSpPr>
          <p:cNvPr id="11277" name="Group 32"/>
          <p:cNvGrpSpPr/>
          <p:nvPr/>
        </p:nvGrpSpPr>
        <p:grpSpPr bwMode="auto">
          <a:xfrm>
            <a:off x="323850" y="5891213"/>
            <a:ext cx="720725" cy="701675"/>
            <a:chOff x="0" y="0"/>
            <a:chExt cx="454" cy="442"/>
          </a:xfrm>
        </p:grpSpPr>
        <p:pic>
          <p:nvPicPr>
            <p:cNvPr id="11278" name="Picture 34" descr="蓝色按钮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9" y="173"/>
              <a:ext cx="2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9" name="Text Box 29"/>
            <p:cNvSpPr txBox="1">
              <a:spLocks noChangeArrowheads="1"/>
            </p:cNvSpPr>
            <p:nvPr/>
          </p:nvSpPr>
          <p:spPr bwMode="auto">
            <a:xfrm>
              <a:off x="0" y="0"/>
              <a:ext cx="4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sz="1200" b="1">
                  <a:ea typeface="楷体_GB2312" pitchFamily="1" charset="-122"/>
                </a:rPr>
                <a:t>横卷</a:t>
              </a:r>
            </a:p>
          </p:txBody>
        </p:sp>
      </p:grpSp>
      <p:grpSp>
        <p:nvGrpSpPr>
          <p:cNvPr id="11280" name="Group 33"/>
          <p:cNvGrpSpPr/>
          <p:nvPr/>
        </p:nvGrpSpPr>
        <p:grpSpPr bwMode="auto">
          <a:xfrm>
            <a:off x="1266825" y="5903913"/>
            <a:ext cx="720725" cy="693737"/>
            <a:chOff x="0" y="0"/>
            <a:chExt cx="454" cy="437"/>
          </a:xfrm>
        </p:grpSpPr>
        <p:pic>
          <p:nvPicPr>
            <p:cNvPr id="11281" name="Picture 37" descr="蓝色按钮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2" y="165"/>
              <a:ext cx="300" cy="272"/>
            </a:xfrm>
            <a:prstGeom prst="rect">
              <a:avLst/>
            </a:pr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2" name="Text Box 31"/>
            <p:cNvSpPr txBox="1">
              <a:spLocks noChangeArrowheads="1"/>
            </p:cNvSpPr>
            <p:nvPr/>
          </p:nvSpPr>
          <p:spPr bwMode="auto">
            <a:xfrm>
              <a:off x="0" y="0"/>
              <a:ext cx="4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sz="1200" b="1">
                  <a:ea typeface="楷体_GB2312" pitchFamily="1" charset="-122"/>
                </a:rPr>
                <a:t>竖卷</a:t>
              </a:r>
            </a:p>
          </p:txBody>
        </p:sp>
      </p:grpSp>
      <p:sp>
        <p:nvSpPr>
          <p:cNvPr id="11283" name="Text Box 7"/>
          <p:cNvSpPr txBox="1">
            <a:spLocks noChangeArrowheads="1"/>
          </p:cNvSpPr>
          <p:nvPr/>
        </p:nvSpPr>
        <p:spPr bwMode="auto">
          <a:xfrm>
            <a:off x="971550" y="1196975"/>
            <a:ext cx="78486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用一张长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20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厘米、宽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15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厘米的长方形纸卷成一个圆柱形纸筒，纸筒的底面周长和高各是多少？先自己卷一卷，再与同学交流一下。</a:t>
            </a:r>
            <a:endParaRPr lang="en-US" sz="2400" b="1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全屏显示(4:3)</PresentationFormat>
  <Paragraphs>66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汉仪长美黑简</vt:lpstr>
      <vt:lpstr>楷体_GB2312</vt:lpstr>
      <vt:lpstr>隶书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2021-12-31T02:50:09Z</dcterms:created>
  <dcterms:modified xsi:type="dcterms:W3CDTF">2023-01-16T22:33:32Z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F2E369345E6F44239BD90E71EF891BEF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