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59" r:id="rId3"/>
    <p:sldId id="381" r:id="rId4"/>
    <p:sldId id="382" r:id="rId5"/>
    <p:sldId id="383" r:id="rId6"/>
    <p:sldId id="385" r:id="rId7"/>
    <p:sldId id="386" r:id="rId8"/>
    <p:sldId id="387" r:id="rId9"/>
    <p:sldId id="388" r:id="rId10"/>
    <p:sldId id="389" r:id="rId11"/>
    <p:sldId id="390" r:id="rId12"/>
    <p:sldId id="402" r:id="rId13"/>
    <p:sldId id="392" r:id="rId14"/>
    <p:sldId id="393" r:id="rId15"/>
    <p:sldId id="406" r:id="rId16"/>
    <p:sldId id="399" r:id="rId17"/>
    <p:sldId id="400" r:id="rId18"/>
    <p:sldId id="403" r:id="rId19"/>
    <p:sldId id="407" r:id="rId20"/>
  </p:sldIdLst>
  <p:sldSz cx="9144000" cy="5143500" type="screen16x9"/>
  <p:notesSz cx="7104063" cy="10234613"/>
  <p:custDataLst>
    <p:tags r:id="rId23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1">
          <p15:clr>
            <a:srgbClr val="A4A3A4"/>
          </p15:clr>
        </p15:guide>
        <p15:guide id="2" pos="28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44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418C5"/>
    <a:srgbClr val="4F855D"/>
    <a:srgbClr val="B2B2B2"/>
    <a:srgbClr val="202020"/>
    <a:srgbClr val="323232"/>
    <a:srgbClr val="CC3300"/>
    <a:srgbClr val="CC00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681"/>
        <p:guide pos="284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38" y="-96"/>
      </p:cViewPr>
      <p:guideLst>
        <p:guide orient="horz" pos="3344"/>
        <p:guide pos="2210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2" cstate="email"/>
          <a:stretch>
            <a:fillRect/>
          </a:stretch>
        </p:blipFill>
        <p:spPr>
          <a:xfrm>
            <a:off x="7841457" y="92392"/>
            <a:ext cx="1134904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2.xml"/><Relationship Id="rId4" Type="http://schemas.openxmlformats.org/officeDocument/2006/relationships/image" Target="../media/image41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356134" y="341489"/>
            <a:ext cx="2360913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b="1" dirty="0" smtClean="0">
                <a:ln>
                  <a:noFill/>
                </a:ln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第五章   生活中的轴对称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678156" y="439263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0" y="1746205"/>
            <a:ext cx="9144000" cy="90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5"/>
                </a:solidFill>
                <a:latin typeface="+mn-ea"/>
                <a:sym typeface="宋体" panose="02010600030101010101" pitchFamily="2" charset="-122"/>
              </a:rPr>
              <a:t>轴对称现象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4090017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9"/>
          <p:cNvSpPr txBox="1">
            <a:spLocks noChangeArrowheads="1"/>
          </p:cNvSpPr>
          <p:nvPr/>
        </p:nvSpPr>
        <p:spPr bwMode="auto">
          <a:xfrm>
            <a:off x="1439466" y="919639"/>
            <a:ext cx="5994797" cy="5529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>
                <a:latin typeface="Times New Roman" panose="02020603050405020304" pitchFamily="18" charset="0"/>
              </a:rPr>
              <a:t>观察下图中的每组图案，你发现了什么？</a:t>
            </a:r>
          </a:p>
        </p:txBody>
      </p:sp>
      <p:pic>
        <p:nvPicPr>
          <p:cNvPr id="34819" name="Picture 1" descr="C:\Users\Administrator\AppData\Roaming\Tencent\Users\918008731\QQ\WinTemp\RichOle\879_BHGZYKGVDNY8IBDACB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466" y="1815704"/>
            <a:ext cx="15430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2" descr="C:\Users\Administrator\AppData\Roaming\Tencent\Users\918008731\QQ\WinTemp\RichOle\9$6[0VZWX]DA3HK_}Q9FX6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68253" y="1815704"/>
            <a:ext cx="7381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3" descr="C:\Users\Administrator\AppData\Roaming\Tencent\Users\918008731\QQ\WinTemp\RichOle\X0)}KOB]{OI_]D3I3Z1]GD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86225" y="1815704"/>
            <a:ext cx="1520429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4" descr="C:\Users\Administrator\AppData\Roaming\Tencent\Users\918008731\QQ\WinTemp\RichOle\I~13_8S7JGMTQBFHFM51JQ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06666" y="1762126"/>
            <a:ext cx="1797844" cy="107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195513" y="1707356"/>
            <a:ext cx="0" cy="17145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842272" y="1707356"/>
            <a:ext cx="0" cy="17145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569869" y="1653779"/>
            <a:ext cx="0" cy="17145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3006328" y="2301479"/>
            <a:ext cx="9715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7" name="圆角矩形 31"/>
          <p:cNvSpPr>
            <a:spLocks noChangeArrowheads="1"/>
          </p:cNvSpPr>
          <p:nvPr/>
        </p:nvSpPr>
        <p:spPr bwMode="auto">
          <a:xfrm>
            <a:off x="1129665" y="357188"/>
            <a:ext cx="1065848" cy="37861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议一议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3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9"/>
          <p:cNvSpPr txBox="1">
            <a:spLocks noChangeArrowheads="1"/>
          </p:cNvSpPr>
          <p:nvPr/>
        </p:nvSpPr>
        <p:spPr bwMode="auto">
          <a:xfrm>
            <a:off x="1357075" y="1346598"/>
            <a:ext cx="5994797" cy="15225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</a:rPr>
              <a:t>        对于两个平面图形，如果沿一条直线对折后能够完全重合，那么称这两个图形成轴对称，这条直线叫做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这两个图形的对称轴</a:t>
            </a:r>
            <a:r>
              <a:rPr lang="zh-CN" altLang="en-US" sz="2100" dirty="0">
                <a:latin typeface="Times New Roman" panose="02020603050405020304" pitchFamily="18" charset="0"/>
              </a:rPr>
              <a:t>．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13867" y="197109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对称0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31119" y="1829515"/>
            <a:ext cx="6372225" cy="275510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6" name="Text Box 3"/>
          <p:cNvSpPr txBox="1"/>
          <p:nvPr/>
        </p:nvSpPr>
        <p:spPr>
          <a:xfrm>
            <a:off x="1195864" y="970598"/>
            <a:ext cx="6537484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/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指出下面的图形是轴对称图形还是两个图形成轴对称？并画出它们的对称轴。</a:t>
            </a:r>
          </a:p>
        </p:txBody>
      </p:sp>
      <p:sp>
        <p:nvSpPr>
          <p:cNvPr id="26627" name="Text Box 4"/>
          <p:cNvSpPr txBox="1"/>
          <p:nvPr/>
        </p:nvSpPr>
        <p:spPr>
          <a:xfrm>
            <a:off x="1494235" y="3180874"/>
            <a:ext cx="61531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28" name="Text Box 5"/>
          <p:cNvSpPr txBox="1"/>
          <p:nvPr/>
        </p:nvSpPr>
        <p:spPr>
          <a:xfrm>
            <a:off x="2465785" y="3180874"/>
            <a:ext cx="61531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29" name="Text Box 6"/>
          <p:cNvSpPr txBox="1"/>
          <p:nvPr/>
        </p:nvSpPr>
        <p:spPr>
          <a:xfrm>
            <a:off x="3600450" y="3180874"/>
            <a:ext cx="61531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0" name="Text Box 7"/>
          <p:cNvSpPr txBox="1"/>
          <p:nvPr/>
        </p:nvSpPr>
        <p:spPr>
          <a:xfrm>
            <a:off x="4733925" y="3180874"/>
            <a:ext cx="61531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4</a:t>
            </a:r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1" name="Text Box 8"/>
          <p:cNvSpPr txBox="1"/>
          <p:nvPr/>
        </p:nvSpPr>
        <p:spPr>
          <a:xfrm>
            <a:off x="5760244" y="3180874"/>
            <a:ext cx="61531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5</a:t>
            </a:r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2" name="Text Box 9"/>
          <p:cNvSpPr txBox="1"/>
          <p:nvPr/>
        </p:nvSpPr>
        <p:spPr>
          <a:xfrm>
            <a:off x="6893719" y="3180874"/>
            <a:ext cx="61531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6</a:t>
            </a:r>
            <a:r>
              <a:rPr lang="zh-CN" altLang="en-US" sz="1500" b="1" dirty="0">
                <a:solidFill>
                  <a:srgbClr val="6600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3" name="Text Box 10"/>
          <p:cNvSpPr txBox="1"/>
          <p:nvPr/>
        </p:nvSpPr>
        <p:spPr>
          <a:xfrm>
            <a:off x="1601391" y="4557236"/>
            <a:ext cx="61531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7</a:t>
            </a:r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4" name="Text Box 11"/>
          <p:cNvSpPr txBox="1"/>
          <p:nvPr/>
        </p:nvSpPr>
        <p:spPr>
          <a:xfrm>
            <a:off x="2897981" y="4610815"/>
            <a:ext cx="61531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8</a:t>
            </a:r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5" name="Text Box 12"/>
          <p:cNvSpPr txBox="1"/>
          <p:nvPr/>
        </p:nvSpPr>
        <p:spPr>
          <a:xfrm>
            <a:off x="4086225" y="4610815"/>
            <a:ext cx="61531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9</a:t>
            </a:r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6" name="Text Box 13"/>
          <p:cNvSpPr txBox="1"/>
          <p:nvPr/>
        </p:nvSpPr>
        <p:spPr>
          <a:xfrm>
            <a:off x="5057775" y="4584621"/>
            <a:ext cx="71056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10</a:t>
            </a:r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7" name="Text Box 14"/>
          <p:cNvSpPr txBox="1"/>
          <p:nvPr/>
        </p:nvSpPr>
        <p:spPr>
          <a:xfrm>
            <a:off x="6030516" y="4584621"/>
            <a:ext cx="699611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11</a:t>
            </a:r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6638" name="Text Box 15"/>
          <p:cNvSpPr txBox="1"/>
          <p:nvPr/>
        </p:nvSpPr>
        <p:spPr>
          <a:xfrm>
            <a:off x="6948488" y="4584621"/>
            <a:ext cx="710565" cy="2990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12</a:t>
            </a:r>
            <a:r>
              <a:rPr lang="zh-CN" altLang="en-US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9712" name="Line 16"/>
          <p:cNvSpPr/>
          <p:nvPr/>
        </p:nvSpPr>
        <p:spPr>
          <a:xfrm>
            <a:off x="1818085" y="1992630"/>
            <a:ext cx="0" cy="1188244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4" name="Line 18"/>
          <p:cNvSpPr/>
          <p:nvPr/>
        </p:nvSpPr>
        <p:spPr>
          <a:xfrm>
            <a:off x="2465785" y="2370059"/>
            <a:ext cx="647700" cy="48696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5" name="Line 19"/>
          <p:cNvSpPr/>
          <p:nvPr/>
        </p:nvSpPr>
        <p:spPr>
          <a:xfrm>
            <a:off x="2789635" y="2154556"/>
            <a:ext cx="0" cy="917972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6" name="Line 20"/>
          <p:cNvSpPr/>
          <p:nvPr/>
        </p:nvSpPr>
        <p:spPr>
          <a:xfrm flipV="1">
            <a:off x="2465785" y="2370059"/>
            <a:ext cx="702469" cy="48696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8" name="Line 22"/>
          <p:cNvSpPr/>
          <p:nvPr/>
        </p:nvSpPr>
        <p:spPr>
          <a:xfrm>
            <a:off x="3924300" y="2262902"/>
            <a:ext cx="0" cy="97155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4" name="Line 23"/>
          <p:cNvSpPr/>
          <p:nvPr/>
        </p:nvSpPr>
        <p:spPr>
          <a:xfrm>
            <a:off x="3383757" y="2748677"/>
            <a:ext cx="1079897" cy="0"/>
          </a:xfrm>
          <a:prstGeom prst="line">
            <a:avLst/>
          </a:prstGeom>
          <a:ln w="38100" cap="flat" cmpd="sng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0" name="Line 24"/>
          <p:cNvSpPr/>
          <p:nvPr/>
        </p:nvSpPr>
        <p:spPr>
          <a:xfrm>
            <a:off x="5057775" y="1992630"/>
            <a:ext cx="0" cy="1296591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1" name="Line 25"/>
          <p:cNvSpPr/>
          <p:nvPr/>
        </p:nvSpPr>
        <p:spPr>
          <a:xfrm>
            <a:off x="5543550" y="2262902"/>
            <a:ext cx="1081088" cy="80962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3" name="Line 27"/>
          <p:cNvSpPr/>
          <p:nvPr/>
        </p:nvSpPr>
        <p:spPr>
          <a:xfrm>
            <a:off x="7180660" y="2100977"/>
            <a:ext cx="0" cy="1133475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4" name="Line 28"/>
          <p:cNvSpPr/>
          <p:nvPr/>
        </p:nvSpPr>
        <p:spPr>
          <a:xfrm>
            <a:off x="6678216" y="2478405"/>
            <a:ext cx="917972" cy="378619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5" name="Line 29"/>
          <p:cNvSpPr/>
          <p:nvPr/>
        </p:nvSpPr>
        <p:spPr>
          <a:xfrm flipH="1">
            <a:off x="6786562" y="2479596"/>
            <a:ext cx="863204" cy="377428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6" name="Line 30"/>
          <p:cNvSpPr/>
          <p:nvPr/>
        </p:nvSpPr>
        <p:spPr>
          <a:xfrm>
            <a:off x="1980010" y="3504724"/>
            <a:ext cx="0" cy="97155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7" name="Line 31"/>
          <p:cNvSpPr/>
          <p:nvPr/>
        </p:nvSpPr>
        <p:spPr>
          <a:xfrm>
            <a:off x="3221831" y="3397568"/>
            <a:ext cx="0" cy="113347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8" name="Line 32"/>
          <p:cNvSpPr/>
          <p:nvPr/>
        </p:nvSpPr>
        <p:spPr>
          <a:xfrm>
            <a:off x="4385072" y="3342799"/>
            <a:ext cx="0" cy="113347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9" name="Line 33"/>
          <p:cNvSpPr/>
          <p:nvPr/>
        </p:nvSpPr>
        <p:spPr>
          <a:xfrm>
            <a:off x="5398294" y="3396377"/>
            <a:ext cx="0" cy="113347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0" name="Line 34"/>
          <p:cNvSpPr/>
          <p:nvPr/>
        </p:nvSpPr>
        <p:spPr>
          <a:xfrm>
            <a:off x="4895850" y="4007168"/>
            <a:ext cx="972741" cy="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1" name="Line 35"/>
          <p:cNvSpPr/>
          <p:nvPr/>
        </p:nvSpPr>
        <p:spPr>
          <a:xfrm>
            <a:off x="6336506" y="3413046"/>
            <a:ext cx="0" cy="113347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2" name="Line 36"/>
          <p:cNvSpPr/>
          <p:nvPr/>
        </p:nvSpPr>
        <p:spPr>
          <a:xfrm>
            <a:off x="5834063" y="4023836"/>
            <a:ext cx="972741" cy="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3" name="Line 37"/>
          <p:cNvSpPr/>
          <p:nvPr/>
        </p:nvSpPr>
        <p:spPr>
          <a:xfrm>
            <a:off x="7262813" y="3413046"/>
            <a:ext cx="0" cy="113347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4" name="Line 38"/>
          <p:cNvSpPr/>
          <p:nvPr/>
        </p:nvSpPr>
        <p:spPr>
          <a:xfrm>
            <a:off x="6760369" y="4023836"/>
            <a:ext cx="972741" cy="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5" name="Line 39"/>
          <p:cNvSpPr/>
          <p:nvPr/>
        </p:nvSpPr>
        <p:spPr>
          <a:xfrm>
            <a:off x="6840141" y="3504724"/>
            <a:ext cx="864394" cy="1079897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6" name="Line 40"/>
          <p:cNvSpPr/>
          <p:nvPr/>
        </p:nvSpPr>
        <p:spPr>
          <a:xfrm flipH="1">
            <a:off x="6893719" y="3504724"/>
            <a:ext cx="756047" cy="97155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213867" y="197109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0454214156247"/>
          <p:cNvPicPr>
            <a:picLocks noChangeAspect="1" noChangeArrowheads="1"/>
          </p:cNvPicPr>
          <p:nvPr/>
        </p:nvPicPr>
        <p:blipFill>
          <a:blip r:embed="rId3" cstate="email"/>
          <a:srcRect b="7143"/>
          <a:stretch>
            <a:fillRect/>
          </a:stretch>
        </p:blipFill>
        <p:spPr bwMode="auto">
          <a:xfrm>
            <a:off x="1277541" y="1275160"/>
            <a:ext cx="6338888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591866" y="678656"/>
            <a:ext cx="3323034" cy="3914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100" b="1" dirty="0">
                <a:latin typeface="宋体" panose="02010600030101010101" pitchFamily="2" charset="-122"/>
              </a:rPr>
              <a:t>2.</a:t>
            </a:r>
            <a:r>
              <a:rPr kumimoji="1" lang="zh-CN" altLang="en-US" sz="2100" b="1" dirty="0">
                <a:latin typeface="宋体" panose="02010600030101010101" pitchFamily="2" charset="-122"/>
              </a:rPr>
              <a:t>哪一面镜子里是他的像？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355306" y="1446610"/>
            <a:ext cx="0" cy="234315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352925" y="3763566"/>
            <a:ext cx="10287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352925" y="1446610"/>
            <a:ext cx="10287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381625" y="1446610"/>
            <a:ext cx="0" cy="234315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357438" y="1389460"/>
            <a:ext cx="0" cy="245745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357438" y="1389460"/>
            <a:ext cx="0" cy="245745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357438" y="1389460"/>
            <a:ext cx="0" cy="245745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357438" y="1389460"/>
            <a:ext cx="0" cy="245745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</a:ln>
        </p:spPr>
        <p:txBody>
          <a:bodyPr wrap="none" lIns="68580" tIns="34290" rIns="68580" bIns="34290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椭圆 17409"/>
          <p:cNvSpPr/>
          <p:nvPr/>
        </p:nvSpPr>
        <p:spPr>
          <a:xfrm>
            <a:off x="3168254" y="1438275"/>
            <a:ext cx="1944290" cy="1999060"/>
          </a:xfrm>
          <a:prstGeom prst="ellipse">
            <a:avLst/>
          </a:prstGeom>
          <a:solidFill>
            <a:schemeClr val="bg1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1" name="直接连接符 17410"/>
          <p:cNvSpPr/>
          <p:nvPr/>
        </p:nvSpPr>
        <p:spPr>
          <a:xfrm>
            <a:off x="4139804" y="897732"/>
            <a:ext cx="53578" cy="3402806"/>
          </a:xfrm>
          <a:prstGeom prst="line">
            <a:avLst/>
          </a:prstGeom>
          <a:ln w="76200" cap="rnd" cmpd="sng">
            <a:solidFill>
              <a:srgbClr val="FF0000"/>
            </a:solidFill>
            <a:prstDash val="sysDot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2" name="直接连接符 17411"/>
          <p:cNvSpPr/>
          <p:nvPr/>
        </p:nvSpPr>
        <p:spPr>
          <a:xfrm>
            <a:off x="2681287" y="2464594"/>
            <a:ext cx="3187304" cy="0"/>
          </a:xfrm>
          <a:prstGeom prst="line">
            <a:avLst/>
          </a:prstGeom>
          <a:ln w="76200" cap="rnd" cmpd="sng">
            <a:solidFill>
              <a:srgbClr val="009900"/>
            </a:solidFill>
            <a:prstDash val="sysDot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3" name="直接连接符 17412"/>
          <p:cNvSpPr/>
          <p:nvPr/>
        </p:nvSpPr>
        <p:spPr>
          <a:xfrm>
            <a:off x="3006329" y="1276350"/>
            <a:ext cx="2321719" cy="2376488"/>
          </a:xfrm>
          <a:prstGeom prst="line">
            <a:avLst/>
          </a:prstGeom>
          <a:ln w="76200" cap="rnd" cmpd="sng">
            <a:solidFill>
              <a:srgbClr val="336699"/>
            </a:solidFill>
            <a:prstDash val="sysDot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4" name="直接连接符 17413"/>
          <p:cNvSpPr/>
          <p:nvPr/>
        </p:nvSpPr>
        <p:spPr>
          <a:xfrm flipV="1">
            <a:off x="2951560" y="1383507"/>
            <a:ext cx="2321719" cy="2322910"/>
          </a:xfrm>
          <a:prstGeom prst="line">
            <a:avLst/>
          </a:prstGeom>
          <a:ln w="76200" cap="rnd" cmpd="sng">
            <a:solidFill>
              <a:srgbClr val="00FFCC"/>
            </a:solidFill>
            <a:prstDash val="sysDot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5" name="直接连接符 17414"/>
          <p:cNvSpPr/>
          <p:nvPr/>
        </p:nvSpPr>
        <p:spPr>
          <a:xfrm>
            <a:off x="3545681" y="1006079"/>
            <a:ext cx="1296591" cy="2970609"/>
          </a:xfrm>
          <a:prstGeom prst="line">
            <a:avLst/>
          </a:prstGeom>
          <a:ln w="76200" cap="rnd" cmpd="sng">
            <a:solidFill>
              <a:srgbClr val="CCFFFF"/>
            </a:solidFill>
            <a:prstDash val="sysDot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6" name="直接连接符 17415"/>
          <p:cNvSpPr/>
          <p:nvPr/>
        </p:nvSpPr>
        <p:spPr>
          <a:xfrm flipH="1">
            <a:off x="3545681" y="1059657"/>
            <a:ext cx="1296591" cy="2808685"/>
          </a:xfrm>
          <a:prstGeom prst="line">
            <a:avLst/>
          </a:prstGeom>
          <a:ln w="76200" cap="rnd" cmpd="sng">
            <a:solidFill>
              <a:srgbClr val="FFFF00"/>
            </a:solidFill>
            <a:prstDash val="sysDot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7" name="直接连接符 17416"/>
          <p:cNvSpPr/>
          <p:nvPr/>
        </p:nvSpPr>
        <p:spPr>
          <a:xfrm flipH="1">
            <a:off x="2897981" y="1870472"/>
            <a:ext cx="2753916" cy="1133475"/>
          </a:xfrm>
          <a:prstGeom prst="line">
            <a:avLst/>
          </a:prstGeom>
          <a:ln w="76200" cap="rnd" cmpd="sng">
            <a:solidFill>
              <a:srgbClr val="666699"/>
            </a:solidFill>
            <a:prstDash val="sysDot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8" name="直接连接符 17417"/>
          <p:cNvSpPr/>
          <p:nvPr/>
        </p:nvSpPr>
        <p:spPr>
          <a:xfrm>
            <a:off x="2627710" y="1815703"/>
            <a:ext cx="3024188" cy="1243013"/>
          </a:xfrm>
          <a:prstGeom prst="line">
            <a:avLst/>
          </a:prstGeom>
          <a:ln w="76200" cap="rnd" cmpd="sng">
            <a:solidFill>
              <a:srgbClr val="990000"/>
            </a:solidFill>
            <a:prstDash val="sysDot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4" name="文本框 17418"/>
          <p:cNvSpPr txBox="1"/>
          <p:nvPr/>
        </p:nvSpPr>
        <p:spPr>
          <a:xfrm>
            <a:off x="1428750" y="608410"/>
            <a:ext cx="542925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想想看：圆有几条对称轴？</a:t>
            </a:r>
          </a:p>
        </p:txBody>
      </p:sp>
      <p:sp>
        <p:nvSpPr>
          <p:cNvPr id="17420" name="流程图: 资料带 17419"/>
          <p:cNvSpPr/>
          <p:nvPr/>
        </p:nvSpPr>
        <p:spPr>
          <a:xfrm>
            <a:off x="4229100" y="3432572"/>
            <a:ext cx="3543300" cy="1257300"/>
          </a:xfrm>
          <a:prstGeom prst="flowChartPunchedTape">
            <a:avLst/>
          </a:prstGeom>
          <a:solidFill>
            <a:srgbClr val="FFFF00"/>
          </a:solidFill>
          <a:ln w="9525" cap="flat" cmpd="sng">
            <a:solidFill>
              <a:srgbClr val="5DE64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lvl="0" algn="ctr"/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啊！圆有无数条对称轴！</a:t>
            </a:r>
          </a:p>
        </p:txBody>
      </p:sp>
    </p:spTree>
    <p:custDataLst>
      <p:tags r:id="rId1"/>
    </p:custDataLst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Group 4"/>
          <p:cNvGraphicFramePr/>
          <p:nvPr>
            <p:custDataLst>
              <p:tags r:id="rId2"/>
            </p:custDataLst>
          </p:nvPr>
        </p:nvGraphicFramePr>
        <p:xfrm>
          <a:off x="1412557" y="1027986"/>
          <a:ext cx="6415088" cy="3683794"/>
        </p:xfrm>
        <a:graphic>
          <a:graphicData uri="http://schemas.openxmlformats.org/drawingml/2006/table">
            <a:tbl>
              <a:tblPr/>
              <a:tblGrid>
                <a:gridCol w="9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9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67500" marR="67500" marT="35100" marB="35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轴对称图形</a:t>
                      </a:r>
                    </a:p>
                  </a:txBody>
                  <a:tcPr marL="67500" marR="67500" marT="35100" marB="35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两个图形成轴</a:t>
                      </a: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对称</a:t>
                      </a:r>
                    </a:p>
                  </a:txBody>
                  <a:tcPr marL="67500" marR="67500" marT="35100" marB="35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图形</a:t>
                      </a:r>
                    </a:p>
                  </a:txBody>
                  <a:tcPr marL="67500" marR="67500" marT="35100" marB="35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67500" marR="67500" marT="35100" marB="35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67500" marR="67500" marT="35100" marB="35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区别</a:t>
                      </a:r>
                    </a:p>
                  </a:txBody>
                  <a:tcPr marL="67500" marR="67500" marT="35100" marB="35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67500" marR="67500" marT="35100" marB="35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67500" marR="67500" marT="35100" marB="35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9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联系</a:t>
                      </a:r>
                    </a:p>
                  </a:txBody>
                  <a:tcPr marL="67500" marR="67500" marT="35100" marB="35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67500" marR="67500" marT="35100" marB="35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24" name="Freeform 27"/>
          <p:cNvSpPr/>
          <p:nvPr/>
        </p:nvSpPr>
        <p:spPr>
          <a:xfrm>
            <a:off x="6084094" y="1739265"/>
            <a:ext cx="10716" cy="1128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</a:cxnLst>
            <a:rect l="0" t="0" r="0" b="0"/>
            <a:pathLst>
              <a:path w="9" h="948">
                <a:moveTo>
                  <a:pt x="0" y="0"/>
                </a:moveTo>
                <a:lnTo>
                  <a:pt x="9" y="948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 sz="1800"/>
          </a:p>
        </p:txBody>
      </p:sp>
      <p:grpSp>
        <p:nvGrpSpPr>
          <p:cNvPr id="25625" name="Group 28"/>
          <p:cNvGrpSpPr/>
          <p:nvPr/>
        </p:nvGrpSpPr>
        <p:grpSpPr>
          <a:xfrm>
            <a:off x="5217319" y="1760696"/>
            <a:ext cx="685800" cy="914400"/>
            <a:chOff x="1394" y="1300"/>
            <a:chExt cx="1000" cy="1080"/>
          </a:xfrm>
        </p:grpSpPr>
        <p:sp>
          <p:nvSpPr>
            <p:cNvPr id="25626" name="AutoShape 29"/>
            <p:cNvSpPr/>
            <p:nvPr/>
          </p:nvSpPr>
          <p:spPr>
            <a:xfrm rot="2382761">
              <a:off x="1394" y="1300"/>
              <a:ext cx="760" cy="1041"/>
            </a:xfrm>
            <a:prstGeom prst="pentagon">
              <a:avLst/>
            </a:prstGeom>
            <a:solidFill>
              <a:schemeClr val="accent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627" name="Line 30"/>
            <p:cNvSpPr/>
            <p:nvPr/>
          </p:nvSpPr>
          <p:spPr>
            <a:xfrm>
              <a:off x="2109" y="1421"/>
              <a:ext cx="272" cy="0"/>
            </a:xfrm>
            <a:prstGeom prst="line">
              <a:avLst/>
            </a:prstGeom>
            <a:ln w="25400" cap="rnd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628" name="Line 31"/>
            <p:cNvSpPr/>
            <p:nvPr/>
          </p:nvSpPr>
          <p:spPr>
            <a:xfrm>
              <a:off x="2154" y="1979"/>
              <a:ext cx="227" cy="0"/>
            </a:xfrm>
            <a:prstGeom prst="line">
              <a:avLst/>
            </a:prstGeom>
            <a:ln w="25400" cap="rnd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629" name="Line 32"/>
            <p:cNvSpPr/>
            <p:nvPr/>
          </p:nvSpPr>
          <p:spPr>
            <a:xfrm>
              <a:off x="1623" y="2380"/>
              <a:ext cx="771" cy="0"/>
            </a:xfrm>
            <a:prstGeom prst="line">
              <a:avLst/>
            </a:prstGeom>
            <a:ln w="25400" cap="rnd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5630" name="Group 33"/>
          <p:cNvGrpSpPr/>
          <p:nvPr/>
        </p:nvGrpSpPr>
        <p:grpSpPr>
          <a:xfrm>
            <a:off x="6219349" y="1728788"/>
            <a:ext cx="685800" cy="914400"/>
            <a:chOff x="2379" y="1298"/>
            <a:chExt cx="1000" cy="1080"/>
          </a:xfrm>
        </p:grpSpPr>
        <p:sp>
          <p:nvSpPr>
            <p:cNvPr id="25631" name="AutoShape 34"/>
            <p:cNvSpPr/>
            <p:nvPr/>
          </p:nvSpPr>
          <p:spPr>
            <a:xfrm rot="-2382761" flipH="1">
              <a:off x="2619" y="1298"/>
              <a:ext cx="760" cy="1041"/>
            </a:xfrm>
            <a:prstGeom prst="pentagon">
              <a:avLst/>
            </a:prstGeom>
            <a:solidFill>
              <a:schemeClr val="accent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632" name="Line 35"/>
            <p:cNvSpPr/>
            <p:nvPr/>
          </p:nvSpPr>
          <p:spPr>
            <a:xfrm flipH="1">
              <a:off x="2392" y="1432"/>
              <a:ext cx="272" cy="0"/>
            </a:xfrm>
            <a:prstGeom prst="line">
              <a:avLst/>
            </a:prstGeom>
            <a:ln w="25400" cap="rnd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633" name="Line 36"/>
            <p:cNvSpPr/>
            <p:nvPr/>
          </p:nvSpPr>
          <p:spPr>
            <a:xfrm flipH="1">
              <a:off x="2392" y="1977"/>
              <a:ext cx="227" cy="0"/>
            </a:xfrm>
            <a:prstGeom prst="line">
              <a:avLst/>
            </a:prstGeom>
            <a:ln w="25400" cap="rnd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634" name="Line 37"/>
            <p:cNvSpPr/>
            <p:nvPr/>
          </p:nvSpPr>
          <p:spPr>
            <a:xfrm flipH="1">
              <a:off x="2379" y="2378"/>
              <a:ext cx="771" cy="0"/>
            </a:xfrm>
            <a:prstGeom prst="line">
              <a:avLst/>
            </a:prstGeom>
            <a:ln w="25400" cap="rnd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0" name="Text Box 38"/>
          <p:cNvSpPr txBox="1"/>
          <p:nvPr/>
        </p:nvSpPr>
        <p:spPr>
          <a:xfrm>
            <a:off x="2309336" y="2832259"/>
            <a:ext cx="2364105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一个图形</a:t>
            </a:r>
            <a:r>
              <a:rPr lang="zh-CN" altLang="en-US" sz="1500" dirty="0">
                <a:latin typeface="黑体" panose="02010609060101010101" pitchFamily="49" charset="-122"/>
                <a:ea typeface="黑体" panose="02010609060101010101" pitchFamily="49" charset="-122"/>
              </a:rPr>
              <a:t>具有的特殊形状</a:t>
            </a:r>
          </a:p>
        </p:txBody>
      </p:sp>
      <p:sp>
        <p:nvSpPr>
          <p:cNvPr id="71" name="Text Box 39"/>
          <p:cNvSpPr txBox="1"/>
          <p:nvPr/>
        </p:nvSpPr>
        <p:spPr>
          <a:xfrm>
            <a:off x="4673442" y="2755107"/>
            <a:ext cx="2980849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</a:t>
            </a:r>
            <a:r>
              <a:rPr lang="zh-CN" altLang="en-US" sz="1500" dirty="0">
                <a:latin typeface="黑体" panose="02010609060101010101" pitchFamily="49" charset="-122"/>
                <a:ea typeface="黑体" panose="02010609060101010101" pitchFamily="49" charset="-122"/>
              </a:rPr>
              <a:t>全等</a:t>
            </a: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图形</a:t>
            </a:r>
            <a:r>
              <a:rPr lang="zh-CN" altLang="en-US" sz="1500" dirty="0">
                <a:latin typeface="黑体" panose="02010609060101010101" pitchFamily="49" charset="-122"/>
                <a:ea typeface="黑体" panose="02010609060101010101" pitchFamily="49" charset="-122"/>
              </a:rPr>
              <a:t>的特殊的位置关系</a:t>
            </a:r>
          </a:p>
        </p:txBody>
      </p:sp>
      <p:sp>
        <p:nvSpPr>
          <p:cNvPr id="72" name="Text Box 40"/>
          <p:cNvSpPr txBox="1"/>
          <p:nvPr/>
        </p:nvSpPr>
        <p:spPr>
          <a:xfrm>
            <a:off x="2404586" y="3262313"/>
            <a:ext cx="4957763" cy="133778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1.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沿某直线翻折后都能够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互相重合</a:t>
            </a:r>
            <a:endParaRPr lang="zh-CN" altLang="en-US" sz="15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都有对称轴                                                         </a:t>
            </a:r>
            <a:r>
              <a:rPr lang="en-US" altLang="zh-CN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3.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如果把一个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轴对称图形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看成沿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对称轴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分成的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两个图形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，那么这两个图形关于这条直线</a:t>
            </a:r>
            <a:r>
              <a:rPr lang="zh-CN" altLang="en-US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成轴对称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，如果把</a:t>
            </a:r>
            <a:r>
              <a:rPr lang="zh-CN" altLang="en-US" sz="15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成轴对称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的</a:t>
            </a:r>
            <a:r>
              <a:rPr lang="zh-CN" altLang="en-US" sz="15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两个图形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看成</a:t>
            </a:r>
            <a:r>
              <a:rPr lang="zh-CN" altLang="en-US" sz="15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一个图形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，那么它就是一个</a:t>
            </a:r>
            <a:r>
              <a:rPr lang="zh-CN" altLang="en-US" sz="15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轴对称图形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。</a:t>
            </a:r>
            <a:endParaRPr lang="en-US" altLang="zh-CN" sz="15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25639" name="Group 28"/>
          <p:cNvGrpSpPr/>
          <p:nvPr/>
        </p:nvGrpSpPr>
        <p:grpSpPr>
          <a:xfrm rot="-2280000">
            <a:off x="3061811" y="1724025"/>
            <a:ext cx="685800" cy="914400"/>
            <a:chOff x="1394" y="1300"/>
            <a:chExt cx="1000" cy="1080"/>
          </a:xfrm>
        </p:grpSpPr>
        <p:sp>
          <p:nvSpPr>
            <p:cNvPr id="25640" name="AutoShape 29"/>
            <p:cNvSpPr/>
            <p:nvPr/>
          </p:nvSpPr>
          <p:spPr>
            <a:xfrm rot="2382761">
              <a:off x="1394" y="1300"/>
              <a:ext cx="760" cy="1041"/>
            </a:xfrm>
            <a:prstGeom prst="pentagon">
              <a:avLst/>
            </a:prstGeom>
            <a:solidFill>
              <a:schemeClr val="accent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641" name="Line 30"/>
            <p:cNvSpPr/>
            <p:nvPr/>
          </p:nvSpPr>
          <p:spPr>
            <a:xfrm>
              <a:off x="2109" y="1421"/>
              <a:ext cx="272" cy="0"/>
            </a:xfrm>
            <a:prstGeom prst="line">
              <a:avLst/>
            </a:prstGeom>
            <a:ln w="25400" cap="rnd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642" name="Line 31"/>
            <p:cNvSpPr/>
            <p:nvPr/>
          </p:nvSpPr>
          <p:spPr>
            <a:xfrm>
              <a:off x="2154" y="1979"/>
              <a:ext cx="227" cy="0"/>
            </a:xfrm>
            <a:prstGeom prst="line">
              <a:avLst/>
            </a:prstGeom>
            <a:ln w="25400" cap="rnd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643" name="Line 32"/>
            <p:cNvSpPr/>
            <p:nvPr/>
          </p:nvSpPr>
          <p:spPr>
            <a:xfrm>
              <a:off x="1623" y="2380"/>
              <a:ext cx="771" cy="0"/>
            </a:xfrm>
            <a:prstGeom prst="line">
              <a:avLst/>
            </a:prstGeom>
            <a:ln w="25400" cap="rnd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zh-CN" altLang="en-US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13867" y="197109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Box 27"/>
          <p:cNvSpPr txBox="1"/>
          <p:nvPr/>
        </p:nvSpPr>
        <p:spPr>
          <a:xfrm>
            <a:off x="1143000" y="1077040"/>
            <a:ext cx="6858000" cy="376256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Nexa Light"/>
                <a:ea typeface="方正兰亭黑简体"/>
              </a:rPr>
              <a:t>在下列“禁毒”、“和平”、“志愿者”、“节水”这四个标志中，属于轴对称图形的是（         ）</a:t>
            </a: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2400" dirty="0">
              <a:latin typeface="Nexa Light"/>
              <a:ea typeface="方正兰亭黑简体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2400" dirty="0">
              <a:latin typeface="Nexa Light"/>
              <a:ea typeface="方正兰亭黑简体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2400" dirty="0">
              <a:latin typeface="Nexa Light"/>
              <a:ea typeface="方正兰亭黑简体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2400" dirty="0">
              <a:latin typeface="Nexa Light"/>
              <a:ea typeface="方正兰亭黑简体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正方形是轴对称图形，它的对称轴有（    ）</a:t>
            </a: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条	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条	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6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条   	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8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条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59467" y="1419702"/>
            <a:ext cx="297656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Nexa Light"/>
              <a:ea typeface="宋体" panose="02010600030101010101" pitchFamily="2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73240" y="3623549"/>
            <a:ext cx="390525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Nexa Light"/>
              <a:ea typeface="宋体" panose="02010600030101010101" pitchFamily="2" charset="-122"/>
            </a:endParaRPr>
          </a:p>
        </p:txBody>
      </p:sp>
      <p:pic>
        <p:nvPicPr>
          <p:cNvPr id="8201" name="Picture 2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4449" y="2226469"/>
            <a:ext cx="5709047" cy="90844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" name="组合 7"/>
          <p:cNvGrpSpPr/>
          <p:nvPr/>
        </p:nvGrpSpPr>
        <p:grpSpPr>
          <a:xfrm>
            <a:off x="213867" y="197109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当堂检测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Box 27"/>
          <p:cNvSpPr txBox="1"/>
          <p:nvPr/>
        </p:nvSpPr>
        <p:spPr>
          <a:xfrm>
            <a:off x="1143000" y="763429"/>
            <a:ext cx="6324600" cy="376189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如图，成轴对称的有（  ）</a:t>
            </a: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个	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个    	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个	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个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．下列图表是由我们熟悉的一些基本数学图形组成的，其中是轴对称图形的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是</a:t>
            </a:r>
            <a:r>
              <a:rPr lang="zh-CN" altLang="en-US" sz="2400" u="sng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（填序号）</a:t>
            </a:r>
          </a:p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28661" y="763429"/>
            <a:ext cx="391716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Nexa Light"/>
              <a:ea typeface="宋体" panose="02010600030101010101" pitchFamily="2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56185" y="3723561"/>
            <a:ext cx="1838325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Nexa Light"/>
                <a:ea typeface="方正兰亭黑简体"/>
              </a:rPr>
              <a:t>①②③④</a:t>
            </a:r>
          </a:p>
        </p:txBody>
      </p:sp>
      <p:pic>
        <p:nvPicPr>
          <p:cNvPr id="10249" name="Picture 2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6185" y="1238251"/>
            <a:ext cx="3342084" cy="90844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2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93119" y="4161235"/>
            <a:ext cx="4768454" cy="654844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占位符 15361"/>
          <p:cNvSpPr>
            <a:spLocks noGrp="1"/>
          </p:cNvSpPr>
          <p:nvPr>
            <p:ph type="body" idx="4294967295"/>
          </p:nvPr>
        </p:nvSpPr>
        <p:spPr>
          <a:xfrm>
            <a:off x="1332548" y="1418273"/>
            <a:ext cx="6172200" cy="2114550"/>
          </a:xfrm>
          <a:ln>
            <a:noFill/>
            <a:miter/>
          </a:ln>
        </p:spPr>
        <p:txBody>
          <a:bodyPr lIns="67628" tIns="35243" rIns="67628" bIns="35243">
            <a:noAutofit/>
          </a:bodyPr>
          <a:lstStyle/>
          <a:p>
            <a:pPr lvl="0" algn="just">
              <a:lnSpc>
                <a:spcPct val="120000"/>
              </a:lnSpc>
              <a:buNone/>
            </a:pPr>
            <a:r>
              <a:rPr lang="en-US" altLang="zh-CN" sz="2400" b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zh-CN" altLang="en-US" sz="2400" b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一叶孤舟，坐着两三个骚客，启用四桨五帆</a:t>
            </a:r>
            <a:r>
              <a:rPr lang="en-US" altLang="zh-CN" sz="2400" b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zh-CN" altLang="en-US" sz="2400" b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经过六滩七湾，历尽八颠九簸，可叹十分来迟。 十年寒窗，进了九八家书院，抛却七情六欲， 苦读五经四书，考了三番两次，今天一定要中。</a:t>
            </a:r>
          </a:p>
        </p:txBody>
      </p:sp>
      <p:sp>
        <p:nvSpPr>
          <p:cNvPr id="14338" name="标题 15362"/>
          <p:cNvSpPr>
            <a:spLocks noGrp="1"/>
          </p:cNvSpPr>
          <p:nvPr>
            <p:ph type="title" idx="4294967295"/>
          </p:nvPr>
        </p:nvSpPr>
        <p:spPr>
          <a:xfrm>
            <a:off x="1321594" y="583883"/>
            <a:ext cx="6183154" cy="571500"/>
          </a:xfrm>
        </p:spPr>
        <p:txBody>
          <a:bodyPr wrap="square" lIns="67628" tIns="35243" rIns="67628" bIns="35243" anchor="b"/>
          <a:lstStyle/>
          <a:p>
            <a:pPr lvl="0" algn="l">
              <a:lnSpc>
                <a:spcPct val="12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5.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找出下文中成轴对称的文字：</a:t>
            </a:r>
          </a:p>
        </p:txBody>
      </p:sp>
      <p:sp>
        <p:nvSpPr>
          <p:cNvPr id="15364" name="文本框 15363"/>
          <p:cNvSpPr txBox="1"/>
          <p:nvPr/>
        </p:nvSpPr>
        <p:spPr>
          <a:xfrm>
            <a:off x="2447925" y="3795713"/>
            <a:ext cx="3184205" cy="844847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Times New Roman" panose="02020603050405020304" pitchFamily="18" charset="0"/>
              </a:rPr>
              <a:t>一； 三； 个； 八； 十； </a:t>
            </a:r>
          </a:p>
          <a:p>
            <a:pPr lvl="0">
              <a:lnSpc>
                <a:spcPct val="12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Times New Roman" panose="02020603050405020304" pitchFamily="18" charset="0"/>
              </a:rPr>
              <a:t>来； 苦； 天； 中。</a:t>
            </a:r>
          </a:p>
        </p:txBody>
      </p:sp>
    </p:spTree>
    <p:custDataLst>
      <p:tags r:id="rId1"/>
    </p:custDataLst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76966" y="2225501"/>
            <a:ext cx="1190069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再见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41076" y="752893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942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矩形 12"/>
          <p:cNvSpPr/>
          <p:nvPr/>
        </p:nvSpPr>
        <p:spPr>
          <a:xfrm>
            <a:off x="924410" y="2039803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1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24410" y="2834683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2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73012" y="1874429"/>
            <a:ext cx="6181704" cy="4838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000000"/>
                </a:solidFill>
                <a:latin typeface="+mj-ea"/>
                <a:ea typeface="+mj-ea"/>
                <a:cs typeface="宋体" panose="02010600030101010101" pitchFamily="2" charset="-122"/>
                <a:sym typeface="+mn-ea"/>
              </a:rPr>
              <a:t>理解轴对称图形和两个图形成轴对称的含义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</p:txBody>
      </p:sp>
      <p:sp>
        <p:nvSpPr>
          <p:cNvPr id="3" name="矩形 2"/>
          <p:cNvSpPr/>
          <p:nvPr/>
        </p:nvSpPr>
        <p:spPr>
          <a:xfrm>
            <a:off x="1173012" y="2651513"/>
            <a:ext cx="5966460" cy="48387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800" dirty="0">
                <a:solidFill>
                  <a:srgbClr val="000000"/>
                </a:solidFill>
                <a:latin typeface="+mj-ea"/>
                <a:ea typeface="+mj-ea"/>
                <a:cs typeface="宋体" panose="02010600030101010101" pitchFamily="2" charset="-122"/>
                <a:sym typeface="+mn-ea"/>
              </a:rPr>
              <a:t>能找出对称图形的对称轴，并能作出轴对称图形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3"/>
          <p:cNvSpPr>
            <a:spLocks noChangeArrowheads="1"/>
          </p:cNvSpPr>
          <p:nvPr/>
        </p:nvSpPr>
        <p:spPr bwMode="auto">
          <a:xfrm>
            <a:off x="1494235" y="1006078"/>
            <a:ext cx="5831681" cy="3914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>
                <a:solidFill>
                  <a:srgbClr val="F81F08"/>
                </a:solidFill>
              </a:rPr>
              <a:t>下面这些图形同学们熟悉吗，它们有什么特征？</a:t>
            </a:r>
            <a:endParaRPr kumimoji="1" lang="zh-CN" altLang="en-US" sz="21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869531" y="2842022"/>
            <a:ext cx="1875235" cy="3914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脸谱艺术</a:t>
            </a:r>
          </a:p>
        </p:txBody>
      </p:sp>
      <p:pic>
        <p:nvPicPr>
          <p:cNvPr id="26628" name="Picture 3" descr="01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35906" y="1607344"/>
            <a:ext cx="844154" cy="100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 descr="002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36056" y="1619250"/>
            <a:ext cx="820341" cy="104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5" descr="005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3357" y="1619250"/>
            <a:ext cx="865585" cy="104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9" descr="05a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64956" y="1608535"/>
            <a:ext cx="820341" cy="100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2" descr="012a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622256" y="1653778"/>
            <a:ext cx="82034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977879" y="4462462"/>
            <a:ext cx="2050256" cy="3914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剪纸艺术</a:t>
            </a:r>
          </a:p>
        </p:txBody>
      </p:sp>
      <p:pic>
        <p:nvPicPr>
          <p:cNvPr id="26634" name="Picture 3" descr="tnpic09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36306" y="3452813"/>
            <a:ext cx="1047750" cy="96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7" descr="tnpic08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35906" y="3426619"/>
            <a:ext cx="957263" cy="108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8" descr="tnpic05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93657" y="3411141"/>
            <a:ext cx="1094185" cy="102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9" descr="tnpic02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21807" y="3465910"/>
            <a:ext cx="1094185" cy="101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组合 7"/>
          <p:cNvGrpSpPr/>
          <p:nvPr/>
        </p:nvGrpSpPr>
        <p:grpSpPr>
          <a:xfrm>
            <a:off x="419607" y="263784"/>
            <a:ext cx="2316458" cy="647224"/>
            <a:chOff x="3327445" y="196489"/>
            <a:chExt cx="3088610" cy="1003300"/>
          </a:xfrm>
        </p:grpSpPr>
        <p:pic>
          <p:nvPicPr>
            <p:cNvPr id="2" name="图片 1" descr="标题2"/>
            <p:cNvPicPr>
              <a:picLocks noChangeAspect="1"/>
            </p:cNvPicPr>
            <p:nvPr/>
          </p:nvPicPr>
          <p:blipFill>
            <a:blip r:embed="rId1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情景导入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815954" y="4245769"/>
            <a:ext cx="2050256" cy="3914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车标设计</a:t>
            </a:r>
          </a:p>
        </p:txBody>
      </p:sp>
      <p:pic>
        <p:nvPicPr>
          <p:cNvPr id="27651" name="Picture 3" descr="qclogo09242003s1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753904"/>
            <a:ext cx="1565910" cy="129635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  <p:pic>
        <p:nvPicPr>
          <p:cNvPr id="27652" name="Picture 4" descr="qclogo09242003s1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948" y="763906"/>
            <a:ext cx="1626394" cy="128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qclogo09242003s1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48150" y="762953"/>
            <a:ext cx="1565910" cy="128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qclogo09242003s1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60244" y="753667"/>
            <a:ext cx="1565672" cy="129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qclogo09242003s6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51" y="2739629"/>
            <a:ext cx="1565672" cy="125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 descr="qclogo09242003s1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94184" y="2734628"/>
            <a:ext cx="1427798" cy="125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9" descr="qclogo09242003s6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01966" y="2735104"/>
            <a:ext cx="1566863" cy="1258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0" descr="qclogo09242003s5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14060" y="2735104"/>
            <a:ext cx="1566863" cy="1258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815954" y="4245769"/>
            <a:ext cx="2050256" cy="3914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国旗欣赏</a:t>
            </a:r>
          </a:p>
        </p:txBody>
      </p:sp>
      <p:pic>
        <p:nvPicPr>
          <p:cNvPr id="28675" name="Picture 3" descr="ysl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600" y="1257301"/>
            <a:ext cx="1129904" cy="84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nslf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6300" y="1257300"/>
            <a:ext cx="1129904" cy="82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albymghg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71600" y="2878932"/>
            <a:ext cx="1123950" cy="827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kny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06329" y="2936082"/>
            <a:ext cx="1164431" cy="77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hl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99598" y="2895600"/>
            <a:ext cx="1188244" cy="82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 descr="yuedan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971800" y="1314451"/>
            <a:ext cx="1220391" cy="77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9" descr="rd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680347" y="2950369"/>
            <a:ext cx="1219200" cy="77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0" descr="yg1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286500" y="1257300"/>
            <a:ext cx="1207294" cy="82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7" descr="未标题-2 拷贝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57514" y="916305"/>
            <a:ext cx="5886450" cy="331112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938689" y="3556159"/>
            <a:ext cx="6400800" cy="10377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请你想一想：将上图中的每一个图形沿某条直线对折，直线两旁的部分能完全重合吗？</a:t>
            </a:r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>
            <a:off x="1800464" y="1424702"/>
            <a:ext cx="0" cy="17145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 flipH="1">
            <a:off x="3325178" y="1424940"/>
            <a:ext cx="9049" cy="1828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4657964" y="1481852"/>
            <a:ext cx="0" cy="17716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6086714" y="1481852"/>
            <a:ext cx="0" cy="17716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938689" y="4474132"/>
            <a:ext cx="6400800" cy="5529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我们能不能给具有这样特征的一个图形起一个名称呢？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13867" y="197109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utoUpdateAnimBg="0"/>
      <p:bldP spid="36" grpId="0" bldLvl="0" animBg="1"/>
      <p:bldP spid="37" grpId="0" bldLvl="0" animBg="1"/>
      <p:bldP spid="38" grpId="0" bldLvl="0" animBg="1"/>
      <p:bldP spid="39" grpId="0" bldLvl="0" animBg="1"/>
      <p:bldP spid="4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9"/>
          <p:cNvSpPr txBox="1">
            <a:spLocks noChangeArrowheads="1"/>
          </p:cNvSpPr>
          <p:nvPr/>
        </p:nvSpPr>
        <p:spPr bwMode="auto">
          <a:xfrm>
            <a:off x="1547813" y="1869282"/>
            <a:ext cx="5829300" cy="17997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</a:rPr>
              <a:t>　　</a:t>
            </a:r>
            <a:r>
              <a:rPr lang="zh-CN" altLang="en-US" sz="1800" dirty="0">
                <a:latin typeface="Times New Roman" panose="02020603050405020304" pitchFamily="18" charset="0"/>
              </a:rPr>
              <a:t>如果一个平面图形沿一条直线折叠后，直线两旁的部分能够互相重合，那么这个图形叫做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轴对称图形</a:t>
            </a:r>
            <a:r>
              <a:rPr lang="zh-CN" altLang="en-US" sz="1800" dirty="0">
                <a:latin typeface="Times New Roman" panose="02020603050405020304" pitchFamily="18" charset="0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</a:rPr>
              <a:t>axially symmetric figure</a:t>
            </a:r>
            <a:r>
              <a:rPr lang="zh-CN" altLang="en-US" sz="1800" dirty="0">
                <a:latin typeface="Times New Roman" panose="02020603050405020304" pitchFamily="18" charset="0"/>
              </a:rPr>
              <a:t>） ，这条直线叫做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对称轴</a:t>
            </a:r>
            <a:r>
              <a:rPr lang="zh-CN" altLang="en-US" sz="1800" dirty="0">
                <a:latin typeface="Times New Roman" panose="02020603050405020304" pitchFamily="18" charset="0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</a:rPr>
              <a:t>axis of </a:t>
            </a:r>
            <a:r>
              <a:rPr lang="en-US" altLang="zh-CN" sz="1800" dirty="0" err="1">
                <a:latin typeface="Times New Roman" panose="02020603050405020304" pitchFamily="18" charset="0"/>
              </a:rPr>
              <a:t>symmertry</a:t>
            </a:r>
            <a:r>
              <a:rPr lang="zh-CN" altLang="en-US" sz="1800" dirty="0">
                <a:latin typeface="Times New Roman" panose="02020603050405020304" pitchFamily="18" charset="0"/>
              </a:rPr>
              <a:t>）</a:t>
            </a:r>
            <a:r>
              <a:rPr lang="en-US" altLang="zh-CN" sz="1800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1747" name="Picture 1" descr="C:\Users\Administrator\AppData\Roaming\Tencent\Users\918008731\QQ\WinTemp\RichOle\W9B$WJ0`%][`I}K4OE0}WQ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6160" y="897732"/>
            <a:ext cx="5592365" cy="75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9"/>
          <p:cNvSpPr txBox="1">
            <a:spLocks noChangeArrowheads="1"/>
          </p:cNvSpPr>
          <p:nvPr/>
        </p:nvSpPr>
        <p:spPr bwMode="auto">
          <a:xfrm>
            <a:off x="1439466" y="1390889"/>
            <a:ext cx="5994797" cy="10377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</a:rPr>
              <a:t>     观察图</a:t>
            </a:r>
            <a:r>
              <a:rPr lang="en-US" altLang="zh-CN" sz="2100" dirty="0">
                <a:latin typeface="Times New Roman" panose="02020603050405020304" pitchFamily="18" charset="0"/>
              </a:rPr>
              <a:t>5-2</a:t>
            </a:r>
            <a:r>
              <a:rPr lang="zh-CN" altLang="en-US" sz="2100" dirty="0">
                <a:latin typeface="Times New Roman" panose="02020603050405020304" pitchFamily="18" charset="0"/>
              </a:rPr>
              <a:t>中的图形，哪些图形是轴对称图形？如果是轴对称图形，请找出它的对称轴．</a:t>
            </a:r>
          </a:p>
        </p:txBody>
      </p:sp>
      <p:pic>
        <p:nvPicPr>
          <p:cNvPr id="32771" name="Picture 1" descr="C:\Users\Administrator\AppData\Roaming\Tencent\Users\918008731\QQ\WinTemp\RichOle\9F[%]$BJ1(Z2ZOPJ}OM$$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4235" y="2825591"/>
            <a:ext cx="5831681" cy="129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1439466" y="2987517"/>
            <a:ext cx="864394" cy="864394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736056" y="2718435"/>
            <a:ext cx="0" cy="14573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600450" y="2718435"/>
            <a:ext cx="0" cy="14573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813822" y="2718435"/>
            <a:ext cx="0" cy="1512094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6840141" y="2663666"/>
            <a:ext cx="0" cy="1566863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2357438" y="3366135"/>
            <a:ext cx="864394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6407944" y="2933938"/>
            <a:ext cx="864394" cy="91797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6407944" y="3366135"/>
            <a:ext cx="1026319" cy="53579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6462713" y="2987516"/>
            <a:ext cx="809625" cy="810816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5489972" y="2772013"/>
            <a:ext cx="647700" cy="124182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5328047" y="3042285"/>
            <a:ext cx="971550" cy="702469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5274469" y="3366135"/>
            <a:ext cx="9715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5274469" y="3095864"/>
            <a:ext cx="971550" cy="64889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5489972" y="2825591"/>
            <a:ext cx="594122" cy="1134666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7" name="圆角矩形 31"/>
          <p:cNvSpPr>
            <a:spLocks noChangeArrowheads="1"/>
          </p:cNvSpPr>
          <p:nvPr/>
        </p:nvSpPr>
        <p:spPr bwMode="auto">
          <a:xfrm>
            <a:off x="1082040" y="572453"/>
            <a:ext cx="1065848" cy="37861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议一议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3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9"/>
          <p:cNvSpPr txBox="1">
            <a:spLocks noChangeArrowheads="1"/>
          </p:cNvSpPr>
          <p:nvPr/>
        </p:nvSpPr>
        <p:spPr bwMode="auto">
          <a:xfrm>
            <a:off x="1478042" y="1002269"/>
            <a:ext cx="5994797" cy="20073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</a:rPr>
              <a:t>        将一张纸对折后，用笔尖在纸上扎出如图</a:t>
            </a:r>
            <a:r>
              <a:rPr lang="en-US" altLang="zh-CN" sz="2100" dirty="0">
                <a:latin typeface="Times New Roman" panose="02020603050405020304" pitchFamily="18" charset="0"/>
              </a:rPr>
              <a:t>5-3</a:t>
            </a:r>
            <a:r>
              <a:rPr lang="zh-CN" altLang="en-US" sz="2100" dirty="0">
                <a:latin typeface="Times New Roman" panose="02020603050405020304" pitchFamily="18" charset="0"/>
              </a:rPr>
              <a:t>所示的图形，将纸打开后铺平，观察所得到的图形，是轴对称图形吗？你还能用这种方法得到其他的轴对称图形吗？与同伴进行交流</a:t>
            </a:r>
            <a:r>
              <a:rPr lang="en-US" altLang="zh-CN" sz="2100" dirty="0">
                <a:latin typeface="Times New Roman" panose="02020603050405020304" pitchFamily="18" charset="0"/>
              </a:rPr>
              <a:t>.</a:t>
            </a:r>
            <a:endParaRPr lang="zh-CN" altLang="en-US" sz="2100" dirty="0">
              <a:latin typeface="Times New Roman" panose="02020603050405020304" pitchFamily="18" charset="0"/>
            </a:endParaRPr>
          </a:p>
        </p:txBody>
      </p:sp>
      <p:pic>
        <p:nvPicPr>
          <p:cNvPr id="33795" name="Picture 1" descr="C:\Users\Administrator\AppData\Roaming\Tencent\Users\918008731\QQ\WinTemp\RichOle\0ZPUL5MSC8R{07}O%]`OTA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2" y="3219450"/>
            <a:ext cx="5233988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圆角矩形 31"/>
          <p:cNvSpPr>
            <a:spLocks noChangeArrowheads="1"/>
          </p:cNvSpPr>
          <p:nvPr/>
        </p:nvSpPr>
        <p:spPr bwMode="auto">
          <a:xfrm>
            <a:off x="1082040" y="572453"/>
            <a:ext cx="1065848" cy="37861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做一做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15b5487-1f65-4493-b94c-474eef8ea030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全屏显示(16:9)</PresentationFormat>
  <Paragraphs>80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Nexa Light</vt:lpstr>
      <vt:lpstr>等线</vt:lpstr>
      <vt:lpstr>方正兰亭黑简体</vt:lpstr>
      <vt:lpstr>黑体</vt:lpstr>
      <vt:lpstr>华文行楷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5.找出下文中成轴对称的文字：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2023-01-16T22:33:38Z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81EC41BA00F14A82B1EFE2E745239B3A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