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02" r:id="rId2"/>
    <p:sldId id="257" r:id="rId3"/>
    <p:sldId id="345" r:id="rId4"/>
    <p:sldId id="389" r:id="rId5"/>
    <p:sldId id="346" r:id="rId6"/>
    <p:sldId id="347" r:id="rId7"/>
    <p:sldId id="390" r:id="rId8"/>
    <p:sldId id="391" r:id="rId9"/>
    <p:sldId id="326" r:id="rId10"/>
    <p:sldId id="343" r:id="rId11"/>
    <p:sldId id="311" r:id="rId12"/>
    <p:sldId id="348" r:id="rId13"/>
    <p:sldId id="392" r:id="rId14"/>
    <p:sldId id="304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F0"/>
    <a:srgbClr val="FFC800"/>
    <a:srgbClr val="7B5074"/>
    <a:srgbClr val="F68920"/>
    <a:srgbClr val="5A8E2A"/>
    <a:srgbClr val="BED63A"/>
    <a:srgbClr val="BF9000"/>
    <a:srgbClr val="33CC33"/>
    <a:srgbClr val="B5D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414" autoAdjust="0"/>
  </p:normalViewPr>
  <p:slideViewPr>
    <p:cSldViewPr snapToGrid="0" showGuides="1">
      <p:cViewPr>
        <p:scale>
          <a:sx n="100" d="100"/>
          <a:sy n="100" d="100"/>
        </p:scale>
        <p:origin x="-294" y="-756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F164E-D685-493E-AF07-0CE742DE1FD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F164E-D685-493E-AF07-0CE742DE1FD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F164E-D685-493E-AF07-0CE742DE1FD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75305" y="221503"/>
            <a:ext cx="512108" cy="5121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4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5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10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三本书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图片 35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54729" y="214597"/>
            <a:ext cx="523847" cy="52384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4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5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10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268117" y="214670"/>
            <a:ext cx="523845" cy="523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260835" y="289567"/>
            <a:ext cx="571373" cy="39028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4" name="组合 13"/>
          <p:cNvGrpSpPr/>
          <p:nvPr userDrawn="1"/>
        </p:nvGrpSpPr>
        <p:grpSpPr>
          <a:xfrm rot="1215844">
            <a:off x="303874" y="201059"/>
            <a:ext cx="477842" cy="453057"/>
            <a:chOff x="343893" y="269257"/>
            <a:chExt cx="637122" cy="604076"/>
          </a:xfrm>
        </p:grpSpPr>
        <p:sp>
          <p:nvSpPr>
            <p:cNvPr id="217" name="Freeform 1235"/>
            <p:cNvSpPr/>
            <p:nvPr userDrawn="1"/>
          </p:nvSpPr>
          <p:spPr bwMode="auto">
            <a:xfrm>
              <a:off x="343893" y="303625"/>
              <a:ext cx="536663" cy="569708"/>
            </a:xfrm>
            <a:custGeom>
              <a:avLst/>
              <a:gdLst>
                <a:gd name="T0" fmla="*/ 404 w 404"/>
                <a:gd name="T1" fmla="*/ 214 h 429"/>
                <a:gd name="T2" fmla="*/ 376 w 404"/>
                <a:gd name="T3" fmla="*/ 301 h 429"/>
                <a:gd name="T4" fmla="*/ 376 w 404"/>
                <a:gd name="T5" fmla="*/ 302 h 429"/>
                <a:gd name="T6" fmla="*/ 247 w 404"/>
                <a:gd name="T7" fmla="*/ 405 h 429"/>
                <a:gd name="T8" fmla="*/ 35 w 404"/>
                <a:gd name="T9" fmla="*/ 311 h 429"/>
                <a:gd name="T10" fmla="*/ 153 w 404"/>
                <a:gd name="T11" fmla="*/ 276 h 429"/>
                <a:gd name="T12" fmla="*/ 31 w 404"/>
                <a:gd name="T13" fmla="*/ 106 h 429"/>
                <a:gd name="T14" fmla="*/ 56 w 404"/>
                <a:gd name="T15" fmla="*/ 132 h 429"/>
                <a:gd name="T16" fmla="*/ 85 w 404"/>
                <a:gd name="T17" fmla="*/ 0 h 429"/>
                <a:gd name="T18" fmla="*/ 266 w 404"/>
                <a:gd name="T19" fmla="*/ 124 h 429"/>
                <a:gd name="T20" fmla="*/ 266 w 404"/>
                <a:gd name="T21" fmla="*/ 124 h 429"/>
                <a:gd name="T22" fmla="*/ 376 w 404"/>
                <a:gd name="T23" fmla="*/ 145 h 429"/>
                <a:gd name="T24" fmla="*/ 404 w 404"/>
                <a:gd name="T25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4" h="429">
                  <a:moveTo>
                    <a:pt x="404" y="214"/>
                  </a:moveTo>
                  <a:cubicBezTo>
                    <a:pt x="404" y="242"/>
                    <a:pt x="395" y="273"/>
                    <a:pt x="376" y="301"/>
                  </a:cubicBezTo>
                  <a:cubicBezTo>
                    <a:pt x="376" y="301"/>
                    <a:pt x="376" y="301"/>
                    <a:pt x="376" y="302"/>
                  </a:cubicBezTo>
                  <a:cubicBezTo>
                    <a:pt x="344" y="361"/>
                    <a:pt x="297" y="393"/>
                    <a:pt x="247" y="405"/>
                  </a:cubicBezTo>
                  <a:cubicBezTo>
                    <a:pt x="154" y="429"/>
                    <a:pt x="53" y="381"/>
                    <a:pt x="35" y="311"/>
                  </a:cubicBezTo>
                  <a:cubicBezTo>
                    <a:pt x="129" y="359"/>
                    <a:pt x="153" y="276"/>
                    <a:pt x="153" y="276"/>
                  </a:cubicBezTo>
                  <a:cubicBezTo>
                    <a:pt x="0" y="267"/>
                    <a:pt x="31" y="106"/>
                    <a:pt x="31" y="106"/>
                  </a:cubicBezTo>
                  <a:cubicBezTo>
                    <a:pt x="41" y="130"/>
                    <a:pt x="56" y="132"/>
                    <a:pt x="56" y="132"/>
                  </a:cubicBezTo>
                  <a:cubicBezTo>
                    <a:pt x="56" y="132"/>
                    <a:pt x="24" y="45"/>
                    <a:pt x="85" y="0"/>
                  </a:cubicBezTo>
                  <a:cubicBezTo>
                    <a:pt x="117" y="132"/>
                    <a:pt x="202" y="124"/>
                    <a:pt x="266" y="124"/>
                  </a:cubicBezTo>
                  <a:cubicBezTo>
                    <a:pt x="266" y="124"/>
                    <a:pt x="266" y="124"/>
                    <a:pt x="266" y="124"/>
                  </a:cubicBezTo>
                  <a:cubicBezTo>
                    <a:pt x="307" y="112"/>
                    <a:pt x="349" y="118"/>
                    <a:pt x="376" y="145"/>
                  </a:cubicBezTo>
                  <a:cubicBezTo>
                    <a:pt x="394" y="163"/>
                    <a:pt x="403" y="188"/>
                    <a:pt x="404" y="214"/>
                  </a:cubicBez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8" name="Freeform 1236"/>
            <p:cNvSpPr/>
            <p:nvPr userDrawn="1"/>
          </p:nvSpPr>
          <p:spPr bwMode="auto">
            <a:xfrm>
              <a:off x="415272" y="372360"/>
              <a:ext cx="216780" cy="247182"/>
            </a:xfrm>
            <a:custGeom>
              <a:avLst/>
              <a:gdLst>
                <a:gd name="T0" fmla="*/ 77 w 163"/>
                <a:gd name="T1" fmla="*/ 186 h 186"/>
                <a:gd name="T2" fmla="*/ 22 w 163"/>
                <a:gd name="T3" fmla="*/ 164 h 186"/>
                <a:gd name="T4" fmla="*/ 0 w 163"/>
                <a:gd name="T5" fmla="*/ 104 h 186"/>
                <a:gd name="T6" fmla="*/ 39 w 163"/>
                <a:gd name="T7" fmla="*/ 108 h 186"/>
                <a:gd name="T8" fmla="*/ 26 w 163"/>
                <a:gd name="T9" fmla="*/ 71 h 186"/>
                <a:gd name="T10" fmla="*/ 23 w 163"/>
                <a:gd name="T11" fmla="*/ 0 h 186"/>
                <a:gd name="T12" fmla="*/ 163 w 163"/>
                <a:gd name="T13" fmla="*/ 97 h 186"/>
                <a:gd name="T14" fmla="*/ 99 w 163"/>
                <a:gd name="T15" fmla="*/ 184 h 186"/>
                <a:gd name="T16" fmla="*/ 77 w 163"/>
                <a:gd name="T1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6">
                  <a:moveTo>
                    <a:pt x="77" y="186"/>
                  </a:moveTo>
                  <a:cubicBezTo>
                    <a:pt x="53" y="186"/>
                    <a:pt x="33" y="178"/>
                    <a:pt x="22" y="164"/>
                  </a:cubicBezTo>
                  <a:cubicBezTo>
                    <a:pt x="8" y="146"/>
                    <a:pt x="2" y="123"/>
                    <a:pt x="0" y="104"/>
                  </a:cubicBezTo>
                  <a:cubicBezTo>
                    <a:pt x="39" y="108"/>
                    <a:pt x="39" y="108"/>
                    <a:pt x="39" y="108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5" y="70"/>
                    <a:pt x="12" y="33"/>
                    <a:pt x="23" y="0"/>
                  </a:cubicBezTo>
                  <a:cubicBezTo>
                    <a:pt x="61" y="90"/>
                    <a:pt x="118" y="97"/>
                    <a:pt x="163" y="97"/>
                  </a:cubicBezTo>
                  <a:cubicBezTo>
                    <a:pt x="156" y="121"/>
                    <a:pt x="135" y="177"/>
                    <a:pt x="99" y="184"/>
                  </a:cubicBezTo>
                  <a:cubicBezTo>
                    <a:pt x="92" y="185"/>
                    <a:pt x="85" y="186"/>
                    <a:pt x="77" y="186"/>
                  </a:cubicBez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9" name="Freeform 1237"/>
            <p:cNvSpPr/>
            <p:nvPr userDrawn="1"/>
          </p:nvSpPr>
          <p:spPr bwMode="auto">
            <a:xfrm>
              <a:off x="651880" y="553451"/>
              <a:ext cx="228676" cy="288159"/>
            </a:xfrm>
            <a:custGeom>
              <a:avLst/>
              <a:gdLst>
                <a:gd name="T0" fmla="*/ 173 w 173"/>
                <a:gd name="T1" fmla="*/ 26 h 217"/>
                <a:gd name="T2" fmla="*/ 145 w 173"/>
                <a:gd name="T3" fmla="*/ 113 h 217"/>
                <a:gd name="T4" fmla="*/ 145 w 173"/>
                <a:gd name="T5" fmla="*/ 114 h 217"/>
                <a:gd name="T6" fmla="*/ 16 w 173"/>
                <a:gd name="T7" fmla="*/ 217 h 217"/>
                <a:gd name="T8" fmla="*/ 31 w 173"/>
                <a:gd name="T9" fmla="*/ 90 h 217"/>
                <a:gd name="T10" fmla="*/ 168 w 173"/>
                <a:gd name="T11" fmla="*/ 23 h 217"/>
                <a:gd name="T12" fmla="*/ 173 w 173"/>
                <a:gd name="T13" fmla="*/ 26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217">
                  <a:moveTo>
                    <a:pt x="173" y="26"/>
                  </a:moveTo>
                  <a:cubicBezTo>
                    <a:pt x="173" y="54"/>
                    <a:pt x="164" y="85"/>
                    <a:pt x="145" y="113"/>
                  </a:cubicBezTo>
                  <a:cubicBezTo>
                    <a:pt x="145" y="113"/>
                    <a:pt x="145" y="113"/>
                    <a:pt x="145" y="114"/>
                  </a:cubicBezTo>
                  <a:cubicBezTo>
                    <a:pt x="113" y="173"/>
                    <a:pt x="66" y="205"/>
                    <a:pt x="16" y="217"/>
                  </a:cubicBezTo>
                  <a:cubicBezTo>
                    <a:pt x="0" y="185"/>
                    <a:pt x="4" y="135"/>
                    <a:pt x="31" y="90"/>
                  </a:cubicBezTo>
                  <a:cubicBezTo>
                    <a:pt x="66" y="29"/>
                    <a:pt x="128" y="0"/>
                    <a:pt x="168" y="23"/>
                  </a:cubicBezTo>
                  <a:cubicBezTo>
                    <a:pt x="170" y="24"/>
                    <a:pt x="171" y="25"/>
                    <a:pt x="173" y="26"/>
                  </a:cubicBez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0" name="Freeform 1238"/>
            <p:cNvSpPr/>
            <p:nvPr userDrawn="1"/>
          </p:nvSpPr>
          <p:spPr bwMode="auto">
            <a:xfrm>
              <a:off x="903027" y="324774"/>
              <a:ext cx="77988" cy="55517"/>
            </a:xfrm>
            <a:custGeom>
              <a:avLst/>
              <a:gdLst>
                <a:gd name="T0" fmla="*/ 0 w 59"/>
                <a:gd name="T1" fmla="*/ 0 h 42"/>
                <a:gd name="T2" fmla="*/ 59 w 59"/>
                <a:gd name="T3" fmla="*/ 4 h 42"/>
                <a:gd name="T4" fmla="*/ 10 w 59"/>
                <a:gd name="T5" fmla="*/ 42 h 42"/>
                <a:gd name="T6" fmla="*/ 0 w 5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2">
                  <a:moveTo>
                    <a:pt x="0" y="0"/>
                  </a:moveTo>
                  <a:lnTo>
                    <a:pt x="59" y="4"/>
                  </a:lnTo>
                  <a:lnTo>
                    <a:pt x="10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9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1" name="Oval 1239"/>
            <p:cNvSpPr>
              <a:spLocks noChangeArrowheads="1"/>
            </p:cNvSpPr>
            <p:nvPr userDrawn="1"/>
          </p:nvSpPr>
          <p:spPr bwMode="auto">
            <a:xfrm>
              <a:off x="675673" y="269257"/>
              <a:ext cx="247182" cy="248504"/>
            </a:xfrm>
            <a:prstGeom prst="ellipse">
              <a:avLst/>
            </a:prstGeom>
            <a:solidFill>
              <a:srgbClr val="FF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2" name="Oval 1240"/>
            <p:cNvSpPr>
              <a:spLocks noChangeArrowheads="1"/>
            </p:cNvSpPr>
            <p:nvPr userDrawn="1"/>
          </p:nvSpPr>
          <p:spPr bwMode="auto">
            <a:xfrm>
              <a:off x="844867" y="312878"/>
              <a:ext cx="40976" cy="39655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572783" y="4497892"/>
            <a:ext cx="314201" cy="40737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3" cstate="email"/>
          <a:srcRect l="-9007" t="-46031"/>
          <a:stretch>
            <a:fillRect/>
          </a:stretch>
        </p:blipFill>
        <p:spPr>
          <a:xfrm>
            <a:off x="-192853" y="1060253"/>
            <a:ext cx="437111" cy="1985776"/>
          </a:xfrm>
          <a:custGeom>
            <a:avLst/>
            <a:gdLst>
              <a:gd name="connsiteX0" fmla="*/ 0 w 582814"/>
              <a:gd name="connsiteY0" fmla="*/ 0 h 2647701"/>
              <a:gd name="connsiteX1" fmla="*/ 582814 w 582814"/>
              <a:gd name="connsiteY1" fmla="*/ 0 h 2647701"/>
              <a:gd name="connsiteX2" fmla="*/ 582814 w 582814"/>
              <a:gd name="connsiteY2" fmla="*/ 834598 h 2647701"/>
              <a:gd name="connsiteX3" fmla="*/ 48113 w 582814"/>
              <a:gd name="connsiteY3" fmla="*/ 834598 h 2647701"/>
              <a:gd name="connsiteX4" fmla="*/ 48113 w 582814"/>
              <a:gd name="connsiteY4" fmla="*/ 2647701 h 2647701"/>
              <a:gd name="connsiteX5" fmla="*/ 0 w 582814"/>
              <a:gd name="connsiteY5" fmla="*/ 2647701 h 2647701"/>
              <a:gd name="connsiteX6" fmla="*/ 0 w 582814"/>
              <a:gd name="connsiteY6" fmla="*/ 0 h 264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814" h="2647701">
                <a:moveTo>
                  <a:pt x="0" y="0"/>
                </a:moveTo>
                <a:lnTo>
                  <a:pt x="582814" y="0"/>
                </a:lnTo>
                <a:lnTo>
                  <a:pt x="582814" y="834598"/>
                </a:lnTo>
                <a:lnTo>
                  <a:pt x="48113" y="834598"/>
                </a:lnTo>
                <a:lnTo>
                  <a:pt x="48113" y="2647701"/>
                </a:lnTo>
                <a:lnTo>
                  <a:pt x="0" y="264770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4" cstate="email"/>
          <a:srcRect r="-10151" b="-1841"/>
          <a:stretch>
            <a:fillRect/>
          </a:stretch>
        </p:blipFill>
        <p:spPr>
          <a:xfrm>
            <a:off x="-258967" y="5071274"/>
            <a:ext cx="9442659" cy="685800"/>
          </a:xfrm>
          <a:custGeom>
            <a:avLst/>
            <a:gdLst>
              <a:gd name="connsiteX0" fmla="*/ 11430023 w 12590212"/>
              <a:gd name="connsiteY0" fmla="*/ 0 h 914400"/>
              <a:gd name="connsiteX1" fmla="*/ 12590212 w 12590212"/>
              <a:gd name="connsiteY1" fmla="*/ 0 h 914400"/>
              <a:gd name="connsiteX2" fmla="*/ 12590212 w 12590212"/>
              <a:gd name="connsiteY2" fmla="*/ 914400 h 914400"/>
              <a:gd name="connsiteX3" fmla="*/ 0 w 12590212"/>
              <a:gd name="connsiteY3" fmla="*/ 914400 h 914400"/>
              <a:gd name="connsiteX4" fmla="*/ 0 w 12590212"/>
              <a:gd name="connsiteY4" fmla="*/ 897878 h 914400"/>
              <a:gd name="connsiteX5" fmla="*/ 11430023 w 12590212"/>
              <a:gd name="connsiteY5" fmla="*/ 897878 h 914400"/>
              <a:gd name="connsiteX6" fmla="*/ 11430023 w 12590212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0212" h="914400">
                <a:moveTo>
                  <a:pt x="11430023" y="0"/>
                </a:moveTo>
                <a:lnTo>
                  <a:pt x="12590212" y="0"/>
                </a:lnTo>
                <a:lnTo>
                  <a:pt x="12590212" y="914400"/>
                </a:lnTo>
                <a:lnTo>
                  <a:pt x="0" y="914400"/>
                </a:lnTo>
                <a:lnTo>
                  <a:pt x="0" y="897878"/>
                </a:lnTo>
                <a:lnTo>
                  <a:pt x="11430023" y="897878"/>
                </a:lnTo>
                <a:lnTo>
                  <a:pt x="11430023" y="0"/>
                </a:lnTo>
                <a:close/>
              </a:path>
            </a:pathLst>
          </a:custGeom>
        </p:spPr>
      </p:pic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>
          <a:xfrm>
            <a:off x="-291698" y="5453209"/>
            <a:ext cx="32732" cy="291474"/>
          </a:xfrm>
          <a:custGeom>
            <a:avLst/>
            <a:gdLst>
              <a:gd name="connsiteX0" fmla="*/ 0 w 43643"/>
              <a:gd name="connsiteY0" fmla="*/ 0 h 388632"/>
              <a:gd name="connsiteX1" fmla="*/ 43643 w 43643"/>
              <a:gd name="connsiteY1" fmla="*/ 0 h 388632"/>
              <a:gd name="connsiteX2" fmla="*/ 43643 w 43643"/>
              <a:gd name="connsiteY2" fmla="*/ 388632 h 388632"/>
              <a:gd name="connsiteX3" fmla="*/ 0 w 43643"/>
              <a:gd name="connsiteY3" fmla="*/ 388632 h 388632"/>
              <a:gd name="connsiteX4" fmla="*/ 0 w 43643"/>
              <a:gd name="connsiteY4" fmla="*/ 0 h 38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43" h="388632">
                <a:moveTo>
                  <a:pt x="0" y="0"/>
                </a:moveTo>
                <a:lnTo>
                  <a:pt x="43643" y="0"/>
                </a:lnTo>
                <a:lnTo>
                  <a:pt x="43643" y="388632"/>
                </a:lnTo>
                <a:lnTo>
                  <a:pt x="0" y="388632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4" name="图片 53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-676602" y="4767409"/>
            <a:ext cx="384903" cy="685800"/>
          </a:xfrm>
          <a:custGeom>
            <a:avLst/>
            <a:gdLst>
              <a:gd name="connsiteX0" fmla="*/ 0 w 513204"/>
              <a:gd name="connsiteY0" fmla="*/ 0 h 914400"/>
              <a:gd name="connsiteX1" fmla="*/ 513204 w 513204"/>
              <a:gd name="connsiteY1" fmla="*/ 0 h 914400"/>
              <a:gd name="connsiteX2" fmla="*/ 513204 w 513204"/>
              <a:gd name="connsiteY2" fmla="*/ 914400 h 914400"/>
              <a:gd name="connsiteX3" fmla="*/ 0 w 513204"/>
              <a:gd name="connsiteY3" fmla="*/ 914400 h 914400"/>
              <a:gd name="connsiteX4" fmla="*/ 0 w 513204"/>
              <a:gd name="connsiteY4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04" h="914400">
                <a:moveTo>
                  <a:pt x="0" y="0"/>
                </a:moveTo>
                <a:lnTo>
                  <a:pt x="513204" y="0"/>
                </a:lnTo>
                <a:lnTo>
                  <a:pt x="51320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7" name="图片 66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>
          <a:xfrm>
            <a:off x="9193403" y="1176795"/>
            <a:ext cx="685800" cy="3310297"/>
          </a:xfrm>
          <a:custGeom>
            <a:avLst/>
            <a:gdLst>
              <a:gd name="connsiteX0" fmla="*/ 0 w 914400"/>
              <a:gd name="connsiteY0" fmla="*/ 0 h 4413729"/>
              <a:gd name="connsiteX1" fmla="*/ 914400 w 914400"/>
              <a:gd name="connsiteY1" fmla="*/ 0 h 4413729"/>
              <a:gd name="connsiteX2" fmla="*/ 914400 w 914400"/>
              <a:gd name="connsiteY2" fmla="*/ 4413729 h 4413729"/>
              <a:gd name="connsiteX3" fmla="*/ 0 w 914400"/>
              <a:gd name="connsiteY3" fmla="*/ 4413729 h 4413729"/>
              <a:gd name="connsiteX4" fmla="*/ 0 w 914400"/>
              <a:gd name="connsiteY4" fmla="*/ 0 h 441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4413729">
                <a:moveTo>
                  <a:pt x="0" y="0"/>
                </a:moveTo>
                <a:lnTo>
                  <a:pt x="914400" y="0"/>
                </a:lnTo>
                <a:lnTo>
                  <a:pt x="914400" y="4413729"/>
                </a:lnTo>
                <a:lnTo>
                  <a:pt x="0" y="441372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2" name="组合 11"/>
          <p:cNvGrpSpPr/>
          <p:nvPr userDrawn="1"/>
        </p:nvGrpSpPr>
        <p:grpSpPr>
          <a:xfrm>
            <a:off x="240205" y="4329407"/>
            <a:ext cx="244248" cy="726354"/>
            <a:chOff x="162845" y="5707378"/>
            <a:chExt cx="325664" cy="968472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89" name="矩形 88"/>
              <p:cNvSpPr/>
              <p:nvPr userDrawn="1"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0" name="等腰三角形 89"/>
              <p:cNvSpPr/>
              <p:nvPr userDrawn="1"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弦形 90"/>
              <p:cNvSpPr/>
              <p:nvPr userDrawn="1"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 3"/>
              <p:cNvSpPr/>
              <p:nvPr userDrawn="1"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弦形 19"/>
              <p:cNvSpPr/>
              <p:nvPr userDrawn="1"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7" name="直接连接符 6"/>
            <p:cNvCxnSpPr>
              <a:stCxn id="90" idx="1"/>
              <a:endCxn id="90" idx="5"/>
            </p:cNvCxnSpPr>
            <p:nvPr userDrawn="1"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图片 85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>
          <a:xfrm>
            <a:off x="7272909" y="4455620"/>
            <a:ext cx="1871092" cy="697083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图片 59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>
          <a:xfrm>
            <a:off x="-348550" y="4703235"/>
            <a:ext cx="9273617" cy="445806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2" name="图片 81"/>
          <p:cNvPicPr>
            <a:picLocks noChangeAspect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>
          <a:xfrm>
            <a:off x="7187536" y="4703402"/>
            <a:ext cx="1818740" cy="445806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21" name="组合 20"/>
          <p:cNvGrpSpPr/>
          <p:nvPr userDrawn="1"/>
        </p:nvGrpSpPr>
        <p:grpSpPr>
          <a:xfrm rot="433303">
            <a:off x="257047" y="161504"/>
            <a:ext cx="608300" cy="482860"/>
            <a:chOff x="5254626" y="922338"/>
            <a:chExt cx="528638" cy="420688"/>
          </a:xfrm>
        </p:grpSpPr>
        <p:sp>
          <p:nvSpPr>
            <p:cNvPr id="22" name="Freeform 35"/>
            <p:cNvSpPr/>
            <p:nvPr/>
          </p:nvSpPr>
          <p:spPr bwMode="auto">
            <a:xfrm>
              <a:off x="5280026" y="922338"/>
              <a:ext cx="503238" cy="336550"/>
            </a:xfrm>
            <a:custGeom>
              <a:avLst/>
              <a:gdLst>
                <a:gd name="T0" fmla="*/ 185 w 185"/>
                <a:gd name="T1" fmla="*/ 37 h 123"/>
                <a:gd name="T2" fmla="*/ 183 w 185"/>
                <a:gd name="T3" fmla="*/ 35 h 123"/>
                <a:gd name="T4" fmla="*/ 90 w 185"/>
                <a:gd name="T5" fmla="*/ 1 h 123"/>
                <a:gd name="T6" fmla="*/ 86 w 185"/>
                <a:gd name="T7" fmla="*/ 2 h 123"/>
                <a:gd name="T8" fmla="*/ 2 w 185"/>
                <a:gd name="T9" fmla="*/ 74 h 123"/>
                <a:gd name="T10" fmla="*/ 1 w 185"/>
                <a:gd name="T11" fmla="*/ 77 h 123"/>
                <a:gd name="T12" fmla="*/ 3 w 185"/>
                <a:gd name="T13" fmla="*/ 80 h 123"/>
                <a:gd name="T14" fmla="*/ 99 w 185"/>
                <a:gd name="T15" fmla="*/ 123 h 123"/>
                <a:gd name="T16" fmla="*/ 101 w 185"/>
                <a:gd name="T17" fmla="*/ 123 h 123"/>
                <a:gd name="T18" fmla="*/ 104 w 185"/>
                <a:gd name="T19" fmla="*/ 122 h 123"/>
                <a:gd name="T20" fmla="*/ 184 w 185"/>
                <a:gd name="T21" fmla="*/ 41 h 123"/>
                <a:gd name="T22" fmla="*/ 185 w 185"/>
                <a:gd name="T23" fmla="*/ 3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3">
                  <a:moveTo>
                    <a:pt x="185" y="37"/>
                  </a:moveTo>
                  <a:cubicBezTo>
                    <a:pt x="185" y="36"/>
                    <a:pt x="184" y="35"/>
                    <a:pt x="183" y="35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8" y="0"/>
                    <a:pt x="87" y="1"/>
                    <a:pt x="86" y="2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1" y="75"/>
                    <a:pt x="0" y="76"/>
                    <a:pt x="1" y="77"/>
                  </a:cubicBezTo>
                  <a:cubicBezTo>
                    <a:pt x="1" y="79"/>
                    <a:pt x="2" y="80"/>
                    <a:pt x="3" y="80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100" y="123"/>
                    <a:pt x="101" y="123"/>
                    <a:pt x="101" y="123"/>
                  </a:cubicBezTo>
                  <a:cubicBezTo>
                    <a:pt x="102" y="123"/>
                    <a:pt x="103" y="123"/>
                    <a:pt x="104" y="122"/>
                  </a:cubicBezTo>
                  <a:cubicBezTo>
                    <a:pt x="184" y="41"/>
                    <a:pt x="184" y="41"/>
                    <a:pt x="184" y="41"/>
                  </a:cubicBezTo>
                  <a:cubicBezTo>
                    <a:pt x="185" y="40"/>
                    <a:pt x="185" y="39"/>
                    <a:pt x="185" y="3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3" name="Freeform 36"/>
            <p:cNvSpPr/>
            <p:nvPr/>
          </p:nvSpPr>
          <p:spPr bwMode="auto">
            <a:xfrm>
              <a:off x="5254626" y="1119188"/>
              <a:ext cx="512763" cy="223838"/>
            </a:xfrm>
            <a:custGeom>
              <a:avLst/>
              <a:gdLst>
                <a:gd name="T0" fmla="*/ 111 w 188"/>
                <a:gd name="T1" fmla="*/ 82 h 82"/>
                <a:gd name="T2" fmla="*/ 109 w 188"/>
                <a:gd name="T3" fmla="*/ 82 h 82"/>
                <a:gd name="T4" fmla="*/ 16 w 188"/>
                <a:gd name="T5" fmla="*/ 42 h 82"/>
                <a:gd name="T6" fmla="*/ 0 w 188"/>
                <a:gd name="T7" fmla="*/ 20 h 82"/>
                <a:gd name="T8" fmla="*/ 12 w 188"/>
                <a:gd name="T9" fmla="*/ 1 h 82"/>
                <a:gd name="T10" fmla="*/ 17 w 188"/>
                <a:gd name="T11" fmla="*/ 3 h 82"/>
                <a:gd name="T12" fmla="*/ 15 w 188"/>
                <a:gd name="T13" fmla="*/ 8 h 82"/>
                <a:gd name="T14" fmla="*/ 8 w 188"/>
                <a:gd name="T15" fmla="*/ 20 h 82"/>
                <a:gd name="T16" fmla="*/ 19 w 188"/>
                <a:gd name="T17" fmla="*/ 34 h 82"/>
                <a:gd name="T18" fmla="*/ 110 w 188"/>
                <a:gd name="T19" fmla="*/ 73 h 82"/>
                <a:gd name="T20" fmla="*/ 180 w 188"/>
                <a:gd name="T21" fmla="*/ 2 h 82"/>
                <a:gd name="T22" fmla="*/ 186 w 188"/>
                <a:gd name="T23" fmla="*/ 2 h 82"/>
                <a:gd name="T24" fmla="*/ 186 w 188"/>
                <a:gd name="T25" fmla="*/ 7 h 82"/>
                <a:gd name="T26" fmla="*/ 114 w 188"/>
                <a:gd name="T27" fmla="*/ 81 h 82"/>
                <a:gd name="T28" fmla="*/ 111 w 188"/>
                <a:gd name="T2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82">
                  <a:moveTo>
                    <a:pt x="111" y="82"/>
                  </a:moveTo>
                  <a:cubicBezTo>
                    <a:pt x="110" y="82"/>
                    <a:pt x="110" y="82"/>
                    <a:pt x="109" y="82"/>
                  </a:cubicBezTo>
                  <a:cubicBezTo>
                    <a:pt x="109" y="82"/>
                    <a:pt x="44" y="54"/>
                    <a:pt x="16" y="42"/>
                  </a:cubicBezTo>
                  <a:cubicBezTo>
                    <a:pt x="2" y="36"/>
                    <a:pt x="0" y="25"/>
                    <a:pt x="0" y="20"/>
                  </a:cubicBezTo>
                  <a:cubicBezTo>
                    <a:pt x="1" y="11"/>
                    <a:pt x="7" y="3"/>
                    <a:pt x="12" y="1"/>
                  </a:cubicBezTo>
                  <a:cubicBezTo>
                    <a:pt x="14" y="0"/>
                    <a:pt x="17" y="1"/>
                    <a:pt x="17" y="3"/>
                  </a:cubicBezTo>
                  <a:cubicBezTo>
                    <a:pt x="18" y="6"/>
                    <a:pt x="17" y="8"/>
                    <a:pt x="15" y="8"/>
                  </a:cubicBezTo>
                  <a:cubicBezTo>
                    <a:pt x="13" y="9"/>
                    <a:pt x="9" y="14"/>
                    <a:pt x="8" y="20"/>
                  </a:cubicBezTo>
                  <a:cubicBezTo>
                    <a:pt x="8" y="26"/>
                    <a:pt x="12" y="31"/>
                    <a:pt x="19" y="34"/>
                  </a:cubicBezTo>
                  <a:cubicBezTo>
                    <a:pt x="44" y="45"/>
                    <a:pt x="98" y="68"/>
                    <a:pt x="110" y="73"/>
                  </a:cubicBezTo>
                  <a:cubicBezTo>
                    <a:pt x="180" y="2"/>
                    <a:pt x="180" y="2"/>
                    <a:pt x="180" y="2"/>
                  </a:cubicBezTo>
                  <a:cubicBezTo>
                    <a:pt x="182" y="0"/>
                    <a:pt x="184" y="0"/>
                    <a:pt x="186" y="2"/>
                  </a:cubicBezTo>
                  <a:cubicBezTo>
                    <a:pt x="188" y="3"/>
                    <a:pt x="188" y="6"/>
                    <a:pt x="186" y="7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3" y="82"/>
                    <a:pt x="112" y="82"/>
                    <a:pt x="111" y="8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solidFill>
                <a:schemeClr val="accent6">
                  <a:lumMod val="50000"/>
                </a:schemeClr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5" name="Freeform 37"/>
            <p:cNvSpPr/>
            <p:nvPr/>
          </p:nvSpPr>
          <p:spPr bwMode="auto">
            <a:xfrm>
              <a:off x="5705476" y="1047750"/>
              <a:ext cx="50800" cy="106363"/>
            </a:xfrm>
            <a:custGeom>
              <a:avLst/>
              <a:gdLst>
                <a:gd name="T0" fmla="*/ 14 w 19"/>
                <a:gd name="T1" fmla="*/ 39 h 39"/>
                <a:gd name="T2" fmla="*/ 11 w 19"/>
                <a:gd name="T3" fmla="*/ 37 h 39"/>
                <a:gd name="T4" fmla="*/ 10 w 19"/>
                <a:gd name="T5" fmla="*/ 3 h 39"/>
                <a:gd name="T6" fmla="*/ 15 w 19"/>
                <a:gd name="T7" fmla="*/ 1 h 39"/>
                <a:gd name="T8" fmla="*/ 17 w 19"/>
                <a:gd name="T9" fmla="*/ 6 h 39"/>
                <a:gd name="T10" fmla="*/ 17 w 19"/>
                <a:gd name="T11" fmla="*/ 6 h 39"/>
                <a:gd name="T12" fmla="*/ 17 w 19"/>
                <a:gd name="T13" fmla="*/ 33 h 39"/>
                <a:gd name="T14" fmla="*/ 16 w 19"/>
                <a:gd name="T15" fmla="*/ 38 h 39"/>
                <a:gd name="T16" fmla="*/ 14 w 19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39">
                  <a:moveTo>
                    <a:pt x="14" y="39"/>
                  </a:moveTo>
                  <a:cubicBezTo>
                    <a:pt x="13" y="39"/>
                    <a:pt x="12" y="38"/>
                    <a:pt x="11" y="37"/>
                  </a:cubicBezTo>
                  <a:cubicBezTo>
                    <a:pt x="0" y="22"/>
                    <a:pt x="10" y="3"/>
                    <a:pt x="10" y="3"/>
                  </a:cubicBezTo>
                  <a:cubicBezTo>
                    <a:pt x="11" y="1"/>
                    <a:pt x="14" y="0"/>
                    <a:pt x="15" y="1"/>
                  </a:cubicBezTo>
                  <a:cubicBezTo>
                    <a:pt x="17" y="2"/>
                    <a:pt x="18" y="4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9" y="21"/>
                    <a:pt x="17" y="33"/>
                  </a:cubicBezTo>
                  <a:cubicBezTo>
                    <a:pt x="19" y="34"/>
                    <a:pt x="18" y="37"/>
                    <a:pt x="16" y="38"/>
                  </a:cubicBezTo>
                  <a:cubicBezTo>
                    <a:pt x="16" y="39"/>
                    <a:pt x="15" y="39"/>
                    <a:pt x="14" y="3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26" name="Freeform 38"/>
            <p:cNvSpPr/>
            <p:nvPr/>
          </p:nvSpPr>
          <p:spPr bwMode="auto">
            <a:xfrm>
              <a:off x="5516563" y="1241425"/>
              <a:ext cx="52388" cy="96838"/>
            </a:xfrm>
            <a:custGeom>
              <a:avLst/>
              <a:gdLst>
                <a:gd name="T0" fmla="*/ 14 w 19"/>
                <a:gd name="T1" fmla="*/ 35 h 35"/>
                <a:gd name="T2" fmla="*/ 11 w 19"/>
                <a:gd name="T3" fmla="*/ 34 h 35"/>
                <a:gd name="T4" fmla="*/ 10 w 19"/>
                <a:gd name="T5" fmla="*/ 3 h 35"/>
                <a:gd name="T6" fmla="*/ 16 w 19"/>
                <a:gd name="T7" fmla="*/ 1 h 35"/>
                <a:gd name="T8" fmla="*/ 17 w 19"/>
                <a:gd name="T9" fmla="*/ 7 h 35"/>
                <a:gd name="T10" fmla="*/ 17 w 19"/>
                <a:gd name="T11" fmla="*/ 29 h 35"/>
                <a:gd name="T12" fmla="*/ 17 w 19"/>
                <a:gd name="T13" fmla="*/ 34 h 35"/>
                <a:gd name="T14" fmla="*/ 14 w 19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35">
                  <a:moveTo>
                    <a:pt x="14" y="35"/>
                  </a:moveTo>
                  <a:cubicBezTo>
                    <a:pt x="13" y="35"/>
                    <a:pt x="12" y="35"/>
                    <a:pt x="11" y="34"/>
                  </a:cubicBezTo>
                  <a:cubicBezTo>
                    <a:pt x="0" y="20"/>
                    <a:pt x="10" y="3"/>
                    <a:pt x="10" y="3"/>
                  </a:cubicBezTo>
                  <a:cubicBezTo>
                    <a:pt x="11" y="1"/>
                    <a:pt x="14" y="0"/>
                    <a:pt x="16" y="1"/>
                  </a:cubicBezTo>
                  <a:cubicBezTo>
                    <a:pt x="18" y="2"/>
                    <a:pt x="18" y="5"/>
                    <a:pt x="17" y="7"/>
                  </a:cubicBezTo>
                  <a:cubicBezTo>
                    <a:pt x="17" y="7"/>
                    <a:pt x="10" y="19"/>
                    <a:pt x="17" y="29"/>
                  </a:cubicBezTo>
                  <a:cubicBezTo>
                    <a:pt x="19" y="31"/>
                    <a:pt x="18" y="33"/>
                    <a:pt x="17" y="34"/>
                  </a:cubicBezTo>
                  <a:cubicBezTo>
                    <a:pt x="16" y="35"/>
                    <a:pt x="15" y="35"/>
                    <a:pt x="14" y="3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</p:grpSp>
      <p:grpSp>
        <p:nvGrpSpPr>
          <p:cNvPr id="27" name="组合 26"/>
          <p:cNvGrpSpPr/>
          <p:nvPr userDrawn="1"/>
        </p:nvGrpSpPr>
        <p:grpSpPr>
          <a:xfrm rot="18091546">
            <a:off x="443818" y="183001"/>
            <a:ext cx="204943" cy="204943"/>
            <a:chOff x="8914858" y="1139028"/>
            <a:chExt cx="622925" cy="622925"/>
          </a:xfrm>
        </p:grpSpPr>
        <p:sp>
          <p:nvSpPr>
            <p:cNvPr id="28" name="Freeform 127"/>
            <p:cNvSpPr/>
            <p:nvPr/>
          </p:nvSpPr>
          <p:spPr bwMode="auto">
            <a:xfrm>
              <a:off x="8914858" y="1532403"/>
              <a:ext cx="229550" cy="229550"/>
            </a:xfrm>
            <a:custGeom>
              <a:avLst/>
              <a:gdLst>
                <a:gd name="T0" fmla="*/ 131 w 297"/>
                <a:gd name="T1" fmla="*/ 0 h 297"/>
                <a:gd name="T2" fmla="*/ 80 w 297"/>
                <a:gd name="T3" fmla="*/ 52 h 297"/>
                <a:gd name="T4" fmla="*/ 3 w 297"/>
                <a:gd name="T5" fmla="*/ 282 h 297"/>
                <a:gd name="T6" fmla="*/ 15 w 297"/>
                <a:gd name="T7" fmla="*/ 294 h 297"/>
                <a:gd name="T8" fmla="*/ 245 w 297"/>
                <a:gd name="T9" fmla="*/ 217 h 297"/>
                <a:gd name="T10" fmla="*/ 297 w 297"/>
                <a:gd name="T11" fmla="*/ 166 h 297"/>
                <a:gd name="T12" fmla="*/ 131 w 297"/>
                <a:gd name="T13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7" h="297">
                  <a:moveTo>
                    <a:pt x="131" y="0"/>
                  </a:moveTo>
                  <a:cubicBezTo>
                    <a:pt x="80" y="52"/>
                    <a:pt x="80" y="52"/>
                    <a:pt x="80" y="52"/>
                  </a:cubicBezTo>
                  <a:cubicBezTo>
                    <a:pt x="3" y="282"/>
                    <a:pt x="3" y="282"/>
                    <a:pt x="3" y="282"/>
                  </a:cubicBezTo>
                  <a:cubicBezTo>
                    <a:pt x="0" y="291"/>
                    <a:pt x="6" y="297"/>
                    <a:pt x="15" y="294"/>
                  </a:cubicBezTo>
                  <a:cubicBezTo>
                    <a:pt x="245" y="217"/>
                    <a:pt x="245" y="217"/>
                    <a:pt x="245" y="217"/>
                  </a:cubicBezTo>
                  <a:cubicBezTo>
                    <a:pt x="297" y="166"/>
                    <a:pt x="297" y="166"/>
                    <a:pt x="297" y="166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FFE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0" name="Freeform 128"/>
            <p:cNvSpPr/>
            <p:nvPr/>
          </p:nvSpPr>
          <p:spPr bwMode="auto">
            <a:xfrm>
              <a:off x="9350742" y="1139028"/>
              <a:ext cx="187041" cy="187041"/>
            </a:xfrm>
            <a:custGeom>
              <a:avLst/>
              <a:gdLst>
                <a:gd name="T0" fmla="*/ 165 w 242"/>
                <a:gd name="T1" fmla="*/ 242 h 242"/>
                <a:gd name="T2" fmla="*/ 0 w 242"/>
                <a:gd name="T3" fmla="*/ 77 h 242"/>
                <a:gd name="T4" fmla="*/ 60 w 242"/>
                <a:gd name="T5" fmla="*/ 17 h 242"/>
                <a:gd name="T6" fmla="*/ 121 w 242"/>
                <a:gd name="T7" fmla="*/ 17 h 242"/>
                <a:gd name="T8" fmla="*/ 225 w 242"/>
                <a:gd name="T9" fmla="*/ 121 h 242"/>
                <a:gd name="T10" fmla="*/ 225 w 242"/>
                <a:gd name="T11" fmla="*/ 182 h 242"/>
                <a:gd name="T12" fmla="*/ 165 w 242"/>
                <a:gd name="T13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42">
                  <a:moveTo>
                    <a:pt x="165" y="242"/>
                  </a:moveTo>
                  <a:cubicBezTo>
                    <a:pt x="0" y="77"/>
                    <a:pt x="0" y="77"/>
                    <a:pt x="0" y="77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77" y="0"/>
                    <a:pt x="104" y="0"/>
                    <a:pt x="121" y="17"/>
                  </a:cubicBezTo>
                  <a:cubicBezTo>
                    <a:pt x="225" y="121"/>
                    <a:pt x="225" y="121"/>
                    <a:pt x="225" y="121"/>
                  </a:cubicBezTo>
                  <a:cubicBezTo>
                    <a:pt x="242" y="138"/>
                    <a:pt x="242" y="165"/>
                    <a:pt x="225" y="182"/>
                  </a:cubicBezTo>
                  <a:lnTo>
                    <a:pt x="165" y="242"/>
                  </a:lnTo>
                  <a:close/>
                </a:path>
              </a:pathLst>
            </a:custGeom>
            <a:solidFill>
              <a:srgbClr val="3CAE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Freeform 129"/>
            <p:cNvSpPr/>
            <p:nvPr/>
          </p:nvSpPr>
          <p:spPr bwMode="auto">
            <a:xfrm>
              <a:off x="9306598" y="1191020"/>
              <a:ext cx="179193" cy="179193"/>
            </a:xfrm>
            <a:custGeom>
              <a:avLst/>
              <a:gdLst>
                <a:gd name="T0" fmla="*/ 392 w 548"/>
                <a:gd name="T1" fmla="*/ 548 h 548"/>
                <a:gd name="T2" fmla="*/ 0 w 548"/>
                <a:gd name="T3" fmla="*/ 156 h 548"/>
                <a:gd name="T4" fmla="*/ 158 w 548"/>
                <a:gd name="T5" fmla="*/ 0 h 548"/>
                <a:gd name="T6" fmla="*/ 548 w 548"/>
                <a:gd name="T7" fmla="*/ 389 h 548"/>
                <a:gd name="T8" fmla="*/ 392 w 548"/>
                <a:gd name="T9" fmla="*/ 54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8" h="548">
                  <a:moveTo>
                    <a:pt x="392" y="548"/>
                  </a:moveTo>
                  <a:lnTo>
                    <a:pt x="0" y="156"/>
                  </a:lnTo>
                  <a:lnTo>
                    <a:pt x="158" y="0"/>
                  </a:lnTo>
                  <a:lnTo>
                    <a:pt x="548" y="389"/>
                  </a:lnTo>
                  <a:lnTo>
                    <a:pt x="392" y="548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2" name="Freeform 130"/>
            <p:cNvSpPr/>
            <p:nvPr/>
          </p:nvSpPr>
          <p:spPr bwMode="auto">
            <a:xfrm>
              <a:off x="8976660" y="1239743"/>
              <a:ext cx="460409" cy="460409"/>
            </a:xfrm>
            <a:custGeom>
              <a:avLst/>
              <a:gdLst>
                <a:gd name="T0" fmla="*/ 1016 w 1408"/>
                <a:gd name="T1" fmla="*/ 0 h 1408"/>
                <a:gd name="T2" fmla="*/ 0 w 1408"/>
                <a:gd name="T3" fmla="*/ 1018 h 1408"/>
                <a:gd name="T4" fmla="*/ 208 w 1408"/>
                <a:gd name="T5" fmla="*/ 1004 h 1408"/>
                <a:gd name="T6" fmla="*/ 196 w 1408"/>
                <a:gd name="T7" fmla="*/ 1212 h 1408"/>
                <a:gd name="T8" fmla="*/ 404 w 1408"/>
                <a:gd name="T9" fmla="*/ 1200 h 1408"/>
                <a:gd name="T10" fmla="*/ 390 w 1408"/>
                <a:gd name="T11" fmla="*/ 1408 h 1408"/>
                <a:gd name="T12" fmla="*/ 1408 w 1408"/>
                <a:gd name="T13" fmla="*/ 392 h 1408"/>
                <a:gd name="T14" fmla="*/ 1016 w 1408"/>
                <a:gd name="T15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8" h="1408">
                  <a:moveTo>
                    <a:pt x="1016" y="0"/>
                  </a:moveTo>
                  <a:lnTo>
                    <a:pt x="0" y="1018"/>
                  </a:lnTo>
                  <a:lnTo>
                    <a:pt x="208" y="1004"/>
                  </a:lnTo>
                  <a:lnTo>
                    <a:pt x="196" y="1212"/>
                  </a:lnTo>
                  <a:lnTo>
                    <a:pt x="404" y="1200"/>
                  </a:lnTo>
                  <a:lnTo>
                    <a:pt x="390" y="1408"/>
                  </a:lnTo>
                  <a:lnTo>
                    <a:pt x="1408" y="392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rgbClr val="F8B1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3" name="Freeform 131"/>
            <p:cNvSpPr/>
            <p:nvPr/>
          </p:nvSpPr>
          <p:spPr bwMode="auto">
            <a:xfrm>
              <a:off x="8976660" y="1239743"/>
              <a:ext cx="364926" cy="332881"/>
            </a:xfrm>
            <a:custGeom>
              <a:avLst/>
              <a:gdLst>
                <a:gd name="T0" fmla="*/ 1116 w 1116"/>
                <a:gd name="T1" fmla="*/ 99 h 1018"/>
                <a:gd name="T2" fmla="*/ 1016 w 1116"/>
                <a:gd name="T3" fmla="*/ 0 h 1018"/>
                <a:gd name="T4" fmla="*/ 0 w 1116"/>
                <a:gd name="T5" fmla="*/ 1018 h 1018"/>
                <a:gd name="T6" fmla="*/ 208 w 1116"/>
                <a:gd name="T7" fmla="*/ 1004 h 1018"/>
                <a:gd name="T8" fmla="*/ 1116 w 1116"/>
                <a:gd name="T9" fmla="*/ 99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6" h="1018">
                  <a:moveTo>
                    <a:pt x="1116" y="99"/>
                  </a:moveTo>
                  <a:lnTo>
                    <a:pt x="1016" y="0"/>
                  </a:lnTo>
                  <a:lnTo>
                    <a:pt x="0" y="1018"/>
                  </a:lnTo>
                  <a:lnTo>
                    <a:pt x="208" y="1004"/>
                  </a:lnTo>
                  <a:lnTo>
                    <a:pt x="1116" y="99"/>
                  </a:lnTo>
                  <a:close/>
                </a:path>
              </a:pathLst>
            </a:custGeom>
            <a:solidFill>
              <a:srgbClr val="FF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4" name="Freeform 132"/>
            <p:cNvSpPr/>
            <p:nvPr/>
          </p:nvSpPr>
          <p:spPr bwMode="auto">
            <a:xfrm>
              <a:off x="9104188" y="1335225"/>
              <a:ext cx="332881" cy="364926"/>
            </a:xfrm>
            <a:custGeom>
              <a:avLst/>
              <a:gdLst>
                <a:gd name="T0" fmla="*/ 919 w 1018"/>
                <a:gd name="T1" fmla="*/ 0 h 1116"/>
                <a:gd name="T2" fmla="*/ 1018 w 1018"/>
                <a:gd name="T3" fmla="*/ 100 h 1116"/>
                <a:gd name="T4" fmla="*/ 0 w 1018"/>
                <a:gd name="T5" fmla="*/ 1116 h 1116"/>
                <a:gd name="T6" fmla="*/ 14 w 1018"/>
                <a:gd name="T7" fmla="*/ 908 h 1116"/>
                <a:gd name="T8" fmla="*/ 919 w 1018"/>
                <a:gd name="T9" fmla="*/ 0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8" h="1116">
                  <a:moveTo>
                    <a:pt x="919" y="0"/>
                  </a:moveTo>
                  <a:lnTo>
                    <a:pt x="1018" y="100"/>
                  </a:lnTo>
                  <a:lnTo>
                    <a:pt x="0" y="1116"/>
                  </a:lnTo>
                  <a:lnTo>
                    <a:pt x="14" y="908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C981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5" name="Freeform 133"/>
            <p:cNvSpPr/>
            <p:nvPr/>
          </p:nvSpPr>
          <p:spPr bwMode="auto">
            <a:xfrm>
              <a:off x="8914858" y="1692957"/>
              <a:ext cx="68996" cy="68996"/>
            </a:xfrm>
            <a:custGeom>
              <a:avLst/>
              <a:gdLst>
                <a:gd name="T0" fmla="*/ 27 w 89"/>
                <a:gd name="T1" fmla="*/ 0 h 89"/>
                <a:gd name="T2" fmla="*/ 3 w 89"/>
                <a:gd name="T3" fmla="*/ 74 h 89"/>
                <a:gd name="T4" fmla="*/ 15 w 89"/>
                <a:gd name="T5" fmla="*/ 86 h 89"/>
                <a:gd name="T6" fmla="*/ 89 w 89"/>
                <a:gd name="T7" fmla="*/ 62 h 89"/>
                <a:gd name="T8" fmla="*/ 66 w 89"/>
                <a:gd name="T9" fmla="*/ 23 h 89"/>
                <a:gd name="T10" fmla="*/ 27 w 89"/>
                <a:gd name="T1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89">
                  <a:moveTo>
                    <a:pt x="27" y="0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0" y="83"/>
                    <a:pt x="6" y="89"/>
                    <a:pt x="15" y="86"/>
                  </a:cubicBezTo>
                  <a:cubicBezTo>
                    <a:pt x="89" y="62"/>
                    <a:pt x="89" y="62"/>
                    <a:pt x="89" y="62"/>
                  </a:cubicBezTo>
                  <a:cubicBezTo>
                    <a:pt x="84" y="47"/>
                    <a:pt x="77" y="34"/>
                    <a:pt x="66" y="23"/>
                  </a:cubicBezTo>
                  <a:cubicBezTo>
                    <a:pt x="55" y="12"/>
                    <a:pt x="42" y="5"/>
                    <a:pt x="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-1" y="1766166"/>
            <a:ext cx="9134475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40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40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40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倍数的特征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8915236" y="5565607"/>
            <a:ext cx="825587" cy="0"/>
          </a:xfrm>
          <a:prstGeom prst="line">
            <a:avLst/>
          </a:prstGeom>
          <a:ln>
            <a:solidFill>
              <a:srgbClr val="865B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961458" y="2843978"/>
            <a:ext cx="953777" cy="1236615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6794988" y="3556322"/>
            <a:ext cx="633366" cy="1155567"/>
            <a:chOff x="162845" y="5707378"/>
            <a:chExt cx="325664" cy="968472"/>
          </a:xfrm>
        </p:grpSpPr>
        <p:grpSp>
          <p:nvGrpSpPr>
            <p:cNvPr id="21" name="组合 20"/>
            <p:cNvGrpSpPr/>
            <p:nvPr/>
          </p:nvGrpSpPr>
          <p:grpSpPr>
            <a:xfrm>
              <a:off x="162845" y="5707378"/>
              <a:ext cx="325664" cy="968472"/>
              <a:chOff x="780804" y="4633491"/>
              <a:chExt cx="325664" cy="968472"/>
            </a:xfrm>
          </p:grpSpPr>
          <p:sp>
            <p:nvSpPr>
              <p:cNvPr id="24" name="矩形 88"/>
              <p:cNvSpPr/>
              <p:nvPr/>
            </p:nvSpPr>
            <p:spPr>
              <a:xfrm>
                <a:off x="832154" y="4902984"/>
                <a:ext cx="222964" cy="698979"/>
              </a:xfrm>
              <a:custGeom>
                <a:avLst/>
                <a:gdLst>
                  <a:gd name="connsiteX0" fmla="*/ 0 w 157649"/>
                  <a:gd name="connsiteY0" fmla="*/ 0 h 398534"/>
                  <a:gd name="connsiteX1" fmla="*/ 157649 w 157649"/>
                  <a:gd name="connsiteY1" fmla="*/ 0 h 398534"/>
                  <a:gd name="connsiteX2" fmla="*/ 157649 w 157649"/>
                  <a:gd name="connsiteY2" fmla="*/ 398534 h 398534"/>
                  <a:gd name="connsiteX3" fmla="*/ 0 w 157649"/>
                  <a:gd name="connsiteY3" fmla="*/ 398534 h 398534"/>
                  <a:gd name="connsiteX4" fmla="*/ 0 w 157649"/>
                  <a:gd name="connsiteY4" fmla="*/ 0 h 398534"/>
                  <a:gd name="connsiteX0-1" fmla="*/ 0 w 222964"/>
                  <a:gd name="connsiteY0-2" fmla="*/ 209005 h 607539"/>
                  <a:gd name="connsiteX1-3" fmla="*/ 222964 w 222964"/>
                  <a:gd name="connsiteY1-4" fmla="*/ 0 h 607539"/>
                  <a:gd name="connsiteX2-5" fmla="*/ 157649 w 222964"/>
                  <a:gd name="connsiteY2-6" fmla="*/ 607539 h 607539"/>
                  <a:gd name="connsiteX3-7" fmla="*/ 0 w 222964"/>
                  <a:gd name="connsiteY3-8" fmla="*/ 607539 h 607539"/>
                  <a:gd name="connsiteX4-9" fmla="*/ 0 w 222964"/>
                  <a:gd name="connsiteY4-10" fmla="*/ 209005 h 607539"/>
                  <a:gd name="connsiteX0-11" fmla="*/ 26125 w 222964"/>
                  <a:gd name="connsiteY0-12" fmla="*/ 0 h 698979"/>
                  <a:gd name="connsiteX1-13" fmla="*/ 222964 w 222964"/>
                  <a:gd name="connsiteY1-14" fmla="*/ 91440 h 698979"/>
                  <a:gd name="connsiteX2-15" fmla="*/ 157649 w 222964"/>
                  <a:gd name="connsiteY2-16" fmla="*/ 698979 h 698979"/>
                  <a:gd name="connsiteX3-17" fmla="*/ 0 w 222964"/>
                  <a:gd name="connsiteY3-18" fmla="*/ 698979 h 698979"/>
                  <a:gd name="connsiteX4-19" fmla="*/ 26125 w 222964"/>
                  <a:gd name="connsiteY4-20" fmla="*/ 0 h 69897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22964" h="698979">
                    <a:moveTo>
                      <a:pt x="26125" y="0"/>
                    </a:moveTo>
                    <a:lnTo>
                      <a:pt x="222964" y="91440"/>
                    </a:lnTo>
                    <a:lnTo>
                      <a:pt x="157649" y="698979"/>
                    </a:lnTo>
                    <a:lnTo>
                      <a:pt x="0" y="698979"/>
                    </a:lnTo>
                    <a:lnTo>
                      <a:pt x="26125" y="0"/>
                    </a:lnTo>
                    <a:close/>
                  </a:path>
                </a:pathLst>
              </a:custGeom>
              <a:solidFill>
                <a:srgbClr val="2CA03B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>
                <a:off x="780804" y="4633491"/>
                <a:ext cx="325664" cy="391158"/>
              </a:xfrm>
              <a:prstGeom prst="triangle">
                <a:avLst/>
              </a:prstGeom>
              <a:solidFill>
                <a:srgbClr val="EE7A24"/>
              </a:solidFill>
              <a:ln>
                <a:solidFill>
                  <a:srgbClr val="EE7A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弦形 25"/>
              <p:cNvSpPr/>
              <p:nvPr/>
            </p:nvSpPr>
            <p:spPr>
              <a:xfrm rot="5400000">
                <a:off x="823546" y="5129388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3"/>
              <p:cNvSpPr/>
              <p:nvPr/>
            </p:nvSpPr>
            <p:spPr>
              <a:xfrm>
                <a:off x="852060" y="5180748"/>
                <a:ext cx="165099" cy="45719"/>
              </a:xfrm>
              <a:custGeom>
                <a:avLst/>
                <a:gdLst>
                  <a:gd name="connsiteX0" fmla="*/ 0 w 156633"/>
                  <a:gd name="connsiteY0" fmla="*/ 0 h 46567"/>
                  <a:gd name="connsiteX1" fmla="*/ 156633 w 156633"/>
                  <a:gd name="connsiteY1" fmla="*/ 0 h 46567"/>
                  <a:gd name="connsiteX2" fmla="*/ 156633 w 156633"/>
                  <a:gd name="connsiteY2" fmla="*/ 46567 h 46567"/>
                  <a:gd name="connsiteX3" fmla="*/ 0 w 156633"/>
                  <a:gd name="connsiteY3" fmla="*/ 46567 h 46567"/>
                  <a:gd name="connsiteX4" fmla="*/ 0 w 156633"/>
                  <a:gd name="connsiteY4" fmla="*/ 0 h 46567"/>
                  <a:gd name="connsiteX0-1" fmla="*/ 8466 w 165099"/>
                  <a:gd name="connsiteY0-2" fmla="*/ 0 h 46567"/>
                  <a:gd name="connsiteX1-3" fmla="*/ 165099 w 165099"/>
                  <a:gd name="connsiteY1-4" fmla="*/ 0 h 46567"/>
                  <a:gd name="connsiteX2-5" fmla="*/ 165099 w 165099"/>
                  <a:gd name="connsiteY2-6" fmla="*/ 46567 h 46567"/>
                  <a:gd name="connsiteX3-7" fmla="*/ 0 w 165099"/>
                  <a:gd name="connsiteY3-8" fmla="*/ 25400 h 46567"/>
                  <a:gd name="connsiteX4-9" fmla="*/ 8466 w 165099"/>
                  <a:gd name="connsiteY4-10" fmla="*/ 0 h 4656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65099" h="46567">
                    <a:moveTo>
                      <a:pt x="8466" y="0"/>
                    </a:moveTo>
                    <a:lnTo>
                      <a:pt x="165099" y="0"/>
                    </a:lnTo>
                    <a:lnTo>
                      <a:pt x="165099" y="46567"/>
                    </a:lnTo>
                    <a:lnTo>
                      <a:pt x="0" y="25400"/>
                    </a:lnTo>
                    <a:lnTo>
                      <a:pt x="8466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弦形 27"/>
              <p:cNvSpPr/>
              <p:nvPr/>
            </p:nvSpPr>
            <p:spPr>
              <a:xfrm rot="5400000">
                <a:off x="813462" y="5318541"/>
                <a:ext cx="240178" cy="108043"/>
              </a:xfrm>
              <a:prstGeom prst="chord">
                <a:avLst>
                  <a:gd name="adj1" fmla="val 8945213"/>
                  <a:gd name="adj2" fmla="val 13213291"/>
                </a:avLst>
              </a:prstGeom>
              <a:solidFill>
                <a:srgbClr val="69482C"/>
              </a:solidFill>
              <a:ln>
                <a:solidFill>
                  <a:srgbClr val="69482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cxnSp>
          <p:nvCxnSpPr>
            <p:cNvPr id="22" name="直接连接符 21"/>
            <p:cNvCxnSpPr>
              <a:stCxn id="25" idx="1"/>
              <a:endCxn id="25" idx="5"/>
            </p:cNvCxnSpPr>
            <p:nvPr/>
          </p:nvCxnSpPr>
          <p:spPr>
            <a:xfrm>
              <a:off x="244261" y="5902957"/>
              <a:ext cx="162832" cy="0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206782" y="5988807"/>
              <a:ext cx="216000" cy="12956"/>
            </a:xfrm>
            <a:prstGeom prst="line">
              <a:avLst/>
            </a:prstGeom>
            <a:ln w="38100">
              <a:solidFill>
                <a:srgbClr val="D9A27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923094" y="3636895"/>
            <a:ext cx="2220056" cy="1469135"/>
          </a:xfrm>
          <a:custGeom>
            <a:avLst/>
            <a:gdLst>
              <a:gd name="connsiteX0" fmla="*/ 0 w 2229950"/>
              <a:gd name="connsiteY0" fmla="*/ 0 h 1102244"/>
              <a:gd name="connsiteX1" fmla="*/ 2229950 w 2229950"/>
              <a:gd name="connsiteY1" fmla="*/ 0 h 1102244"/>
              <a:gd name="connsiteX2" fmla="*/ 2229950 w 2229950"/>
              <a:gd name="connsiteY2" fmla="*/ 1102244 h 1102244"/>
              <a:gd name="connsiteX3" fmla="*/ 0 w 2229950"/>
              <a:gd name="connsiteY3" fmla="*/ 1102244 h 1102244"/>
              <a:gd name="connsiteX4" fmla="*/ 0 w 2229950"/>
              <a:gd name="connsiteY4" fmla="*/ 0 h 110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950" h="1102244">
                <a:moveTo>
                  <a:pt x="0" y="0"/>
                </a:moveTo>
                <a:lnTo>
                  <a:pt x="2229950" y="0"/>
                </a:lnTo>
                <a:lnTo>
                  <a:pt x="2229950" y="1102244"/>
                </a:lnTo>
                <a:lnTo>
                  <a:pt x="0" y="1102244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8" name="矩形 67"/>
          <p:cNvSpPr/>
          <p:nvPr/>
        </p:nvSpPr>
        <p:spPr>
          <a:xfrm rot="20342484">
            <a:off x="-420579" y="3570776"/>
            <a:ext cx="183086" cy="23852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endParaRPr lang="zh-CN" altLang="en-US" sz="1100" dirty="0">
              <a:ln w="0"/>
              <a:solidFill>
                <a:srgbClr val="865B3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474166" y="410329"/>
            <a:ext cx="3524042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北师大版小学数学五年级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-356710" y="4347432"/>
            <a:ext cx="9492551" cy="796068"/>
          </a:xfrm>
          <a:custGeom>
            <a:avLst/>
            <a:gdLst>
              <a:gd name="connsiteX0" fmla="*/ 0 w 11473666"/>
              <a:gd name="connsiteY0" fmla="*/ 0 h 845729"/>
              <a:gd name="connsiteX1" fmla="*/ 11473666 w 11473666"/>
              <a:gd name="connsiteY1" fmla="*/ 0 h 845729"/>
              <a:gd name="connsiteX2" fmla="*/ 11473666 w 11473666"/>
              <a:gd name="connsiteY2" fmla="*/ 845729 h 845729"/>
              <a:gd name="connsiteX3" fmla="*/ 401196 w 11473666"/>
              <a:gd name="connsiteY3" fmla="*/ 845729 h 845729"/>
              <a:gd name="connsiteX4" fmla="*/ 401196 w 11473666"/>
              <a:gd name="connsiteY4" fmla="*/ 440575 h 845729"/>
              <a:gd name="connsiteX5" fmla="*/ 0 w 11473666"/>
              <a:gd name="connsiteY5" fmla="*/ 440575 h 845729"/>
              <a:gd name="connsiteX6" fmla="*/ 0 w 11473666"/>
              <a:gd name="connsiteY6" fmla="*/ 0 h 84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73666" h="845729">
                <a:moveTo>
                  <a:pt x="0" y="0"/>
                </a:moveTo>
                <a:lnTo>
                  <a:pt x="11473666" y="0"/>
                </a:lnTo>
                <a:lnTo>
                  <a:pt x="11473666" y="845729"/>
                </a:lnTo>
                <a:lnTo>
                  <a:pt x="401196" y="845729"/>
                </a:lnTo>
                <a:lnTo>
                  <a:pt x="401196" y="440575"/>
                </a:lnTo>
                <a:lnTo>
                  <a:pt x="0" y="44057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399736" y="4203189"/>
            <a:ext cx="2736105" cy="940311"/>
          </a:xfrm>
          <a:custGeom>
            <a:avLst/>
            <a:gdLst>
              <a:gd name="connsiteX0" fmla="*/ 0 w 2468880"/>
              <a:gd name="connsiteY0" fmla="*/ 0 h 514039"/>
              <a:gd name="connsiteX1" fmla="*/ 2468880 w 2468880"/>
              <a:gd name="connsiteY1" fmla="*/ 0 h 514039"/>
              <a:gd name="connsiteX2" fmla="*/ 2468880 w 2468880"/>
              <a:gd name="connsiteY2" fmla="*/ 514039 h 514039"/>
              <a:gd name="connsiteX3" fmla="*/ 0 w 2468880"/>
              <a:gd name="connsiteY3" fmla="*/ 514039 h 514039"/>
              <a:gd name="connsiteX4" fmla="*/ 0 w 2468880"/>
              <a:gd name="connsiteY4" fmla="*/ 0 h 514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880" h="514039">
                <a:moveTo>
                  <a:pt x="0" y="0"/>
                </a:moveTo>
                <a:lnTo>
                  <a:pt x="2468880" y="0"/>
                </a:lnTo>
                <a:lnTo>
                  <a:pt x="2468880" y="514039"/>
                </a:lnTo>
                <a:lnTo>
                  <a:pt x="0" y="514039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6" name="矩形 65"/>
          <p:cNvSpPr/>
          <p:nvPr/>
        </p:nvSpPr>
        <p:spPr>
          <a:xfrm>
            <a:off x="0" y="3545922"/>
            <a:ext cx="913447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41" name="矩形 4"/>
          <p:cNvSpPr>
            <a:spLocks noChangeArrowheads="1"/>
          </p:cNvSpPr>
          <p:nvPr/>
        </p:nvSpPr>
        <p:spPr bwMode="auto">
          <a:xfrm>
            <a:off x="1373095" y="803094"/>
            <a:ext cx="1747296" cy="43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你说我答。</a:t>
            </a:r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9104" y="891598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1672154" y="1540250"/>
            <a:ext cx="1248276" cy="1196780"/>
            <a:chOff x="2229539" y="2049857"/>
            <a:chExt cx="1664368" cy="1595706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229539" y="2049857"/>
              <a:ext cx="1664368" cy="1595706"/>
            </a:xfrm>
            <a:prstGeom prst="rect">
              <a:avLst/>
            </a:prstGeom>
          </p:spPr>
        </p:pic>
        <p:sp>
          <p:nvSpPr>
            <p:cNvPr id="19" name="TextBox 24"/>
            <p:cNvSpPr txBox="1">
              <a:spLocks noChangeArrowheads="1"/>
            </p:cNvSpPr>
            <p:nvPr/>
          </p:nvSpPr>
          <p:spPr bwMode="auto">
            <a:xfrm rot="224145">
              <a:off x="2818455" y="2314174"/>
              <a:ext cx="730379" cy="55399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eaLnBrk="0" hangingPunct="0">
                <a:defRPr sz="3200" b="1">
                  <a:latin typeface="楷体" panose="02010609060101010101" pitchFamily="49" charset="-122"/>
                  <a:ea typeface="楷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39</a:t>
              </a:r>
              <a:endParaRPr lang="zh-CN" altLang="en-US" sz="2100" b="0" dirty="0">
                <a:latin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298446" y="1022383"/>
            <a:ext cx="1248276" cy="1196780"/>
            <a:chOff x="2229539" y="2049857"/>
            <a:chExt cx="1664368" cy="1595706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229539" y="2049857"/>
              <a:ext cx="1664368" cy="1595706"/>
            </a:xfrm>
            <a:prstGeom prst="rect">
              <a:avLst/>
            </a:prstGeom>
          </p:spPr>
        </p:pic>
        <p:sp>
          <p:nvSpPr>
            <p:cNvPr id="23" name="TextBox 24"/>
            <p:cNvSpPr txBox="1">
              <a:spLocks noChangeArrowheads="1"/>
            </p:cNvSpPr>
            <p:nvPr/>
          </p:nvSpPr>
          <p:spPr bwMode="auto">
            <a:xfrm rot="224145">
              <a:off x="2818455" y="2314174"/>
              <a:ext cx="730379" cy="55399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eaLnBrk="0" hangingPunct="0">
                <a:defRPr sz="3200" b="1">
                  <a:latin typeface="楷体" panose="02010609060101010101" pitchFamily="49" charset="-122"/>
                  <a:ea typeface="楷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48</a:t>
              </a:r>
              <a:endParaRPr lang="zh-CN" altLang="en-US" sz="2100" b="0" dirty="0">
                <a:latin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144714" y="2736900"/>
            <a:ext cx="2204057" cy="1441010"/>
            <a:chOff x="2198938" y="3974594"/>
            <a:chExt cx="2938743" cy="192134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rot="19980873">
              <a:off x="2198938" y="4186589"/>
              <a:ext cx="1664368" cy="170935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3646996" y="3974594"/>
              <a:ext cx="1490685" cy="978408"/>
              <a:chOff x="2330208" y="784670"/>
              <a:chExt cx="582330" cy="604166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6" name="云形标注 5"/>
              <p:cNvSpPr>
                <a:spLocks noChangeArrowheads="1"/>
              </p:cNvSpPr>
              <p:nvPr/>
            </p:nvSpPr>
            <p:spPr bwMode="auto">
              <a:xfrm>
                <a:off x="2330208" y="784670"/>
                <a:ext cx="582330" cy="604166"/>
              </a:xfrm>
              <a:prstGeom prst="cloudCallout">
                <a:avLst>
                  <a:gd name="adj1" fmla="val -53560"/>
                  <a:gd name="adj2" fmla="val 39888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algn="ctr">
                <a:solidFill>
                  <a:schemeClr val="accent1">
                    <a:lumMod val="60000"/>
                    <a:lumOff val="40000"/>
                  </a:schemeClr>
                </a:solidFill>
                <a:rou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4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7" name="矩形 4"/>
              <p:cNvSpPr>
                <a:spLocks noChangeArrowheads="1"/>
              </p:cNvSpPr>
              <p:nvPr/>
            </p:nvSpPr>
            <p:spPr bwMode="auto">
              <a:xfrm>
                <a:off x="2398055" y="889718"/>
                <a:ext cx="473811" cy="38010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奇数</a:t>
                </a: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241620" y="2023963"/>
            <a:ext cx="1940558" cy="1681052"/>
            <a:chOff x="3646996" y="3974594"/>
            <a:chExt cx="2587410" cy="2241403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rot="1619127" flipH="1">
              <a:off x="4570038" y="4506646"/>
              <a:ext cx="1664368" cy="1709351"/>
            </a:xfrm>
            <a:prstGeom prst="rect">
              <a:avLst/>
            </a:prstGeom>
          </p:spPr>
        </p:pic>
        <p:grpSp>
          <p:nvGrpSpPr>
            <p:cNvPr id="31" name="组合 30"/>
            <p:cNvGrpSpPr/>
            <p:nvPr/>
          </p:nvGrpSpPr>
          <p:grpSpPr>
            <a:xfrm>
              <a:off x="3646996" y="3974594"/>
              <a:ext cx="1490685" cy="978408"/>
              <a:chOff x="2330208" y="784670"/>
              <a:chExt cx="582330" cy="604166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32" name="云形标注 5"/>
              <p:cNvSpPr>
                <a:spLocks noChangeArrowheads="1"/>
              </p:cNvSpPr>
              <p:nvPr/>
            </p:nvSpPr>
            <p:spPr bwMode="auto">
              <a:xfrm>
                <a:off x="2330208" y="784670"/>
                <a:ext cx="582330" cy="604166"/>
              </a:xfrm>
              <a:prstGeom prst="cloudCallout">
                <a:avLst>
                  <a:gd name="adj1" fmla="val 25161"/>
                  <a:gd name="adj2" fmla="val 6325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algn="ctr">
                <a:solidFill>
                  <a:schemeClr val="accent1">
                    <a:lumMod val="60000"/>
                    <a:lumOff val="40000"/>
                  </a:schemeClr>
                </a:solidFill>
                <a:rou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4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3" name="矩形 4"/>
              <p:cNvSpPr>
                <a:spLocks noChangeArrowheads="1"/>
              </p:cNvSpPr>
              <p:nvPr/>
            </p:nvSpPr>
            <p:spPr bwMode="auto">
              <a:xfrm>
                <a:off x="2398055" y="889718"/>
                <a:ext cx="473811" cy="38010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偶数</a:t>
                </a: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3884522" y="2308495"/>
            <a:ext cx="1248276" cy="1196780"/>
            <a:chOff x="2229539" y="2049857"/>
            <a:chExt cx="1664368" cy="1595706"/>
          </a:xfrm>
        </p:grpSpPr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229539" y="2049857"/>
              <a:ext cx="1664368" cy="1595706"/>
            </a:xfrm>
            <a:prstGeom prst="rect">
              <a:avLst/>
            </a:prstGeom>
          </p:spPr>
        </p:pic>
        <p:sp>
          <p:nvSpPr>
            <p:cNvPr id="36" name="TextBox 24"/>
            <p:cNvSpPr txBox="1">
              <a:spLocks noChangeArrowheads="1"/>
            </p:cNvSpPr>
            <p:nvPr/>
          </p:nvSpPr>
          <p:spPr bwMode="auto">
            <a:xfrm rot="224145">
              <a:off x="2872814" y="2340428"/>
              <a:ext cx="730379" cy="55399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eaLnBrk="0" hangingPunct="0">
                <a:defRPr sz="3200" b="1">
                  <a:latin typeface="楷体" panose="02010609060101010101" pitchFamily="49" charset="-122"/>
                  <a:ea typeface="楷体" panose="02010609060101010101" pitchFamily="49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100" b="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100" b="0" dirty="0">
                <a:latin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757652" y="3154693"/>
            <a:ext cx="1940558" cy="1681052"/>
            <a:chOff x="3646996" y="3974594"/>
            <a:chExt cx="2587410" cy="2241403"/>
          </a:xfrm>
        </p:grpSpPr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rot="1619127" flipH="1">
              <a:off x="4570038" y="4506646"/>
              <a:ext cx="1664368" cy="1709351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646996" y="3974594"/>
              <a:ext cx="1490685" cy="978408"/>
              <a:chOff x="2330208" y="784670"/>
              <a:chExt cx="582330" cy="604166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59" name="云形标注 5"/>
              <p:cNvSpPr>
                <a:spLocks noChangeArrowheads="1"/>
              </p:cNvSpPr>
              <p:nvPr/>
            </p:nvSpPr>
            <p:spPr bwMode="auto">
              <a:xfrm>
                <a:off x="2330208" y="784670"/>
                <a:ext cx="582330" cy="604166"/>
              </a:xfrm>
              <a:prstGeom prst="cloudCallout">
                <a:avLst>
                  <a:gd name="adj1" fmla="val 25161"/>
                  <a:gd name="adj2" fmla="val 63252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19050" algn="ctr">
                <a:solidFill>
                  <a:schemeClr val="accent1">
                    <a:lumMod val="60000"/>
                    <a:lumOff val="40000"/>
                  </a:schemeClr>
                </a:solidFill>
                <a:round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en-US" sz="14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0" name="矩形 4"/>
              <p:cNvSpPr>
                <a:spLocks noChangeArrowheads="1"/>
              </p:cNvSpPr>
              <p:nvPr/>
            </p:nvSpPr>
            <p:spPr bwMode="auto">
              <a:xfrm>
                <a:off x="2398055" y="889718"/>
                <a:ext cx="473811" cy="380104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偶数</a:t>
                </a: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5393531" y="788847"/>
            <a:ext cx="811530" cy="525604"/>
          </a:xfrm>
          <a:prstGeom prst="roundRect">
            <a:avLst/>
          </a:prstGeom>
          <a:solidFill>
            <a:srgbClr val="FF0000">
              <a:alpha val="50196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73686" y="3218714"/>
            <a:ext cx="1585913" cy="1628775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3614227" y="2571750"/>
            <a:ext cx="2418466" cy="1293928"/>
            <a:chOff x="2262359" y="784669"/>
            <a:chExt cx="1259685" cy="1065332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7" name="云形标注 5"/>
            <p:cNvSpPr>
              <a:spLocks noChangeArrowheads="1"/>
            </p:cNvSpPr>
            <p:nvPr/>
          </p:nvSpPr>
          <p:spPr bwMode="auto">
            <a:xfrm>
              <a:off x="2262359" y="784669"/>
              <a:ext cx="1259685" cy="1065332"/>
            </a:xfrm>
            <a:prstGeom prst="cloudCallout">
              <a:avLst>
                <a:gd name="adj1" fmla="val -53560"/>
                <a:gd name="adj2" fmla="val 39888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9050" algn="ctr">
              <a:solidFill>
                <a:schemeClr val="accent1">
                  <a:lumMod val="60000"/>
                  <a:lumOff val="40000"/>
                </a:schemeClr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矩形 4"/>
            <p:cNvSpPr>
              <a:spLocks noChangeArrowheads="1"/>
            </p:cNvSpPr>
            <p:nvPr/>
          </p:nvSpPr>
          <p:spPr bwMode="auto">
            <a:xfrm>
              <a:off x="2413796" y="946182"/>
              <a:ext cx="1073210" cy="6841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不能。因为</a:t>
              </a:r>
              <a:r>
                <a: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85</a:t>
              </a: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不是</a:t>
              </a:r>
              <a:r>
                <a: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2</a:t>
              </a: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的倍数。</a:t>
              </a:r>
            </a:p>
          </p:txBody>
        </p:sp>
      </p:grpSp>
      <p:sp>
        <p:nvSpPr>
          <p:cNvPr id="12" name="矩形 4"/>
          <p:cNvSpPr>
            <a:spLocks noChangeArrowheads="1"/>
          </p:cNvSpPr>
          <p:nvPr/>
        </p:nvSpPr>
        <p:spPr bwMode="auto">
          <a:xfrm>
            <a:off x="1341987" y="788847"/>
            <a:ext cx="7576596" cy="102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食品店运来</a:t>
            </a:r>
            <a:r>
              <a:rPr lang="en-US" altLang="zh-CN" sz="24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85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个面包，如果每</a:t>
            </a:r>
            <a:r>
              <a:rPr lang="en-US" altLang="zh-CN" sz="24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个装一袋，能正好装完吗？为什么？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8148" y="893980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3983789" y="1739786"/>
            <a:ext cx="1176423" cy="549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85÷2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1055480" y="785721"/>
            <a:ext cx="7279416" cy="1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在□里填数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使这个数成为</a:t>
            </a:r>
            <a:r>
              <a:rPr lang="en-US" altLang="zh-CN" sz="24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700" b="1" spc="45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zh-CN" altLang="en-US" sz="2700" b="1" spc="450" dirty="0">
                <a:solidFill>
                  <a:srgbClr val="000000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□</a:t>
            </a:r>
            <a:r>
              <a:rPr lang="en-US" altLang="zh-CN" sz="2700" b="1" spc="45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15</a:t>
            </a:r>
            <a:r>
              <a:rPr lang="zh-CN" altLang="en-US" sz="2700" b="1" spc="450" dirty="0">
                <a:solidFill>
                  <a:srgbClr val="000000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□</a:t>
            </a:r>
            <a:r>
              <a:rPr lang="en-US" altLang="zh-CN" sz="2700" b="1" spc="45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7</a:t>
            </a:r>
            <a:r>
              <a:rPr lang="zh-CN" altLang="en-US" sz="2700" b="1" spc="450" dirty="0">
                <a:solidFill>
                  <a:srgbClr val="000000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□</a:t>
            </a:r>
            <a:r>
              <a:rPr lang="en-US" altLang="zh-CN" sz="2700" b="1" spc="45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0       9</a:t>
            </a:r>
            <a:r>
              <a:rPr lang="zh-CN" altLang="en-US" sz="2700" b="1" spc="450" dirty="0">
                <a:solidFill>
                  <a:srgbClr val="000000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□</a:t>
            </a:r>
            <a:endParaRPr lang="zh-CN" altLang="en-US" sz="2400" b="1" spc="450" dirty="0">
              <a:solidFill>
                <a:srgbClr val="000000"/>
              </a:solidFill>
              <a:latin typeface="Cambria Math" panose="02040503050406030204" pitchFamily="18" charset="0"/>
              <a:ea typeface="楷体" panose="02010609060101010101" pitchFamily="49" charset="-122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9104" y="891598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4049043" y="2764687"/>
            <a:ext cx="2198399" cy="1126970"/>
            <a:chOff x="2655294" y="2720455"/>
            <a:chExt cx="3390331" cy="1555286"/>
          </a:xfrm>
        </p:grpSpPr>
        <p:sp>
          <p:nvSpPr>
            <p:cNvPr id="6" name="文本框 5"/>
            <p:cNvSpPr txBox="1"/>
            <p:nvPr/>
          </p:nvSpPr>
          <p:spPr>
            <a:xfrm>
              <a:off x="3034473" y="2953357"/>
              <a:ext cx="2636974" cy="10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的倍数末尾只有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或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。</a:t>
              </a:r>
            </a:p>
          </p:txBody>
        </p:sp>
        <p:sp>
          <p:nvSpPr>
            <p:cNvPr id="7" name="云形标注 69"/>
            <p:cNvSpPr/>
            <p:nvPr/>
          </p:nvSpPr>
          <p:spPr>
            <a:xfrm>
              <a:off x="2655294" y="2720455"/>
              <a:ext cx="3390331" cy="1555286"/>
            </a:xfrm>
            <a:prstGeom prst="cloudCallout">
              <a:avLst>
                <a:gd name="adj1" fmla="val -46243"/>
                <a:gd name="adj2" fmla="val 56905"/>
              </a:avLst>
            </a:prstGeom>
            <a:noFill/>
            <a:ln w="19050">
              <a:solidFill>
                <a:srgbClr val="015C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56" b="98028" l="9763" r="89974">
                        <a14:foregroundMark x1="32190" y1="9073" x2="66227" y2="62919"/>
                        <a14:foregroundMark x1="73351" y1="6312" x2="69921" y2="54241"/>
                        <a14:foregroundMark x1="62797" y1="18540" x2="62797" y2="51677"/>
                        <a14:foregroundMark x1="39842" y1="5720" x2="49340" y2="34517"/>
                        <a14:foregroundMark x1="67810" y1="3156" x2="59894" y2="27613"/>
                        <a14:foregroundMark x1="85488" y1="68639" x2="80475" y2="70809"/>
                        <a14:foregroundMark x1="39314" y1="71992" x2="42744" y2="73964"/>
                        <a14:foregroundMark x1="33509" y1="87377" x2="46966" y2="98028"/>
                        <a14:foregroundMark x1="63588" y1="88955" x2="79947" y2="9704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1743" y="3239349"/>
            <a:ext cx="1197300" cy="160166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818878" y="1861050"/>
            <a:ext cx="954829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spc="45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zh-CN" altLang="en-US" sz="2400" b="1" spc="45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400" b="1" spc="45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71629" y="1815330"/>
            <a:ext cx="954829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spc="45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zh-CN" altLang="en-US" sz="2400" b="1" spc="45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400" b="1" spc="45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609255" y="1851427"/>
            <a:ext cx="861053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spc="45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0~9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10667" y="1819321"/>
            <a:ext cx="954829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spc="45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zh-CN" altLang="en-US" sz="2400" b="1" spc="45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400" b="1" spc="45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825"/>
          <p:cNvSpPr/>
          <p:nvPr/>
        </p:nvSpPr>
        <p:spPr bwMode="auto">
          <a:xfrm flipH="1">
            <a:off x="7281287" y="1706117"/>
            <a:ext cx="513160" cy="1397793"/>
          </a:xfrm>
          <a:custGeom>
            <a:avLst/>
            <a:gdLst>
              <a:gd name="T0" fmla="*/ 0 w 1315"/>
              <a:gd name="T1" fmla="*/ 1441450 h 544"/>
              <a:gd name="T2" fmla="*/ 0 w 1315"/>
              <a:gd name="T3" fmla="*/ 0 h 544"/>
              <a:gd name="T4" fmla="*/ 1368425 w 1315"/>
              <a:gd name="T5" fmla="*/ 0 h 5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15" h="544">
                <a:moveTo>
                  <a:pt x="0" y="544"/>
                </a:moveTo>
                <a:lnTo>
                  <a:pt x="0" y="0"/>
                </a:lnTo>
                <a:lnTo>
                  <a:pt x="1315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ysDot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latinLnBrk="1">
              <a:defRPr/>
            </a:pPr>
            <a:endParaRPr lang="zh-CN" altLang="en-US" b="1" kern="0">
              <a:solidFill>
                <a:srgbClr val="000000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7" name="Freeform 825"/>
          <p:cNvSpPr/>
          <p:nvPr/>
        </p:nvSpPr>
        <p:spPr bwMode="auto">
          <a:xfrm>
            <a:off x="4292779" y="1726758"/>
            <a:ext cx="513160" cy="1397793"/>
          </a:xfrm>
          <a:custGeom>
            <a:avLst/>
            <a:gdLst>
              <a:gd name="T0" fmla="*/ 0 w 1315"/>
              <a:gd name="T1" fmla="*/ 1441450 h 544"/>
              <a:gd name="T2" fmla="*/ 0 w 1315"/>
              <a:gd name="T3" fmla="*/ 0 h 544"/>
              <a:gd name="T4" fmla="*/ 1368425 w 1315"/>
              <a:gd name="T5" fmla="*/ 0 h 5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15" h="544">
                <a:moveTo>
                  <a:pt x="0" y="544"/>
                </a:moveTo>
                <a:lnTo>
                  <a:pt x="0" y="0"/>
                </a:lnTo>
                <a:lnTo>
                  <a:pt x="1315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ysDot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latinLnBrk="1">
              <a:defRPr/>
            </a:pPr>
            <a:endParaRPr lang="zh-CN" altLang="en-US" b="1" kern="0">
              <a:solidFill>
                <a:srgbClr val="000000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26686" y="970712"/>
            <a:ext cx="2943225" cy="1808559"/>
            <a:chOff x="2100263" y="1808163"/>
            <a:chExt cx="3924300" cy="2411412"/>
          </a:xfrm>
        </p:grpSpPr>
        <p:sp>
          <p:nvSpPr>
            <p:cNvPr id="6" name="AutoShape 673"/>
            <p:cNvSpPr>
              <a:spLocks noChangeArrowheads="1"/>
            </p:cNvSpPr>
            <p:nvPr/>
          </p:nvSpPr>
          <p:spPr bwMode="auto">
            <a:xfrm>
              <a:off x="2100263" y="1808163"/>
              <a:ext cx="3924300" cy="2411412"/>
            </a:xfrm>
            <a:prstGeom prst="roundRect">
              <a:avLst>
                <a:gd name="adj" fmla="val 6963"/>
              </a:avLst>
            </a:prstGeom>
            <a:gradFill rotWithShape="1">
              <a:gsLst>
                <a:gs pos="0">
                  <a:srgbClr val="94B00E"/>
                </a:gs>
                <a:gs pos="100000">
                  <a:srgbClr val="B5D71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FontTx/>
                <a:buNone/>
              </a:pPr>
              <a:endParaRPr lang="zh-CN" altLang="en-US" sz="1400" b="1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8" name="AutoShape 675"/>
            <p:cNvSpPr>
              <a:spLocks noChangeArrowheads="1"/>
            </p:cNvSpPr>
            <p:nvPr/>
          </p:nvSpPr>
          <p:spPr bwMode="auto">
            <a:xfrm>
              <a:off x="2208213" y="1916113"/>
              <a:ext cx="3708400" cy="1360487"/>
            </a:xfrm>
            <a:prstGeom prst="roundRect">
              <a:avLst>
                <a:gd name="adj" fmla="val 5616"/>
              </a:avLst>
            </a:prstGeom>
            <a:solidFill>
              <a:srgbClr val="FFFFFF">
                <a:alpha val="85097"/>
              </a:srgbClr>
            </a:solidFill>
            <a:ln w="1587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400" b="1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572000" y="923093"/>
            <a:ext cx="2943225" cy="1808559"/>
            <a:chOff x="6167438" y="1808163"/>
            <a:chExt cx="3924300" cy="2411412"/>
          </a:xfrm>
        </p:grpSpPr>
        <p:sp>
          <p:nvSpPr>
            <p:cNvPr id="7" name="AutoShape 674"/>
            <p:cNvSpPr>
              <a:spLocks noChangeArrowheads="1"/>
            </p:cNvSpPr>
            <p:nvPr/>
          </p:nvSpPr>
          <p:spPr bwMode="auto">
            <a:xfrm>
              <a:off x="6167438" y="1808163"/>
              <a:ext cx="3924300" cy="2411412"/>
            </a:xfrm>
            <a:prstGeom prst="roundRect">
              <a:avLst>
                <a:gd name="adj" fmla="val 6134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400" b="1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10" name="AutoShape 676"/>
            <p:cNvSpPr>
              <a:spLocks noChangeArrowheads="1"/>
            </p:cNvSpPr>
            <p:nvPr/>
          </p:nvSpPr>
          <p:spPr bwMode="auto">
            <a:xfrm>
              <a:off x="6275388" y="1916113"/>
              <a:ext cx="3708400" cy="1360487"/>
            </a:xfrm>
            <a:prstGeom prst="roundRect">
              <a:avLst>
                <a:gd name="adj" fmla="val 5616"/>
              </a:avLst>
            </a:prstGeom>
            <a:solidFill>
              <a:srgbClr val="FFFFFF">
                <a:alpha val="85097"/>
              </a:srgbClr>
            </a:solidFill>
            <a:ln w="15875">
              <a:solidFill>
                <a:srgbClr val="FFFF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0"/>
                </a:spcBef>
                <a:buNone/>
                <a:defRPr/>
              </a:pPr>
              <a:endParaRPr lang="zh-CN" altLang="en-US" sz="1400" b="1" kern="0">
                <a:solidFill>
                  <a:srgbClr val="000000"/>
                </a:solidFill>
                <a:latin typeface="Gulim" pitchFamily="34" charset="-127"/>
                <a:ea typeface="Gulim" pitchFamily="34" charset="-127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122204" y="1136948"/>
            <a:ext cx="2666745" cy="9094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个位上是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的数都是</a:t>
            </a:r>
            <a:r>
              <a:rPr lang="en-US" altLang="zh-CN" sz="21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9" name="矩形 8"/>
          <p:cNvSpPr/>
          <p:nvPr/>
        </p:nvSpPr>
        <p:spPr>
          <a:xfrm>
            <a:off x="1018601" y="2191937"/>
            <a:ext cx="2770348" cy="467436"/>
          </a:xfrm>
          <a:prstGeom prst="rect">
            <a:avLst/>
          </a:prstGeom>
          <a:noFill/>
        </p:spPr>
        <p:txBody>
          <a:bodyPr wrap="square" lIns="51435" tIns="25718" rIns="51435" bIns="25718" anchor="ctr">
            <a:spAutoFit/>
          </a:bodyPr>
          <a:lstStyle/>
          <a:p>
            <a:pPr algn="ctr">
              <a:defRPr/>
            </a:pPr>
            <a:r>
              <a:rPr lang="en-US" altLang="zh-CN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的倍数的特征</a:t>
            </a:r>
            <a:endParaRPr lang="en-US" altLang="zh-CN" sz="2700" b="1" dirty="0">
              <a:gradFill flip="none" rotWithShape="1">
                <a:gsLst>
                  <a:gs pos="0">
                    <a:srgbClr val="FF0000"/>
                  </a:gs>
                  <a:gs pos="24000">
                    <a:srgbClr val="00B0F0"/>
                  </a:gs>
                  <a:gs pos="62000">
                    <a:srgbClr val="7030A0"/>
                  </a:gs>
                  <a:gs pos="100000">
                    <a:srgbClr val="F73BDC"/>
                  </a:gs>
                </a:gsLst>
                <a:path path="circle">
                  <a:fillToRect t="100000" r="100000"/>
                </a:path>
                <a:tileRect l="-100000" b="-100000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7517" y="1004055"/>
            <a:ext cx="2666745" cy="90820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个位上是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  <a:latin typeface="Cambria Math" panose="020405030504060302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Cambria Math" panose="020405030504060302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solidFill>
                  <a:srgbClr val="FF0000"/>
                </a:solidFill>
                <a:latin typeface="Cambria Math" panose="020405030504060302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100" b="1" dirty="0">
                <a:solidFill>
                  <a:srgbClr val="FF0000"/>
                </a:solidFill>
                <a:latin typeface="Cambria Math" panose="020405030504060302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的数都是</a:t>
            </a:r>
            <a:r>
              <a:rPr lang="en-US" altLang="zh-CN" sz="21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652963" y="2131694"/>
            <a:ext cx="2770348" cy="467436"/>
          </a:xfrm>
          <a:prstGeom prst="rect">
            <a:avLst/>
          </a:prstGeom>
          <a:noFill/>
        </p:spPr>
        <p:txBody>
          <a:bodyPr wrap="square" lIns="51435" tIns="25718" rIns="51435" bIns="25718" anchor="ctr">
            <a:spAutoFit/>
          </a:bodyPr>
          <a:lstStyle/>
          <a:p>
            <a:pPr algn="ctr">
              <a:defRPr/>
            </a:pPr>
            <a:r>
              <a:rPr lang="en-US" altLang="zh-CN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700" b="1" dirty="0">
                <a:gradFill flip="none" rotWithShape="1">
                  <a:gsLst>
                    <a:gs pos="0">
                      <a:srgbClr val="FF0000"/>
                    </a:gs>
                    <a:gs pos="24000">
                      <a:srgbClr val="00B0F0"/>
                    </a:gs>
                    <a:gs pos="62000">
                      <a:srgbClr val="7030A0"/>
                    </a:gs>
                    <a:gs pos="100000">
                      <a:srgbClr val="F73BDC"/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atin typeface="楷体" panose="02010609060101010101" pitchFamily="49" charset="-122"/>
                <a:ea typeface="楷体" panose="02010609060101010101" pitchFamily="49" charset="-122"/>
              </a:rPr>
              <a:t>的倍数的特征</a:t>
            </a:r>
            <a:endParaRPr lang="en-US" altLang="zh-CN" sz="2700" b="1" dirty="0">
              <a:gradFill flip="none" rotWithShape="1">
                <a:gsLst>
                  <a:gs pos="0">
                    <a:srgbClr val="FF0000"/>
                  </a:gs>
                  <a:gs pos="24000">
                    <a:srgbClr val="00B0F0"/>
                  </a:gs>
                  <a:gs pos="62000">
                    <a:srgbClr val="7030A0"/>
                  </a:gs>
                  <a:gs pos="100000">
                    <a:srgbClr val="F73BDC"/>
                  </a:gs>
                </a:gsLst>
                <a:path path="circle">
                  <a:fillToRect t="100000" r="100000"/>
                </a:path>
                <a:tileRect l="-100000" b="-100000"/>
              </a:gra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631386" y="3181701"/>
            <a:ext cx="1322785" cy="1186690"/>
          </a:xfrm>
          <a:prstGeom prst="roundRect">
            <a:avLst>
              <a:gd name="adj" fmla="val 11764"/>
            </a:avLst>
          </a:prstGeom>
          <a:solidFill>
            <a:srgbClr val="057F5C"/>
          </a:solidFill>
          <a:ln w="15875">
            <a:solidFill>
              <a:srgbClr val="FFFFFF"/>
            </a:solidFill>
            <a:round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None/>
              <a:defRPr/>
            </a:pPr>
            <a:endParaRPr lang="ko-KR" altLang="en-US" sz="1100" kern="0">
              <a:solidFill>
                <a:srgbClr val="FFFFFF"/>
              </a:solidFill>
              <a:latin typeface="HY헤드라인M" pitchFamily="2" charset="-127"/>
              <a:ea typeface="HY헤드라인M" pitchFamily="2" charset="-127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679361" y="3255672"/>
            <a:ext cx="1226835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21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的倍数的数叫作偶数</a:t>
            </a:r>
            <a:r>
              <a:rPr lang="zh-CN" altLang="en-US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7085079" y="3181054"/>
            <a:ext cx="1322785" cy="1186690"/>
          </a:xfrm>
          <a:prstGeom prst="roundRect">
            <a:avLst>
              <a:gd name="adj" fmla="val 11764"/>
            </a:avLst>
          </a:prstGeom>
          <a:solidFill>
            <a:srgbClr val="057F5C"/>
          </a:solidFill>
          <a:ln w="15875">
            <a:solidFill>
              <a:srgbClr val="FFFFFF"/>
            </a:solidFill>
            <a:round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None/>
              <a:defRPr/>
            </a:pPr>
            <a:endParaRPr lang="ko-KR" altLang="en-US" sz="1100" kern="0">
              <a:solidFill>
                <a:srgbClr val="FFFFFF"/>
              </a:solidFill>
              <a:latin typeface="HY헤드라인M" pitchFamily="2" charset="-127"/>
              <a:ea typeface="HY헤드라인M" pitchFamily="2" charset="-127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181029" y="3242949"/>
            <a:ext cx="1226835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</a:t>
            </a:r>
            <a:r>
              <a:rPr lang="zh-CN" altLang="zh-CN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21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的倍数的数叫作</a:t>
            </a:r>
            <a:r>
              <a:rPr lang="zh-CN" altLang="en-US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奇</a:t>
            </a:r>
            <a:r>
              <a:rPr lang="zh-CN" altLang="zh-CN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</a:t>
            </a:r>
            <a:r>
              <a:rPr lang="zh-CN" altLang="en-US" sz="21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  <p:bldP spid="15" grpId="0"/>
      <p:bldP spid="9" grpId="0"/>
      <p:bldP spid="12" grpId="0"/>
      <p:bldP spid="13" grpId="0"/>
      <p:bldP spid="18" grpId="0" animBg="1"/>
      <p:bldP spid="19" grpId="0"/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76690" y="1599342"/>
            <a:ext cx="3490436" cy="62245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P34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练一练</a:t>
            </a:r>
            <a:r>
              <a:rPr lang="en-US" altLang="zh-CN" sz="3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4-6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sp>
        <p:nvSpPr>
          <p:cNvPr id="4" name="矩形 3"/>
          <p:cNvSpPr/>
          <p:nvPr/>
        </p:nvSpPr>
        <p:spPr>
          <a:xfrm>
            <a:off x="814789" y="701185"/>
            <a:ext cx="7850231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在百数表中圈出</a:t>
            </a:r>
            <a:r>
              <a:rPr lang="en-US" altLang="zh-CN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的倍数，说说这些数有什么特征。</a:t>
            </a:r>
            <a:endParaRPr lang="zh-CN" altLang="en-US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71328" y="1400008"/>
          <a:ext cx="4551900" cy="306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35346" y="3055937"/>
            <a:ext cx="1069941" cy="1710077"/>
          </a:xfrm>
          <a:prstGeom prst="rect">
            <a:avLst/>
          </a:prstGeom>
        </p:spPr>
      </p:pic>
      <p:sp>
        <p:nvSpPr>
          <p:cNvPr id="16" name="椭圆 15"/>
          <p:cNvSpPr/>
          <p:nvPr/>
        </p:nvSpPr>
        <p:spPr>
          <a:xfrm>
            <a:off x="3138112" y="140000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138112" y="170119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138112" y="2021485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401699" y="1411780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5401699" y="1712971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5401699" y="203325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148557" y="2301677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3148557" y="2602867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148557" y="2932633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3169389" y="322667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169751" y="3554108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169389" y="383386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3169389" y="4129355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5412144" y="2313448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5412144" y="261463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412144" y="291582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5432976" y="321701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5433338" y="3537304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5432976" y="3845641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5432976" y="414112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4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bldLvl="0" animBg="1"/>
      <p:bldP spid="25" grpId="0" bldLvl="0" animBg="1"/>
      <p:bldP spid="26" grpId="0" bldLvl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90" name="矩形 89"/>
          <p:cNvSpPr/>
          <p:nvPr/>
        </p:nvSpPr>
        <p:spPr>
          <a:xfrm>
            <a:off x="814789" y="701185"/>
            <a:ext cx="7850231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在百数表中圈出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的倍数，说说这些数有什么特征。</a:t>
            </a:r>
            <a:endParaRPr lang="zh-CN" altLang="en-US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91" name="表格 90"/>
          <p:cNvGraphicFramePr>
            <a:graphicFrameLocks noGrp="1"/>
          </p:cNvGraphicFramePr>
          <p:nvPr/>
        </p:nvGraphicFramePr>
        <p:xfrm>
          <a:off x="1271328" y="1400008"/>
          <a:ext cx="4551900" cy="306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2" name="组合 91"/>
          <p:cNvGrpSpPr/>
          <p:nvPr/>
        </p:nvGrpSpPr>
        <p:grpSpPr>
          <a:xfrm>
            <a:off x="5951192" y="1804670"/>
            <a:ext cx="2542748" cy="1126970"/>
            <a:chOff x="2655294" y="2720455"/>
            <a:chExt cx="3390331" cy="1555286"/>
          </a:xfrm>
        </p:grpSpPr>
        <p:sp>
          <p:nvSpPr>
            <p:cNvPr id="94" name="文本框 93"/>
            <p:cNvSpPr txBox="1"/>
            <p:nvPr/>
          </p:nvSpPr>
          <p:spPr>
            <a:xfrm>
              <a:off x="3034474" y="2953357"/>
              <a:ext cx="2826338" cy="10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1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的倍数都在第</a:t>
              </a:r>
              <a:r>
                <a:rPr lang="en-US" altLang="zh-CN" sz="21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列和第</a:t>
              </a:r>
              <a:r>
                <a:rPr lang="en-US" altLang="zh-CN" sz="21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10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列。</a:t>
              </a:r>
            </a:p>
          </p:txBody>
        </p:sp>
        <p:sp>
          <p:nvSpPr>
            <p:cNvPr id="96" name="云形标注 69"/>
            <p:cNvSpPr/>
            <p:nvPr/>
          </p:nvSpPr>
          <p:spPr>
            <a:xfrm>
              <a:off x="2655294" y="2720455"/>
              <a:ext cx="3390331" cy="1555286"/>
            </a:xfrm>
            <a:prstGeom prst="cloudCallout">
              <a:avLst>
                <a:gd name="adj1" fmla="val 19267"/>
                <a:gd name="adj2" fmla="val 65019"/>
              </a:avLst>
            </a:prstGeom>
            <a:noFill/>
            <a:ln w="19050">
              <a:solidFill>
                <a:srgbClr val="015C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97" name="图片 9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06540" y="3180275"/>
            <a:ext cx="1410586" cy="1579316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3138112" y="140000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138112" y="170119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38112" y="2021485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401699" y="1411780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401699" y="1712971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401699" y="203325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148557" y="2301677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141413" y="262429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134270" y="292548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155102" y="3240967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162607" y="3554108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3155102" y="3855301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155102" y="4179361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5412144" y="2313448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412144" y="261463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5412144" y="291582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5432976" y="321701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5433338" y="3537304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432976" y="3845641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432976" y="414112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90" name="矩形 89"/>
          <p:cNvSpPr/>
          <p:nvPr/>
        </p:nvSpPr>
        <p:spPr>
          <a:xfrm>
            <a:off x="814789" y="701185"/>
            <a:ext cx="7850231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在百数表中圈出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的倍数，说说这些数有什么特征。</a:t>
            </a:r>
            <a:endParaRPr lang="zh-CN" altLang="en-US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91" name="表格 90"/>
          <p:cNvGraphicFramePr>
            <a:graphicFrameLocks noGrp="1"/>
          </p:cNvGraphicFramePr>
          <p:nvPr/>
        </p:nvGraphicFramePr>
        <p:xfrm>
          <a:off x="1271328" y="1400008"/>
          <a:ext cx="4551900" cy="306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6015003" y="1815370"/>
            <a:ext cx="2198399" cy="1126970"/>
            <a:chOff x="2655294" y="2720455"/>
            <a:chExt cx="3390331" cy="1555286"/>
          </a:xfrm>
        </p:grpSpPr>
        <p:sp>
          <p:nvSpPr>
            <p:cNvPr id="10" name="文本框 9"/>
            <p:cNvSpPr txBox="1"/>
            <p:nvPr/>
          </p:nvSpPr>
          <p:spPr>
            <a:xfrm>
              <a:off x="3034473" y="2953357"/>
              <a:ext cx="2636974" cy="10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1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的倍数末尾只有</a:t>
              </a:r>
              <a:r>
                <a:rPr lang="en-US" altLang="zh-CN" sz="21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或</a:t>
              </a:r>
              <a:r>
                <a:rPr lang="en-US" altLang="zh-CN" sz="21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。</a:t>
              </a:r>
            </a:p>
          </p:txBody>
        </p:sp>
        <p:sp>
          <p:nvSpPr>
            <p:cNvPr id="11" name="云形标注 69"/>
            <p:cNvSpPr/>
            <p:nvPr/>
          </p:nvSpPr>
          <p:spPr>
            <a:xfrm>
              <a:off x="2655294" y="2720455"/>
              <a:ext cx="3390331" cy="1555286"/>
            </a:xfrm>
            <a:prstGeom prst="cloudCallout">
              <a:avLst>
                <a:gd name="adj1" fmla="val 19267"/>
                <a:gd name="adj2" fmla="val 65019"/>
              </a:avLst>
            </a:prstGeom>
            <a:noFill/>
            <a:ln w="19050">
              <a:solidFill>
                <a:srgbClr val="015C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56" b="98028" l="9763" r="89974">
                        <a14:foregroundMark x1="32190" y1="9073" x2="66227" y2="62919"/>
                        <a14:foregroundMark x1="73351" y1="6312" x2="69921" y2="54241"/>
                        <a14:foregroundMark x1="62797" y1="18540" x2="62797" y2="51677"/>
                        <a14:foregroundMark x1="39842" y1="5720" x2="49340" y2="34517"/>
                        <a14:foregroundMark x1="67810" y1="3156" x2="59894" y2="27613"/>
                        <a14:foregroundMark x1="85488" y1="68639" x2="80475" y2="70809"/>
                        <a14:foregroundMark x1="39314" y1="71992" x2="42744" y2="73964"/>
                        <a14:foregroundMark x1="33509" y1="87377" x2="46966" y2="98028"/>
                        <a14:foregroundMark x1="63588" y1="88955" x2="79947" y2="9704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75372" y="3172284"/>
            <a:ext cx="1197300" cy="1601665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3138112" y="140000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138112" y="170119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138112" y="2021485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401699" y="1411780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401699" y="1712971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401699" y="203325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148557" y="2301677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3148557" y="2602867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148557" y="2904058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169389" y="3205248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3169751" y="3525533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3169389" y="383386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3169389" y="4129355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5412144" y="2313448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412144" y="261463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412144" y="291582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5432976" y="321701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5433338" y="3537304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432976" y="3845641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5432976" y="414112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3422573" y="2571750"/>
            <a:ext cx="3253845" cy="1837414"/>
            <a:chOff x="4535872" y="2296215"/>
            <a:chExt cx="4338460" cy="2449886"/>
          </a:xfrm>
        </p:grpSpPr>
        <p:sp>
          <p:nvSpPr>
            <p:cNvPr id="52" name="文本框 45"/>
            <p:cNvSpPr txBox="1">
              <a:spLocks noChangeArrowheads="1"/>
            </p:cNvSpPr>
            <p:nvPr/>
          </p:nvSpPr>
          <p:spPr bwMode="auto">
            <a:xfrm>
              <a:off x="4910088" y="2571146"/>
              <a:ext cx="3652803" cy="217495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2800">
                  <a:latin typeface="Times New Roman" panose="02020603050405020304" pitchFamily="18" charset="0"/>
                  <a:ea typeface="微软雅黑" panose="020B0503020204020204" charset="-122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我算算看：</a:t>
              </a:r>
              <a:endPara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algn="ctr">
                <a:lnSpc>
                  <a:spcPct val="100000"/>
                </a:lnSpc>
              </a:pPr>
              <a:r>
                <a: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5×1=</a:t>
              </a:r>
              <a:r>
                <a:rPr lang="en-US" altLang="zh-CN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5</a:t>
              </a:r>
              <a:r>
                <a:rPr lang="zh-CN" altLang="en-US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，</a:t>
              </a:r>
              <a:r>
                <a: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5×2=</a:t>
              </a:r>
              <a:r>
                <a:rPr lang="en-US" altLang="zh-CN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10</a:t>
              </a:r>
              <a:r>
                <a:rPr lang="zh-CN" altLang="en-US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，</a:t>
              </a:r>
              <a:r>
                <a: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5×3=</a:t>
              </a:r>
              <a:r>
                <a:rPr lang="en-US" altLang="zh-CN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15</a:t>
              </a:r>
              <a:r>
                <a:rPr lang="zh-CN" altLang="en-US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，</a:t>
              </a:r>
              <a:r>
                <a:rPr lang="en-US" altLang="zh-CN" sz="2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5×4=</a:t>
              </a:r>
              <a:r>
                <a:rPr lang="en-US" altLang="zh-CN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20</a:t>
              </a:r>
              <a:r>
                <a:rPr lang="zh-CN" altLang="en-US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楷体" panose="02010609060101010101" pitchFamily="49" charset="-122"/>
                </a:rPr>
                <a:t>，</a:t>
              </a:r>
              <a:endParaRPr lang="en-US" altLang="zh-CN" sz="2400" dirty="0">
                <a:latin typeface="Cambria Math" panose="02040503050406030204" pitchFamily="18" charset="0"/>
                <a:ea typeface="楷体" panose="02010609060101010101" pitchFamily="49" charset="-122"/>
              </a:endParaRPr>
            </a:p>
            <a:p>
              <a:pPr algn="ctr">
                <a:lnSpc>
                  <a:spcPct val="100000"/>
                </a:lnSpc>
              </a:pPr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</a:rPr>
                <a:t>…</a:t>
              </a:r>
              <a:endPara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3" name="云形标注 42"/>
            <p:cNvSpPr/>
            <p:nvPr/>
          </p:nvSpPr>
          <p:spPr>
            <a:xfrm>
              <a:off x="4535872" y="2296215"/>
              <a:ext cx="4338460" cy="2210284"/>
            </a:xfrm>
            <a:prstGeom prst="cloudCallout">
              <a:avLst>
                <a:gd name="adj1" fmla="val 51105"/>
                <a:gd name="adj2" fmla="val 37150"/>
              </a:avLst>
            </a:prstGeom>
            <a:noFill/>
            <a:ln w="19050">
              <a:solidFill>
                <a:srgbClr val="F779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/>
            </a:p>
          </p:txBody>
        </p:sp>
      </p:grp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554098" y="3346237"/>
            <a:ext cx="1339652" cy="1530506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1566721" y="1378659"/>
            <a:ext cx="3162869" cy="1491343"/>
            <a:chOff x="1883391" y="2784929"/>
            <a:chExt cx="4217158" cy="1988458"/>
          </a:xfrm>
        </p:grpSpPr>
        <p:grpSp>
          <p:nvGrpSpPr>
            <p:cNvPr id="21" name="组合 20"/>
            <p:cNvGrpSpPr/>
            <p:nvPr/>
          </p:nvGrpSpPr>
          <p:grpSpPr>
            <a:xfrm>
              <a:off x="1883391" y="2784929"/>
              <a:ext cx="4217158" cy="1950844"/>
              <a:chOff x="2560232" y="2559750"/>
              <a:chExt cx="4217158" cy="2019212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3018459" y="2812552"/>
                <a:ext cx="3532098" cy="707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30000"/>
                  </a:lnSpc>
                  <a:defRPr sz="2400">
                    <a:latin typeface="Times New Roman" panose="02020603050405020304" pitchFamily="18" charset="0"/>
                    <a:ea typeface="微软雅黑" panose="020B0503020204020204" charset="-122"/>
                    <a:cs typeface="Times New Roman" panose="02020603050405020304" pitchFamily="18" charset="0"/>
                  </a:defRPr>
                </a:lvl1pPr>
              </a:lstStyle>
              <a:p>
                <a:r>
                  <a:rPr lang="zh-CN" altLang="en-US" sz="21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我任意写几个数试试：</a:t>
                </a:r>
              </a:p>
            </p:txBody>
          </p:sp>
          <p:sp>
            <p:nvSpPr>
              <p:cNvPr id="24" name="云形标注 43"/>
              <p:cNvSpPr/>
              <p:nvPr/>
            </p:nvSpPr>
            <p:spPr>
              <a:xfrm>
                <a:off x="2560232" y="2559750"/>
                <a:ext cx="4217158" cy="2019212"/>
              </a:xfrm>
              <a:prstGeom prst="cloudCallout">
                <a:avLst>
                  <a:gd name="adj1" fmla="val -32662"/>
                  <a:gd name="adj2" fmla="val 63202"/>
                </a:avLst>
              </a:prstGeom>
              <a:noFill/>
              <a:ln w="19050">
                <a:solidFill>
                  <a:srgbClr val="903A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3104260" y="3542280"/>
              <a:ext cx="2108580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65×5=</a:t>
              </a:r>
              <a:r>
                <a:rPr lang="en-US" altLang="zh-CN" sz="1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325</a:t>
              </a:r>
              <a:r>
                <a:rPr lang="zh-CN" altLang="en-US" sz="1800" dirty="0">
                  <a:solidFill>
                    <a:prstClr val="black"/>
                  </a:solidFill>
                  <a:latin typeface="Cambria Math" panose="020405030504060302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，</a:t>
              </a:r>
              <a:endParaRPr lang="en-US" altLang="zh-CN" sz="1800" dirty="0">
                <a:solidFill>
                  <a:prstClr val="black"/>
                </a:solidFill>
                <a:latin typeface="Cambria Math" panose="020405030504060302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r>
                <a:rPr lang="en-US" altLang="zh-CN" sz="1800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132×5=</a:t>
              </a:r>
              <a:r>
                <a:rPr lang="en-US" altLang="zh-CN" sz="18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660</a:t>
              </a:r>
              <a:r>
                <a:rPr lang="zh-CN" altLang="en-US" sz="18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，</a:t>
              </a:r>
              <a:endParaRPr lang="en-US" altLang="zh-CN" sz="1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r>
                <a:rPr lang="en-US" altLang="zh-CN" sz="18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    …</a:t>
              </a:r>
              <a:endParaRPr lang="zh-CN" altLang="en-US" sz="18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988159" y="765011"/>
            <a:ext cx="5565940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你能向同伴解释一下你的发现吗？</a:t>
            </a:r>
            <a:endParaRPr lang="zh-CN" altLang="en-US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46900" y="2616592"/>
            <a:ext cx="1246659" cy="1597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60907" y="979969"/>
            <a:ext cx="4222187" cy="2814791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2714625" y="2204484"/>
            <a:ext cx="3800475" cy="15465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/>
              <a:t>个位上是</a:t>
            </a:r>
            <a:r>
              <a:rPr lang="en-US" altLang="zh-CN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zh-CN" altLang="en-US" dirty="0"/>
              <a:t>或</a:t>
            </a:r>
            <a:r>
              <a:rPr lang="en-US" altLang="zh-CN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dirty="0"/>
              <a:t>的数，都是</a:t>
            </a:r>
            <a:r>
              <a:rPr lang="en-US" altLang="zh-CN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dirty="0"/>
              <a:t>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组合 91"/>
          <p:cNvGrpSpPr/>
          <p:nvPr/>
        </p:nvGrpSpPr>
        <p:grpSpPr>
          <a:xfrm>
            <a:off x="6026439" y="1606074"/>
            <a:ext cx="2713865" cy="1496854"/>
            <a:chOff x="2750544" y="2466754"/>
            <a:chExt cx="3618486" cy="2065749"/>
          </a:xfrm>
          <a:solidFill>
            <a:schemeClr val="accent1">
              <a:lumMod val="40000"/>
              <a:lumOff val="60000"/>
              <a:alpha val="85000"/>
            </a:schemeClr>
          </a:solidFill>
        </p:grpSpPr>
        <p:sp>
          <p:nvSpPr>
            <p:cNvPr id="96" name="云形标注 69"/>
            <p:cNvSpPr/>
            <p:nvPr/>
          </p:nvSpPr>
          <p:spPr>
            <a:xfrm>
              <a:off x="2750544" y="2466754"/>
              <a:ext cx="3618230" cy="2065749"/>
            </a:xfrm>
            <a:prstGeom prst="cloudCallout">
              <a:avLst>
                <a:gd name="adj1" fmla="val 19267"/>
                <a:gd name="adj2" fmla="val 65019"/>
              </a:avLst>
            </a:prstGeom>
            <a:solidFill>
              <a:schemeClr val="accent1">
                <a:lumMod val="40000"/>
                <a:lumOff val="60000"/>
                <a:alpha val="8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129772" y="2783234"/>
              <a:ext cx="3239258" cy="14653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/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个位上是</a:t>
              </a:r>
              <a:r>
                <a:rPr lang="en-US" altLang="zh-CN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US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4</a:t>
              </a:r>
              <a:r>
                <a:rPr lang="zh-CN" altLang="en-US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6</a:t>
              </a:r>
              <a:r>
                <a:rPr lang="zh-CN" altLang="en-US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8</a:t>
              </a:r>
              <a:r>
                <a:rPr lang="zh-CN" altLang="en-US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21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的数都是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的倍数。</a:t>
              </a:r>
            </a:p>
          </p:txBody>
        </p:sp>
      </p:grpSp>
      <p:graphicFrame>
        <p:nvGraphicFramePr>
          <p:cNvPr id="91" name="表格 90"/>
          <p:cNvGraphicFramePr>
            <a:graphicFrameLocks noGrp="1"/>
          </p:cNvGraphicFramePr>
          <p:nvPr/>
        </p:nvGraphicFramePr>
        <p:xfrm>
          <a:off x="1271328" y="1400008"/>
          <a:ext cx="4551900" cy="306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90" name="矩形 89"/>
          <p:cNvSpPr/>
          <p:nvPr/>
        </p:nvSpPr>
        <p:spPr>
          <a:xfrm>
            <a:off x="814789" y="701185"/>
            <a:ext cx="7850231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在百数表中圈出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的倍数，说说这些数有什么特征。</a:t>
            </a:r>
            <a:endParaRPr lang="zh-CN" altLang="en-US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7" name="图片 9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06540" y="3180275"/>
            <a:ext cx="1410586" cy="1579316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1785344" y="140000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785344" y="1701199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453606" y="1408474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453606" y="1709664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745231" y="142186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745231" y="1723057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625133" y="142186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625133" y="1723057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556642" y="141284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4556642" y="1714036"/>
            <a:ext cx="337782" cy="3011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1764151" y="2009445"/>
            <a:ext cx="4027238" cy="2463374"/>
            <a:chOff x="2197290" y="2822112"/>
            <a:chExt cx="5369650" cy="3284499"/>
          </a:xfrm>
        </p:grpSpPr>
        <p:sp>
          <p:nvSpPr>
            <p:cNvPr id="20" name="椭圆 19"/>
            <p:cNvSpPr/>
            <p:nvPr/>
          </p:nvSpPr>
          <p:spPr>
            <a:xfrm>
              <a:off x="2197290" y="282211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2197290" y="322562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2197290" y="362720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2197290" y="402879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2225066" y="443038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2225548" y="4857429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2225066" y="526854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2225066" y="566252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7088306" y="283339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7088306" y="323690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7088306" y="363849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7088306" y="404008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7116082" y="444166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7116564" y="486871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7116082" y="527983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7116082" y="567381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椭圆 35"/>
            <p:cNvSpPr/>
            <p:nvPr/>
          </p:nvSpPr>
          <p:spPr>
            <a:xfrm>
              <a:off x="3477139" y="285125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3477139" y="325476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椭圆 37"/>
            <p:cNvSpPr/>
            <p:nvPr/>
          </p:nvSpPr>
          <p:spPr>
            <a:xfrm>
              <a:off x="3477139" y="365635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3477139" y="405793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椭圆 39"/>
            <p:cNvSpPr/>
            <p:nvPr/>
          </p:nvSpPr>
          <p:spPr>
            <a:xfrm>
              <a:off x="3465515" y="445952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/>
            <p:nvPr/>
          </p:nvSpPr>
          <p:spPr>
            <a:xfrm>
              <a:off x="3474621" y="488657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3459377" y="529768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椭圆 42"/>
            <p:cNvSpPr/>
            <p:nvPr/>
          </p:nvSpPr>
          <p:spPr>
            <a:xfrm>
              <a:off x="3459377" y="570502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4650342" y="285125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椭圆 44"/>
            <p:cNvSpPr/>
            <p:nvPr/>
          </p:nvSpPr>
          <p:spPr>
            <a:xfrm>
              <a:off x="4650342" y="325476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4650342" y="365635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4650342" y="405793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4678118" y="445952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4678600" y="4886572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4678118" y="529768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4678118" y="569166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椭圆 51"/>
            <p:cNvSpPr/>
            <p:nvPr/>
          </p:nvSpPr>
          <p:spPr>
            <a:xfrm>
              <a:off x="5892353" y="283922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椭圆 52"/>
            <p:cNvSpPr/>
            <p:nvPr/>
          </p:nvSpPr>
          <p:spPr>
            <a:xfrm>
              <a:off x="5892353" y="3242737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椭圆 53"/>
            <p:cNvSpPr/>
            <p:nvPr/>
          </p:nvSpPr>
          <p:spPr>
            <a:xfrm>
              <a:off x="5892353" y="3644324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5892353" y="404591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5920129" y="4447498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5920611" y="4874545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5920129" y="5285660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920129" y="5679641"/>
              <a:ext cx="450376" cy="40158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ln w="0"/>
                <a:solidFill>
                  <a:srgbClr val="70AD47">
                    <a:lumMod val="50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90" name="矩形 89"/>
          <p:cNvSpPr/>
          <p:nvPr/>
        </p:nvSpPr>
        <p:spPr>
          <a:xfrm>
            <a:off x="857049" y="741319"/>
            <a:ext cx="1369606" cy="5493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认一认。</a:t>
            </a:r>
            <a:endParaRPr lang="zh-CN" altLang="en-US" sz="2100" b="1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33382" y="1237416"/>
            <a:ext cx="4990546" cy="17410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90799" y="2701242"/>
            <a:ext cx="4990546" cy="174107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2611107" y="1362664"/>
            <a:ext cx="3773141" cy="807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像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zh-CN" altLang="en-US" sz="2400" b="1" dirty="0">
                <a:solidFill>
                  <a:prstClr val="black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r>
              <a:rPr lang="zh-CN" altLang="en-US" sz="2400" b="1" dirty="0">
                <a:solidFill>
                  <a:prstClr val="black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r>
              <a:rPr lang="zh-CN" altLang="en-US" sz="2400" b="1" dirty="0">
                <a:solidFill>
                  <a:prstClr val="black"/>
                </a:solidFill>
                <a:latin typeface="Cambria Math" panose="020405030504060302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这样的数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  <p:sp>
        <p:nvSpPr>
          <p:cNvPr id="16" name="TextBox 29"/>
          <p:cNvSpPr txBox="1"/>
          <p:nvPr/>
        </p:nvSpPr>
        <p:spPr>
          <a:xfrm flipH="1">
            <a:off x="1541852" y="1779484"/>
            <a:ext cx="808935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lvl="0">
              <a:lnSpc>
                <a:spcPct val="80000"/>
              </a:lnSpc>
              <a:defRPr sz="4400" b="1" kern="0">
                <a:ln w="18415" cmpd="sng">
                  <a:noFill/>
                  <a:prstDash val="solid"/>
                </a:ln>
                <a:solidFill>
                  <a:srgbClr val="FFC000"/>
                </a:solidFill>
                <a:latin typeface="Agency FB" panose="020B0503020202020204" pitchFamily="34" charset="0"/>
                <a:ea typeface="微软雅黑" panose="020B0503020204020204" charset="-122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zh-CN" altLang="en-US" sz="2400" dirty="0">
                <a:solidFill>
                  <a:srgbClr val="6BA4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偶数</a:t>
            </a:r>
          </a:p>
        </p:txBody>
      </p:sp>
      <p:sp>
        <p:nvSpPr>
          <p:cNvPr id="17" name="TextBox 29"/>
          <p:cNvSpPr txBox="1"/>
          <p:nvPr/>
        </p:nvSpPr>
        <p:spPr>
          <a:xfrm flipH="1">
            <a:off x="3014343" y="3307742"/>
            <a:ext cx="808935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3200" b="1" i="0" u="none" strike="noStrike" kern="0" cap="none" spc="0" normalizeH="0" baseline="0">
                <a:ln w="18415" cmpd="sng">
                  <a:noFill/>
                  <a:prstDash val="solid"/>
                </a:ln>
                <a:solidFill>
                  <a:srgbClr val="6BA4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奇数</a:t>
            </a:r>
          </a:p>
        </p:txBody>
      </p:sp>
      <p:sp>
        <p:nvSpPr>
          <p:cNvPr id="18" name="矩形 17"/>
          <p:cNvSpPr/>
          <p:nvPr/>
        </p:nvSpPr>
        <p:spPr>
          <a:xfrm>
            <a:off x="4157217" y="2829048"/>
            <a:ext cx="3933421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像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sz="2400" b="1" dirty="0">
                <a:solidFill>
                  <a:prstClr val="black"/>
                </a:solidFill>
                <a:latin typeface="Cambria Math" panose="02040503050406030204" pitchFamily="18" charset="0"/>
                <a:ea typeface="楷体" panose="02010609060101010101" pitchFamily="49" charset="-122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这样的数</a:t>
            </a:r>
            <a:r>
              <a:rPr lang="en-US" altLang="zh-CN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</a:t>
            </a:r>
            <a:r>
              <a:rPr lang="en-US" altLang="zh-CN" sz="24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0048" y="2289613"/>
            <a:ext cx="2047315" cy="2729753"/>
          </a:xfrm>
          <a:prstGeom prst="rect">
            <a:avLst/>
          </a:prstGeom>
        </p:spPr>
      </p:pic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9104" y="803093"/>
            <a:ext cx="563990" cy="31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1373094" y="748175"/>
            <a:ext cx="6696486" cy="8079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eaLnBrk="0" hangingPunct="0">
              <a:defRPr sz="3200" b="1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宋体" panose="02010600030101010101" pitchFamily="2" charset="-122"/>
              </a:rPr>
              <a:t>1.</a:t>
            </a:r>
            <a:r>
              <a:rPr lang="zh-CN" altLang="en-US" sz="2400" dirty="0">
                <a:latin typeface="宋体" panose="02010600030101010101" pitchFamily="2" charset="-122"/>
              </a:rPr>
              <a:t>在下面的数中圈出</a:t>
            </a:r>
            <a:r>
              <a:rPr lang="en-US" altLang="zh-C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zh-CN" altLang="en-US" sz="2400" dirty="0">
                <a:latin typeface="宋体" panose="02010600030101010101" pitchFamily="2" charset="-122"/>
              </a:rPr>
              <a:t>的倍数，并与同伴交流你是怎么判断的。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950343" y="1749613"/>
            <a:ext cx="5601692" cy="540000"/>
            <a:chOff x="1894404" y="2354850"/>
            <a:chExt cx="7468922" cy="720000"/>
          </a:xfrm>
        </p:grpSpPr>
        <p:grpSp>
          <p:nvGrpSpPr>
            <p:cNvPr id="17" name="组合 16"/>
            <p:cNvGrpSpPr/>
            <p:nvPr/>
          </p:nvGrpSpPr>
          <p:grpSpPr>
            <a:xfrm>
              <a:off x="1894404" y="2354850"/>
              <a:ext cx="784875" cy="720000"/>
              <a:chOff x="2135311" y="2579875"/>
              <a:chExt cx="784875" cy="720000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28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849268" y="2354850"/>
              <a:ext cx="784875" cy="720000"/>
              <a:chOff x="2135311" y="2579875"/>
              <a:chExt cx="784875" cy="720000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45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3804132" y="2354850"/>
              <a:ext cx="784875" cy="720000"/>
              <a:chOff x="2135311" y="2579875"/>
              <a:chExt cx="784875" cy="720000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53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4758996" y="2354850"/>
              <a:ext cx="784875" cy="720000"/>
              <a:chOff x="2135311" y="2579875"/>
              <a:chExt cx="784875" cy="72000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80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5713860" y="2354850"/>
              <a:ext cx="784875" cy="720000"/>
              <a:chOff x="2135311" y="2579875"/>
              <a:chExt cx="784875" cy="720000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75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668724" y="2354850"/>
              <a:ext cx="784875" cy="720000"/>
              <a:chOff x="2135311" y="2579875"/>
              <a:chExt cx="784875" cy="720000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34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7623588" y="2354850"/>
              <a:ext cx="784875" cy="720000"/>
              <a:chOff x="2135311" y="2579875"/>
              <a:chExt cx="784875" cy="720000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89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8578451" y="2354850"/>
              <a:ext cx="784875" cy="720000"/>
              <a:chOff x="2135311" y="2579875"/>
              <a:chExt cx="784875" cy="720000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2135311" y="2579875"/>
                <a:ext cx="720000" cy="720000"/>
              </a:xfrm>
              <a:prstGeom prst="ellipse">
                <a:avLst/>
              </a:prstGeom>
              <a:solidFill>
                <a:srgbClr val="00B0F0">
                  <a:alpha val="50196"/>
                </a:srgbClr>
              </a:soli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TextBox 24"/>
              <p:cNvSpPr txBox="1">
                <a:spLocks noChangeArrowheads="1"/>
              </p:cNvSpPr>
              <p:nvPr/>
            </p:nvSpPr>
            <p:spPr bwMode="auto">
              <a:xfrm>
                <a:off x="2189807" y="2644786"/>
                <a:ext cx="730379" cy="553997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eaLnBrk="0" hangingPunct="0">
                  <a:defRPr sz="3200" b="1">
                    <a:latin typeface="楷体" panose="02010609060101010101" pitchFamily="49" charset="-122"/>
                    <a:ea typeface="楷体" panose="02010609060101010101" pitchFamily="49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95</a:t>
                </a:r>
                <a:endParaRPr lang="zh-CN" altLang="en-US" sz="2100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2553439" y="2727156"/>
            <a:ext cx="2198399" cy="1126970"/>
            <a:chOff x="2655294" y="2720455"/>
            <a:chExt cx="3390331" cy="1555286"/>
          </a:xfrm>
        </p:grpSpPr>
        <p:sp>
          <p:nvSpPr>
            <p:cNvPr id="48" name="文本框 47"/>
            <p:cNvSpPr txBox="1"/>
            <p:nvPr/>
          </p:nvSpPr>
          <p:spPr>
            <a:xfrm>
              <a:off x="3034473" y="2953357"/>
              <a:ext cx="2636974" cy="10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的倍数末尾是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0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或</a:t>
              </a:r>
              <a:r>
                <a:rPr lang="en-US" altLang="zh-CN" sz="2100" b="1" dirty="0">
                  <a:solidFill>
                    <a:prstClr val="black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5</a:t>
              </a:r>
              <a:r>
                <a:rPr lang="zh-CN" altLang="en-US" sz="2100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。</a:t>
              </a:r>
            </a:p>
          </p:txBody>
        </p:sp>
        <p:sp>
          <p:nvSpPr>
            <p:cNvPr id="50" name="云形标注 69"/>
            <p:cNvSpPr/>
            <p:nvPr/>
          </p:nvSpPr>
          <p:spPr>
            <a:xfrm>
              <a:off x="2655294" y="2720455"/>
              <a:ext cx="3390331" cy="1555286"/>
            </a:xfrm>
            <a:prstGeom prst="cloudCallout">
              <a:avLst>
                <a:gd name="adj1" fmla="val -56642"/>
                <a:gd name="adj2" fmla="val 42706"/>
              </a:avLst>
            </a:prstGeom>
            <a:noFill/>
            <a:ln w="19050">
              <a:solidFill>
                <a:srgbClr val="015C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zh-CN" altLang="en-US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2579871" y="1666658"/>
            <a:ext cx="675000" cy="675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4012443" y="1666658"/>
            <a:ext cx="675000" cy="675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4728591" y="1666658"/>
            <a:ext cx="675000" cy="675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6895878" y="1666658"/>
            <a:ext cx="675000" cy="675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52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全屏显示(16:9)</PresentationFormat>
  <Paragraphs>478</Paragraphs>
  <Slides>14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Gulim</vt:lpstr>
      <vt:lpstr>HY헤드라인M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2023-01-16T22:33:44Z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B8B057373D284A908079EA2EBDA2E790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