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3" r:id="rId3"/>
    <p:sldId id="532" r:id="rId4"/>
    <p:sldId id="534" r:id="rId5"/>
    <p:sldId id="535" r:id="rId6"/>
    <p:sldId id="485" r:id="rId7"/>
    <p:sldId id="531" r:id="rId8"/>
    <p:sldId id="536" r:id="rId9"/>
    <p:sldId id="540" r:id="rId10"/>
    <p:sldId id="537" r:id="rId11"/>
    <p:sldId id="541" r:id="rId12"/>
    <p:sldId id="538" r:id="rId13"/>
    <p:sldId id="542" r:id="rId14"/>
    <p:sldId id="543" r:id="rId15"/>
    <p:sldId id="264" r:id="rId16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6FC6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0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5791745F-8CAB-497A-ADCD-DA2D809A80DA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950DBC93-FB9B-4F1C-9DA2-B4697C77AE4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BC93-FB9B-4F1C-9DA2-B4697C77AE49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14"/>
          <p:cNvSpPr/>
          <p:nvPr userDrawn="1"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Freeform: Shape 15"/>
          <p:cNvSpPr/>
          <p:nvPr userDrawn="1"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slideLayout" Target="../slideLayouts/slideLayout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notesSlide" Target="../notesSlides/notesSlide5.xml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: Shape 15"/>
          <p:cNvSpPr/>
          <p:nvPr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56919" y="692944"/>
            <a:ext cx="3214688" cy="4450556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666668" y="2147589"/>
            <a:ext cx="4590254" cy="1078915"/>
            <a:chOff x="1571361" y="2753282"/>
            <a:chExt cx="6120338" cy="1438553"/>
          </a:xfrm>
        </p:grpSpPr>
        <p:sp>
          <p:nvSpPr>
            <p:cNvPr id="22" name="矩形 21"/>
            <p:cNvSpPr/>
            <p:nvPr/>
          </p:nvSpPr>
          <p:spPr bwMode="auto">
            <a:xfrm>
              <a:off x="1602936" y="2753282"/>
              <a:ext cx="6088763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en-US" altLang="zh-CN" sz="2700" b="1" kern="100" dirty="0">
                  <a:cs typeface="+mn-ea"/>
                  <a:sym typeface="+mn-lt"/>
                </a:rPr>
                <a:t>4.3.2 </a:t>
              </a:r>
              <a:r>
                <a:rPr lang="zh-CN" altLang="en-US" sz="2700" b="1" kern="100" dirty="0">
                  <a:cs typeface="+mn-ea"/>
                  <a:sym typeface="+mn-lt"/>
                </a:rPr>
                <a:t>角的比较与运算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593019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5" name="矩形 24"/>
          <p:cNvSpPr/>
          <p:nvPr/>
        </p:nvSpPr>
        <p:spPr bwMode="auto">
          <a:xfrm>
            <a:off x="666667" y="1665840"/>
            <a:ext cx="26848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66668" y="3156159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6668" y="2832854"/>
            <a:ext cx="3083521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  <p:sp>
        <p:nvSpPr>
          <p:cNvPr id="17" name="矩形 16"/>
          <p:cNvSpPr/>
          <p:nvPr/>
        </p:nvSpPr>
        <p:spPr>
          <a:xfrm>
            <a:off x="876162" y="4132000"/>
            <a:ext cx="2474075" cy="3739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209403" y="1560737"/>
            <a:ext cx="1569720" cy="2181732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cxnSp>
        <p:nvCxnSpPr>
          <p:cNvPr id="8" name="直接连接符 7"/>
          <p:cNvCxnSpPr>
            <a:stCxn id="5" idx="2"/>
          </p:cNvCxnSpPr>
          <p:nvPr/>
        </p:nvCxnSpPr>
        <p:spPr>
          <a:xfrm flipV="1">
            <a:off x="1209403" y="2800193"/>
            <a:ext cx="915488" cy="9422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799975" y="3633328"/>
            <a:ext cx="30059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C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275199" y="2420771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D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16043" y="3701549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B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67227" y="1272691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A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275199" y="982549"/>
            <a:ext cx="6012180" cy="80791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400" b="1" dirty="0">
                <a:cs typeface="+mn-ea"/>
                <a:sym typeface="+mn-lt"/>
              </a:rPr>
              <a:t>已知∠</a:t>
            </a:r>
            <a:r>
              <a:rPr lang="en-US" altLang="zh-CN" sz="2400" b="1" dirty="0">
                <a:cs typeface="+mn-ea"/>
                <a:sym typeface="+mn-lt"/>
              </a:rPr>
              <a:t>ABC=90°</a:t>
            </a:r>
            <a:r>
              <a:rPr lang="zh-CN" altLang="en-US" sz="2400" b="1" dirty="0">
                <a:cs typeface="+mn-ea"/>
                <a:sym typeface="+mn-lt"/>
              </a:rPr>
              <a:t>，∠</a:t>
            </a:r>
            <a:r>
              <a:rPr lang="en-US" altLang="zh-CN" sz="2400" b="1" dirty="0">
                <a:cs typeface="+mn-ea"/>
                <a:sym typeface="+mn-lt"/>
              </a:rPr>
              <a:t>DBC=53°17′</a:t>
            </a:r>
            <a:r>
              <a:rPr lang="zh-CN" altLang="en-US" sz="2400" b="1" dirty="0">
                <a:cs typeface="+mn-ea"/>
                <a:sym typeface="+mn-lt"/>
              </a:rPr>
              <a:t>，求∠</a:t>
            </a:r>
            <a:r>
              <a:rPr lang="en-US" altLang="zh-CN" sz="2400" b="1" dirty="0">
                <a:cs typeface="+mn-ea"/>
                <a:sym typeface="+mn-lt"/>
              </a:rPr>
              <a:t>ABD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601482" y="1771747"/>
            <a:ext cx="4414758" cy="376256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解： ∠</a:t>
            </a:r>
            <a:r>
              <a:rPr lang="en-US" altLang="zh-CN" sz="2400" dirty="0">
                <a:cs typeface="+mn-ea"/>
                <a:sym typeface="+mn-lt"/>
              </a:rPr>
              <a:t>ABD =</a:t>
            </a:r>
            <a:r>
              <a:rPr lang="zh-CN" altLang="en-US" sz="2400" dirty="0">
                <a:cs typeface="+mn-ea"/>
                <a:sym typeface="+mn-lt"/>
              </a:rPr>
              <a:t> ∠</a:t>
            </a:r>
            <a:r>
              <a:rPr lang="en-US" altLang="zh-CN" sz="2400" dirty="0">
                <a:cs typeface="+mn-ea"/>
                <a:sym typeface="+mn-lt"/>
              </a:rPr>
              <a:t>ABC - </a:t>
            </a:r>
            <a:r>
              <a:rPr lang="zh-CN" altLang="en-US" sz="2400" dirty="0">
                <a:cs typeface="+mn-ea"/>
                <a:sym typeface="+mn-lt"/>
              </a:rPr>
              <a:t>∠ </a:t>
            </a:r>
            <a:r>
              <a:rPr lang="en-US" altLang="zh-CN" sz="2400" dirty="0">
                <a:cs typeface="+mn-ea"/>
                <a:sym typeface="+mn-lt"/>
              </a:rPr>
              <a:t>DBC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                      =90 °-  53°17′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                      = 89°60′ - 53°17′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                      = 36°43′ 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70462" y="1060588"/>
            <a:ext cx="803738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2400" b="1" dirty="0">
                <a:cs typeface="+mn-ea"/>
                <a:sym typeface="+mn-lt"/>
              </a:rPr>
              <a:t>把一个平角</a:t>
            </a:r>
            <a:r>
              <a:rPr lang="en-US" altLang="zh-CN" sz="2400" b="1" dirty="0">
                <a:cs typeface="+mn-ea"/>
                <a:sym typeface="+mn-lt"/>
              </a:rPr>
              <a:t>7</a:t>
            </a:r>
            <a:r>
              <a:rPr lang="zh-CN" altLang="en-US" sz="2400" b="1" dirty="0">
                <a:cs typeface="+mn-ea"/>
                <a:sym typeface="+mn-lt"/>
              </a:rPr>
              <a:t>等分，每一份是多少度（精确到分）？</a:t>
            </a:r>
          </a:p>
        </p:txBody>
      </p:sp>
      <p:sp>
        <p:nvSpPr>
          <p:cNvPr id="6" name="矩形 5"/>
          <p:cNvSpPr/>
          <p:nvPr/>
        </p:nvSpPr>
        <p:spPr>
          <a:xfrm>
            <a:off x="1036950" y="1517879"/>
            <a:ext cx="4414758" cy="302390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>
              <a:lnSpc>
                <a:spcPct val="200000"/>
              </a:lnSpc>
            </a:pPr>
            <a:r>
              <a:rPr lang="zh-CN" altLang="en-US" sz="2400" dirty="0">
                <a:cs typeface="+mn-ea"/>
                <a:sym typeface="+mn-lt"/>
              </a:rPr>
              <a:t>解： </a:t>
            </a:r>
            <a:r>
              <a:rPr lang="en-US" altLang="zh-CN" sz="2400" dirty="0">
                <a:cs typeface="+mn-ea"/>
                <a:sym typeface="+mn-lt"/>
              </a:rPr>
              <a:t>180°÷7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    = (175°+5°) ÷7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    = 25°+ 300′ ÷7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2400" dirty="0">
                <a:cs typeface="+mn-ea"/>
                <a:sym typeface="+mn-lt"/>
              </a:rPr>
              <a:t>    </a:t>
            </a:r>
            <a:r>
              <a:rPr lang="zh-CN" altLang="en-US" sz="2400" dirty="0">
                <a:cs typeface="+mn-ea"/>
                <a:sym typeface="+mn-lt"/>
              </a:rPr>
              <a:t>≈ </a:t>
            </a:r>
            <a:r>
              <a:rPr lang="en-US" altLang="zh-CN" sz="2400" dirty="0">
                <a:cs typeface="+mn-ea"/>
                <a:sym typeface="+mn-lt"/>
              </a:rPr>
              <a:t>25°43′ 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27584" y="668227"/>
            <a:ext cx="6690360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22°20′×8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等于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(     ).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178°20′	           B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178°40′	</a:t>
            </a:r>
          </a:p>
          <a:p>
            <a:pPr defTabSz="685800" fontAlgn="ctr">
              <a:lnSpc>
                <a:spcPct val="20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176°16′	           D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178°30′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7584" y="2399470"/>
            <a:ext cx="6690360" cy="191629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150000"/>
              </a:lnSpc>
            </a:pPr>
            <a:r>
              <a:rPr lang="en-US" altLang="zh-CN" sz="2000" kern="100" dirty="0">
                <a:cs typeface="+mn-ea"/>
                <a:sym typeface="+mn-lt"/>
              </a:rPr>
              <a:t>22°×8</a:t>
            </a: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176°</a:t>
            </a:r>
            <a:r>
              <a:rPr lang="zh-CN" altLang="zh-CN" sz="2000" kern="100" dirty="0">
                <a:cs typeface="+mn-ea"/>
                <a:sym typeface="+mn-lt"/>
              </a:rPr>
              <a:t>，</a:t>
            </a:r>
            <a:r>
              <a:rPr lang="en-US" altLang="zh-CN" sz="2000" kern="100" dirty="0">
                <a:cs typeface="+mn-ea"/>
                <a:sym typeface="+mn-lt"/>
              </a:rPr>
              <a:t>20′×8</a:t>
            </a: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160′</a:t>
            </a: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2°40′</a:t>
            </a:r>
            <a:r>
              <a:rPr lang="zh-CN" altLang="zh-CN" sz="2000" kern="100" dirty="0">
                <a:cs typeface="+mn-ea"/>
                <a:sym typeface="+mn-lt"/>
              </a:rPr>
              <a:t>，</a:t>
            </a:r>
          </a:p>
          <a:p>
            <a:pPr defTabSz="685800" fontAlgn="ctr">
              <a:lnSpc>
                <a:spcPct val="15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故</a:t>
            </a:r>
            <a:r>
              <a:rPr lang="en-US" altLang="zh-CN" sz="2000" kern="100" dirty="0">
                <a:cs typeface="+mn-ea"/>
                <a:sym typeface="+mn-lt"/>
              </a:rPr>
              <a:t>22°20′×8</a:t>
            </a: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176°</a:t>
            </a:r>
            <a:r>
              <a:rPr lang="zh-CN" altLang="zh-CN" sz="2000" kern="100" dirty="0">
                <a:cs typeface="+mn-ea"/>
                <a:sym typeface="+mn-lt"/>
              </a:rPr>
              <a:t>＋</a:t>
            </a:r>
            <a:r>
              <a:rPr lang="en-US" altLang="zh-CN" sz="2000" kern="100" dirty="0">
                <a:cs typeface="+mn-ea"/>
                <a:sym typeface="+mn-lt"/>
              </a:rPr>
              <a:t>2°40′</a:t>
            </a: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178°40′</a:t>
            </a:r>
            <a:endParaRPr lang="zh-CN" altLang="zh-CN" sz="2000" kern="100" dirty="0">
              <a:cs typeface="+mn-ea"/>
              <a:sym typeface="+mn-lt"/>
            </a:endParaRPr>
          </a:p>
          <a:p>
            <a:pPr defTabSz="685800" fontAlgn="ctr">
              <a:lnSpc>
                <a:spcPct val="15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故选</a:t>
            </a:r>
            <a:r>
              <a:rPr lang="en-US" altLang="zh-CN" sz="2000" kern="100" dirty="0">
                <a:cs typeface="+mn-ea"/>
                <a:sym typeface="+mn-lt"/>
              </a:rPr>
              <a:t>B.</a:t>
            </a:r>
            <a:endParaRPr lang="zh-CN" altLang="zh-CN" sz="2000" kern="100" dirty="0">
              <a:cs typeface="+mn-ea"/>
              <a:sym typeface="+mn-lt"/>
            </a:endParaRPr>
          </a:p>
        </p:txBody>
      </p:sp>
      <p:sp>
        <p:nvSpPr>
          <p:cNvPr id="7" name="笑脸 6"/>
          <p:cNvSpPr/>
          <p:nvPr/>
        </p:nvSpPr>
        <p:spPr>
          <a:xfrm>
            <a:off x="2847703" y="1556031"/>
            <a:ext cx="232682" cy="22619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827584" y="799198"/>
            <a:ext cx="7599903" cy="173124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．如图，小聪把一块含有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30°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角的直角三角尺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的两个顶点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放在长方形纸片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DEFG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的对边上，若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平分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∠BAE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∠DAB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的度数是（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     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685800">
              <a:lnSpc>
                <a:spcPct val="200000"/>
              </a:lnSpc>
            </a:pP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18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100°	B</a:t>
            </a:r>
            <a:r>
              <a:rPr lang="zh-CN" altLang="zh-CN" sz="18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150°	C</a:t>
            </a:r>
            <a:r>
              <a:rPr lang="zh-CN" altLang="zh-CN" sz="18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130°	D</a:t>
            </a:r>
            <a:r>
              <a:rPr lang="zh-CN" altLang="zh-CN" sz="18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120°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6" name="图片 5" descr="figure"/>
          <p:cNvPicPr/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93925" y="1942931"/>
            <a:ext cx="1833563" cy="110506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27583" y="2450949"/>
            <a:ext cx="5478780" cy="237757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200000"/>
              </a:lnSpc>
            </a:pPr>
            <a:r>
              <a:rPr lang="zh-CN" altLang="zh-CN" sz="1500" kern="100" dirty="0">
                <a:cs typeface="+mn-ea"/>
                <a:sym typeface="+mn-lt"/>
              </a:rPr>
              <a:t>【详解】</a:t>
            </a:r>
          </a:p>
          <a:p>
            <a:pPr defTabSz="685800" fontAlgn="ctr">
              <a:lnSpc>
                <a:spcPct val="200000"/>
              </a:lnSpc>
            </a:pPr>
            <a:r>
              <a:rPr lang="en-US" altLang="zh-CN" sz="1500" kern="100" dirty="0">
                <a:cs typeface="+mn-ea"/>
                <a:sym typeface="+mn-lt"/>
              </a:rPr>
              <a:t>∵AC</a:t>
            </a:r>
            <a:r>
              <a:rPr lang="zh-CN" altLang="zh-CN" sz="1500" kern="100" dirty="0">
                <a:cs typeface="+mn-ea"/>
                <a:sym typeface="+mn-lt"/>
              </a:rPr>
              <a:t>平分</a:t>
            </a:r>
            <a:r>
              <a:rPr lang="en-US" altLang="zh-CN" sz="1500" kern="100" dirty="0">
                <a:cs typeface="+mn-ea"/>
                <a:sym typeface="+mn-lt"/>
              </a:rPr>
              <a:t>∠BAE</a:t>
            </a:r>
            <a:endParaRPr lang="zh-CN" altLang="zh-CN" sz="15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en-US" altLang="zh-CN" sz="1500" kern="100" dirty="0">
                <a:cs typeface="+mn-ea"/>
                <a:sym typeface="+mn-lt"/>
              </a:rPr>
              <a:t>∴∠BAC=∠CAE=30°</a:t>
            </a:r>
            <a:endParaRPr lang="zh-CN" altLang="zh-CN" sz="15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en-US" altLang="zh-CN" sz="1500" kern="100" dirty="0">
                <a:cs typeface="+mn-ea"/>
                <a:sym typeface="+mn-lt"/>
              </a:rPr>
              <a:t>∵∠DAB+∠BAC+∠CAE=180°</a:t>
            </a:r>
            <a:endParaRPr lang="zh-CN" altLang="zh-CN" sz="1500" kern="100" dirty="0">
              <a:cs typeface="+mn-ea"/>
              <a:sym typeface="+mn-lt"/>
            </a:endParaRPr>
          </a:p>
          <a:p>
            <a:pPr defTabSz="685800" fontAlgn="ctr">
              <a:lnSpc>
                <a:spcPct val="200000"/>
              </a:lnSpc>
            </a:pPr>
            <a:r>
              <a:rPr lang="en-US" altLang="zh-CN" sz="1500" kern="100" dirty="0">
                <a:cs typeface="+mn-ea"/>
                <a:sym typeface="+mn-lt"/>
              </a:rPr>
              <a:t>∴∠DAB=120°</a:t>
            </a:r>
            <a:r>
              <a:rPr lang="zh-CN" altLang="zh-CN" sz="1500" kern="100" dirty="0">
                <a:cs typeface="+mn-ea"/>
                <a:sym typeface="+mn-lt"/>
              </a:rPr>
              <a:t>故选</a:t>
            </a:r>
            <a:r>
              <a:rPr lang="en-US" altLang="zh-CN" sz="1500" kern="100" dirty="0">
                <a:cs typeface="+mn-ea"/>
                <a:sym typeface="+mn-lt"/>
              </a:rPr>
              <a:t>D</a:t>
            </a:r>
            <a:endParaRPr lang="zh-CN" altLang="zh-CN" sz="1500" kern="100" dirty="0">
              <a:cs typeface="+mn-ea"/>
              <a:sym typeface="+mn-lt"/>
            </a:endParaRPr>
          </a:p>
        </p:txBody>
      </p:sp>
      <p:sp>
        <p:nvSpPr>
          <p:cNvPr id="8" name="笑脸 7"/>
          <p:cNvSpPr/>
          <p:nvPr/>
        </p:nvSpPr>
        <p:spPr>
          <a:xfrm>
            <a:off x="4863465" y="2073163"/>
            <a:ext cx="388620" cy="37778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942183" y="876606"/>
            <a:ext cx="6426358" cy="9002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ctr">
              <a:lnSpc>
                <a:spcPct val="150000"/>
              </a:lnSpc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．如图所示，可以是图中某个角的角平分线的射线是（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  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  <a:p>
            <a:pPr defTabSz="685800" fontAlgn="ctr">
              <a:lnSpc>
                <a:spcPct val="150000"/>
              </a:lnSpc>
              <a:tabLst>
                <a:tab pos="1317625" algn="l"/>
                <a:tab pos="2636520" algn="l"/>
                <a:tab pos="3954780" algn="l"/>
              </a:tabLst>
            </a:pP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OA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	B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OB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	C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OC</a:t>
            </a:r>
            <a:r>
              <a:rPr lang="en-US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	D</a:t>
            </a:r>
            <a:r>
              <a:rPr lang="zh-CN" altLang="zh-CN" sz="18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1800" i="1" kern="100" dirty="0">
                <a:solidFill>
                  <a:prstClr val="black"/>
                </a:solidFill>
                <a:cs typeface="+mn-ea"/>
                <a:sym typeface="+mn-lt"/>
              </a:rPr>
              <a:t>OD</a:t>
            </a:r>
            <a:endParaRPr lang="zh-CN" altLang="zh-CN" sz="18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942182" y="2188051"/>
                <a:ext cx="4572000" cy="1554945"/>
              </a:xfrm>
              <a:prstGeom prst="rect">
                <a:avLst/>
              </a:prstGeom>
            </p:spPr>
            <p:txBody>
              <a:bodyPr lIns="68580" tIns="34290" rIns="68580" bIns="34290">
                <a:spAutoFit/>
              </a:bodyPr>
              <a:lstStyle/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【详解】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解：依据题意可知</a:t>
                </a:r>
                <a14:m>
                  <m:oMath xmlns:m="http://schemas.openxmlformats.org/officeDocument/2006/math">
                    <m:r>
                      <a:rPr lang="zh-CN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𝐷𝑂𝐶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=∠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𝐶𝑂𝐵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=3</m:t>
                    </m:r>
                    <m:sSup>
                      <m:sSupPr>
                        <m:ctrlPr>
                          <a:rPr lang="zh-CN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0</m:t>
                        </m:r>
                      </m:e>
                      <m:sup>
                        <m:r>
                          <a:rPr lang="en-US" altLang="zh-CN" sz="1600" i="1" kern="100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US" altLang="zh-CN" sz="1600" kern="100" dirty="0">
                    <a:cs typeface="+mn-ea"/>
                    <a:sym typeface="+mn-lt"/>
                  </a:rPr>
                  <a:t> </a:t>
                </a:r>
                <a:endParaRPr lang="zh-CN" altLang="zh-CN" sz="1600" kern="100" dirty="0">
                  <a:cs typeface="+mn-ea"/>
                  <a:sym typeface="+mn-lt"/>
                </a:endParaRP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则根据角平分线的定义可知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OC</a:t>
                </a:r>
                <a:r>
                  <a:rPr lang="zh-CN" altLang="zh-CN" sz="1600" kern="100" dirty="0">
                    <a:cs typeface="+mn-ea"/>
                    <a:sym typeface="+mn-lt"/>
                  </a:rPr>
                  <a:t>为</a:t>
                </a:r>
                <a14:m>
                  <m:oMath xmlns:m="http://schemas.openxmlformats.org/officeDocument/2006/math">
                    <m:r>
                      <a:rPr lang="zh-CN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∠</m:t>
                    </m:r>
                    <m:r>
                      <a:rPr lang="en-US" altLang="zh-CN" sz="1600" i="1" kern="100"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𝐷𝑂𝐵</m:t>
                    </m:r>
                  </m:oMath>
                </a14:m>
                <a:r>
                  <a:rPr lang="zh-CN" altLang="zh-CN" sz="1600" kern="100" dirty="0">
                    <a:cs typeface="+mn-ea"/>
                    <a:sym typeface="+mn-lt"/>
                  </a:rPr>
                  <a:t>的平分线</a:t>
                </a:r>
              </a:p>
              <a:p>
                <a:pPr defTabSz="685800" fontAlgn="ctr">
                  <a:lnSpc>
                    <a:spcPct val="150000"/>
                  </a:lnSpc>
                </a:pPr>
                <a:r>
                  <a:rPr lang="zh-CN" altLang="zh-CN" sz="1600" kern="100" dirty="0">
                    <a:cs typeface="+mn-ea"/>
                    <a:sym typeface="+mn-lt"/>
                  </a:rPr>
                  <a:t>故答案为：</a:t>
                </a:r>
                <a:r>
                  <a:rPr lang="en-US" altLang="zh-CN" sz="1600" kern="100" dirty="0">
                    <a:cs typeface="+mn-ea"/>
                    <a:sym typeface="+mn-lt"/>
                  </a:rPr>
                  <a:t>C.</a:t>
                </a:r>
                <a:endParaRPr lang="zh-CN" altLang="zh-CN" sz="1600" kern="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182" y="2188051"/>
                <a:ext cx="4572000" cy="1554945"/>
              </a:xfrm>
              <a:prstGeom prst="rect">
                <a:avLst/>
              </a:prstGeom>
              <a:blipFill rotWithShape="1">
                <a:blip r:embed="rId3"/>
                <a:stretch>
                  <a:fillRect l="-10" t="-31" r="10" b="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笑脸 12"/>
          <p:cNvSpPr/>
          <p:nvPr/>
        </p:nvSpPr>
        <p:spPr>
          <a:xfrm>
            <a:off x="3583385" y="1453462"/>
            <a:ext cx="388620" cy="377786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25666" y="1979573"/>
            <a:ext cx="1885950" cy="165735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随堂测试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/>
          <p:cNvSpPr/>
          <p:nvPr/>
        </p:nvSpPr>
        <p:spPr>
          <a:xfrm>
            <a:off x="-737277" y="4309162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Freeform: Shape 15"/>
          <p:cNvSpPr/>
          <p:nvPr/>
        </p:nvSpPr>
        <p:spPr>
          <a:xfrm>
            <a:off x="8309662" y="-799768"/>
            <a:ext cx="1668677" cy="1668677"/>
          </a:xfrm>
          <a:custGeom>
            <a:avLst/>
            <a:gdLst>
              <a:gd name="connsiteX0" fmla="*/ 3842916 w 7685832"/>
              <a:gd name="connsiteY0" fmla="*/ 0 h 7685832"/>
              <a:gd name="connsiteX1" fmla="*/ 7685832 w 7685832"/>
              <a:gd name="connsiteY1" fmla="*/ 3842916 h 7685832"/>
              <a:gd name="connsiteX2" fmla="*/ 3842916 w 7685832"/>
              <a:gd name="connsiteY2" fmla="*/ 7685832 h 7685832"/>
              <a:gd name="connsiteX3" fmla="*/ 0 w 7685832"/>
              <a:gd name="connsiteY3" fmla="*/ 3842916 h 7685832"/>
              <a:gd name="connsiteX4" fmla="*/ 3842916 w 7685832"/>
              <a:gd name="connsiteY4" fmla="*/ 0 h 7685832"/>
              <a:gd name="connsiteX5" fmla="*/ 3842916 w 7685832"/>
              <a:gd name="connsiteY5" fmla="*/ 766443 h 7685832"/>
              <a:gd name="connsiteX6" fmla="*/ 766443 w 7685832"/>
              <a:gd name="connsiteY6" fmla="*/ 3842916 h 7685832"/>
              <a:gd name="connsiteX7" fmla="*/ 3842916 w 7685832"/>
              <a:gd name="connsiteY7" fmla="*/ 6919389 h 7685832"/>
              <a:gd name="connsiteX8" fmla="*/ 6919389 w 7685832"/>
              <a:gd name="connsiteY8" fmla="*/ 3842916 h 7685832"/>
              <a:gd name="connsiteX9" fmla="*/ 3842916 w 7685832"/>
              <a:gd name="connsiteY9" fmla="*/ 766443 h 768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85832" h="7685832">
                <a:moveTo>
                  <a:pt x="3842916" y="0"/>
                </a:moveTo>
                <a:cubicBezTo>
                  <a:pt x="5965300" y="0"/>
                  <a:pt x="7685832" y="1720532"/>
                  <a:pt x="7685832" y="3842916"/>
                </a:cubicBezTo>
                <a:cubicBezTo>
                  <a:pt x="7685832" y="5965300"/>
                  <a:pt x="5965300" y="7685832"/>
                  <a:pt x="3842916" y="7685832"/>
                </a:cubicBezTo>
                <a:cubicBezTo>
                  <a:pt x="1720532" y="7685832"/>
                  <a:pt x="0" y="5965300"/>
                  <a:pt x="0" y="3842916"/>
                </a:cubicBezTo>
                <a:cubicBezTo>
                  <a:pt x="0" y="1720532"/>
                  <a:pt x="1720532" y="0"/>
                  <a:pt x="3842916" y="0"/>
                </a:cubicBezTo>
                <a:close/>
                <a:moveTo>
                  <a:pt x="3842916" y="766443"/>
                </a:moveTo>
                <a:cubicBezTo>
                  <a:pt x="2143827" y="766443"/>
                  <a:pt x="766443" y="2143827"/>
                  <a:pt x="766443" y="3842916"/>
                </a:cubicBezTo>
                <a:cubicBezTo>
                  <a:pt x="766443" y="5542005"/>
                  <a:pt x="2143827" y="6919389"/>
                  <a:pt x="3842916" y="6919389"/>
                </a:cubicBezTo>
                <a:cubicBezTo>
                  <a:pt x="5542005" y="6919389"/>
                  <a:pt x="6919389" y="5542005"/>
                  <a:pt x="6919389" y="3842916"/>
                </a:cubicBezTo>
                <a:cubicBezTo>
                  <a:pt x="6919389" y="2143827"/>
                  <a:pt x="5542005" y="766443"/>
                  <a:pt x="3842916" y="76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defRPr/>
            </a:pPr>
            <a:endParaRPr lang="en-ID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56919" y="692944"/>
            <a:ext cx="3214688" cy="4450556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666668" y="2217927"/>
            <a:ext cx="4590254" cy="1078915"/>
            <a:chOff x="1571361" y="2753282"/>
            <a:chExt cx="6120338" cy="1438553"/>
          </a:xfrm>
        </p:grpSpPr>
        <p:sp>
          <p:nvSpPr>
            <p:cNvPr id="22" name="矩形 21"/>
            <p:cNvSpPr/>
            <p:nvPr/>
          </p:nvSpPr>
          <p:spPr bwMode="auto">
            <a:xfrm>
              <a:off x="1602936" y="2753282"/>
              <a:ext cx="6088763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>
                <a:defRPr/>
              </a:pPr>
              <a:r>
                <a:rPr lang="zh-CN" altLang="en-US" sz="30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1571361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/>
              <a:endParaRPr lang="zh-CN" altLang="en-US" sz="2100" dirty="0"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634862" y="3563329"/>
              <a:ext cx="593019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6" name="文本框 25"/>
          <p:cNvSpPr txBox="1"/>
          <p:nvPr/>
        </p:nvSpPr>
        <p:spPr>
          <a:xfrm>
            <a:off x="666668" y="3226497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66668" y="2903192"/>
            <a:ext cx="3083521" cy="28469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 defTabSz="342900"/>
            <a:r>
              <a:rPr lang="zh-CN" altLang="en-US" dirty="0">
                <a:cs typeface="+mn-ea"/>
                <a:sym typeface="+mn-lt"/>
              </a:rPr>
              <a:t>人教版  数学（初中）  （七年级 上）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0463" y="189139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21289" y="1037443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F6FC6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21289" y="1670849"/>
            <a:ext cx="7761388" cy="1254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、比较两个角的大小，理解角的和差关系。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、通过动手操作，学会借助三角板拼出不同度数的角。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、认识角的平分线及角的等分线。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21289" y="3040516"/>
            <a:ext cx="3497911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F6FC6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21289" y="3673922"/>
            <a:ext cx="7533962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1500" dirty="0">
                <a:cs typeface="+mn-ea"/>
                <a:sym typeface="+mn-lt"/>
              </a:rPr>
              <a:t>学会比较两个角的大小。</a:t>
            </a:r>
            <a:endParaRPr lang="en-US" altLang="zh-CN" sz="15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1500" dirty="0">
                <a:cs typeface="+mn-ea"/>
                <a:sym typeface="+mn-lt"/>
              </a:rPr>
              <a:t>难点：认识角的平分线及角的等分线。</a:t>
            </a:r>
            <a:endParaRPr lang="en-US" altLang="zh-CN" sz="15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53097" y="797007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试比较线段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CD</a:t>
            </a:r>
            <a:r>
              <a:rPr lang="zh-CN" altLang="en-US" sz="1800" dirty="0">
                <a:solidFill>
                  <a:prstClr val="black"/>
                </a:solidFill>
                <a:cs typeface="+mn-ea"/>
                <a:sym typeface="+mn-lt"/>
              </a:rPr>
              <a:t>的长短</a:t>
            </a:r>
            <a:r>
              <a:rPr lang="zh-CN" altLang="en-US" sz="1800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1800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3880940" y="1531672"/>
            <a:ext cx="3471862" cy="415828"/>
            <a:chOff x="8331" y="2792"/>
            <a:chExt cx="5470" cy="871"/>
          </a:xfrm>
        </p:grpSpPr>
        <p:sp>
          <p:nvSpPr>
            <p:cNvPr id="8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9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>
            <a:off x="977720" y="1544210"/>
            <a:ext cx="2952750" cy="415597"/>
            <a:chOff x="2040" y="2768"/>
            <a:chExt cx="4650" cy="873"/>
          </a:xfrm>
        </p:grpSpPr>
        <p:sp>
          <p:nvSpPr>
            <p:cNvPr id="11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32"/>
            <p:cNvSpPr>
              <a:spLocks noChangeArrowheads="1"/>
            </p:cNvSpPr>
            <p:nvPr/>
          </p:nvSpPr>
          <p:spPr bwMode="auto">
            <a:xfrm>
              <a:off x="2040" y="2768"/>
              <a:ext cx="4650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53098" y="2197336"/>
            <a:ext cx="6016931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方法一：度量法</a:t>
            </a:r>
            <a:endParaRPr lang="en-US" altLang="zh-CN" sz="1500" b="1" dirty="0">
              <a:latin typeface="+mn-lt"/>
              <a:ea typeface="+mn-ea"/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（分别用刻度尺测量线段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、线段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CD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的长度，再进行比较。）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29012" y="3014758"/>
            <a:ext cx="6016931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方法二：叠合法</a:t>
            </a:r>
            <a:endParaRPr lang="en-US" altLang="zh-CN" sz="1500" b="1" dirty="0">
              <a:latin typeface="+mn-lt"/>
              <a:ea typeface="+mn-ea"/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（点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重合，观察点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之间的位置）</a:t>
            </a:r>
          </a:p>
        </p:txBody>
      </p:sp>
      <p:grpSp>
        <p:nvGrpSpPr>
          <p:cNvPr id="15" name="组合 14"/>
          <p:cNvGrpSpPr/>
          <p:nvPr/>
        </p:nvGrpSpPr>
        <p:grpSpPr bwMode="auto">
          <a:xfrm>
            <a:off x="977720" y="4358614"/>
            <a:ext cx="3471862" cy="415828"/>
            <a:chOff x="8331" y="2792"/>
            <a:chExt cx="5470" cy="871"/>
          </a:xfrm>
        </p:grpSpPr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1026867" y="3889700"/>
            <a:ext cx="2952750" cy="468915"/>
            <a:chOff x="2046" y="1807"/>
            <a:chExt cx="4650" cy="985"/>
          </a:xfrm>
        </p:grpSpPr>
        <p:sp>
          <p:nvSpPr>
            <p:cNvPr id="22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Rectangle 32"/>
            <p:cNvSpPr>
              <a:spLocks noChangeArrowheads="1"/>
            </p:cNvSpPr>
            <p:nvPr/>
          </p:nvSpPr>
          <p:spPr bwMode="auto">
            <a:xfrm>
              <a:off x="2046" y="1807"/>
              <a:ext cx="4650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4633013" y="4374242"/>
            <a:ext cx="3471862" cy="415828"/>
            <a:chOff x="8331" y="2792"/>
            <a:chExt cx="5470" cy="871"/>
          </a:xfrm>
        </p:grpSpPr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26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 bwMode="auto">
          <a:xfrm>
            <a:off x="4580560" y="3905090"/>
            <a:ext cx="4803978" cy="468915"/>
            <a:chOff x="2046" y="1807"/>
            <a:chExt cx="4675" cy="985"/>
          </a:xfrm>
        </p:grpSpPr>
        <p:sp>
          <p:nvSpPr>
            <p:cNvPr id="28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2046" y="1807"/>
              <a:ext cx="4675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               B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977720" y="4469228"/>
            <a:ext cx="2578165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678407" y="4450664"/>
            <a:ext cx="2578165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821438" y="4363870"/>
            <a:ext cx="2921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 rot="10800000">
            <a:off x="2120752" y="4406413"/>
            <a:ext cx="2921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 bwMode="auto">
          <a:xfrm>
            <a:off x="6242443" y="2972609"/>
            <a:ext cx="2630390" cy="415828"/>
            <a:chOff x="8331" y="2792"/>
            <a:chExt cx="5470" cy="871"/>
          </a:xfrm>
        </p:grpSpPr>
        <p:sp>
          <p:nvSpPr>
            <p:cNvPr id="43" name="Rectangle 33"/>
            <p:cNvSpPr>
              <a:spLocks noChangeArrowheads="1"/>
            </p:cNvSpPr>
            <p:nvPr/>
          </p:nvSpPr>
          <p:spPr bwMode="auto">
            <a:xfrm>
              <a:off x="8331" y="2793"/>
              <a:ext cx="5470" cy="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D</a:t>
              </a:r>
            </a:p>
          </p:txBody>
        </p:sp>
        <p:sp>
          <p:nvSpPr>
            <p:cNvPr id="44" name="Line 31"/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5" name="组合 44"/>
          <p:cNvGrpSpPr/>
          <p:nvPr/>
        </p:nvGrpSpPr>
        <p:grpSpPr bwMode="auto">
          <a:xfrm>
            <a:off x="6239104" y="2503695"/>
            <a:ext cx="2952750" cy="468915"/>
            <a:chOff x="2046" y="1807"/>
            <a:chExt cx="4650" cy="985"/>
          </a:xfrm>
        </p:grpSpPr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Rectangle 32"/>
            <p:cNvSpPr>
              <a:spLocks noChangeArrowheads="1"/>
            </p:cNvSpPr>
            <p:nvPr/>
          </p:nvSpPr>
          <p:spPr bwMode="auto">
            <a:xfrm>
              <a:off x="2046" y="1807"/>
              <a:ext cx="4650" cy="8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685800"/>
              <a:r>
                <a:rPr lang="en-US" altLang="zh-CN" sz="21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sp>
        <p:nvSpPr>
          <p:cNvPr id="48" name="文本框 47"/>
          <p:cNvSpPr txBox="1"/>
          <p:nvPr/>
        </p:nvSpPr>
        <p:spPr>
          <a:xfrm>
            <a:off x="6050420" y="3270249"/>
            <a:ext cx="2578165" cy="2847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7193452" y="3153810"/>
            <a:ext cx="2921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知识点回顾（比较线段长短）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0" grpId="0"/>
      <p:bldP spid="31" grpId="0"/>
      <p:bldP spid="32" grpId="0"/>
      <p:bldP spid="33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63720" y="1019088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试比较∠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AOB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、∠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A’O’B’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的大小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18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78860" y="3337986"/>
            <a:ext cx="7986281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685800">
              <a:lnSpc>
                <a:spcPct val="150000"/>
              </a:lnSpc>
            </a:pP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方法一：度量法</a:t>
            </a:r>
            <a:endParaRPr lang="en-US" altLang="zh-CN" sz="1800" b="1" dirty="0">
              <a:latin typeface="+mn-lt"/>
              <a:ea typeface="+mn-ea"/>
              <a:cs typeface="+mn-ea"/>
              <a:sym typeface="+mn-lt"/>
            </a:endParaRPr>
          </a:p>
          <a:p>
            <a:pPr algn="ctr" defTabSz="685800">
              <a:lnSpc>
                <a:spcPct val="150000"/>
              </a:lnSpc>
            </a:pP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（分别用量角器测量∠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AOB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、∠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A’O’B’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的大小，再进行比较。）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1753832" y="2091382"/>
            <a:ext cx="1676290" cy="763361"/>
            <a:chOff x="3670506" y="3381762"/>
            <a:chExt cx="2472146" cy="763361"/>
          </a:xfrm>
        </p:grpSpPr>
        <p:cxnSp>
          <p:nvCxnSpPr>
            <p:cNvPr id="39" name="直接连接符 38"/>
            <p:cNvCxnSpPr/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3671050" y="3381762"/>
              <a:ext cx="1575163" cy="755216"/>
            </a:xfrm>
            <a:prstGeom prst="line">
              <a:avLst/>
            </a:prstGeom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1" name="文本框 40"/>
          <p:cNvSpPr txBox="1"/>
          <p:nvPr/>
        </p:nvSpPr>
        <p:spPr>
          <a:xfrm>
            <a:off x="2887763" y="1643979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A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204886" y="2753634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O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3510509" y="2753634"/>
            <a:ext cx="31237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B</a:t>
            </a:r>
            <a:endParaRPr lang="zh-CN" altLang="en-US" sz="2400" dirty="0">
              <a:cs typeface="+mn-ea"/>
              <a:sym typeface="+mn-lt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5719035" y="1938420"/>
            <a:ext cx="1676290" cy="908179"/>
            <a:chOff x="3670506" y="3243512"/>
            <a:chExt cx="2472146" cy="908179"/>
          </a:xfrm>
        </p:grpSpPr>
        <p:cxnSp>
          <p:nvCxnSpPr>
            <p:cNvPr id="53" name="直接连接符 52"/>
            <p:cNvCxnSpPr/>
            <p:nvPr/>
          </p:nvCxnSpPr>
          <p:spPr>
            <a:xfrm flipV="1">
              <a:off x="3670506" y="4115731"/>
              <a:ext cx="2472146" cy="29392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直接连接符 53"/>
            <p:cNvCxnSpPr/>
            <p:nvPr/>
          </p:nvCxnSpPr>
          <p:spPr>
            <a:xfrm flipV="1">
              <a:off x="3671049" y="3243512"/>
              <a:ext cx="665557" cy="908179"/>
            </a:xfrm>
            <a:prstGeom prst="line">
              <a:avLst/>
            </a:prstGeom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5" name="文本框 54"/>
          <p:cNvSpPr txBox="1"/>
          <p:nvPr/>
        </p:nvSpPr>
        <p:spPr>
          <a:xfrm>
            <a:off x="6170698" y="1395776"/>
            <a:ext cx="342900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A’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5170090" y="2724241"/>
            <a:ext cx="548945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O’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475711" y="2724241"/>
            <a:ext cx="349518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B’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比较角的大小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-矩形 4"/>
          <p:cNvSpPr/>
          <p:nvPr>
            <p:custDataLst>
              <p:tags r:id="rId1"/>
            </p:custDataLst>
          </p:nvPr>
        </p:nvSpPr>
        <p:spPr>
          <a:xfrm>
            <a:off x="553059" y="783107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试比较∠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AOB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、∠</a:t>
            </a:r>
            <a:r>
              <a:rPr lang="en-US" altLang="zh-CN" sz="1800" b="1" dirty="0">
                <a:solidFill>
                  <a:prstClr val="black"/>
                </a:solidFill>
                <a:cs typeface="+mn-ea"/>
                <a:sym typeface="+mn-lt"/>
              </a:rPr>
              <a:t>A’O’B’</a:t>
            </a:r>
            <a:r>
              <a:rPr lang="zh-CN" altLang="en-US" sz="1800" b="1" dirty="0">
                <a:solidFill>
                  <a:prstClr val="black"/>
                </a:solidFill>
                <a:cs typeface="+mn-ea"/>
                <a:sym typeface="+mn-lt"/>
              </a:rPr>
              <a:t>的大小</a:t>
            </a:r>
            <a:r>
              <a:rPr lang="zh-CN" altLang="en-US" sz="18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18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8" name="PA-组合 7"/>
          <p:cNvGrpSpPr/>
          <p:nvPr>
            <p:custDataLst>
              <p:tags r:id="rId2"/>
            </p:custDataLst>
          </p:nvPr>
        </p:nvGrpSpPr>
        <p:grpSpPr>
          <a:xfrm>
            <a:off x="652959" y="1221777"/>
            <a:ext cx="4464614" cy="1511977"/>
            <a:chOff x="970496" y="1261103"/>
            <a:chExt cx="8255000" cy="2795621"/>
          </a:xfrm>
        </p:grpSpPr>
        <p:grpSp>
          <p:nvGrpSpPr>
            <p:cNvPr id="6" name="组合 5"/>
            <p:cNvGrpSpPr/>
            <p:nvPr/>
          </p:nvGrpSpPr>
          <p:grpSpPr>
            <a:xfrm>
              <a:off x="970496" y="1506997"/>
              <a:ext cx="3906601" cy="2077068"/>
              <a:chOff x="1043899" y="1180263"/>
              <a:chExt cx="2929951" cy="1557800"/>
            </a:xfrm>
          </p:grpSpPr>
          <p:grpSp>
            <p:nvGrpSpPr>
              <p:cNvPr id="38" name="组合 37"/>
              <p:cNvGrpSpPr/>
              <p:nvPr/>
            </p:nvGrpSpPr>
            <p:grpSpPr>
              <a:xfrm>
                <a:off x="1592844" y="1627667"/>
                <a:ext cx="2381006" cy="763361"/>
                <a:chOff x="3670506" y="3381762"/>
                <a:chExt cx="3511442" cy="763361"/>
              </a:xfrm>
            </p:grpSpPr>
            <p:cxnSp>
              <p:nvCxnSpPr>
                <p:cNvPr id="39" name="PA-直接连接符 38"/>
                <p:cNvCxnSpPr/>
                <p:nvPr>
                  <p:custDataLst>
                    <p:tags r:id="rId40"/>
                  </p:custDataLst>
                </p:nvPr>
              </p:nvCxnSpPr>
              <p:spPr>
                <a:xfrm flipV="1">
                  <a:off x="3670506" y="4104492"/>
                  <a:ext cx="3511442" cy="40631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PA-直接连接符 39"/>
                <p:cNvCxnSpPr/>
                <p:nvPr>
                  <p:custDataLst>
                    <p:tags r:id="rId41"/>
                  </p:custDataLst>
                </p:nvPr>
              </p:nvCxnSpPr>
              <p:spPr>
                <a:xfrm flipV="1">
                  <a:off x="3671050" y="3381762"/>
                  <a:ext cx="1575163" cy="755216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PA-文本框 40"/>
              <p:cNvSpPr txBox="1"/>
              <p:nvPr>
                <p:custDataLst>
                  <p:tags r:id="rId37"/>
                </p:custDataLst>
              </p:nvPr>
            </p:nvSpPr>
            <p:spPr>
              <a:xfrm>
                <a:off x="2726775" y="1180263"/>
                <a:ext cx="342901" cy="448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A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  <p:sp>
            <p:nvSpPr>
              <p:cNvPr id="50" name="PA-文本框 49"/>
              <p:cNvSpPr txBox="1"/>
              <p:nvPr>
                <p:custDataLst>
                  <p:tags r:id="rId38"/>
                </p:custDataLst>
              </p:nvPr>
            </p:nvSpPr>
            <p:spPr>
              <a:xfrm>
                <a:off x="1043899" y="2289918"/>
                <a:ext cx="312372" cy="448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O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  <p:sp>
            <p:nvSpPr>
              <p:cNvPr id="51" name="PA-文本框 50"/>
              <p:cNvSpPr txBox="1"/>
              <p:nvPr>
                <p:custDataLst>
                  <p:tags r:id="rId39"/>
                </p:custDataLst>
              </p:nvPr>
            </p:nvSpPr>
            <p:spPr>
              <a:xfrm>
                <a:off x="3349521" y="2289918"/>
                <a:ext cx="312372" cy="448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B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52" name="组合 51"/>
            <p:cNvGrpSpPr/>
            <p:nvPr/>
          </p:nvGrpSpPr>
          <p:grpSpPr>
            <a:xfrm>
              <a:off x="6417236" y="1984628"/>
              <a:ext cx="2235053" cy="1210905"/>
              <a:chOff x="3670506" y="3243512"/>
              <a:chExt cx="2472146" cy="908179"/>
            </a:xfrm>
          </p:grpSpPr>
          <p:cxnSp>
            <p:nvCxnSpPr>
              <p:cNvPr id="53" name="PA-直接连接符 52"/>
              <p:cNvCxnSpPr/>
              <p:nvPr>
                <p:custDataLst>
                  <p:tags r:id="rId35"/>
                </p:custDataLst>
              </p:nvPr>
            </p:nvCxnSpPr>
            <p:spPr>
              <a:xfrm flipV="1">
                <a:off x="3670506" y="4115731"/>
                <a:ext cx="2472146" cy="29392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4" name="PA-直接连接符 53"/>
              <p:cNvCxnSpPr/>
              <p:nvPr>
                <p:custDataLst>
                  <p:tags r:id="rId36"/>
                </p:custDataLst>
              </p:nvPr>
            </p:nvCxnSpPr>
            <p:spPr>
              <a:xfrm flipV="1">
                <a:off x="3671049" y="3243512"/>
                <a:ext cx="665557" cy="908179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5" name="PA-文本框 54"/>
            <p:cNvSpPr txBox="1"/>
            <p:nvPr>
              <p:custDataLst>
                <p:tags r:id="rId32"/>
              </p:custDataLst>
            </p:nvPr>
          </p:nvSpPr>
          <p:spPr>
            <a:xfrm>
              <a:off x="7019453" y="1261103"/>
              <a:ext cx="457200" cy="10243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500" dirty="0">
                  <a:cs typeface="+mn-ea"/>
                  <a:sym typeface="+mn-lt"/>
                </a:rPr>
                <a:t>A’</a:t>
              </a:r>
              <a:endParaRPr lang="zh-CN" altLang="en-US" sz="1500" dirty="0">
                <a:cs typeface="+mn-ea"/>
                <a:sym typeface="+mn-lt"/>
              </a:endParaRPr>
            </a:p>
          </p:txBody>
        </p:sp>
        <p:sp>
          <p:nvSpPr>
            <p:cNvPr id="56" name="PA-文本框 55"/>
            <p:cNvSpPr txBox="1"/>
            <p:nvPr>
              <p:custDataLst>
                <p:tags r:id="rId33"/>
              </p:custDataLst>
            </p:nvPr>
          </p:nvSpPr>
          <p:spPr>
            <a:xfrm>
              <a:off x="5685309" y="3032391"/>
              <a:ext cx="731928" cy="59752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500" dirty="0">
                  <a:cs typeface="+mn-ea"/>
                  <a:sym typeface="+mn-lt"/>
                </a:rPr>
                <a:t>O’</a:t>
              </a:r>
              <a:endParaRPr lang="zh-CN" altLang="en-US" sz="1500" dirty="0">
                <a:cs typeface="+mn-ea"/>
                <a:sym typeface="+mn-lt"/>
              </a:endParaRPr>
            </a:p>
          </p:txBody>
        </p:sp>
        <p:sp>
          <p:nvSpPr>
            <p:cNvPr id="57" name="PA-文本框 56"/>
            <p:cNvSpPr txBox="1"/>
            <p:nvPr>
              <p:custDataLst>
                <p:tags r:id="rId34"/>
              </p:custDataLst>
            </p:nvPr>
          </p:nvSpPr>
          <p:spPr>
            <a:xfrm>
              <a:off x="8759473" y="3032391"/>
              <a:ext cx="466023" cy="102433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500" dirty="0">
                  <a:cs typeface="+mn-ea"/>
                  <a:sym typeface="+mn-lt"/>
                </a:rPr>
                <a:t>B’</a:t>
              </a:r>
              <a:endParaRPr lang="zh-CN" altLang="en-US" sz="1500" dirty="0">
                <a:cs typeface="+mn-ea"/>
                <a:sym typeface="+mn-lt"/>
              </a:endParaRPr>
            </a:p>
          </p:txBody>
        </p:sp>
      </p:grpSp>
      <p:sp>
        <p:nvSpPr>
          <p:cNvPr id="19" name="PA-文本框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2424" y="2470736"/>
            <a:ext cx="7986281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方法二：叠合法</a:t>
            </a:r>
            <a:endParaRPr lang="en-US" altLang="zh-CN" sz="1500" b="1" dirty="0">
              <a:latin typeface="+mn-lt"/>
              <a:ea typeface="+mn-ea"/>
              <a:cs typeface="+mn-ea"/>
              <a:sym typeface="+mn-lt"/>
            </a:endParaRPr>
          </a:p>
          <a:p>
            <a:pPr defTabSz="685800">
              <a:lnSpc>
                <a:spcPct val="150000"/>
              </a:lnSpc>
            </a:pP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（点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O’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重合，点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B’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重合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观察点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1500" b="1" dirty="0">
                <a:latin typeface="+mn-lt"/>
                <a:ea typeface="+mn-ea"/>
                <a:cs typeface="+mn-ea"/>
                <a:sym typeface="+mn-lt"/>
              </a:rPr>
              <a:t>A’</a:t>
            </a:r>
            <a:r>
              <a:rPr lang="zh-CN" altLang="en-US" sz="1500" b="1" dirty="0">
                <a:latin typeface="+mn-lt"/>
                <a:ea typeface="+mn-ea"/>
                <a:cs typeface="+mn-ea"/>
                <a:sym typeface="+mn-lt"/>
              </a:rPr>
              <a:t> 的位置）</a:t>
            </a:r>
          </a:p>
        </p:txBody>
      </p:sp>
      <p:grpSp>
        <p:nvGrpSpPr>
          <p:cNvPr id="7" name="PA-组合 6"/>
          <p:cNvGrpSpPr/>
          <p:nvPr>
            <p:custDataLst>
              <p:tags r:id="rId4"/>
            </p:custDataLst>
          </p:nvPr>
        </p:nvGrpSpPr>
        <p:grpSpPr>
          <a:xfrm>
            <a:off x="838285" y="3394022"/>
            <a:ext cx="7521419" cy="1632148"/>
            <a:chOff x="508812" y="4395827"/>
            <a:chExt cx="11956525" cy="2594564"/>
          </a:xfrm>
        </p:grpSpPr>
        <p:grpSp>
          <p:nvGrpSpPr>
            <p:cNvPr id="49" name="组合 48"/>
            <p:cNvGrpSpPr/>
            <p:nvPr/>
          </p:nvGrpSpPr>
          <p:grpSpPr>
            <a:xfrm>
              <a:off x="508812" y="4575174"/>
              <a:ext cx="3855315" cy="2128076"/>
              <a:chOff x="1430503" y="1180263"/>
              <a:chExt cx="2891486" cy="1596057"/>
            </a:xfrm>
          </p:grpSpPr>
          <p:grpSp>
            <p:nvGrpSpPr>
              <p:cNvPr id="58" name="组合 57"/>
              <p:cNvGrpSpPr/>
              <p:nvPr/>
            </p:nvGrpSpPr>
            <p:grpSpPr>
              <a:xfrm>
                <a:off x="1592844" y="1627667"/>
                <a:ext cx="2381006" cy="763361"/>
                <a:chOff x="3670506" y="3381762"/>
                <a:chExt cx="3511442" cy="763361"/>
              </a:xfrm>
            </p:grpSpPr>
            <p:cxnSp>
              <p:nvCxnSpPr>
                <p:cNvPr id="62" name="PA-直接连接符 61"/>
                <p:cNvCxnSpPr/>
                <p:nvPr>
                  <p:custDataLst>
                    <p:tags r:id="rId30"/>
                  </p:custDataLst>
                </p:nvPr>
              </p:nvCxnSpPr>
              <p:spPr>
                <a:xfrm flipV="1">
                  <a:off x="3670506" y="4104492"/>
                  <a:ext cx="3511442" cy="40631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PA-直接连接符 62"/>
                <p:cNvCxnSpPr/>
                <p:nvPr>
                  <p:custDataLst>
                    <p:tags r:id="rId31"/>
                  </p:custDataLst>
                </p:nvPr>
              </p:nvCxnSpPr>
              <p:spPr>
                <a:xfrm flipV="1">
                  <a:off x="3671050" y="3381762"/>
                  <a:ext cx="1575163" cy="755216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PA-文本框 58"/>
              <p:cNvSpPr txBox="1"/>
              <p:nvPr>
                <p:custDataLst>
                  <p:tags r:id="rId27"/>
                </p:custDataLst>
              </p:nvPr>
            </p:nvSpPr>
            <p:spPr>
              <a:xfrm>
                <a:off x="2726775" y="1180263"/>
                <a:ext cx="342900" cy="385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A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  <p:sp>
            <p:nvSpPr>
              <p:cNvPr id="60" name="PA-文本框 59"/>
              <p:cNvSpPr txBox="1"/>
              <p:nvPr>
                <p:custDataLst>
                  <p:tags r:id="rId28"/>
                </p:custDataLst>
              </p:nvPr>
            </p:nvSpPr>
            <p:spPr>
              <a:xfrm>
                <a:off x="1430503" y="2391028"/>
                <a:ext cx="1115065" cy="385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O(O’)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  <p:sp>
            <p:nvSpPr>
              <p:cNvPr id="61" name="PA-文本框 60"/>
              <p:cNvSpPr txBox="1"/>
              <p:nvPr>
                <p:custDataLst>
                  <p:tags r:id="rId29"/>
                </p:custDataLst>
              </p:nvPr>
            </p:nvSpPr>
            <p:spPr>
              <a:xfrm>
                <a:off x="3349521" y="2289918"/>
                <a:ext cx="972468" cy="385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B(B’)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64" name="组合 63"/>
            <p:cNvGrpSpPr/>
            <p:nvPr/>
          </p:nvGrpSpPr>
          <p:grpSpPr>
            <a:xfrm>
              <a:off x="4549651" y="4534510"/>
              <a:ext cx="4242336" cy="2088933"/>
              <a:chOff x="1420029" y="1149765"/>
              <a:chExt cx="3181752" cy="1566701"/>
            </a:xfrm>
          </p:grpSpPr>
          <p:grpSp>
            <p:nvGrpSpPr>
              <p:cNvPr id="65" name="组合 64"/>
              <p:cNvGrpSpPr/>
              <p:nvPr/>
            </p:nvGrpSpPr>
            <p:grpSpPr>
              <a:xfrm>
                <a:off x="1592844" y="1445361"/>
                <a:ext cx="2381006" cy="945667"/>
                <a:chOff x="3670506" y="3199456"/>
                <a:chExt cx="3511442" cy="945667"/>
              </a:xfrm>
            </p:grpSpPr>
            <p:cxnSp>
              <p:nvCxnSpPr>
                <p:cNvPr id="69" name="PA-直接连接符 68"/>
                <p:cNvCxnSpPr/>
                <p:nvPr>
                  <p:custDataLst>
                    <p:tags r:id="rId25"/>
                  </p:custDataLst>
                </p:nvPr>
              </p:nvCxnSpPr>
              <p:spPr>
                <a:xfrm flipV="1">
                  <a:off x="3670506" y="4104492"/>
                  <a:ext cx="3511442" cy="40631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PA-直接连接符 69"/>
                <p:cNvCxnSpPr/>
                <p:nvPr>
                  <p:custDataLst>
                    <p:tags r:id="rId26"/>
                  </p:custDataLst>
                </p:nvPr>
              </p:nvCxnSpPr>
              <p:spPr>
                <a:xfrm flipV="1">
                  <a:off x="3726161" y="3199456"/>
                  <a:ext cx="2041699" cy="931157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" name="PA-文本框 65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3155352" y="1149765"/>
                <a:ext cx="983012" cy="385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A(A’)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  <p:sp>
            <p:nvSpPr>
              <p:cNvPr id="67" name="PA-文本框 66"/>
              <p:cNvSpPr txBox="1"/>
              <p:nvPr>
                <p:custDataLst>
                  <p:tags r:id="rId23"/>
                </p:custDataLst>
              </p:nvPr>
            </p:nvSpPr>
            <p:spPr>
              <a:xfrm>
                <a:off x="1420029" y="2331173"/>
                <a:ext cx="1476461" cy="385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O(O’)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  <p:sp>
            <p:nvSpPr>
              <p:cNvPr id="68" name="PA-文本框 67"/>
              <p:cNvSpPr txBox="1"/>
              <p:nvPr>
                <p:custDataLst>
                  <p:tags r:id="rId24"/>
                </p:custDataLst>
              </p:nvPr>
            </p:nvSpPr>
            <p:spPr>
              <a:xfrm>
                <a:off x="3349521" y="2289918"/>
                <a:ext cx="1252260" cy="385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B(B’)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1" name="组合 70"/>
            <p:cNvGrpSpPr/>
            <p:nvPr/>
          </p:nvGrpSpPr>
          <p:grpSpPr>
            <a:xfrm>
              <a:off x="8637697" y="4808918"/>
              <a:ext cx="3827640" cy="2181473"/>
              <a:chOff x="1456448" y="1355571"/>
              <a:chExt cx="2870730" cy="1636105"/>
            </a:xfrm>
          </p:grpSpPr>
          <p:grpSp>
            <p:nvGrpSpPr>
              <p:cNvPr id="72" name="组合 71"/>
              <p:cNvGrpSpPr/>
              <p:nvPr/>
            </p:nvGrpSpPr>
            <p:grpSpPr>
              <a:xfrm>
                <a:off x="1592844" y="1627667"/>
                <a:ext cx="2381006" cy="763361"/>
                <a:chOff x="3670506" y="3381762"/>
                <a:chExt cx="3511442" cy="763361"/>
              </a:xfrm>
            </p:grpSpPr>
            <p:cxnSp>
              <p:nvCxnSpPr>
                <p:cNvPr id="76" name="PA-直接连接符 75"/>
                <p:cNvCxnSpPr/>
                <p:nvPr>
                  <p:custDataLst>
                    <p:tags r:id="rId20"/>
                  </p:custDataLst>
                </p:nvPr>
              </p:nvCxnSpPr>
              <p:spPr>
                <a:xfrm flipV="1">
                  <a:off x="3670506" y="4104492"/>
                  <a:ext cx="3511442" cy="40631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PA-直接连接符 76"/>
                <p:cNvCxnSpPr/>
                <p:nvPr>
                  <p:custDataLst>
                    <p:tags r:id="rId21"/>
                  </p:custDataLst>
                </p:nvPr>
              </p:nvCxnSpPr>
              <p:spPr>
                <a:xfrm flipV="1">
                  <a:off x="3671050" y="3381762"/>
                  <a:ext cx="1575163" cy="755216"/>
                </a:xfrm>
                <a:prstGeom prst="line">
                  <a:avLst/>
                </a:prstGeom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PA-文本框 72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2750240" y="1355571"/>
                <a:ext cx="342900" cy="385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A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  <p:sp>
            <p:nvSpPr>
              <p:cNvPr id="74" name="PA-文本框 73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1456448" y="2350397"/>
                <a:ext cx="1265142" cy="385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O(O’)</a:t>
                </a:r>
                <a:endParaRPr lang="zh-CN" altLang="en-US" sz="1500" dirty="0">
                  <a:cs typeface="+mn-ea"/>
                  <a:sym typeface="+mn-lt"/>
                </a:endParaRPr>
              </a:p>
            </p:txBody>
          </p:sp>
          <p:sp>
            <p:nvSpPr>
              <p:cNvPr id="75" name="PA-文本框 74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3059224" y="2331173"/>
                <a:ext cx="1267954" cy="660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en-US" altLang="zh-CN" sz="1500" dirty="0">
                    <a:cs typeface="+mn-ea"/>
                    <a:sym typeface="+mn-lt"/>
                  </a:rPr>
                  <a:t>B(B’)</a:t>
                </a:r>
                <a:endParaRPr lang="zh-CN" altLang="en-US" sz="1500" dirty="0">
                  <a:cs typeface="+mn-ea"/>
                  <a:sym typeface="+mn-lt"/>
                </a:endParaRPr>
              </a:p>
              <a:p>
                <a:pPr defTabSz="685800"/>
                <a:endParaRPr lang="zh-CN" altLang="en-US" sz="15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8" name="组合 77"/>
            <p:cNvGrpSpPr/>
            <p:nvPr/>
          </p:nvGrpSpPr>
          <p:grpSpPr>
            <a:xfrm>
              <a:off x="708366" y="4988204"/>
              <a:ext cx="2235053" cy="1210905"/>
              <a:chOff x="3670506" y="3243512"/>
              <a:chExt cx="2472146" cy="908179"/>
            </a:xfrm>
          </p:grpSpPr>
          <p:cxnSp>
            <p:nvCxnSpPr>
              <p:cNvPr id="79" name="PA-直接连接符 78"/>
              <p:cNvCxnSpPr/>
              <p:nvPr>
                <p:custDataLst>
                  <p:tags r:id="rId15"/>
                </p:custDataLst>
              </p:nvPr>
            </p:nvCxnSpPr>
            <p:spPr>
              <a:xfrm flipV="1">
                <a:off x="3670506" y="4115731"/>
                <a:ext cx="2472146" cy="29392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0" name="PA-直接连接符 79"/>
              <p:cNvCxnSpPr/>
              <p:nvPr>
                <p:custDataLst>
                  <p:tags r:id="rId16"/>
                </p:custDataLst>
              </p:nvPr>
            </p:nvCxnSpPr>
            <p:spPr>
              <a:xfrm flipV="1">
                <a:off x="3671049" y="3243512"/>
                <a:ext cx="665557" cy="908179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81" name="组合 80"/>
            <p:cNvGrpSpPr/>
            <p:nvPr/>
          </p:nvGrpSpPr>
          <p:grpSpPr>
            <a:xfrm>
              <a:off x="8816570" y="5593655"/>
              <a:ext cx="2235053" cy="601075"/>
              <a:chOff x="3670506" y="3700887"/>
              <a:chExt cx="2472146" cy="450806"/>
            </a:xfrm>
          </p:grpSpPr>
          <p:cxnSp>
            <p:nvCxnSpPr>
              <p:cNvPr id="82" name="PA-直接连接符 81"/>
              <p:cNvCxnSpPr/>
              <p:nvPr>
                <p:custDataLst>
                  <p:tags r:id="rId13"/>
                </p:custDataLst>
              </p:nvPr>
            </p:nvCxnSpPr>
            <p:spPr>
              <a:xfrm flipV="1">
                <a:off x="3670506" y="4115731"/>
                <a:ext cx="2472146" cy="29392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3" name="PA-直接连接符 82"/>
              <p:cNvCxnSpPr/>
              <p:nvPr>
                <p:custDataLst>
                  <p:tags r:id="rId14"/>
                </p:custDataLst>
              </p:nvPr>
            </p:nvCxnSpPr>
            <p:spPr>
              <a:xfrm flipV="1">
                <a:off x="3671049" y="3700887"/>
                <a:ext cx="1962509" cy="450806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84" name="组合 83"/>
            <p:cNvGrpSpPr/>
            <p:nvPr/>
          </p:nvGrpSpPr>
          <p:grpSpPr>
            <a:xfrm>
              <a:off x="4799934" y="5367121"/>
              <a:ext cx="2235053" cy="813428"/>
              <a:chOff x="3670506" y="3541622"/>
              <a:chExt cx="2472146" cy="610071"/>
            </a:xfrm>
          </p:grpSpPr>
          <p:cxnSp>
            <p:nvCxnSpPr>
              <p:cNvPr id="85" name="PA-直接连接符 84"/>
              <p:cNvCxnSpPr/>
              <p:nvPr>
                <p:custDataLst>
                  <p:tags r:id="rId11"/>
                </p:custDataLst>
              </p:nvPr>
            </p:nvCxnSpPr>
            <p:spPr>
              <a:xfrm flipV="1">
                <a:off x="3670506" y="4115731"/>
                <a:ext cx="2472146" cy="29392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6" name="PA-直接连接符 85"/>
              <p:cNvCxnSpPr/>
              <p:nvPr>
                <p:custDataLst>
                  <p:tags r:id="rId12"/>
                </p:custDataLst>
              </p:nvPr>
            </p:nvCxnSpPr>
            <p:spPr>
              <a:xfrm flipV="1">
                <a:off x="3671049" y="3541622"/>
                <a:ext cx="1368950" cy="610071"/>
              </a:xfrm>
              <a:prstGeom prst="line">
                <a:avLst/>
              </a:prstGeom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87" name="PA-文本框 86"/>
            <p:cNvSpPr txBox="1"/>
            <p:nvPr>
              <p:custDataLst>
                <p:tags r:id="rId6"/>
              </p:custDataLst>
            </p:nvPr>
          </p:nvSpPr>
          <p:spPr>
            <a:xfrm>
              <a:off x="508812" y="4545300"/>
              <a:ext cx="457200" cy="8806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500" dirty="0">
                  <a:cs typeface="+mn-ea"/>
                  <a:sym typeface="+mn-lt"/>
                </a:rPr>
                <a:t>A’</a:t>
              </a:r>
              <a:endParaRPr lang="zh-CN" altLang="en-US" sz="1500" dirty="0">
                <a:cs typeface="+mn-ea"/>
                <a:sym typeface="+mn-lt"/>
              </a:endParaRPr>
            </a:p>
          </p:txBody>
        </p:sp>
        <p:sp>
          <p:nvSpPr>
            <p:cNvPr id="88" name="PA-文本框 87"/>
            <p:cNvSpPr txBox="1"/>
            <p:nvPr>
              <p:custDataLst>
                <p:tags r:id="rId7"/>
              </p:custDataLst>
            </p:nvPr>
          </p:nvSpPr>
          <p:spPr>
            <a:xfrm>
              <a:off x="10859955" y="5217736"/>
              <a:ext cx="457200" cy="8806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1500" dirty="0">
                  <a:cs typeface="+mn-ea"/>
                  <a:sym typeface="+mn-lt"/>
                </a:rPr>
                <a:t>A’</a:t>
              </a:r>
              <a:endParaRPr lang="zh-CN" altLang="en-US" sz="1500" dirty="0">
                <a:cs typeface="+mn-ea"/>
                <a:sym typeface="+mn-lt"/>
              </a:endParaRPr>
            </a:p>
          </p:txBody>
        </p:sp>
        <p:sp>
          <p:nvSpPr>
            <p:cNvPr id="16" name="PA-矩形 15"/>
            <p:cNvSpPr/>
            <p:nvPr>
              <p:custDataLst>
                <p:tags r:id="rId8"/>
              </p:custDataLst>
            </p:nvPr>
          </p:nvSpPr>
          <p:spPr>
            <a:xfrm>
              <a:off x="1733179" y="5515865"/>
              <a:ext cx="2176704" cy="4158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/>
              <a:r>
                <a:rPr lang="zh-CN" altLang="en-US" sz="1100" b="1" dirty="0">
                  <a:cs typeface="+mn-ea"/>
                  <a:sym typeface="+mn-lt"/>
                </a:rPr>
                <a:t>∠</a:t>
              </a:r>
              <a:r>
                <a:rPr lang="en-US" altLang="zh-CN" sz="1100" b="1" dirty="0">
                  <a:cs typeface="+mn-ea"/>
                  <a:sym typeface="+mn-lt"/>
                </a:rPr>
                <a:t>AOB &lt; </a:t>
              </a:r>
              <a:r>
                <a:rPr lang="zh-CN" altLang="en-US" sz="1100" b="1" dirty="0">
                  <a:cs typeface="+mn-ea"/>
                  <a:sym typeface="+mn-lt"/>
                </a:rPr>
                <a:t>∠</a:t>
              </a:r>
              <a:r>
                <a:rPr lang="en-US" altLang="zh-CN" sz="1100" b="1" dirty="0">
                  <a:cs typeface="+mn-ea"/>
                  <a:sym typeface="+mn-lt"/>
                </a:rPr>
                <a:t>A’O’B’</a:t>
              </a:r>
              <a:endParaRPr lang="zh-CN" altLang="en-US" sz="900" dirty="0">
                <a:cs typeface="+mn-ea"/>
                <a:sym typeface="+mn-lt"/>
              </a:endParaRPr>
            </a:p>
          </p:txBody>
        </p:sp>
        <p:sp>
          <p:nvSpPr>
            <p:cNvPr id="89" name="PA-矩形 88"/>
            <p:cNvSpPr/>
            <p:nvPr>
              <p:custDataLst>
                <p:tags r:id="rId9"/>
              </p:custDataLst>
            </p:nvPr>
          </p:nvSpPr>
          <p:spPr>
            <a:xfrm>
              <a:off x="9939580" y="4395827"/>
              <a:ext cx="2176704" cy="4158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/>
              <a:r>
                <a:rPr lang="zh-CN" altLang="en-US" sz="1100" b="1" dirty="0">
                  <a:cs typeface="+mn-ea"/>
                  <a:sym typeface="+mn-lt"/>
                </a:rPr>
                <a:t>∠</a:t>
              </a:r>
              <a:r>
                <a:rPr lang="en-US" altLang="zh-CN" sz="1100" b="1" dirty="0">
                  <a:cs typeface="+mn-ea"/>
                  <a:sym typeface="+mn-lt"/>
                </a:rPr>
                <a:t>AOB &gt; </a:t>
              </a:r>
              <a:r>
                <a:rPr lang="zh-CN" altLang="en-US" sz="1100" b="1" dirty="0">
                  <a:cs typeface="+mn-ea"/>
                  <a:sym typeface="+mn-lt"/>
                </a:rPr>
                <a:t>∠</a:t>
              </a:r>
              <a:r>
                <a:rPr lang="en-US" altLang="zh-CN" sz="1100" b="1" dirty="0">
                  <a:cs typeface="+mn-ea"/>
                  <a:sym typeface="+mn-lt"/>
                </a:rPr>
                <a:t>A’O’B’</a:t>
              </a:r>
              <a:endParaRPr lang="zh-CN" altLang="en-US" sz="900" dirty="0">
                <a:cs typeface="+mn-ea"/>
                <a:sym typeface="+mn-lt"/>
              </a:endParaRPr>
            </a:p>
          </p:txBody>
        </p:sp>
        <p:sp>
          <p:nvSpPr>
            <p:cNvPr id="90" name="PA-矩形 89"/>
            <p:cNvSpPr/>
            <p:nvPr>
              <p:custDataLst>
                <p:tags r:id="rId10"/>
              </p:custDataLst>
            </p:nvPr>
          </p:nvSpPr>
          <p:spPr>
            <a:xfrm>
              <a:off x="5825570" y="5482663"/>
              <a:ext cx="2176704" cy="41587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685800"/>
              <a:r>
                <a:rPr lang="zh-CN" altLang="en-US" sz="1100" b="1" dirty="0">
                  <a:cs typeface="+mn-ea"/>
                  <a:sym typeface="+mn-lt"/>
                </a:rPr>
                <a:t>∠</a:t>
              </a:r>
              <a:r>
                <a:rPr lang="en-US" altLang="zh-CN" sz="1100" b="1" dirty="0">
                  <a:cs typeface="+mn-ea"/>
                  <a:sym typeface="+mn-lt"/>
                </a:rPr>
                <a:t>AOB = </a:t>
              </a:r>
              <a:r>
                <a:rPr lang="zh-CN" altLang="en-US" sz="1100" b="1" dirty="0">
                  <a:cs typeface="+mn-ea"/>
                  <a:sym typeface="+mn-lt"/>
                </a:rPr>
                <a:t>∠</a:t>
              </a:r>
              <a:r>
                <a:rPr lang="en-US" altLang="zh-CN" sz="1100" b="1" dirty="0">
                  <a:cs typeface="+mn-ea"/>
                  <a:sym typeface="+mn-lt"/>
                </a:rPr>
                <a:t>A’O’B’</a:t>
              </a:r>
              <a:endParaRPr lang="zh-CN" altLang="en-US" sz="900" dirty="0">
                <a:cs typeface="+mn-ea"/>
                <a:sym typeface="+mn-lt"/>
              </a:endParaRPr>
            </a:p>
          </p:txBody>
        </p:sp>
      </p:grpSp>
      <p:sp>
        <p:nvSpPr>
          <p:cNvPr id="18" name="PA-文本框 17"/>
          <p:cNvSpPr txBox="1"/>
          <p:nvPr>
            <p:custDataLst>
              <p:tags r:id="rId5"/>
            </p:custDataLst>
          </p:nvPr>
        </p:nvSpPr>
        <p:spPr>
          <a:xfrm>
            <a:off x="5923451" y="1691309"/>
            <a:ext cx="2417885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尝试画出∠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AOB = 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A’O’B’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，∠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AOB &gt; 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∠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A’O’B’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的情况？</a:t>
            </a:r>
          </a:p>
        </p:txBody>
      </p:sp>
      <p:sp>
        <p:nvSpPr>
          <p:cNvPr id="91" name="文本框 90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比较角的大小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 p14:bounceEnd="38000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 p14:bounceEnd="38000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19" grpId="0"/>
          <p:bldP spid="18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7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8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1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2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5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16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19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0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to="" calcmode="lin" valueType="num">
                                          <p:cBhvr>
                                            <p:cTn id="23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x-0.5))+(CEIL(#ppt_x-0.5)))-1))+#ppt_x-0.5)*(1.42+SQRT((#ppt_w)^2+(#ppt_h)^2)))/SQRT(((0.0001*(ABS((FLOOR(#ppt_x-0.5))+(CEIL(#ppt_x-0.5)))-1))+#ppt_x-0.5)^2+((0.0001*(ABS((FLOOR(#ppt_x-0.5))+(CEIL(#ppt_x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to="" calcmode="lin" valueType="num">
                                          <p:cBhvr>
                                            <p:cTn id="24" dur="2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.5+(((0.0001*(ABS((FLOOR(#ppt_y-0.5))+(CEIL(#ppt_y-0.5)))-1))+#ppt_y-0.5)*(1.42+SQRT((#ppt_w)^2+(#ppt_h)^2)))/SQRT(((0.0001*(ABS((FLOOR(#ppt_y-0.5))+(CEIL(#ppt_y-0.5)))-1))+#ppt_x-0.5)^2+((0.0001*(ABS((FLOOR(#ppt_y-0.5))+(CEIL(#ppt_y-0.5)))-1))+#ppt_y-0.5)^2)&#10;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/>
          <p:bldP spid="19" grpId="0"/>
          <p:bldP spid="18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769034" y="856548"/>
            <a:ext cx="7986282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25000"/>
              </a:lnSpc>
            </a:pPr>
            <a:r>
              <a:rPr lang="zh-CN" altLang="en-US" sz="1800" b="1" dirty="0">
                <a:cs typeface="+mn-ea"/>
                <a:sym typeface="+mn-lt"/>
              </a:rPr>
              <a:t>你能通过三角板画出</a:t>
            </a:r>
            <a:r>
              <a:rPr lang="en-US" altLang="zh-CN" sz="1800" b="1" dirty="0">
                <a:cs typeface="+mn-ea"/>
                <a:sym typeface="+mn-lt"/>
              </a:rPr>
              <a:t>75°</a:t>
            </a:r>
            <a:r>
              <a:rPr lang="zh-CN" altLang="en-US" sz="1800" b="1" dirty="0">
                <a:cs typeface="+mn-ea"/>
                <a:sym typeface="+mn-lt"/>
              </a:rPr>
              <a:t>、</a:t>
            </a:r>
            <a:r>
              <a:rPr lang="en-US" altLang="zh-CN" sz="1800" b="1" dirty="0">
                <a:cs typeface="+mn-ea"/>
                <a:sym typeface="+mn-lt"/>
              </a:rPr>
              <a:t>15°</a:t>
            </a:r>
            <a:r>
              <a:rPr lang="zh-CN" altLang="en-US" sz="1800" b="1" dirty="0">
                <a:cs typeface="+mn-ea"/>
                <a:sym typeface="+mn-lt"/>
              </a:rPr>
              <a:t>的角吗？</a:t>
            </a:r>
            <a:endParaRPr lang="en-US" altLang="zh-CN" sz="1800" b="1" dirty="0"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6200000">
            <a:off x="1221072" y="2659645"/>
            <a:ext cx="909943" cy="87673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6277243">
            <a:off x="1130775" y="2807817"/>
            <a:ext cx="1077829" cy="627526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cxnSp>
        <p:nvCxnSpPr>
          <p:cNvPr id="10" name="直接连接符 9"/>
          <p:cNvCxnSpPr/>
          <p:nvPr/>
        </p:nvCxnSpPr>
        <p:spPr>
          <a:xfrm flipV="1">
            <a:off x="1237675" y="3538876"/>
            <a:ext cx="2016926" cy="1086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V="1">
            <a:off x="1230053" y="2038450"/>
            <a:ext cx="372267" cy="151453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 flipH="1">
            <a:off x="1149486" y="1723669"/>
            <a:ext cx="266700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A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84920" y="3435731"/>
            <a:ext cx="548945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O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295711" y="3283094"/>
            <a:ext cx="349518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B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751648" y="1807619"/>
            <a:ext cx="342900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C</a:t>
            </a:r>
            <a:endParaRPr lang="zh-CN" altLang="en-US" sz="2400" dirty="0"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1271165" y="2209999"/>
            <a:ext cx="1288152" cy="1309611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 flipV="1">
            <a:off x="4485592" y="3287239"/>
            <a:ext cx="2016926" cy="1086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3932837" y="3184094"/>
            <a:ext cx="548945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O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6543629" y="3031457"/>
            <a:ext cx="349518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B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8072705">
            <a:off x="4649728" y="2859731"/>
            <a:ext cx="909943" cy="876735"/>
          </a:xfrm>
          <a:custGeom>
            <a:avLst/>
            <a:gdLst>
              <a:gd name="connsiteX0" fmla="*/ 909943 w 909943"/>
              <a:gd name="connsiteY0" fmla="*/ 158880 h 876735"/>
              <a:gd name="connsiteX1" fmla="*/ 753566 w 909943"/>
              <a:gd name="connsiteY1" fmla="*/ 0 h 876735"/>
              <a:gd name="connsiteX2" fmla="*/ 909943 w 909943"/>
              <a:gd name="connsiteY2" fmla="*/ 0 h 876735"/>
              <a:gd name="connsiteX3" fmla="*/ 0 w 909943"/>
              <a:gd name="connsiteY3" fmla="*/ 876735 h 876735"/>
              <a:gd name="connsiteX4" fmla="*/ 0 w 909943"/>
              <a:gd name="connsiteY4" fmla="*/ 0 h 876735"/>
              <a:gd name="connsiteX5" fmla="*/ 10318 w 909943"/>
              <a:gd name="connsiteY5" fmla="*/ 0 h 876735"/>
              <a:gd name="connsiteX6" fmla="*/ 873240 w 909943"/>
              <a:gd name="connsiteY6" fmla="*/ 876735 h 87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943" h="876735">
                <a:moveTo>
                  <a:pt x="909943" y="158880"/>
                </a:moveTo>
                <a:lnTo>
                  <a:pt x="753566" y="0"/>
                </a:lnTo>
                <a:lnTo>
                  <a:pt x="909943" y="0"/>
                </a:lnTo>
                <a:close/>
                <a:moveTo>
                  <a:pt x="0" y="876735"/>
                </a:moveTo>
                <a:lnTo>
                  <a:pt x="0" y="0"/>
                </a:lnTo>
                <a:lnTo>
                  <a:pt x="10318" y="0"/>
                </a:lnTo>
                <a:lnTo>
                  <a:pt x="873240" y="876735"/>
                </a:lnTo>
                <a:close/>
              </a:path>
            </a:pathLst>
          </a:cu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8955618">
            <a:off x="4557784" y="2984335"/>
            <a:ext cx="1077829" cy="627526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cxnSp>
        <p:nvCxnSpPr>
          <p:cNvPr id="38" name="直接连接符 37"/>
          <p:cNvCxnSpPr/>
          <p:nvPr/>
        </p:nvCxnSpPr>
        <p:spPr>
          <a:xfrm flipV="1">
            <a:off x="4471141" y="2247639"/>
            <a:ext cx="1022914" cy="105045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4481782" y="2468861"/>
            <a:ext cx="1384365" cy="81993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 flipH="1">
            <a:off x="5353611" y="1752172"/>
            <a:ext cx="266700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A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6012881" y="2152253"/>
            <a:ext cx="342900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C</a:t>
            </a: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 rot="9032906">
            <a:off x="6758299" y="1467837"/>
            <a:ext cx="1817275" cy="1058041"/>
          </a:xfrm>
          <a:custGeom>
            <a:avLst/>
            <a:gdLst>
              <a:gd name="connsiteX0" fmla="*/ 0 w 1307263"/>
              <a:gd name="connsiteY0" fmla="*/ 773608 h 773608"/>
              <a:gd name="connsiteX1" fmla="*/ 0 w 1307263"/>
              <a:gd name="connsiteY1" fmla="*/ 0 h 773608"/>
              <a:gd name="connsiteX2" fmla="*/ 1307263 w 1307263"/>
              <a:gd name="connsiteY2" fmla="*/ 773608 h 773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7263" h="773608">
                <a:moveTo>
                  <a:pt x="0" y="773608"/>
                </a:moveTo>
                <a:lnTo>
                  <a:pt x="0" y="0"/>
                </a:lnTo>
                <a:lnTo>
                  <a:pt x="1307263" y="773608"/>
                </a:lnTo>
                <a:close/>
              </a:path>
            </a:pathLst>
          </a:cu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8072705">
            <a:off x="5760553" y="595234"/>
            <a:ext cx="1366779" cy="1316899"/>
          </a:xfrm>
          <a:custGeom>
            <a:avLst/>
            <a:gdLst>
              <a:gd name="connsiteX0" fmla="*/ 909943 w 909943"/>
              <a:gd name="connsiteY0" fmla="*/ 158880 h 876735"/>
              <a:gd name="connsiteX1" fmla="*/ 753566 w 909943"/>
              <a:gd name="connsiteY1" fmla="*/ 0 h 876735"/>
              <a:gd name="connsiteX2" fmla="*/ 909943 w 909943"/>
              <a:gd name="connsiteY2" fmla="*/ 0 h 876735"/>
              <a:gd name="connsiteX3" fmla="*/ 0 w 909943"/>
              <a:gd name="connsiteY3" fmla="*/ 876735 h 876735"/>
              <a:gd name="connsiteX4" fmla="*/ 0 w 909943"/>
              <a:gd name="connsiteY4" fmla="*/ 0 h 876735"/>
              <a:gd name="connsiteX5" fmla="*/ 10318 w 909943"/>
              <a:gd name="connsiteY5" fmla="*/ 0 h 876735"/>
              <a:gd name="connsiteX6" fmla="*/ 873240 w 909943"/>
              <a:gd name="connsiteY6" fmla="*/ 876735 h 876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9943" h="876735">
                <a:moveTo>
                  <a:pt x="909943" y="158880"/>
                </a:moveTo>
                <a:lnTo>
                  <a:pt x="753566" y="0"/>
                </a:lnTo>
                <a:lnTo>
                  <a:pt x="909943" y="0"/>
                </a:lnTo>
                <a:close/>
                <a:moveTo>
                  <a:pt x="0" y="876735"/>
                </a:moveTo>
                <a:lnTo>
                  <a:pt x="0" y="0"/>
                </a:lnTo>
                <a:lnTo>
                  <a:pt x="10318" y="0"/>
                </a:lnTo>
                <a:lnTo>
                  <a:pt x="873240" y="876735"/>
                </a:lnTo>
                <a:close/>
              </a:path>
            </a:pathLst>
          </a:custGeom>
        </p:spPr>
      </p:pic>
      <p:sp>
        <p:nvSpPr>
          <p:cNvPr id="42" name="任意多边形: 形状 41"/>
          <p:cNvSpPr/>
          <p:nvPr/>
        </p:nvSpPr>
        <p:spPr>
          <a:xfrm>
            <a:off x="5714332" y="1028893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任意多边形: 形状 49"/>
          <p:cNvSpPr/>
          <p:nvPr/>
        </p:nvSpPr>
        <p:spPr>
          <a:xfrm>
            <a:off x="6993739" y="1781297"/>
            <a:ext cx="182880" cy="215559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965488" y="844122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45°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7268491" y="1660038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30°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5" name="任意多边形: 形状 64"/>
          <p:cNvSpPr/>
          <p:nvPr/>
        </p:nvSpPr>
        <p:spPr>
          <a:xfrm>
            <a:off x="1337687" y="3090967"/>
            <a:ext cx="360799" cy="464270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2210025" y="3027813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75°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7" name="任意多边形: 形状 66"/>
          <p:cNvSpPr/>
          <p:nvPr/>
        </p:nvSpPr>
        <p:spPr>
          <a:xfrm>
            <a:off x="4982599" y="2785284"/>
            <a:ext cx="189707" cy="86370"/>
          </a:xfrm>
          <a:custGeom>
            <a:avLst/>
            <a:gdLst>
              <a:gd name="connsiteX0" fmla="*/ 0 w 182880"/>
              <a:gd name="connsiteY0" fmla="*/ 0 h 215559"/>
              <a:gd name="connsiteX1" fmla="*/ 91440 w 182880"/>
              <a:gd name="connsiteY1" fmla="*/ 53340 h 215559"/>
              <a:gd name="connsiteX2" fmla="*/ 121920 w 182880"/>
              <a:gd name="connsiteY2" fmla="*/ 91440 h 215559"/>
              <a:gd name="connsiteX3" fmla="*/ 167640 w 182880"/>
              <a:gd name="connsiteY3" fmla="*/ 182880 h 215559"/>
              <a:gd name="connsiteX4" fmla="*/ 167640 w 182880"/>
              <a:gd name="connsiteY4" fmla="*/ 190500 h 215559"/>
              <a:gd name="connsiteX5" fmla="*/ 167640 w 182880"/>
              <a:gd name="connsiteY5" fmla="*/ 213360 h 215559"/>
              <a:gd name="connsiteX6" fmla="*/ 182880 w 182880"/>
              <a:gd name="connsiteY6" fmla="*/ 213360 h 21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215559">
                <a:moveTo>
                  <a:pt x="0" y="0"/>
                </a:moveTo>
                <a:cubicBezTo>
                  <a:pt x="30480" y="17780"/>
                  <a:pt x="71120" y="38100"/>
                  <a:pt x="91440" y="53340"/>
                </a:cubicBezTo>
                <a:cubicBezTo>
                  <a:pt x="111760" y="68580"/>
                  <a:pt x="109220" y="69850"/>
                  <a:pt x="121920" y="91440"/>
                </a:cubicBezTo>
                <a:cubicBezTo>
                  <a:pt x="134620" y="113030"/>
                  <a:pt x="167640" y="182880"/>
                  <a:pt x="167640" y="182880"/>
                </a:cubicBezTo>
                <a:cubicBezTo>
                  <a:pt x="175260" y="199390"/>
                  <a:pt x="167640" y="190500"/>
                  <a:pt x="167640" y="190500"/>
                </a:cubicBezTo>
                <a:lnTo>
                  <a:pt x="167640" y="213360"/>
                </a:lnTo>
                <a:cubicBezTo>
                  <a:pt x="170180" y="217170"/>
                  <a:pt x="176530" y="215265"/>
                  <a:pt x="182880" y="21336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cs typeface="+mn-ea"/>
              <a:sym typeface="+mn-lt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5237715" y="2393492"/>
            <a:ext cx="572914" cy="31547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685800"/>
            <a:r>
              <a:rPr lang="en-US" altLang="zh-CN" sz="1600" b="1" dirty="0">
                <a:cs typeface="+mn-ea"/>
                <a:sym typeface="+mn-lt"/>
              </a:rPr>
              <a:t>15°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1175966" y="4053437"/>
            <a:ext cx="5024461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AOB=</a:t>
            </a:r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AOC+</a:t>
            </a:r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COB=75°</a:t>
            </a: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4306939" y="4036249"/>
            <a:ext cx="5024461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AOC=</a:t>
            </a:r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AOB-</a:t>
            </a:r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COB=15°</a:t>
            </a: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1175966" y="4511314"/>
            <a:ext cx="6327907" cy="415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defTabSz="685800" fontAlgn="base">
              <a:lnSpc>
                <a:spcPct val="125000"/>
              </a:lnSpc>
            </a:pPr>
            <a:r>
              <a:rPr lang="zh-CN" altLang="en-US" sz="1800" b="1" dirty="0">
                <a:cs typeface="+mn-ea"/>
                <a:sym typeface="+mn-lt"/>
              </a:rPr>
              <a:t>你能通过三角板画出</a:t>
            </a:r>
            <a:r>
              <a:rPr lang="en-US" altLang="zh-CN" sz="1800" b="1" dirty="0">
                <a:cs typeface="+mn-ea"/>
                <a:sym typeface="+mn-lt"/>
              </a:rPr>
              <a:t>150°,135°,120°</a:t>
            </a:r>
            <a:r>
              <a:rPr lang="zh-CN" altLang="en-US" sz="1800" b="1" dirty="0">
                <a:cs typeface="+mn-ea"/>
                <a:sym typeface="+mn-lt"/>
              </a:rPr>
              <a:t>的角吗？</a:t>
            </a:r>
            <a:endParaRPr lang="en-US" altLang="zh-CN" sz="1800" b="1" dirty="0">
              <a:cs typeface="+mn-ea"/>
              <a:sym typeface="+mn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角的和差关系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32" grpId="0"/>
      <p:bldP spid="33" grpId="0"/>
      <p:bldP spid="44" grpId="0"/>
      <p:bldP spid="45" grpId="0"/>
      <p:bldP spid="42" grpId="0" animBg="1"/>
      <p:bldP spid="50" grpId="0" animBg="1"/>
      <p:bldP spid="43" grpId="0"/>
      <p:bldP spid="52" grpId="0"/>
      <p:bldP spid="65" grpId="0" animBg="1"/>
      <p:bldP spid="66" grpId="0"/>
      <p:bldP spid="67" grpId="0" animBg="1"/>
      <p:bldP spid="68" grpId="0"/>
      <p:bldP spid="49" grpId="0"/>
      <p:bldP spid="70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70462" y="855632"/>
            <a:ext cx="7973384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685800" fontAlgn="base">
              <a:lnSpc>
                <a:spcPct val="150000"/>
              </a:lnSpc>
            </a:pPr>
            <a:r>
              <a:rPr lang="zh-CN" altLang="en-US" sz="1500" b="1" dirty="0">
                <a:cs typeface="+mn-ea"/>
                <a:sym typeface="+mn-lt"/>
              </a:rPr>
              <a:t>    纸上画一个任意度数的角（小于</a:t>
            </a:r>
            <a:r>
              <a:rPr lang="en-US" altLang="zh-CN" sz="1500" b="1" dirty="0">
                <a:cs typeface="+mn-ea"/>
                <a:sym typeface="+mn-lt"/>
              </a:rPr>
              <a:t>180°</a:t>
            </a:r>
            <a:r>
              <a:rPr lang="zh-CN" altLang="en-US" sz="1500" b="1" dirty="0">
                <a:cs typeface="+mn-ea"/>
                <a:sym typeface="+mn-lt"/>
              </a:rPr>
              <a:t>），将纸对折，将角的两边重合，观察</a:t>
            </a:r>
            <a:r>
              <a:rPr lang="zh-CN" altLang="en-US" sz="1500" dirty="0">
                <a:cs typeface="+mn-ea"/>
                <a:sym typeface="+mn-lt"/>
              </a:rPr>
              <a:t>∠</a:t>
            </a:r>
            <a:r>
              <a:rPr lang="en-US" altLang="zh-CN" sz="1500" dirty="0">
                <a:cs typeface="+mn-ea"/>
                <a:sym typeface="+mn-lt"/>
              </a:rPr>
              <a:t>AOC</a:t>
            </a:r>
            <a:r>
              <a:rPr lang="zh-CN" altLang="en-US" sz="1500" dirty="0">
                <a:cs typeface="+mn-ea"/>
                <a:sym typeface="+mn-lt"/>
              </a:rPr>
              <a:t>和∠</a:t>
            </a:r>
            <a:r>
              <a:rPr lang="en-US" altLang="zh-CN" sz="1500" dirty="0">
                <a:cs typeface="+mn-ea"/>
                <a:sym typeface="+mn-lt"/>
              </a:rPr>
              <a:t>COB</a:t>
            </a:r>
            <a:r>
              <a:rPr lang="zh-CN" altLang="en-US" sz="1500" b="1" dirty="0">
                <a:cs typeface="+mn-ea"/>
                <a:sym typeface="+mn-lt"/>
              </a:rPr>
              <a:t>与∠</a:t>
            </a:r>
            <a:r>
              <a:rPr lang="en-US" altLang="zh-CN" sz="1500" b="1" dirty="0">
                <a:cs typeface="+mn-ea"/>
                <a:sym typeface="+mn-lt"/>
              </a:rPr>
              <a:t>AOB</a:t>
            </a:r>
            <a:r>
              <a:rPr lang="zh-CN" altLang="en-US" sz="1500" b="1" dirty="0">
                <a:cs typeface="+mn-ea"/>
                <a:sym typeface="+mn-lt"/>
              </a:rPr>
              <a:t>的关系？</a:t>
            </a:r>
            <a:endParaRPr lang="en-US" altLang="zh-CN" sz="1500" b="1" dirty="0"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06272" y="1947703"/>
            <a:ext cx="3565728" cy="19583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246657" y="2141213"/>
            <a:ext cx="2929951" cy="1571320"/>
            <a:chOff x="1043899" y="1180263"/>
            <a:chExt cx="2929951" cy="1571320"/>
          </a:xfrm>
        </p:grpSpPr>
        <p:grpSp>
          <p:nvGrpSpPr>
            <p:cNvPr id="8" name="组合 7"/>
            <p:cNvGrpSpPr/>
            <p:nvPr/>
          </p:nvGrpSpPr>
          <p:grpSpPr>
            <a:xfrm>
              <a:off x="1592844" y="1627667"/>
              <a:ext cx="2381006" cy="763361"/>
              <a:chOff x="3670506" y="3381762"/>
              <a:chExt cx="3511442" cy="763361"/>
            </a:xfrm>
          </p:grpSpPr>
          <p:cxnSp>
            <p:nvCxnSpPr>
              <p:cNvPr id="12" name="直接连接符 11"/>
              <p:cNvCxnSpPr/>
              <p:nvPr/>
            </p:nvCxnSpPr>
            <p:spPr>
              <a:xfrm flipV="1">
                <a:off x="3670506" y="4104492"/>
                <a:ext cx="3511442" cy="40631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 flipV="1">
                <a:off x="3671050" y="3381762"/>
                <a:ext cx="1575163" cy="755216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2726775" y="1180263"/>
              <a:ext cx="342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2400" dirty="0">
                  <a:cs typeface="+mn-ea"/>
                  <a:sym typeface="+mn-lt"/>
                </a:rPr>
                <a:t>A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043899" y="2289918"/>
              <a:ext cx="312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2400" dirty="0">
                  <a:cs typeface="+mn-ea"/>
                  <a:sym typeface="+mn-lt"/>
                </a:rPr>
                <a:t>O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349521" y="2289918"/>
              <a:ext cx="312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2400" dirty="0">
                  <a:cs typeface="+mn-ea"/>
                  <a:sym typeface="+mn-lt"/>
                </a:rPr>
                <a:t>B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 flipV="1">
            <a:off x="1795601" y="2710544"/>
            <a:ext cx="2069049" cy="641435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3875425" y="2318449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C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476702" y="1831551"/>
            <a:ext cx="229758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AOC=</a:t>
            </a:r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COB</a:t>
            </a: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918616" y="2420601"/>
            <a:ext cx="3413761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AOB= </a:t>
            </a:r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AOC+</a:t>
            </a:r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COB</a:t>
            </a:r>
            <a:endParaRPr lang="zh-CN" altLang="en-US" sz="1100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918614" y="3094075"/>
            <a:ext cx="3413761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AOB= 2</a:t>
            </a:r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AOC=2</a:t>
            </a:r>
            <a:r>
              <a:rPr lang="zh-CN" altLang="en-US" sz="1800" dirty="0">
                <a:cs typeface="+mn-ea"/>
                <a:sym typeface="+mn-lt"/>
              </a:rPr>
              <a:t>∠</a:t>
            </a:r>
            <a:r>
              <a:rPr lang="en-US" altLang="zh-CN" sz="1800" dirty="0">
                <a:cs typeface="+mn-ea"/>
                <a:sym typeface="+mn-lt"/>
              </a:rPr>
              <a:t>COB</a:t>
            </a:r>
            <a:endParaRPr lang="zh-CN" altLang="en-US" sz="11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/>
              <p:cNvSpPr txBox="1"/>
              <p:nvPr/>
            </p:nvSpPr>
            <p:spPr>
              <a:xfrm>
                <a:off x="4942086" y="3699238"/>
                <a:ext cx="3413761" cy="468062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 defTabSz="685800"/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00" i="1"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1800" dirty="0">
                    <a:cs typeface="+mn-ea"/>
                    <a:sym typeface="+mn-lt"/>
                  </a:rPr>
                  <a:t>∠</a:t>
                </a:r>
                <a:r>
                  <a:rPr lang="en-US" altLang="zh-CN" sz="1800" dirty="0">
                    <a:cs typeface="+mn-ea"/>
                    <a:sym typeface="+mn-lt"/>
                  </a:rPr>
                  <a:t>AOB= </a:t>
                </a:r>
                <a:r>
                  <a:rPr lang="zh-CN" altLang="en-US" sz="1800" dirty="0">
                    <a:cs typeface="+mn-ea"/>
                    <a:sym typeface="+mn-lt"/>
                  </a:rPr>
                  <a:t>∠</a:t>
                </a:r>
                <a:r>
                  <a:rPr lang="en-US" altLang="zh-CN" sz="1800" dirty="0">
                    <a:cs typeface="+mn-ea"/>
                    <a:sym typeface="+mn-lt"/>
                  </a:rPr>
                  <a:t>AOC=</a:t>
                </a:r>
                <a:r>
                  <a:rPr lang="zh-CN" altLang="en-US" sz="1800" dirty="0">
                    <a:cs typeface="+mn-ea"/>
                    <a:sym typeface="+mn-lt"/>
                  </a:rPr>
                  <a:t>∠</a:t>
                </a:r>
                <a:r>
                  <a:rPr lang="en-US" altLang="zh-CN" sz="1800" dirty="0">
                    <a:cs typeface="+mn-ea"/>
                    <a:sym typeface="+mn-lt"/>
                  </a:rPr>
                  <a:t>COB</a:t>
                </a:r>
                <a:endParaRPr lang="zh-CN" altLang="en-US" sz="1100" dirty="0"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20" name="文本框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086" y="3699238"/>
                <a:ext cx="3413761" cy="468062"/>
              </a:xfrm>
              <a:prstGeom prst="rect">
                <a:avLst/>
              </a:prstGeom>
              <a:blipFill rotWithShape="1">
                <a:blip r:embed="rId3"/>
                <a:stretch>
                  <a:fillRect l="-15" t="-78" r="15" b="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文本框 20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角平分线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>
            <a:spLocks noChangeArrowheads="1"/>
          </p:cNvSpPr>
          <p:nvPr/>
        </p:nvSpPr>
        <p:spPr bwMode="auto">
          <a:xfrm>
            <a:off x="505191" y="914944"/>
            <a:ext cx="7508875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685800" eaLnBrk="1" hangingPunct="1">
              <a:lnSpc>
                <a:spcPct val="150000"/>
              </a:lnSpc>
            </a:pPr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从一个</a:t>
            </a:r>
            <a:r>
              <a:rPr lang="zh-CN" altLang="en-US" sz="15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角的顶点出发</a:t>
            </a:r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，把这个角分成</a:t>
            </a:r>
            <a:r>
              <a:rPr lang="zh-CN" altLang="en-US" sz="15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相等的两个角</a:t>
            </a:r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</a:t>
            </a:r>
            <a:r>
              <a:rPr lang="zh-CN" altLang="en-US" sz="15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射线</a:t>
            </a:r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叫这个</a:t>
            </a:r>
            <a:r>
              <a:rPr lang="zh-CN" alt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角的平分线</a:t>
            </a:r>
            <a:r>
              <a:rPr lang="zh-CN" altLang="en-US" sz="15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3778228" y="1533523"/>
                <a:ext cx="4788830" cy="21060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200000"/>
                  </a:lnSpc>
                </a:pP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几何语言：</a:t>
                </a:r>
                <a:endParaRPr lang="en-US" altLang="zh-CN" sz="1500" dirty="0"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∵ 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OC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是∠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AOB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的角平分线</a:t>
                </a:r>
              </a:p>
              <a:p>
                <a:pPr defTabSz="685800">
                  <a:lnSpc>
                    <a:spcPct val="200000"/>
                  </a:lnSpc>
                </a:pP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 ∴ 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AOB= 2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AOC=2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COB(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AOB= 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AOC=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COB)</a:t>
                </a:r>
                <a:endParaRPr lang="zh-CN" altLang="en-US" sz="11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8228" y="1533523"/>
                <a:ext cx="4788830" cy="2106089"/>
              </a:xfrm>
              <a:prstGeom prst="rect">
                <a:avLst/>
              </a:prstGeom>
              <a:blipFill rotWithShape="1">
                <a:blip r:embed="rId3"/>
                <a:stretch>
                  <a:fillRect l="-13" t="-30" r="6" b="2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"/>
              <p:cNvSpPr txBox="1">
                <a:spLocks noChangeArrowheads="1"/>
              </p:cNvSpPr>
              <p:nvPr/>
            </p:nvSpPr>
            <p:spPr bwMode="auto">
              <a:xfrm>
                <a:off x="694403" y="3396862"/>
                <a:ext cx="7873540" cy="1348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反之也成立：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 ∠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AOB= 2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AOC=2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COB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8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8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8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AOB= 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AOC=</a:t>
                </a:r>
                <a:r>
                  <a:rPr lang="zh-CN" altLang="en-US" sz="18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800" dirty="0">
                    <a:latin typeface="+mn-lt"/>
                    <a:ea typeface="+mn-ea"/>
                    <a:cs typeface="+mn-ea"/>
                    <a:sym typeface="+mn-lt"/>
                  </a:rPr>
                  <a:t>COB</a:t>
                </a:r>
                <a:r>
                  <a:rPr lang="en-US" altLang="zh-CN" sz="2100" dirty="0">
                    <a:latin typeface="+mn-lt"/>
                    <a:ea typeface="+mn-ea"/>
                    <a:cs typeface="+mn-ea"/>
                    <a:sym typeface="+mn-lt"/>
                  </a:rPr>
                  <a:t>)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                        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∴ OC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是∠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AOB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的角平分线</a:t>
                </a:r>
              </a:p>
              <a:p>
                <a:pPr defTabSz="685800">
                  <a:lnSpc>
                    <a:spcPct val="150000"/>
                  </a:lnSpc>
                </a:pPr>
                <a:endParaRPr lang="zh-CN" altLang="en-US" sz="15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4403" y="3396862"/>
                <a:ext cx="7873540" cy="1348446"/>
              </a:xfrm>
              <a:prstGeom prst="rect">
                <a:avLst/>
              </a:prstGeom>
              <a:blipFill rotWithShape="1">
                <a:blip r:embed="rId4"/>
                <a:stretch>
                  <a:fillRect l="-4" t="-18" r="7" b="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/>
          <p:cNvGrpSpPr/>
          <p:nvPr/>
        </p:nvGrpSpPr>
        <p:grpSpPr>
          <a:xfrm>
            <a:off x="570462" y="1745971"/>
            <a:ext cx="2929951" cy="1571320"/>
            <a:chOff x="1043899" y="1180263"/>
            <a:chExt cx="2929951" cy="1571320"/>
          </a:xfrm>
        </p:grpSpPr>
        <p:grpSp>
          <p:nvGrpSpPr>
            <p:cNvPr id="9" name="组合 8"/>
            <p:cNvGrpSpPr/>
            <p:nvPr/>
          </p:nvGrpSpPr>
          <p:grpSpPr>
            <a:xfrm>
              <a:off x="1592844" y="1627667"/>
              <a:ext cx="2381006" cy="763361"/>
              <a:chOff x="3670506" y="3381762"/>
              <a:chExt cx="3511442" cy="763361"/>
            </a:xfrm>
          </p:grpSpPr>
          <p:cxnSp>
            <p:nvCxnSpPr>
              <p:cNvPr id="13" name="直接连接符 12"/>
              <p:cNvCxnSpPr/>
              <p:nvPr/>
            </p:nvCxnSpPr>
            <p:spPr>
              <a:xfrm flipV="1">
                <a:off x="3670506" y="4104492"/>
                <a:ext cx="3511442" cy="40631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 flipV="1">
                <a:off x="3671050" y="3381762"/>
                <a:ext cx="1575163" cy="755216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0" name="文本框 9"/>
            <p:cNvSpPr txBox="1"/>
            <p:nvPr/>
          </p:nvSpPr>
          <p:spPr>
            <a:xfrm>
              <a:off x="2726775" y="1180263"/>
              <a:ext cx="342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2400" dirty="0">
                  <a:cs typeface="+mn-ea"/>
                  <a:sym typeface="+mn-lt"/>
                </a:rPr>
                <a:t>A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043899" y="2289918"/>
              <a:ext cx="312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2400" dirty="0">
                  <a:cs typeface="+mn-ea"/>
                  <a:sym typeface="+mn-lt"/>
                </a:rPr>
                <a:t>O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349521" y="2289918"/>
              <a:ext cx="312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2400" dirty="0">
                  <a:cs typeface="+mn-ea"/>
                  <a:sym typeface="+mn-lt"/>
                </a:rPr>
                <a:t>B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 flipV="1">
            <a:off x="1119407" y="2315302"/>
            <a:ext cx="2069049" cy="641435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3199230" y="1923206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C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角平分线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2"/>
              <p:cNvSpPr txBox="1">
                <a:spLocks noChangeArrowheads="1"/>
              </p:cNvSpPr>
              <p:nvPr/>
            </p:nvSpPr>
            <p:spPr bwMode="auto">
              <a:xfrm>
                <a:off x="678820" y="2435474"/>
                <a:ext cx="7965912" cy="12523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几何语言：</a:t>
                </a:r>
                <a:endParaRPr lang="en-US" altLang="zh-CN" sz="1500" dirty="0"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∵</a:t>
                </a:r>
                <a:r>
                  <a:rPr lang="zh-CN" altLang="en-US" sz="1500" b="1" dirty="0">
                    <a:latin typeface="+mn-lt"/>
                    <a:ea typeface="+mn-ea"/>
                    <a:cs typeface="+mn-ea"/>
                    <a:sym typeface="+mn-lt"/>
                  </a:rPr>
                  <a:t>射线</a:t>
                </a:r>
                <a:r>
                  <a:rPr lang="en-US" altLang="zh-CN" sz="1500" b="1" dirty="0">
                    <a:latin typeface="+mn-lt"/>
                    <a:ea typeface="+mn-ea"/>
                    <a:cs typeface="+mn-ea"/>
                    <a:sym typeface="+mn-lt"/>
                  </a:rPr>
                  <a:t>OC</a:t>
                </a:r>
                <a:r>
                  <a:rPr lang="zh-CN" altLang="en-US" sz="1500" b="1" dirty="0">
                    <a:latin typeface="+mn-lt"/>
                    <a:ea typeface="+mn-ea"/>
                    <a:cs typeface="+mn-ea"/>
                    <a:sym typeface="+mn-lt"/>
                  </a:rPr>
                  <a:t>、</a:t>
                </a:r>
                <a:r>
                  <a:rPr lang="en-US" altLang="zh-CN" sz="1500" b="1" dirty="0">
                    <a:latin typeface="+mn-lt"/>
                    <a:ea typeface="+mn-ea"/>
                    <a:cs typeface="+mn-ea"/>
                    <a:sym typeface="+mn-lt"/>
                  </a:rPr>
                  <a:t>OD</a:t>
                </a:r>
                <a:r>
                  <a:rPr lang="zh-CN" altLang="en-US" sz="1500" b="1" dirty="0">
                    <a:latin typeface="+mn-lt"/>
                    <a:ea typeface="+mn-ea"/>
                    <a:cs typeface="+mn-ea"/>
                    <a:sym typeface="+mn-lt"/>
                  </a:rPr>
                  <a:t>是∠</a:t>
                </a:r>
                <a:r>
                  <a:rPr lang="en-US" altLang="zh-CN" sz="1500" b="1" dirty="0">
                    <a:latin typeface="+mn-lt"/>
                    <a:ea typeface="+mn-ea"/>
                    <a:cs typeface="+mn-ea"/>
                    <a:sym typeface="+mn-lt"/>
                  </a:rPr>
                  <a:t>AOB</a:t>
                </a:r>
                <a:r>
                  <a:rPr lang="zh-CN" altLang="en-US" sz="1500" b="1" dirty="0">
                    <a:latin typeface="+mn-lt"/>
                    <a:ea typeface="+mn-ea"/>
                    <a:cs typeface="+mn-ea"/>
                    <a:sym typeface="+mn-lt"/>
                  </a:rPr>
                  <a:t>的三等分线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∴ 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AOB=3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AOC=3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COD=3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DOB(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AOB=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AOC=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COD=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DOB)</a:t>
                </a:r>
                <a:endParaRPr lang="zh-CN" altLang="en-US" sz="15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820" y="2435474"/>
                <a:ext cx="7965912" cy="1252394"/>
              </a:xfrm>
              <a:prstGeom prst="rect">
                <a:avLst/>
              </a:prstGeom>
              <a:blipFill rotWithShape="1">
                <a:blip r:embed="rId3"/>
                <a:stretch>
                  <a:fillRect t="-20" r="6" b="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"/>
              <p:cNvSpPr txBox="1">
                <a:spLocks noChangeArrowheads="1"/>
              </p:cNvSpPr>
              <p:nvPr/>
            </p:nvSpPr>
            <p:spPr bwMode="auto">
              <a:xfrm>
                <a:off x="678821" y="3655761"/>
                <a:ext cx="9530722" cy="12523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685800">
                  <a:lnSpc>
                    <a:spcPct val="150000"/>
                  </a:lnSpc>
                </a:pP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反之也成立∠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AOB=3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AOC=3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COD=3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DOB(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15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1500" i="1"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AOB=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AOC=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COD=</a:t>
                </a:r>
                <a:r>
                  <a:rPr lang="zh-CN" altLang="en-US" sz="1500" dirty="0">
                    <a:latin typeface="+mn-lt"/>
                    <a:ea typeface="+mn-ea"/>
                    <a:cs typeface="+mn-ea"/>
                    <a:sym typeface="+mn-lt"/>
                  </a:rPr>
                  <a:t>∠</a:t>
                </a: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DOB)</a:t>
                </a:r>
              </a:p>
              <a:p>
                <a:pPr defTabSz="685800">
                  <a:lnSpc>
                    <a:spcPct val="150000"/>
                  </a:lnSpc>
                </a:pPr>
                <a:r>
                  <a:rPr lang="en-US" altLang="zh-CN" sz="1500" dirty="0">
                    <a:latin typeface="+mn-lt"/>
                    <a:ea typeface="+mn-ea"/>
                    <a:cs typeface="+mn-ea"/>
                    <a:sym typeface="+mn-lt"/>
                  </a:rPr>
                  <a:t>∴</a:t>
                </a:r>
                <a:r>
                  <a:rPr lang="zh-CN" altLang="en-US" sz="1500" b="1" dirty="0">
                    <a:latin typeface="+mn-lt"/>
                    <a:ea typeface="+mn-ea"/>
                    <a:cs typeface="+mn-ea"/>
                    <a:sym typeface="+mn-lt"/>
                  </a:rPr>
                  <a:t>射线</a:t>
                </a:r>
                <a:r>
                  <a:rPr lang="en-US" altLang="zh-CN" sz="1500" b="1" dirty="0">
                    <a:latin typeface="+mn-lt"/>
                    <a:ea typeface="+mn-ea"/>
                    <a:cs typeface="+mn-ea"/>
                    <a:sym typeface="+mn-lt"/>
                  </a:rPr>
                  <a:t>OC</a:t>
                </a:r>
                <a:r>
                  <a:rPr lang="zh-CN" altLang="en-US" sz="1500" b="1" dirty="0">
                    <a:latin typeface="+mn-lt"/>
                    <a:ea typeface="+mn-ea"/>
                    <a:cs typeface="+mn-ea"/>
                    <a:sym typeface="+mn-lt"/>
                  </a:rPr>
                  <a:t>、</a:t>
                </a:r>
                <a:r>
                  <a:rPr lang="en-US" altLang="zh-CN" sz="1500" b="1" dirty="0">
                    <a:latin typeface="+mn-lt"/>
                    <a:ea typeface="+mn-ea"/>
                    <a:cs typeface="+mn-ea"/>
                    <a:sym typeface="+mn-lt"/>
                  </a:rPr>
                  <a:t>OD</a:t>
                </a:r>
                <a:r>
                  <a:rPr lang="zh-CN" altLang="en-US" sz="1500" b="1" dirty="0">
                    <a:latin typeface="+mn-lt"/>
                    <a:ea typeface="+mn-ea"/>
                    <a:cs typeface="+mn-ea"/>
                    <a:sym typeface="+mn-lt"/>
                  </a:rPr>
                  <a:t>是∠</a:t>
                </a:r>
                <a:r>
                  <a:rPr lang="en-US" altLang="zh-CN" sz="1500" b="1" dirty="0">
                    <a:latin typeface="+mn-lt"/>
                    <a:ea typeface="+mn-ea"/>
                    <a:cs typeface="+mn-ea"/>
                    <a:sym typeface="+mn-lt"/>
                  </a:rPr>
                  <a:t>AOB</a:t>
                </a:r>
                <a:r>
                  <a:rPr lang="zh-CN" altLang="en-US" sz="1500" b="1" dirty="0">
                    <a:latin typeface="+mn-lt"/>
                    <a:ea typeface="+mn-ea"/>
                    <a:cs typeface="+mn-ea"/>
                    <a:sym typeface="+mn-lt"/>
                  </a:rPr>
                  <a:t>的三等分线</a:t>
                </a:r>
                <a:endParaRPr lang="zh-CN" altLang="en-US" sz="1500" dirty="0">
                  <a:latin typeface="+mn-lt"/>
                  <a:ea typeface="+mn-ea"/>
                  <a:cs typeface="+mn-ea"/>
                  <a:sym typeface="+mn-lt"/>
                </a:endParaRPr>
              </a:p>
              <a:p>
                <a:pPr defTabSz="685800">
                  <a:lnSpc>
                    <a:spcPct val="150000"/>
                  </a:lnSpc>
                </a:pPr>
                <a:endParaRPr lang="zh-CN" altLang="en-US" sz="15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8821" y="3655761"/>
                <a:ext cx="9530722" cy="1252394"/>
              </a:xfrm>
              <a:prstGeom prst="rect">
                <a:avLst/>
              </a:prstGeom>
              <a:blipFill rotWithShape="1">
                <a:blip r:embed="rId4"/>
                <a:stretch>
                  <a:fillRect t="-5" b="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/>
          <p:cNvGrpSpPr/>
          <p:nvPr/>
        </p:nvGrpSpPr>
        <p:grpSpPr>
          <a:xfrm>
            <a:off x="789744" y="887238"/>
            <a:ext cx="2929951" cy="1571320"/>
            <a:chOff x="1043899" y="1180263"/>
            <a:chExt cx="2929951" cy="1571320"/>
          </a:xfrm>
        </p:grpSpPr>
        <p:grpSp>
          <p:nvGrpSpPr>
            <p:cNvPr id="9" name="组合 8"/>
            <p:cNvGrpSpPr/>
            <p:nvPr/>
          </p:nvGrpSpPr>
          <p:grpSpPr>
            <a:xfrm>
              <a:off x="1592844" y="1627667"/>
              <a:ext cx="2381006" cy="763361"/>
              <a:chOff x="3670506" y="3381762"/>
              <a:chExt cx="3511442" cy="763361"/>
            </a:xfrm>
          </p:grpSpPr>
          <p:cxnSp>
            <p:nvCxnSpPr>
              <p:cNvPr id="13" name="直接连接符 12"/>
              <p:cNvCxnSpPr/>
              <p:nvPr/>
            </p:nvCxnSpPr>
            <p:spPr>
              <a:xfrm flipV="1">
                <a:off x="3670506" y="4104492"/>
                <a:ext cx="3511442" cy="40631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 flipV="1">
                <a:off x="3671050" y="3381762"/>
                <a:ext cx="1575163" cy="755216"/>
              </a:xfrm>
              <a:prstGeom prst="line">
                <a:avLst/>
              </a:prstGeom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0" name="文本框 9"/>
            <p:cNvSpPr txBox="1"/>
            <p:nvPr/>
          </p:nvSpPr>
          <p:spPr>
            <a:xfrm>
              <a:off x="2726775" y="1180263"/>
              <a:ext cx="3429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2400" dirty="0">
                  <a:cs typeface="+mn-ea"/>
                  <a:sym typeface="+mn-lt"/>
                </a:rPr>
                <a:t>A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043899" y="2289918"/>
              <a:ext cx="312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2400" dirty="0">
                  <a:cs typeface="+mn-ea"/>
                  <a:sym typeface="+mn-lt"/>
                </a:rPr>
                <a:t>O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349521" y="2289918"/>
              <a:ext cx="3123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altLang="zh-CN" sz="2400" dirty="0">
                  <a:cs typeface="+mn-ea"/>
                  <a:sym typeface="+mn-lt"/>
                </a:rPr>
                <a:t>B</a:t>
              </a:r>
              <a:endParaRPr lang="zh-CN" altLang="en-US" sz="2400" dirty="0">
                <a:cs typeface="+mn-ea"/>
                <a:sym typeface="+mn-lt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 flipV="1">
            <a:off x="1338689" y="1295306"/>
            <a:ext cx="1912863" cy="802699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3240421" y="991637"/>
            <a:ext cx="300594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C</a:t>
            </a:r>
            <a:endParaRPr lang="zh-CN" altLang="en-US" sz="2400" dirty="0"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1342141" y="1712251"/>
            <a:ext cx="2003327" cy="377609"/>
          </a:xfrm>
          <a:prstGeom prst="line">
            <a:avLst/>
          </a:prstGeom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3435969" y="1415835"/>
            <a:ext cx="34290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en-US" altLang="zh-CN" sz="2400" dirty="0">
                <a:cs typeface="+mn-ea"/>
                <a:sym typeface="+mn-lt"/>
              </a:rPr>
              <a:t>D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113445" y="1548265"/>
            <a:ext cx="4274417" cy="37702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685800"/>
            <a:r>
              <a:rPr lang="zh-CN" altLang="en-US" sz="2000" b="1" dirty="0">
                <a:cs typeface="+mn-ea"/>
                <a:sym typeface="+mn-lt"/>
              </a:rPr>
              <a:t>射线</a:t>
            </a:r>
            <a:r>
              <a:rPr lang="en-US" altLang="zh-CN" sz="2000" b="1" dirty="0">
                <a:cs typeface="+mn-ea"/>
                <a:sym typeface="+mn-lt"/>
              </a:rPr>
              <a:t>OC</a:t>
            </a:r>
            <a:r>
              <a:rPr lang="zh-CN" altLang="en-US" sz="2000" b="1" dirty="0">
                <a:cs typeface="+mn-ea"/>
                <a:sym typeface="+mn-lt"/>
              </a:rPr>
              <a:t>、</a:t>
            </a:r>
            <a:r>
              <a:rPr lang="en-US" altLang="zh-CN" sz="2000" b="1" dirty="0">
                <a:cs typeface="+mn-ea"/>
                <a:sym typeface="+mn-lt"/>
              </a:rPr>
              <a:t>OD</a:t>
            </a:r>
            <a:r>
              <a:rPr lang="zh-CN" altLang="en-US" sz="2000" b="1" dirty="0">
                <a:cs typeface="+mn-ea"/>
                <a:sym typeface="+mn-lt"/>
              </a:rPr>
              <a:t>是∠</a:t>
            </a:r>
            <a:r>
              <a:rPr lang="en-US" altLang="zh-CN" sz="2000" b="1" dirty="0">
                <a:cs typeface="+mn-ea"/>
                <a:sym typeface="+mn-lt"/>
              </a:rPr>
              <a:t>AOB</a:t>
            </a:r>
            <a:r>
              <a:rPr lang="zh-CN" altLang="en-US" sz="2000" b="1" dirty="0">
                <a:cs typeface="+mn-ea"/>
                <a:sym typeface="+mn-lt"/>
              </a:rPr>
              <a:t>的三等分线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70462" y="189139"/>
            <a:ext cx="566864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F6FC6"/>
                </a:solidFill>
                <a:cs typeface="+mn-ea"/>
                <a:sym typeface="+mn-lt"/>
              </a:rPr>
              <a:t>角三等分线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  <p:tag name="RESOURCELIBID_ANIM" val="5537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9"/>
</p:tagLst>
</file>

<file path=ppt/theme/theme1.xml><?xml version="1.0" encoding="utf-8"?>
<a:theme xmlns:a="http://schemas.openxmlformats.org/drawingml/2006/main" name="WWW.2PPT.COM&#10;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xjbn4gof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954</Words>
  <Application>Microsoft Office PowerPoint</Application>
  <PresentationFormat>全屏显示(16:9)</PresentationFormat>
  <Paragraphs>175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阿里巴巴普惠体 R</vt:lpstr>
      <vt:lpstr>思源黑体 CN Regular</vt:lpstr>
      <vt:lpstr>宋体</vt:lpstr>
      <vt:lpstr>微软雅黑</vt:lpstr>
      <vt:lpstr>Arial</vt:lpstr>
      <vt:lpstr>Arial Black</vt:lpstr>
      <vt:lpstr>Calibri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2020-04-05T01:31:00Z</dcterms:created>
  <dcterms:modified xsi:type="dcterms:W3CDTF">2023-01-16T22:33:49Z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FAB8DABB14924ACCBC7B2DF295234B0D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