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495" r:id="rId2"/>
    <p:sldId id="469" r:id="rId3"/>
    <p:sldId id="470" r:id="rId4"/>
    <p:sldId id="471" r:id="rId5"/>
    <p:sldId id="472" r:id="rId6"/>
    <p:sldId id="473" r:id="rId7"/>
    <p:sldId id="474" r:id="rId8"/>
    <p:sldId id="475" r:id="rId9"/>
    <p:sldId id="476" r:id="rId10"/>
    <p:sldId id="477" r:id="rId11"/>
    <p:sldId id="478" r:id="rId12"/>
    <p:sldId id="479" r:id="rId13"/>
    <p:sldId id="480" r:id="rId14"/>
    <p:sldId id="481" r:id="rId15"/>
    <p:sldId id="482" r:id="rId16"/>
    <p:sldId id="483" r:id="rId17"/>
    <p:sldId id="484" r:id="rId18"/>
    <p:sldId id="485" r:id="rId19"/>
    <p:sldId id="486" r:id="rId20"/>
    <p:sldId id="487" r:id="rId21"/>
    <p:sldId id="488" r:id="rId22"/>
    <p:sldId id="489" r:id="rId23"/>
    <p:sldId id="490" r:id="rId24"/>
    <p:sldId id="491" r:id="rId25"/>
    <p:sldId id="492" r:id="rId26"/>
    <p:sldId id="493" r:id="rId27"/>
    <p:sldId id="494" r:id="rId28"/>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3429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685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0287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autoAdjust="0"/>
  </p:normalViewPr>
  <p:slideViewPr>
    <p:cSldViewPr snapToObjects="1">
      <p:cViewPr>
        <p:scale>
          <a:sx n="130" d="100"/>
          <a:sy n="130" d="100"/>
        </p:scale>
        <p:origin x="-1074" y="-486"/>
      </p:cViewPr>
      <p:guideLst>
        <p:guide orient="horz" pos="1620"/>
        <p:guide pos="2880"/>
      </p:guideLst>
    </p:cSldViewPr>
  </p:slideViewPr>
  <p:notesTextViewPr>
    <p:cViewPr>
      <p:scale>
        <a:sx n="1" d="1"/>
        <a:sy n="1" d="1"/>
      </p:scale>
      <p:origin x="0" y="0"/>
    </p:cViewPr>
  </p:notesTextViewPr>
  <p:gridSpacing cx="216024" cy="21602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defRPr sz="1200" noProof="1" smtClean="0">
                <a:latin typeface="+mn-lt"/>
                <a:ea typeface="+mn-ea"/>
              </a:defRPr>
            </a:lvl1pPr>
          </a:lstStyle>
          <a:p>
            <a:fld id="{F725AEDA-E179-4278-998D-D9EC8DB06D52}"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solidFill>
                  <a:srgbClr val="898989"/>
                </a:solidFill>
              </a:defRPr>
            </a:lvl1pPr>
          </a:lstStyle>
          <a:p>
            <a:fld id="{8F508C15-8A1C-4E29-9145-770C02D96727}"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defRPr sz="1200" noProof="1" smtClean="0">
                <a:latin typeface="+mn-lt"/>
                <a:ea typeface="+mn-ea"/>
              </a:defRPr>
            </a:lvl1pPr>
          </a:lstStyle>
          <a:p>
            <a:fld id="{D2A48B96-639E-45A3-A0BA-2464DFDB1FAA}" type="datetimeFigureOut">
              <a:rPr lang="zh-CN" altLang="en-US"/>
              <a:t>2023-01-17</a:t>
            </a:fld>
            <a:endParaRPr lang="zh-CN" altLang="en-US"/>
          </a:p>
        </p:txBody>
      </p:sp>
      <p:sp>
        <p:nvSpPr>
          <p:cNvPr id="8196"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8197"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7AED1FB1-270C-4345-8F8F-E8FF03A8EE19}"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900" kern="1200">
        <a:solidFill>
          <a:schemeClr val="tx1"/>
        </a:solidFill>
        <a:latin typeface="+mn-lt"/>
        <a:ea typeface="+mn-ea"/>
        <a:cs typeface="+mn-cs"/>
      </a:defRPr>
    </a:lvl1pPr>
    <a:lvl2pPr marL="342900" algn="l" rtl="0" fontAlgn="base">
      <a:spcBef>
        <a:spcPct val="0"/>
      </a:spcBef>
      <a:spcAft>
        <a:spcPct val="0"/>
      </a:spcAft>
      <a:defRPr sz="900" kern="1200">
        <a:solidFill>
          <a:schemeClr val="tx1"/>
        </a:solidFill>
        <a:latin typeface="+mn-lt"/>
        <a:ea typeface="+mn-ea"/>
        <a:cs typeface="+mn-cs"/>
      </a:defRPr>
    </a:lvl2pPr>
    <a:lvl3pPr marL="685800" algn="l" rtl="0" fontAlgn="base">
      <a:spcBef>
        <a:spcPct val="0"/>
      </a:spcBef>
      <a:spcAft>
        <a:spcPct val="0"/>
      </a:spcAft>
      <a:defRPr sz="900" kern="1200">
        <a:solidFill>
          <a:schemeClr val="tx1"/>
        </a:solidFill>
        <a:latin typeface="+mn-lt"/>
        <a:ea typeface="+mn-ea"/>
        <a:cs typeface="+mn-cs"/>
      </a:defRPr>
    </a:lvl3pPr>
    <a:lvl4pPr marL="1028700" algn="l" rtl="0" fontAlgn="base">
      <a:spcBef>
        <a:spcPct val="0"/>
      </a:spcBef>
      <a:spcAft>
        <a:spcPct val="0"/>
      </a:spcAft>
      <a:defRPr sz="900" kern="1200">
        <a:solidFill>
          <a:schemeClr val="tx1"/>
        </a:solidFill>
        <a:latin typeface="+mn-lt"/>
        <a:ea typeface="+mn-ea"/>
        <a:cs typeface="+mn-cs"/>
      </a:defRPr>
    </a:lvl4pPr>
    <a:lvl5pPr marL="1371600" algn="l" rtl="0" fontAlgn="base">
      <a:spcBef>
        <a:spcPct val="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ChangeArrowheads="1" noTextEdit="1"/>
          </p:cNvSpPr>
          <p:nvPr>
            <p:ph type="sldImg" idx="4294967295"/>
          </p:nvPr>
        </p:nvSpPr>
        <p:spPr>
          <a:ln>
            <a:miter lim="800000"/>
          </a:ln>
        </p:spPr>
      </p:sp>
      <p:sp>
        <p:nvSpPr>
          <p:cNvPr id="10242" name="备注占位符 2"/>
          <p:cNvSpPr>
            <a:spLocks noGrp="1" noChangeArrowheads="1"/>
          </p:cNvSpPr>
          <p:nvPr>
            <p:ph type="body" idx="4294967295"/>
          </p:nvPr>
        </p:nvSpPr>
        <p:spPr/>
        <p:txBody>
          <a:bodyPr/>
          <a:lstStyle/>
          <a:p>
            <a:endParaRPr lang="zh-CN" altLang="en-US" smtClean="0"/>
          </a:p>
        </p:txBody>
      </p:sp>
      <p:sp>
        <p:nvSpPr>
          <p:cNvPr id="1024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CBE16AD-F3B7-49D8-9E0B-5235A8EC969D}" type="slidenum">
              <a:rPr lang="zh-CN" altLang="en-US"/>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noChangeArrowheads="1" noTextEdit="1"/>
          </p:cNvSpPr>
          <p:nvPr>
            <p:ph type="sldImg" idx="4294967295"/>
          </p:nvPr>
        </p:nvSpPr>
        <p:spPr>
          <a:ln>
            <a:miter lim="800000"/>
          </a:ln>
        </p:spPr>
      </p:sp>
      <p:sp>
        <p:nvSpPr>
          <p:cNvPr id="28674" name="备注占位符 2"/>
          <p:cNvSpPr>
            <a:spLocks noGrp="1" noChangeArrowheads="1"/>
          </p:cNvSpPr>
          <p:nvPr>
            <p:ph type="body" idx="4294967295"/>
          </p:nvPr>
        </p:nvSpPr>
        <p:spPr/>
        <p:txBody>
          <a:bodyPr/>
          <a:lstStyle/>
          <a:p>
            <a:endParaRPr lang="zh-CN" altLang="en-US" smtClean="0"/>
          </a:p>
        </p:txBody>
      </p:sp>
      <p:sp>
        <p:nvSpPr>
          <p:cNvPr id="2867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5EAE52-6B94-4C34-A829-4098BD41E4F8}" type="slidenum">
              <a:rPr lang="zh-CN" altLang="en-US"/>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ChangeArrowheads="1" noTextEdit="1"/>
          </p:cNvSpPr>
          <p:nvPr>
            <p:ph type="sldImg" idx="4294967295"/>
          </p:nvPr>
        </p:nvSpPr>
        <p:spPr>
          <a:ln>
            <a:miter lim="800000"/>
          </a:ln>
        </p:spPr>
      </p:sp>
      <p:sp>
        <p:nvSpPr>
          <p:cNvPr id="30722" name="备注占位符 2"/>
          <p:cNvSpPr>
            <a:spLocks noGrp="1" noChangeArrowheads="1"/>
          </p:cNvSpPr>
          <p:nvPr>
            <p:ph type="body" idx="4294967295"/>
          </p:nvPr>
        </p:nvSpPr>
        <p:spPr/>
        <p:txBody>
          <a:bodyPr/>
          <a:lstStyle/>
          <a:p>
            <a:endParaRPr lang="zh-CN" altLang="en-US" smtClean="0"/>
          </a:p>
        </p:txBody>
      </p:sp>
      <p:sp>
        <p:nvSpPr>
          <p:cNvPr id="3072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20EC67-3228-45FB-AA30-D1A6D91B74E3}" type="slidenum">
              <a:rPr lang="zh-CN" altLang="en-US"/>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noChangeArrowheads="1" noTextEdit="1"/>
          </p:cNvSpPr>
          <p:nvPr>
            <p:ph type="sldImg" idx="4294967295"/>
          </p:nvPr>
        </p:nvSpPr>
        <p:spPr>
          <a:ln>
            <a:miter lim="800000"/>
          </a:ln>
        </p:spPr>
      </p:sp>
      <p:sp>
        <p:nvSpPr>
          <p:cNvPr id="32770" name="备注占位符 2"/>
          <p:cNvSpPr>
            <a:spLocks noGrp="1" noChangeArrowheads="1"/>
          </p:cNvSpPr>
          <p:nvPr>
            <p:ph type="body" idx="4294967295"/>
          </p:nvPr>
        </p:nvSpPr>
        <p:spPr/>
        <p:txBody>
          <a:bodyPr/>
          <a:lstStyle/>
          <a:p>
            <a:endParaRPr lang="zh-CN" altLang="en-US" smtClean="0"/>
          </a:p>
        </p:txBody>
      </p:sp>
      <p:sp>
        <p:nvSpPr>
          <p:cNvPr id="3277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EBED4EE-0485-474C-87D8-DDA92ED34B3A}" type="slidenum">
              <a:rPr lang="zh-CN" altLang="en-US"/>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noChangeArrowheads="1" noTextEdit="1"/>
          </p:cNvSpPr>
          <p:nvPr>
            <p:ph type="sldImg" idx="4294967295"/>
          </p:nvPr>
        </p:nvSpPr>
        <p:spPr>
          <a:ln>
            <a:miter lim="800000"/>
          </a:ln>
        </p:spPr>
      </p:sp>
      <p:sp>
        <p:nvSpPr>
          <p:cNvPr id="34818" name="备注占位符 2"/>
          <p:cNvSpPr>
            <a:spLocks noGrp="1" noChangeArrowheads="1"/>
          </p:cNvSpPr>
          <p:nvPr>
            <p:ph type="body" idx="4294967295"/>
          </p:nvPr>
        </p:nvSpPr>
        <p:spPr/>
        <p:txBody>
          <a:bodyPr/>
          <a:lstStyle/>
          <a:p>
            <a:endParaRPr lang="zh-CN" altLang="en-US" smtClean="0"/>
          </a:p>
        </p:txBody>
      </p:sp>
      <p:sp>
        <p:nvSpPr>
          <p:cNvPr id="3481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C8A7B8A-33BD-4D09-B9B3-34762F25C93E}" type="slidenum">
              <a:rPr lang="zh-CN" altLang="en-US"/>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p:cNvSpPr>
            <a:spLocks noGrp="1" noRot="1" noChangeAspect="1" noChangeArrowheads="1" noTextEdit="1"/>
          </p:cNvSpPr>
          <p:nvPr>
            <p:ph type="sldImg" idx="4294967295"/>
          </p:nvPr>
        </p:nvSpPr>
        <p:spPr>
          <a:ln>
            <a:miter lim="800000"/>
          </a:ln>
        </p:spPr>
      </p:sp>
      <p:sp>
        <p:nvSpPr>
          <p:cNvPr id="36866" name="备注占位符 2"/>
          <p:cNvSpPr>
            <a:spLocks noGrp="1" noChangeArrowheads="1"/>
          </p:cNvSpPr>
          <p:nvPr>
            <p:ph type="body" idx="4294967295"/>
          </p:nvPr>
        </p:nvSpPr>
        <p:spPr/>
        <p:txBody>
          <a:bodyPr/>
          <a:lstStyle/>
          <a:p>
            <a:endParaRPr lang="zh-CN" altLang="en-US" smtClean="0"/>
          </a:p>
        </p:txBody>
      </p:sp>
      <p:sp>
        <p:nvSpPr>
          <p:cNvPr id="3686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2F8F53A-7AD5-4203-BC8E-38EE03F8A88E}" type="slidenum">
              <a:rPr lang="zh-CN" altLang="en-US"/>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p:cNvSpPr>
            <a:spLocks noGrp="1" noRot="1" noChangeAspect="1" noChangeArrowheads="1" noTextEdit="1"/>
          </p:cNvSpPr>
          <p:nvPr>
            <p:ph type="sldImg" idx="4294967295"/>
          </p:nvPr>
        </p:nvSpPr>
        <p:spPr>
          <a:ln>
            <a:miter lim="800000"/>
          </a:ln>
        </p:spPr>
      </p:sp>
      <p:sp>
        <p:nvSpPr>
          <p:cNvPr id="38914" name="备注占位符 2"/>
          <p:cNvSpPr>
            <a:spLocks noGrp="1" noChangeArrowheads="1"/>
          </p:cNvSpPr>
          <p:nvPr>
            <p:ph type="body" idx="4294967295"/>
          </p:nvPr>
        </p:nvSpPr>
        <p:spPr/>
        <p:txBody>
          <a:bodyPr/>
          <a:lstStyle/>
          <a:p>
            <a:endParaRPr lang="zh-CN" altLang="en-US" smtClean="0"/>
          </a:p>
        </p:txBody>
      </p:sp>
      <p:sp>
        <p:nvSpPr>
          <p:cNvPr id="3891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1A0F99F-9B81-49D2-85C2-70E9BCEA6C55}" type="slidenum">
              <a:rPr lang="zh-CN" altLang="en-US"/>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idx="4294967295"/>
          </p:nvPr>
        </p:nvSpPr>
        <p:spPr>
          <a:ln>
            <a:miter lim="800000"/>
          </a:ln>
        </p:spPr>
      </p:sp>
      <p:sp>
        <p:nvSpPr>
          <p:cNvPr id="40962" name="备注占位符 2"/>
          <p:cNvSpPr>
            <a:spLocks noGrp="1" noChangeArrowheads="1"/>
          </p:cNvSpPr>
          <p:nvPr>
            <p:ph type="body" idx="4294967295"/>
          </p:nvPr>
        </p:nvSpPr>
        <p:spPr/>
        <p:txBody>
          <a:bodyPr/>
          <a:lstStyle/>
          <a:p>
            <a:endParaRPr lang="zh-CN" altLang="en-US" smtClean="0"/>
          </a:p>
        </p:txBody>
      </p:sp>
      <p:sp>
        <p:nvSpPr>
          <p:cNvPr id="4096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CF89945-4EDD-45EB-95B5-91E1913D2B4B}" type="slidenum">
              <a:rPr lang="zh-CN" altLang="en-US"/>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ChangeArrowheads="1" noTextEdit="1"/>
          </p:cNvSpPr>
          <p:nvPr>
            <p:ph type="sldImg" idx="4294967295"/>
          </p:nvPr>
        </p:nvSpPr>
        <p:spPr>
          <a:ln>
            <a:miter lim="800000"/>
          </a:ln>
        </p:spPr>
      </p:sp>
      <p:sp>
        <p:nvSpPr>
          <p:cNvPr id="43010" name="备注占位符 2"/>
          <p:cNvSpPr>
            <a:spLocks noGrp="1" noChangeArrowheads="1"/>
          </p:cNvSpPr>
          <p:nvPr>
            <p:ph type="body" idx="4294967295"/>
          </p:nvPr>
        </p:nvSpPr>
        <p:spPr/>
        <p:txBody>
          <a:bodyPr/>
          <a:lstStyle/>
          <a:p>
            <a:endParaRPr lang="zh-CN" altLang="en-US" smtClean="0"/>
          </a:p>
        </p:txBody>
      </p:sp>
      <p:sp>
        <p:nvSpPr>
          <p:cNvPr id="4301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595F7F3-5B51-4875-A414-7EB8D27A6E99}" type="slidenum">
              <a:rPr lang="zh-CN" altLang="en-US"/>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noChangeArrowheads="1" noTextEdit="1"/>
          </p:cNvSpPr>
          <p:nvPr>
            <p:ph type="sldImg" idx="4294967295"/>
          </p:nvPr>
        </p:nvSpPr>
        <p:spPr>
          <a:ln>
            <a:miter lim="800000"/>
          </a:ln>
        </p:spPr>
      </p:sp>
      <p:sp>
        <p:nvSpPr>
          <p:cNvPr id="45058" name="备注占位符 2"/>
          <p:cNvSpPr>
            <a:spLocks noGrp="1" noChangeArrowheads="1"/>
          </p:cNvSpPr>
          <p:nvPr>
            <p:ph type="body" idx="4294967295"/>
          </p:nvPr>
        </p:nvSpPr>
        <p:spPr/>
        <p:txBody>
          <a:bodyPr/>
          <a:lstStyle/>
          <a:p>
            <a:endParaRPr lang="zh-CN" altLang="en-US" smtClean="0"/>
          </a:p>
        </p:txBody>
      </p:sp>
      <p:sp>
        <p:nvSpPr>
          <p:cNvPr id="4505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E8B1E7E-7BE7-463D-884F-EA4819FD2916}" type="slidenum">
              <a:rPr lang="zh-CN" altLang="en-US"/>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noChangeArrowheads="1" noTextEdit="1"/>
          </p:cNvSpPr>
          <p:nvPr>
            <p:ph type="sldImg" idx="4294967295"/>
          </p:nvPr>
        </p:nvSpPr>
        <p:spPr>
          <a:ln>
            <a:miter lim="800000"/>
          </a:ln>
        </p:spPr>
      </p:sp>
      <p:sp>
        <p:nvSpPr>
          <p:cNvPr id="47106" name="备注占位符 2"/>
          <p:cNvSpPr>
            <a:spLocks noGrp="1" noChangeArrowheads="1"/>
          </p:cNvSpPr>
          <p:nvPr>
            <p:ph type="body" idx="4294967295"/>
          </p:nvPr>
        </p:nvSpPr>
        <p:spPr/>
        <p:txBody>
          <a:bodyPr/>
          <a:lstStyle/>
          <a:p>
            <a:endParaRPr lang="zh-CN" altLang="en-US" smtClean="0"/>
          </a:p>
        </p:txBody>
      </p:sp>
      <p:sp>
        <p:nvSpPr>
          <p:cNvPr id="4710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593EEA0-B863-4D9F-A912-45F0CD344B0D}" type="slidenum">
              <a:rPr lang="zh-CN" altLang="en-US"/>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a:ln>
            <a:miter lim="800000"/>
          </a:ln>
        </p:spPr>
      </p:sp>
      <p:sp>
        <p:nvSpPr>
          <p:cNvPr id="12290" name="备注占位符 2"/>
          <p:cNvSpPr>
            <a:spLocks noGrp="1" noChangeArrowheads="1"/>
          </p:cNvSpPr>
          <p:nvPr>
            <p:ph type="body" idx="4294967295"/>
          </p:nvPr>
        </p:nvSpPr>
        <p:spPr/>
        <p:txBody>
          <a:bodyPr/>
          <a:lstStyle/>
          <a:p>
            <a:endParaRPr lang="zh-CN" altLang="en-US" smtClean="0"/>
          </a:p>
        </p:txBody>
      </p:sp>
      <p:sp>
        <p:nvSpPr>
          <p:cNvPr id="1229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36708F-5ECA-4F3B-A20F-B81559AF66EC}" type="slidenum">
              <a:rPr lang="zh-CN" altLang="en-US"/>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ChangeArrowheads="1" noTextEdit="1"/>
          </p:cNvSpPr>
          <p:nvPr>
            <p:ph type="sldImg" idx="4294967295"/>
          </p:nvPr>
        </p:nvSpPr>
        <p:spPr>
          <a:ln>
            <a:miter lim="800000"/>
          </a:ln>
        </p:spPr>
      </p:sp>
      <p:sp>
        <p:nvSpPr>
          <p:cNvPr id="49154" name="备注占位符 2"/>
          <p:cNvSpPr>
            <a:spLocks noGrp="1" noChangeArrowheads="1"/>
          </p:cNvSpPr>
          <p:nvPr>
            <p:ph type="body" idx="4294967295"/>
          </p:nvPr>
        </p:nvSpPr>
        <p:spPr/>
        <p:txBody>
          <a:bodyPr/>
          <a:lstStyle/>
          <a:p>
            <a:endParaRPr lang="zh-CN" altLang="en-US" smtClean="0"/>
          </a:p>
        </p:txBody>
      </p:sp>
      <p:sp>
        <p:nvSpPr>
          <p:cNvPr id="4915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45562E2-624E-44CC-838F-60E53952512F}" type="slidenum">
              <a:rPr lang="zh-CN" altLang="en-US"/>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noChangeArrowheads="1" noTextEdit="1"/>
          </p:cNvSpPr>
          <p:nvPr>
            <p:ph type="sldImg" idx="4294967295"/>
          </p:nvPr>
        </p:nvSpPr>
        <p:spPr>
          <a:ln>
            <a:miter lim="800000"/>
          </a:ln>
        </p:spPr>
      </p:sp>
      <p:sp>
        <p:nvSpPr>
          <p:cNvPr id="51202" name="备注占位符 2"/>
          <p:cNvSpPr>
            <a:spLocks noGrp="1" noChangeArrowheads="1"/>
          </p:cNvSpPr>
          <p:nvPr>
            <p:ph type="body" idx="4294967295"/>
          </p:nvPr>
        </p:nvSpPr>
        <p:spPr/>
        <p:txBody>
          <a:bodyPr/>
          <a:lstStyle/>
          <a:p>
            <a:endParaRPr lang="zh-CN" altLang="en-US" smtClean="0"/>
          </a:p>
        </p:txBody>
      </p:sp>
      <p:sp>
        <p:nvSpPr>
          <p:cNvPr id="5120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B2A1DF-E51A-4AA4-AFAD-6143DA560A54}" type="slidenum">
              <a:rPr lang="zh-CN" altLang="en-US"/>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noChangeArrowheads="1" noTextEdit="1"/>
          </p:cNvSpPr>
          <p:nvPr>
            <p:ph type="sldImg" idx="4294967295"/>
          </p:nvPr>
        </p:nvSpPr>
        <p:spPr>
          <a:ln>
            <a:miter lim="800000"/>
          </a:ln>
        </p:spPr>
      </p:sp>
      <p:sp>
        <p:nvSpPr>
          <p:cNvPr id="53250" name="备注占位符 2"/>
          <p:cNvSpPr>
            <a:spLocks noGrp="1" noChangeArrowheads="1"/>
          </p:cNvSpPr>
          <p:nvPr>
            <p:ph type="body" idx="4294967295"/>
          </p:nvPr>
        </p:nvSpPr>
        <p:spPr/>
        <p:txBody>
          <a:bodyPr/>
          <a:lstStyle/>
          <a:p>
            <a:endParaRPr lang="zh-CN" altLang="en-US" smtClean="0"/>
          </a:p>
        </p:txBody>
      </p:sp>
      <p:sp>
        <p:nvSpPr>
          <p:cNvPr id="5325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4A8C1EE-4989-4C84-BAF6-BB52BA432E77}" type="slidenum">
              <a:rPr lang="zh-CN" altLang="en-US"/>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p:cNvSpPr>
            <a:spLocks noGrp="1" noRot="1" noChangeAspect="1" noChangeArrowheads="1" noTextEdit="1"/>
          </p:cNvSpPr>
          <p:nvPr>
            <p:ph type="sldImg" idx="4294967295"/>
          </p:nvPr>
        </p:nvSpPr>
        <p:spPr>
          <a:ln>
            <a:miter lim="800000"/>
          </a:ln>
        </p:spPr>
      </p:sp>
      <p:sp>
        <p:nvSpPr>
          <p:cNvPr id="55298" name="备注占位符 2"/>
          <p:cNvSpPr>
            <a:spLocks noGrp="1" noChangeArrowheads="1"/>
          </p:cNvSpPr>
          <p:nvPr>
            <p:ph type="body" idx="4294967295"/>
          </p:nvPr>
        </p:nvSpPr>
        <p:spPr/>
        <p:txBody>
          <a:bodyPr/>
          <a:lstStyle/>
          <a:p>
            <a:endParaRPr lang="zh-CN" altLang="en-US" smtClean="0"/>
          </a:p>
        </p:txBody>
      </p:sp>
      <p:sp>
        <p:nvSpPr>
          <p:cNvPr id="5529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10C5949-60E2-4238-AF76-35DCB248A598}" type="slidenum">
              <a:rPr lang="zh-CN" altLang="en-US"/>
              <a:t>24</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ChangeArrowheads="1" noTextEdit="1"/>
          </p:cNvSpPr>
          <p:nvPr>
            <p:ph type="sldImg" idx="4294967295"/>
          </p:nvPr>
        </p:nvSpPr>
        <p:spPr>
          <a:ln>
            <a:miter lim="800000"/>
          </a:ln>
        </p:spPr>
      </p:sp>
      <p:sp>
        <p:nvSpPr>
          <p:cNvPr id="57346" name="备注占位符 2"/>
          <p:cNvSpPr>
            <a:spLocks noGrp="1" noChangeArrowheads="1"/>
          </p:cNvSpPr>
          <p:nvPr>
            <p:ph type="body" idx="4294967295"/>
          </p:nvPr>
        </p:nvSpPr>
        <p:spPr/>
        <p:txBody>
          <a:bodyPr/>
          <a:lstStyle/>
          <a:p>
            <a:endParaRPr lang="zh-CN" altLang="en-US" smtClean="0"/>
          </a:p>
        </p:txBody>
      </p:sp>
      <p:sp>
        <p:nvSpPr>
          <p:cNvPr id="5734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941B630-44DD-4F65-B3DD-1F28F599D26B}" type="slidenum">
              <a:rPr lang="zh-CN" altLang="en-US"/>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noChangeArrowheads="1" noTextEdit="1"/>
          </p:cNvSpPr>
          <p:nvPr>
            <p:ph type="sldImg" idx="4294967295"/>
          </p:nvPr>
        </p:nvSpPr>
        <p:spPr>
          <a:ln>
            <a:miter lim="800000"/>
          </a:ln>
        </p:spPr>
      </p:sp>
      <p:sp>
        <p:nvSpPr>
          <p:cNvPr id="59394" name="备注占位符 2"/>
          <p:cNvSpPr>
            <a:spLocks noGrp="1" noChangeArrowheads="1"/>
          </p:cNvSpPr>
          <p:nvPr>
            <p:ph type="body" idx="4294967295"/>
          </p:nvPr>
        </p:nvSpPr>
        <p:spPr/>
        <p:txBody>
          <a:bodyPr/>
          <a:lstStyle/>
          <a:p>
            <a:endParaRPr lang="zh-CN" altLang="en-US" smtClean="0"/>
          </a:p>
        </p:txBody>
      </p:sp>
      <p:sp>
        <p:nvSpPr>
          <p:cNvPr id="5939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0D764D8-BD7A-42A3-B5FE-25FA03C25CAD}" type="slidenum">
              <a:rPr lang="zh-CN" altLang="en-US"/>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幻灯片图像占位符 1"/>
          <p:cNvSpPr>
            <a:spLocks noGrp="1" noRot="1" noChangeAspect="1" noChangeArrowheads="1" noTextEdit="1"/>
          </p:cNvSpPr>
          <p:nvPr>
            <p:ph type="sldImg" idx="4294967295"/>
          </p:nvPr>
        </p:nvSpPr>
        <p:spPr>
          <a:ln>
            <a:miter lim="800000"/>
          </a:ln>
        </p:spPr>
      </p:sp>
      <p:sp>
        <p:nvSpPr>
          <p:cNvPr id="61442" name="备注占位符 2"/>
          <p:cNvSpPr>
            <a:spLocks noGrp="1" noChangeArrowheads="1"/>
          </p:cNvSpPr>
          <p:nvPr>
            <p:ph type="body" idx="4294967295"/>
          </p:nvPr>
        </p:nvSpPr>
        <p:spPr/>
        <p:txBody>
          <a:bodyPr/>
          <a:lstStyle/>
          <a:p>
            <a:endParaRPr lang="zh-CN" altLang="en-US" smtClean="0"/>
          </a:p>
        </p:txBody>
      </p:sp>
      <p:sp>
        <p:nvSpPr>
          <p:cNvPr id="6144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78D272-ADD7-49C5-AC1A-9BEAD42DA978}" type="slidenum">
              <a:rPr lang="zh-CN" altLang="en-US"/>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a:ln>
            <a:miter lim="800000"/>
          </a:ln>
        </p:spPr>
      </p:sp>
      <p:sp>
        <p:nvSpPr>
          <p:cNvPr id="14338" name="备注占位符 2"/>
          <p:cNvSpPr>
            <a:spLocks noGrp="1" noChangeArrowheads="1"/>
          </p:cNvSpPr>
          <p:nvPr>
            <p:ph type="body" idx="4294967295"/>
          </p:nvPr>
        </p:nvSpPr>
        <p:spPr/>
        <p:txBody>
          <a:bodyPr/>
          <a:lstStyle/>
          <a:p>
            <a:endParaRPr lang="zh-CN" altLang="en-US" smtClean="0"/>
          </a:p>
        </p:txBody>
      </p:sp>
      <p:sp>
        <p:nvSpPr>
          <p:cNvPr id="1433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43B1859-79D2-4131-81D7-91F1B178F4FC}" type="slidenum">
              <a:rPr lang="zh-CN" altLang="en-US"/>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a:ln>
            <a:miter lim="800000"/>
          </a:ln>
        </p:spPr>
      </p:sp>
      <p:sp>
        <p:nvSpPr>
          <p:cNvPr id="16386" name="备注占位符 2"/>
          <p:cNvSpPr>
            <a:spLocks noGrp="1" noChangeArrowheads="1"/>
          </p:cNvSpPr>
          <p:nvPr>
            <p:ph type="body" idx="4294967295"/>
          </p:nvPr>
        </p:nvSpPr>
        <p:spPr/>
        <p:txBody>
          <a:bodyPr/>
          <a:lstStyle/>
          <a:p>
            <a:endParaRPr lang="zh-CN" altLang="en-US" smtClean="0"/>
          </a:p>
        </p:txBody>
      </p:sp>
      <p:sp>
        <p:nvSpPr>
          <p:cNvPr id="1638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B7825D6-84AA-4160-9182-33772A245659}" type="slidenum">
              <a:rPr lang="zh-CN" altLang="en-US"/>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endParaRPr lang="zh-CN" altLang="en-US" smtClean="0"/>
          </a:p>
        </p:txBody>
      </p:sp>
      <p:sp>
        <p:nvSpPr>
          <p:cNvPr id="1843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4A4A8EC-2470-4850-9C21-B85F4F122EAD}" type="slidenum">
              <a:rPr lang="zh-CN" altLang="en-US"/>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ChangeArrowheads="1" noTextEdit="1"/>
          </p:cNvSpPr>
          <p:nvPr>
            <p:ph type="sldImg" idx="4294967295"/>
          </p:nvPr>
        </p:nvSpPr>
        <p:spPr>
          <a:ln>
            <a:miter lim="800000"/>
          </a:ln>
        </p:spPr>
      </p:sp>
      <p:sp>
        <p:nvSpPr>
          <p:cNvPr id="20482" name="备注占位符 2"/>
          <p:cNvSpPr>
            <a:spLocks noGrp="1" noChangeArrowheads="1"/>
          </p:cNvSpPr>
          <p:nvPr>
            <p:ph type="body" idx="4294967295"/>
          </p:nvPr>
        </p:nvSpPr>
        <p:spPr/>
        <p:txBody>
          <a:bodyPr/>
          <a:lstStyle/>
          <a:p>
            <a:endParaRPr lang="zh-CN" altLang="en-US" smtClean="0"/>
          </a:p>
        </p:txBody>
      </p:sp>
      <p:sp>
        <p:nvSpPr>
          <p:cNvPr id="2048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FF160FB-545D-44A1-86DE-B33234640FA4}" type="slidenum">
              <a:rPr lang="zh-CN" altLang="en-US"/>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ChangeArrowheads="1" noTextEdit="1"/>
          </p:cNvSpPr>
          <p:nvPr>
            <p:ph type="sldImg" idx="4294967295"/>
          </p:nvPr>
        </p:nvSpPr>
        <p:spPr>
          <a:ln>
            <a:miter lim="800000"/>
          </a:ln>
        </p:spPr>
      </p:sp>
      <p:sp>
        <p:nvSpPr>
          <p:cNvPr id="22530" name="备注占位符 2"/>
          <p:cNvSpPr>
            <a:spLocks noGrp="1" noChangeArrowheads="1"/>
          </p:cNvSpPr>
          <p:nvPr>
            <p:ph type="body" idx="4294967295"/>
          </p:nvPr>
        </p:nvSpPr>
        <p:spPr/>
        <p:txBody>
          <a:bodyPr/>
          <a:lstStyle/>
          <a:p>
            <a:endParaRPr lang="zh-CN" altLang="en-US" smtClean="0"/>
          </a:p>
        </p:txBody>
      </p:sp>
      <p:sp>
        <p:nvSpPr>
          <p:cNvPr id="2253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1BC74E-2A9D-4E5E-992E-FD13E8E723A1}" type="slidenum">
              <a:rPr lang="zh-CN" altLang="en-US"/>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ChangeArrowheads="1" noTextEdit="1"/>
          </p:cNvSpPr>
          <p:nvPr>
            <p:ph type="sldImg" idx="4294967295"/>
          </p:nvPr>
        </p:nvSpPr>
        <p:spPr>
          <a:ln>
            <a:miter lim="800000"/>
          </a:ln>
        </p:spPr>
      </p:sp>
      <p:sp>
        <p:nvSpPr>
          <p:cNvPr id="24578" name="备注占位符 2"/>
          <p:cNvSpPr>
            <a:spLocks noGrp="1" noChangeArrowheads="1"/>
          </p:cNvSpPr>
          <p:nvPr>
            <p:ph type="body" idx="4294967295"/>
          </p:nvPr>
        </p:nvSpPr>
        <p:spPr/>
        <p:txBody>
          <a:bodyPr/>
          <a:lstStyle/>
          <a:p>
            <a:endParaRPr lang="zh-CN" altLang="en-US" smtClean="0"/>
          </a:p>
        </p:txBody>
      </p:sp>
      <p:sp>
        <p:nvSpPr>
          <p:cNvPr id="2457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C95E6C-6890-414F-984E-20F79CA210B9}" type="slidenum">
              <a:rPr lang="zh-CN" altLang="en-US"/>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noTextEdit="1"/>
          </p:cNvSpPr>
          <p:nvPr>
            <p:ph type="sldImg" idx="4294967295"/>
          </p:nvPr>
        </p:nvSpPr>
        <p:spPr>
          <a:ln>
            <a:miter lim="800000"/>
          </a:ln>
        </p:spPr>
      </p:sp>
      <p:sp>
        <p:nvSpPr>
          <p:cNvPr id="26626" name="备注占位符 2"/>
          <p:cNvSpPr>
            <a:spLocks noGrp="1" noChangeArrowheads="1"/>
          </p:cNvSpPr>
          <p:nvPr>
            <p:ph type="body" idx="4294967295"/>
          </p:nvPr>
        </p:nvSpPr>
        <p:spPr/>
        <p:txBody>
          <a:bodyPr/>
          <a:lstStyle/>
          <a:p>
            <a:endParaRPr lang="zh-CN" altLang="en-US" smtClean="0"/>
          </a:p>
        </p:txBody>
      </p:sp>
      <p:sp>
        <p:nvSpPr>
          <p:cNvPr id="2662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5E2BF63-4D49-41CE-BFDE-ABE7FE04542B}" type="slidenum">
              <a:rPr lang="zh-CN" altLang="en-US"/>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9CFE8B28-DB9D-4A4E-B6FC-68790AD5B05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动作按钮: 后退或前一项 11">
            <a:hlinkClick r:id="" action="ppaction://hlinkshowjump?jump=previousslide"/>
          </p:cNvPr>
          <p:cNvSpPr/>
          <p:nvPr userDrawn="1"/>
        </p:nvSpPr>
        <p:spPr>
          <a:xfrm>
            <a:off x="8242697"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13" name="动作按钮: 前进或下一项 12">
            <a:hlinkClick r:id="" action="ppaction://hlinkshowjump?jump=nextslide"/>
          </p:cNvPr>
          <p:cNvSpPr/>
          <p:nvPr userDrawn="1"/>
        </p:nvSpPr>
        <p:spPr>
          <a:xfrm>
            <a:off x="8515351"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14" name="动作按钮: 结束 13">
            <a:hlinkClick r:id="" action="ppaction://hlinkshowjump?jump=endshow"/>
          </p:cNvPr>
          <p:cNvSpPr/>
          <p:nvPr userDrawn="1"/>
        </p:nvSpPr>
        <p:spPr>
          <a:xfrm>
            <a:off x="878086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15" name="日期占位符 2"/>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16" name="页脚占位符 3"/>
          <p:cNvSpPr>
            <a:spLocks noGrp="1"/>
          </p:cNvSpPr>
          <p:nvPr>
            <p:ph type="ftr" sz="quarter" idx="11"/>
          </p:nvPr>
        </p:nvSpPr>
        <p:spPr/>
        <p:txBody>
          <a:bodyPr/>
          <a:lstStyle>
            <a:lvl1pPr>
              <a:defRPr/>
            </a:lvl1pPr>
          </a:lstStyle>
          <a:p>
            <a:endParaRPr lang="zh-CN" altLang="en-US"/>
          </a:p>
        </p:txBody>
      </p:sp>
      <p:sp>
        <p:nvSpPr>
          <p:cNvPr id="17" name="灯片编号占位符 4"/>
          <p:cNvSpPr>
            <a:spLocks noGrp="1"/>
          </p:cNvSpPr>
          <p:nvPr>
            <p:ph type="sldNum" sz="quarter" idx="12"/>
          </p:nvPr>
        </p:nvSpPr>
        <p:spPr/>
        <p:txBody>
          <a:bodyPr/>
          <a:lstStyle>
            <a:lvl1pPr>
              <a:defRPr/>
            </a:lvl1pPr>
          </a:lstStyle>
          <a:p>
            <a:fld id="{025BBFCC-E6DA-4CD7-9F39-ED014FCEA39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Group 2"/>
          <p:cNvGrpSpPr/>
          <p:nvPr userDrawn="1"/>
        </p:nvGrpSpPr>
        <p:grpSpPr bwMode="auto">
          <a:xfrm>
            <a:off x="573881" y="1369219"/>
            <a:ext cx="1333500" cy="1333500"/>
            <a:chOff x="990600" y="2044717"/>
            <a:chExt cx="2768566" cy="2768566"/>
          </a:xfrm>
        </p:grpSpPr>
        <p:sp>
          <p:nvSpPr>
            <p:cNvPr id="3" name="Diamond 5"/>
            <p:cNvSpPr>
              <a:spLocks noChangeArrowheads="1"/>
            </p:cNvSpPr>
            <p:nvPr/>
          </p:nvSpPr>
          <p:spPr bwMode="auto">
            <a:xfrm>
              <a:off x="990600" y="2044717"/>
              <a:ext cx="2768566" cy="2768566"/>
            </a:xfrm>
            <a:prstGeom prst="diamond">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lstStyle/>
            <a:p>
              <a:pPr algn="ctr"/>
              <a:endParaRPr lang="zh-CN" altLang="zh-CN"/>
            </a:p>
          </p:txBody>
        </p:sp>
        <p:grpSp>
          <p:nvGrpSpPr>
            <p:cNvPr id="4" name="Group 9"/>
            <p:cNvGrpSpPr/>
            <p:nvPr/>
          </p:nvGrpSpPr>
          <p:grpSpPr bwMode="auto">
            <a:xfrm>
              <a:off x="1429100" y="2771847"/>
              <a:ext cx="1800200" cy="992584"/>
              <a:chOff x="2345143" y="2365645"/>
              <a:chExt cx="1800200" cy="992584"/>
            </a:xfrm>
          </p:grpSpPr>
          <p:sp>
            <p:nvSpPr>
              <p:cNvPr id="5" name="TextBox 7"/>
              <p:cNvSpPr txBox="1"/>
              <p:nvPr/>
            </p:nvSpPr>
            <p:spPr>
              <a:xfrm>
                <a:off x="2344176" y="2365264"/>
                <a:ext cx="1802039" cy="677310"/>
              </a:xfrm>
              <a:prstGeom prst="rect">
                <a:avLst/>
              </a:prstGeom>
              <a:noFill/>
            </p:spPr>
            <p:txBody>
              <a:bodyPr lIns="0" tIns="0" rIns="0" bIns="0">
                <a:normAutofit fontScale="77500" lnSpcReduction="20000"/>
              </a:bodyPr>
              <a:lstStyle/>
              <a:p>
                <a:pPr algn="ctr" fontAlgn="auto"/>
                <a:r>
                  <a:rPr lang="zh-CN" altLang="en-US" sz="3300" noProof="1">
                    <a:solidFill>
                      <a:schemeClr val="bg1"/>
                    </a:solidFill>
                    <a:latin typeface="+mn-lt"/>
                    <a:ea typeface="+mn-ea"/>
                  </a:rPr>
                  <a:t>目录</a:t>
                </a:r>
                <a:endParaRPr lang="zh-CN" altLang="en-US" sz="3300" noProof="1">
                  <a:solidFill>
                    <a:schemeClr val="bg1"/>
                  </a:solidFill>
                </a:endParaRPr>
              </a:p>
            </p:txBody>
          </p:sp>
          <p:sp>
            <p:nvSpPr>
              <p:cNvPr id="6" name="TextBox 8"/>
              <p:cNvSpPr txBox="1"/>
              <p:nvPr/>
            </p:nvSpPr>
            <p:spPr>
              <a:xfrm>
                <a:off x="2344176" y="3143924"/>
                <a:ext cx="1802039" cy="215058"/>
              </a:xfrm>
              <a:prstGeom prst="rect">
                <a:avLst/>
              </a:prstGeom>
              <a:noFill/>
            </p:spPr>
            <p:txBody>
              <a:bodyPr lIns="0" tIns="0" rIns="0" bIns="0">
                <a:normAutofit fontScale="70000" lnSpcReduction="20000"/>
              </a:bodyPr>
              <a:lstStyle/>
              <a:p>
                <a:pPr algn="ctr" fontAlgn="auto"/>
                <a:r>
                  <a:rPr lang="en-US" altLang="zh-CN" sz="1100" noProof="1">
                    <a:solidFill>
                      <a:schemeClr val="bg1"/>
                    </a:solidFill>
                    <a:latin typeface="+mn-lt"/>
                    <a:ea typeface="+mn-ea"/>
                  </a:rPr>
                  <a:t>CONTENTS</a:t>
                </a:r>
                <a:endParaRPr lang="en-US" altLang="zh-CN" sz="1100" noProof="1">
                  <a:solidFill>
                    <a:schemeClr val="bg1"/>
                  </a:solidFill>
                </a:endParaRPr>
              </a:p>
            </p:txBody>
          </p:sp>
        </p:grpSp>
      </p:grpSp>
      <p:sp>
        <p:nvSpPr>
          <p:cNvPr id="7" name="动作按钮: 后退或前一项 6">
            <a:hlinkClick r:id="" action="ppaction://hlinkshowjump?jump=previousslide"/>
          </p:cNvPr>
          <p:cNvSpPr/>
          <p:nvPr userDrawn="1"/>
        </p:nvSpPr>
        <p:spPr>
          <a:xfrm>
            <a:off x="8281988"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8" name="动作按钮: 前进或下一项 7">
            <a:hlinkClick r:id="" action="ppaction://hlinkshowjump?jump=nextslide"/>
          </p:cNvPr>
          <p:cNvSpPr/>
          <p:nvPr userDrawn="1"/>
        </p:nvSpPr>
        <p:spPr>
          <a:xfrm>
            <a:off x="8554642"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9" name="动作按钮: 结束 8">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grpSp>
        <p:nvGrpSpPr>
          <p:cNvPr id="10" name="Group 1"/>
          <p:cNvGrpSpPr/>
          <p:nvPr userDrawn="1"/>
        </p:nvGrpSpPr>
        <p:grpSpPr bwMode="auto">
          <a:xfrm>
            <a:off x="616744" y="946548"/>
            <a:ext cx="2226469" cy="2178844"/>
            <a:chOff x="-949635" y="0"/>
            <a:chExt cx="7009631" cy="6858000"/>
          </a:xfrm>
        </p:grpSpPr>
        <p:sp>
          <p:nvSpPr>
            <p:cNvPr id="11" name="Diamond 3"/>
            <p:cNvSpPr>
              <a:spLocks noChangeArrowheads="1"/>
            </p:cNvSpPr>
            <p:nvPr/>
          </p:nvSpPr>
          <p:spPr bwMode="auto">
            <a:xfrm>
              <a:off x="-949635" y="0"/>
              <a:ext cx="7009631" cy="6858000"/>
            </a:xfrm>
            <a:prstGeom prst="diamond">
              <a:avLst/>
            </a:prstGeom>
            <a:solidFill>
              <a:srgbClr val="D6DCE5">
                <a:alpha val="34999"/>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sp>
          <p:nvSpPr>
            <p:cNvPr id="12" name="Diamond 4"/>
            <p:cNvSpPr>
              <a:spLocks noChangeArrowheads="1"/>
            </p:cNvSpPr>
            <p:nvPr/>
          </p:nvSpPr>
          <p:spPr bwMode="auto">
            <a:xfrm>
              <a:off x="-176517" y="653134"/>
              <a:ext cx="5647878" cy="5525706"/>
            </a:xfrm>
            <a:prstGeom prst="diamond">
              <a:avLst/>
            </a:prstGeom>
            <a:solidFill>
              <a:srgbClr val="D6DCE5"/>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grpSp>
      <p:sp>
        <p:nvSpPr>
          <p:cNvPr id="13"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14" name="页脚占位符 2"/>
          <p:cNvSpPr>
            <a:spLocks noGrp="1"/>
          </p:cNvSpPr>
          <p:nvPr>
            <p:ph type="ftr" sz="quarter" idx="11"/>
          </p:nvPr>
        </p:nvSpPr>
        <p:spPr/>
        <p:txBody>
          <a:bodyPr/>
          <a:lstStyle>
            <a:lvl1pPr>
              <a:defRPr/>
            </a:lvl1pPr>
          </a:lstStyle>
          <a:p>
            <a:endParaRPr lang="zh-CN" altLang="en-US"/>
          </a:p>
        </p:txBody>
      </p:sp>
      <p:sp>
        <p:nvSpPr>
          <p:cNvPr id="15" name="灯片编号占位符 3"/>
          <p:cNvSpPr>
            <a:spLocks noGrp="1"/>
          </p:cNvSpPr>
          <p:nvPr>
            <p:ph type="sldNum" sz="quarter" idx="12"/>
          </p:nvPr>
        </p:nvSpPr>
        <p:spPr/>
        <p:txBody>
          <a:bodyPr/>
          <a:lstStyle>
            <a:lvl1pPr>
              <a:defRPr/>
            </a:lvl1pPr>
          </a:lstStyle>
          <a:p>
            <a:fld id="{70B60B72-2593-4439-B5C4-E88047997AD0}" type="slidenum">
              <a:rPr lang="zh-CN" altLang="en-US"/>
              <a:t>‹#›</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动作按钮: 后退或前一项 2">
            <a:hlinkClick r:id="" action="ppaction://hlinkshowjump?jump=previousslide"/>
          </p:cNvPr>
          <p:cNvSpPr/>
          <p:nvPr userDrawn="1"/>
        </p:nvSpPr>
        <p:spPr>
          <a:xfrm>
            <a:off x="8281988"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4" name="动作按钮: 前进或下一项 3">
            <a:hlinkClick r:id="" action="ppaction://hlinkshowjump?jump=nextslide"/>
          </p:cNvPr>
          <p:cNvSpPr/>
          <p:nvPr userDrawn="1"/>
        </p:nvSpPr>
        <p:spPr>
          <a:xfrm>
            <a:off x="8554642"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5" name="动作按钮: 结束 4">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cxnSp>
        <p:nvCxnSpPr>
          <p:cNvPr id="6" name="直接连接符 5"/>
          <p:cNvCxnSpPr/>
          <p:nvPr userDrawn="1"/>
        </p:nvCxnSpPr>
        <p:spPr>
          <a:xfrm>
            <a:off x="2347913" y="916782"/>
            <a:ext cx="0" cy="3480197"/>
          </a:xfrm>
          <a:prstGeom prst="line">
            <a:avLst/>
          </a:prstGeom>
          <a:ln>
            <a:solidFill>
              <a:srgbClr val="00B050"/>
            </a:solidFill>
            <a:prstDash val="dashDot"/>
          </a:ln>
        </p:spPr>
        <p:style>
          <a:lnRef idx="1">
            <a:schemeClr val="accent1"/>
          </a:lnRef>
          <a:fillRef idx="0">
            <a:schemeClr val="accent1"/>
          </a:fillRef>
          <a:effectRef idx="0">
            <a:schemeClr val="accent1"/>
          </a:effectRef>
          <a:fontRef idx="minor">
            <a:schemeClr val="tx1"/>
          </a:fontRef>
        </p:style>
      </p:cxnSp>
      <p:grpSp>
        <p:nvGrpSpPr>
          <p:cNvPr id="7" name="组合 42"/>
          <p:cNvGrpSpPr/>
          <p:nvPr userDrawn="1"/>
        </p:nvGrpSpPr>
        <p:grpSpPr bwMode="auto">
          <a:xfrm>
            <a:off x="80963" y="1579960"/>
            <a:ext cx="2270522" cy="2178844"/>
            <a:chOff x="755951" y="2210607"/>
            <a:chExt cx="3026493" cy="2905010"/>
          </a:xfrm>
        </p:grpSpPr>
        <p:grpSp>
          <p:nvGrpSpPr>
            <p:cNvPr id="8" name="Group 1"/>
            <p:cNvGrpSpPr/>
            <p:nvPr/>
          </p:nvGrpSpPr>
          <p:grpSpPr bwMode="auto">
            <a:xfrm>
              <a:off x="813205" y="2210607"/>
              <a:ext cx="2969239" cy="2905010"/>
              <a:chOff x="-949635" y="0"/>
              <a:chExt cx="7009631" cy="6858000"/>
            </a:xfrm>
          </p:grpSpPr>
          <p:sp>
            <p:nvSpPr>
              <p:cNvPr id="14" name="Diamond 3"/>
              <p:cNvSpPr>
                <a:spLocks noChangeArrowheads="1"/>
              </p:cNvSpPr>
              <p:nvPr/>
            </p:nvSpPr>
            <p:spPr bwMode="auto">
              <a:xfrm>
                <a:off x="-949635" y="0"/>
                <a:ext cx="7009631" cy="6858000"/>
              </a:xfrm>
              <a:prstGeom prst="diamond">
                <a:avLst/>
              </a:prstGeom>
              <a:solidFill>
                <a:srgbClr val="D6DCE5">
                  <a:alpha val="34999"/>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sp>
            <p:nvSpPr>
              <p:cNvPr id="15" name="Diamond 4"/>
              <p:cNvSpPr>
                <a:spLocks noChangeArrowheads="1"/>
              </p:cNvSpPr>
              <p:nvPr/>
            </p:nvSpPr>
            <p:spPr bwMode="auto">
              <a:xfrm>
                <a:off x="-176517" y="653134"/>
                <a:ext cx="5647878" cy="5525706"/>
              </a:xfrm>
              <a:prstGeom prst="diamond">
                <a:avLst/>
              </a:prstGeom>
              <a:solidFill>
                <a:srgbClr val="D6DCE5"/>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grpSp>
        <p:grpSp>
          <p:nvGrpSpPr>
            <p:cNvPr id="9" name="Group 2"/>
            <p:cNvGrpSpPr/>
            <p:nvPr/>
          </p:nvGrpSpPr>
          <p:grpSpPr bwMode="auto">
            <a:xfrm>
              <a:off x="755951" y="2773741"/>
              <a:ext cx="1778742" cy="1778742"/>
              <a:chOff x="990600" y="2044717"/>
              <a:chExt cx="2768566" cy="2768566"/>
            </a:xfrm>
          </p:grpSpPr>
          <p:sp>
            <p:nvSpPr>
              <p:cNvPr id="10" name="Diamond 5"/>
              <p:cNvSpPr>
                <a:spLocks noChangeArrowheads="1"/>
              </p:cNvSpPr>
              <p:nvPr/>
            </p:nvSpPr>
            <p:spPr bwMode="auto">
              <a:xfrm>
                <a:off x="990600" y="2044717"/>
                <a:ext cx="2768566" cy="2768566"/>
              </a:xfrm>
              <a:prstGeom prst="diamond">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lstStyle/>
              <a:p>
                <a:pPr algn="ctr"/>
                <a:endParaRPr lang="zh-CN" altLang="zh-CN"/>
              </a:p>
            </p:txBody>
          </p:sp>
          <p:grpSp>
            <p:nvGrpSpPr>
              <p:cNvPr id="11" name="Group 9"/>
              <p:cNvGrpSpPr/>
              <p:nvPr/>
            </p:nvGrpSpPr>
            <p:grpSpPr bwMode="auto">
              <a:xfrm>
                <a:off x="1429100" y="2771847"/>
                <a:ext cx="1800200" cy="992584"/>
                <a:chOff x="2345143" y="2365645"/>
                <a:chExt cx="1800200" cy="992584"/>
              </a:xfrm>
            </p:grpSpPr>
            <p:sp>
              <p:nvSpPr>
                <p:cNvPr id="12" name="TextBox 7"/>
                <p:cNvSpPr txBox="1"/>
                <p:nvPr/>
              </p:nvSpPr>
              <p:spPr>
                <a:xfrm>
                  <a:off x="2346338" y="2365564"/>
                  <a:ext cx="1798300" cy="677001"/>
                </a:xfrm>
                <a:prstGeom prst="rect">
                  <a:avLst/>
                </a:prstGeom>
                <a:noFill/>
              </p:spPr>
              <p:txBody>
                <a:bodyPr lIns="0" tIns="0" rIns="0" bIns="0">
                  <a:normAutofit fontScale="77500" lnSpcReduction="20000"/>
                </a:bodyPr>
                <a:lstStyle/>
                <a:p>
                  <a:pPr algn="ctr" fontAlgn="auto"/>
                  <a:r>
                    <a:rPr lang="zh-CN" altLang="en-US" sz="3300" noProof="1">
                      <a:solidFill>
                        <a:schemeClr val="bg1"/>
                      </a:solidFill>
                      <a:latin typeface="+mn-lt"/>
                      <a:ea typeface="+mn-ea"/>
                    </a:rPr>
                    <a:t>目录</a:t>
                  </a:r>
                  <a:endParaRPr lang="zh-CN" altLang="en-US" sz="3300" noProof="1">
                    <a:solidFill>
                      <a:schemeClr val="bg1"/>
                    </a:solidFill>
                  </a:endParaRPr>
                </a:p>
              </p:txBody>
            </p:sp>
            <p:sp>
              <p:nvSpPr>
                <p:cNvPr id="13" name="TextBox 8"/>
                <p:cNvSpPr txBox="1"/>
                <p:nvPr/>
              </p:nvSpPr>
              <p:spPr>
                <a:xfrm>
                  <a:off x="2346338" y="3143869"/>
                  <a:ext cx="1798300" cy="214959"/>
                </a:xfrm>
                <a:prstGeom prst="rect">
                  <a:avLst/>
                </a:prstGeom>
                <a:noFill/>
              </p:spPr>
              <p:txBody>
                <a:bodyPr lIns="0" tIns="0" rIns="0" bIns="0">
                  <a:normAutofit fontScale="70000" lnSpcReduction="20000"/>
                </a:bodyPr>
                <a:lstStyle/>
                <a:p>
                  <a:pPr algn="ctr" fontAlgn="auto"/>
                  <a:r>
                    <a:rPr lang="en-US" altLang="zh-CN" sz="1100" noProof="1">
                      <a:solidFill>
                        <a:schemeClr val="bg1"/>
                      </a:solidFill>
                      <a:latin typeface="+mn-lt"/>
                      <a:ea typeface="+mn-ea"/>
                    </a:rPr>
                    <a:t>CONTENTS</a:t>
                  </a:r>
                  <a:endParaRPr lang="en-US" altLang="zh-CN" sz="1100" noProof="1">
                    <a:solidFill>
                      <a:schemeClr val="bg1"/>
                    </a:solidFill>
                  </a:endParaRPr>
                </a:p>
              </p:txBody>
            </p:sp>
          </p:grpSp>
        </p:grpSp>
      </p:grpSp>
      <p:sp>
        <p:nvSpPr>
          <p:cNvPr id="2" name="标题 1"/>
          <p:cNvSpPr>
            <a:spLocks noGrp="1"/>
          </p:cNvSpPr>
          <p:nvPr>
            <p:ph type="title" hasCustomPrompt="1"/>
          </p:nvPr>
        </p:nvSpPr>
        <p:spPr>
          <a:xfrm>
            <a:off x="81167" y="60343"/>
            <a:ext cx="8929483" cy="483125"/>
          </a:xfrm>
        </p:spPr>
        <p:txBody>
          <a:bodyPr/>
          <a:lstStyle>
            <a:lvl1pPr algn="ctr">
              <a:defRPr/>
            </a:lvl1pPr>
          </a:lstStyle>
          <a:p>
            <a:endParaRPr lang="zh-CN" altLang="en-US" noProof="1"/>
          </a:p>
        </p:txBody>
      </p:sp>
      <p:sp>
        <p:nvSpPr>
          <p:cNvPr id="16" name="灯片编号占位符 4"/>
          <p:cNvSpPr>
            <a:spLocks noGrp="1"/>
          </p:cNvSpPr>
          <p:nvPr>
            <p:ph type="sldNum" sz="quarter" idx="10"/>
          </p:nvPr>
        </p:nvSpPr>
        <p:spPr>
          <a:xfrm>
            <a:off x="366713" y="4823223"/>
            <a:ext cx="279797" cy="273844"/>
          </a:xfrm>
        </p:spPr>
        <p:txBody>
          <a:bodyPr/>
          <a:lstStyle>
            <a:lvl1pPr>
              <a:defRPr/>
            </a:lvl1pPr>
          </a:lstStyle>
          <a:p>
            <a:fld id="{FC167AD9-2297-43CD-B58C-3BCC60B3B60D}" type="slidenum">
              <a:rPr lang="zh-CN" altLang="en-US"/>
              <a:t>‹#›</a:t>
            </a:fld>
            <a:endParaRPr lang="zh-CN" altLang="en-US"/>
          </a:p>
        </p:txBody>
      </p:sp>
      <p:sp>
        <p:nvSpPr>
          <p:cNvPr id="17" name="日期占位符 2"/>
          <p:cNvSpPr>
            <a:spLocks noGrp="1"/>
          </p:cNvSpPr>
          <p:nvPr>
            <p:ph type="dt" sz="half" idx="11"/>
          </p:nvPr>
        </p:nvSpPr>
        <p:spPr/>
        <p:txBody>
          <a:bodyPr/>
          <a:lstStyle>
            <a:lvl1pPr>
              <a:defRPr/>
            </a:lvl1pPr>
          </a:lstStyle>
          <a:p>
            <a:fld id="{82C8E961-0A61-4EB6-98E7-EFE1458794F6}" type="datetimeFigureOut">
              <a:rPr lang="zh-CN" altLang="en-US"/>
              <a:t>2023-01-17</a:t>
            </a:fld>
            <a:endParaRPr lang="zh-CN" altLang="en-US"/>
          </a:p>
        </p:txBody>
      </p:sp>
      <p:sp>
        <p:nvSpPr>
          <p:cNvPr id="18" name="页脚占位符 3"/>
          <p:cNvSpPr>
            <a:spLocks noGrp="1"/>
          </p:cNvSpPr>
          <p:nvPr>
            <p:ph type="ftr" sz="quarter" idx="12"/>
          </p:nvPr>
        </p:nvSpPr>
        <p:spPr/>
        <p:txBody>
          <a:bodyPr/>
          <a:lstStyle>
            <a:lvl1pPr>
              <a:defRPr/>
            </a:lvl1p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动作按钮: 结束 9">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3" name="文本占位符 2"/>
          <p:cNvSpPr>
            <a:spLocks noGrp="1"/>
          </p:cNvSpPr>
          <p:nvPr>
            <p:ph type="body" idx="1" hasCustomPrompt="1"/>
          </p:nvPr>
        </p:nvSpPr>
        <p:spPr>
          <a:xfrm>
            <a:off x="181155" y="401129"/>
            <a:ext cx="8775808" cy="4433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主文档内容</a:t>
            </a:r>
          </a:p>
        </p:txBody>
      </p:sp>
      <p:sp>
        <p:nvSpPr>
          <p:cNvPr id="5"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6" name="页脚占位符 3"/>
          <p:cNvSpPr>
            <a:spLocks noGrp="1"/>
          </p:cNvSpPr>
          <p:nvPr>
            <p:ph type="ftr" sz="quarter" idx="11"/>
          </p:nvPr>
        </p:nvSpPr>
        <p:spPr/>
        <p:txBody>
          <a:bodyPr/>
          <a:lstStyle>
            <a:lvl1pPr>
              <a:defRPr/>
            </a:lvl1pPr>
          </a:lstStyle>
          <a:p>
            <a:endParaRPr lang="zh-CN" altLang="en-US"/>
          </a:p>
        </p:txBody>
      </p:sp>
      <p:sp>
        <p:nvSpPr>
          <p:cNvPr id="7" name="灯片编号占位符 4"/>
          <p:cNvSpPr>
            <a:spLocks noGrp="1"/>
          </p:cNvSpPr>
          <p:nvPr>
            <p:ph type="sldNum" sz="quarter" idx="12"/>
          </p:nvPr>
        </p:nvSpPr>
        <p:spPr/>
        <p:txBody>
          <a:bodyPr/>
          <a:lstStyle>
            <a:lvl1pPr>
              <a:defRPr/>
            </a:lvl1pPr>
          </a:lstStyle>
          <a:p>
            <a:fld id="{BD70B3B8-73B4-42A6-80F4-E28070BA7AA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6"/>
          <p:cNvPicPr>
            <a:picLocks noChangeAspect="1" noChangeArrowheads="1"/>
          </p:cNvPicPr>
          <p:nvPr userDrawn="1"/>
        </p:nvPicPr>
        <p:blipFill>
          <a:blip r:embed="rId2" cstate="email"/>
          <a:srcRect/>
          <a:stretch>
            <a:fillRect/>
          </a:stretch>
        </p:blipFill>
        <p:spPr bwMode="auto">
          <a:xfrm>
            <a:off x="744141" y="4404123"/>
            <a:ext cx="7653338" cy="5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userDrawn="1"/>
        </p:nvSpPr>
        <p:spPr>
          <a:xfrm>
            <a:off x="0" y="1866901"/>
            <a:ext cx="9144000" cy="622697"/>
          </a:xfrm>
          <a:prstGeom prst="rect">
            <a:avLst/>
          </a:prstGeom>
        </p:spPr>
        <p:txBody>
          <a:bodyPr lIns="68580" tIns="34290" rIns="68580" bIns="34290">
            <a:spAutoFit/>
          </a:bodyPr>
          <a:lstStyle/>
          <a:p>
            <a:pPr algn="ctr" fontAlgn="auto">
              <a:spcBef>
                <a:spcPts val="0"/>
              </a:spcBef>
              <a:spcAft>
                <a:spcPts val="0"/>
              </a:spcAft>
              <a:defRPr/>
            </a:pPr>
            <a:r>
              <a:rPr lang="zh-CN" altLang="en-US" sz="3600" spc="225" noProof="1">
                <a:solidFill>
                  <a:srgbClr val="778495"/>
                </a:solidFill>
                <a:latin typeface="华文中宋" panose="02010600040101010101" pitchFamily="2" charset="-122"/>
                <a:ea typeface="华文中宋" panose="02010600040101010101" pitchFamily="2" charset="-122"/>
                <a:sym typeface="微软雅黑" panose="020B0503020204020204" pitchFamily="34" charset="-122"/>
              </a:rPr>
              <a:t>本节内容结束</a:t>
            </a:r>
          </a:p>
        </p:txBody>
      </p:sp>
      <p:sp>
        <p:nvSpPr>
          <p:cNvPr id="4"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5" name="页脚占位符 2"/>
          <p:cNvSpPr>
            <a:spLocks noGrp="1"/>
          </p:cNvSpPr>
          <p:nvPr>
            <p:ph type="ftr" sz="quarter" idx="11"/>
          </p:nvPr>
        </p:nvSpPr>
        <p:spPr/>
        <p:txBody>
          <a:bodyPr/>
          <a:lstStyle>
            <a:lvl1pPr>
              <a:defRPr/>
            </a:lvl1pPr>
          </a:lstStyle>
          <a:p>
            <a:endParaRPr lang="zh-CN" altLang="en-US"/>
          </a:p>
        </p:txBody>
      </p:sp>
      <p:sp>
        <p:nvSpPr>
          <p:cNvPr id="6" name="灯片编号占位符 3"/>
          <p:cNvSpPr>
            <a:spLocks noGrp="1"/>
          </p:cNvSpPr>
          <p:nvPr>
            <p:ph type="sldNum" sz="quarter" idx="12"/>
          </p:nvPr>
        </p:nvSpPr>
        <p:spPr/>
        <p:txBody>
          <a:bodyPr/>
          <a:lstStyle>
            <a:lvl1pPr>
              <a:defRPr/>
            </a:lvl1pPr>
          </a:lstStyle>
          <a:p>
            <a:fld id="{2A4E6162-5B60-488D-9034-F2C1E3E5FF9F}" type="slidenum">
              <a:rPr lang="zh-CN" altLang="en-US"/>
              <a:t>‹#›</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fontAlgn="auto">
              <a:defRPr sz="900" noProof="1" smtClean="0">
                <a:solidFill>
                  <a:schemeClr val="tx1">
                    <a:tint val="75000"/>
                  </a:schemeClr>
                </a:solidFill>
                <a:latin typeface="+mn-lt"/>
                <a:ea typeface="+mn-ea"/>
              </a:defRPr>
            </a:lvl1pPr>
          </a:lstStyle>
          <a:p>
            <a:fld id="{82C8E961-0A61-4EB6-98E7-EFE1458794F6}" type="datetimeFigureOut">
              <a:rPr lang="zh-CN" altLang="en-US"/>
              <a:t>2023-01-17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fontAlgn="auto">
              <a:defRPr sz="9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wrap="square" lIns="68580" tIns="34290" rIns="68580" bIns="34290" numCol="1" anchor="ctr" anchorCtr="0" compatLnSpc="1"/>
          <a:lstStyle>
            <a:lvl1pPr algn="r">
              <a:defRPr sz="900">
                <a:solidFill>
                  <a:srgbClr val="898989"/>
                </a:solidFill>
              </a:defRPr>
            </a:lvl1pPr>
          </a:lstStyle>
          <a:p>
            <a:fld id="{BF3FF281-C456-422C-9298-B2E5B6E13B92}" type="slidenum">
              <a:rPr lang="zh-CN" altLang="en-US"/>
              <a:t>‹#›</a:t>
            </a:fld>
            <a:endParaRPr lang="zh-CN" altLang="en-US"/>
          </a:p>
        </p:txBody>
      </p:sp>
      <p:sp>
        <p:nvSpPr>
          <p:cNvPr id="1031" name="文本框 7"/>
          <p:cNvSpPr txBox="1">
            <a:spLocks noChangeArrowheads="1"/>
          </p:cNvSpPr>
          <p:nvPr userDrawn="1"/>
        </p:nvSpPr>
        <p:spPr bwMode="auto">
          <a:xfrm>
            <a:off x="325041" y="4875610"/>
            <a:ext cx="320278" cy="2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fld id="{6664210D-EC01-4807-AF21-3999F5450CEF}" type="slidenum">
              <a:rPr lang="zh-CN" altLang="en-US" sz="1100">
                <a:latin typeface="Times New Roman" panose="02020603050405020304" pitchFamily="18" charset="0"/>
              </a:rPr>
              <a:t>‹#›</a:t>
            </a:fld>
            <a:endParaRPr lang="zh-CN" altLang="en-US" sz="1100">
              <a:latin typeface="Times New Roman" panose="02020603050405020304" pitchFamily="18" charset="0"/>
            </a:endParaRPr>
          </a:p>
        </p:txBody>
      </p:sp>
      <p:sp>
        <p:nvSpPr>
          <p:cNvPr id="9" name="矩形 8">
            <a:hlinkClick r:id="" action="ppaction://hlinkshowjump?jump=previousslide"/>
          </p:cNvPr>
          <p:cNvSpPr/>
          <p:nvPr userDrawn="1"/>
        </p:nvSpPr>
        <p:spPr>
          <a:xfrm>
            <a:off x="0" y="4710113"/>
            <a:ext cx="344091" cy="276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CN" altLang="en-US" noProof="1"/>
          </a:p>
        </p:txBody>
      </p:sp>
      <p:sp>
        <p:nvSpPr>
          <p:cNvPr id="10" name="矩形 9">
            <a:hlinkClick r:id="" action="ppaction://hlinkshowjump?jump=nextslide"/>
          </p:cNvPr>
          <p:cNvSpPr/>
          <p:nvPr userDrawn="1"/>
        </p:nvSpPr>
        <p:spPr>
          <a:xfrm>
            <a:off x="626269" y="4710113"/>
            <a:ext cx="344091" cy="276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43808" y="1563225"/>
            <a:ext cx="5744393" cy="720903"/>
          </a:xfrm>
          <a:prstGeom prst="rect">
            <a:avLst/>
          </a:prstGeom>
        </p:spPr>
        <p:txBody>
          <a:bodyPr wrap="none" lIns="68580" tIns="34290" rIns="68580" bIns="34290">
            <a:spAutoFit/>
          </a:bodyPr>
          <a:lstStyle/>
          <a:p>
            <a:pPr algn="just">
              <a:lnSpc>
                <a:spcPct val="150000"/>
              </a:lnSpc>
              <a:spcAft>
                <a:spcPts val="0"/>
              </a:spcAft>
              <a:defRPr/>
            </a:pPr>
            <a:r>
              <a:rPr lang="en-US" altLang="zh-CN" sz="3200" b="1" kern="100" dirty="0">
                <a:latin typeface="+mn-lt"/>
                <a:ea typeface="+mn-ea"/>
                <a:cs typeface="+mn-ea"/>
                <a:sym typeface="+mn-lt"/>
              </a:rPr>
              <a:t>Unit </a:t>
            </a:r>
            <a:r>
              <a:rPr lang="en-US" altLang="zh-CN" sz="3200" b="1" kern="100" dirty="0" smtClean="0">
                <a:latin typeface="+mn-lt"/>
                <a:ea typeface="+mn-ea"/>
                <a:cs typeface="+mn-ea"/>
                <a:sym typeface="+mn-lt"/>
              </a:rPr>
              <a:t>5</a:t>
            </a:r>
            <a:r>
              <a:rPr lang="en-US" altLang="zh-CN" sz="3200" kern="100" dirty="0">
                <a:latin typeface="+mn-lt"/>
                <a:ea typeface="+mn-ea"/>
                <a:cs typeface="+mn-ea"/>
                <a:sym typeface="+mn-lt"/>
              </a:rPr>
              <a:t> </a:t>
            </a:r>
            <a:r>
              <a:rPr lang="en-US" altLang="zh-CN" sz="3200" kern="100" dirty="0" smtClean="0">
                <a:latin typeface="+mn-lt"/>
                <a:ea typeface="+mn-ea"/>
                <a:cs typeface="+mn-ea"/>
                <a:sym typeface="+mn-lt"/>
              </a:rPr>
              <a:t> </a:t>
            </a:r>
            <a:r>
              <a:rPr lang="en-US" altLang="zh-CN" sz="3200" b="1" kern="100" dirty="0" smtClean="0">
                <a:latin typeface="+mn-lt"/>
                <a:ea typeface="+mn-ea"/>
                <a:cs typeface="+mn-ea"/>
                <a:sym typeface="+mn-lt"/>
              </a:rPr>
              <a:t>The Value of Money</a:t>
            </a:r>
            <a:endParaRPr lang="zh-CN" altLang="zh-CN" sz="3200" kern="100" dirty="0">
              <a:latin typeface="+mn-lt"/>
              <a:ea typeface="+mn-ea"/>
              <a:cs typeface="+mn-ea"/>
              <a:sym typeface="+mn-lt"/>
            </a:endParaRPr>
          </a:p>
        </p:txBody>
      </p:sp>
      <p:sp>
        <p:nvSpPr>
          <p:cNvPr id="4" name="矩形 3"/>
          <p:cNvSpPr/>
          <p:nvPr/>
        </p:nvSpPr>
        <p:spPr>
          <a:xfrm>
            <a:off x="0" y="4191931"/>
            <a:ext cx="9144000" cy="40703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mn-lt"/>
                <a:ea typeface="+mn-ea"/>
                <a:cs typeface="+mn-ea"/>
                <a:sym typeface="+mn-lt"/>
              </a:rPr>
              <a:t>WWW.PPT818.COM</a:t>
            </a:r>
            <a:endParaRPr lang="en-US" altLang="zh-CN" sz="2000" b="1" kern="0" dirty="0">
              <a:solidFill>
                <a:srgbClr val="000000"/>
              </a:solidFill>
              <a:latin typeface="+mn-lt"/>
              <a:ea typeface="+mn-ea"/>
              <a:cs typeface="+mn-ea"/>
              <a:sym typeface="+mn-lt"/>
            </a:endParaRPr>
          </a:p>
        </p:txBody>
      </p:sp>
      <p:sp>
        <p:nvSpPr>
          <p:cNvPr id="5" name="矩形 11"/>
          <p:cNvSpPr>
            <a:spLocks noChangeArrowheads="1"/>
          </p:cNvSpPr>
          <p:nvPr/>
        </p:nvSpPr>
        <p:spPr bwMode="auto">
          <a:xfrm>
            <a:off x="426244" y="3003798"/>
            <a:ext cx="8428435" cy="938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50000"/>
              </a:lnSpc>
              <a:spcAft>
                <a:spcPts val="0"/>
              </a:spcAft>
              <a:defRPr/>
            </a:pPr>
            <a:r>
              <a:rPr lang="en-US" altLang="zh-CN" sz="2000" b="1" kern="100" dirty="0">
                <a:latin typeface="+mn-lt"/>
                <a:ea typeface="+mn-ea"/>
                <a:cs typeface="+mn-ea"/>
                <a:sym typeface="+mn-lt"/>
              </a:rPr>
              <a:t>Section Ⅳ</a:t>
            </a:r>
            <a:r>
              <a:rPr lang="zh-CN" altLang="zh-CN" sz="2000" kern="100" dirty="0">
                <a:latin typeface="+mn-lt"/>
                <a:ea typeface="+mn-ea"/>
                <a:cs typeface="+mn-ea"/>
                <a:sym typeface="+mn-lt"/>
              </a:rPr>
              <a:t>　</a:t>
            </a:r>
            <a:r>
              <a:rPr lang="en-US" altLang="zh-CN" sz="2000" b="1" kern="100" dirty="0">
                <a:latin typeface="+mn-lt"/>
                <a:ea typeface="+mn-ea"/>
                <a:cs typeface="+mn-ea"/>
                <a:sym typeface="+mn-lt"/>
              </a:rPr>
              <a:t>Discovering Useful Structures——</a:t>
            </a:r>
          </a:p>
          <a:p>
            <a:pPr algn="ctr">
              <a:lnSpc>
                <a:spcPct val="150000"/>
              </a:lnSpc>
              <a:spcAft>
                <a:spcPts val="0"/>
              </a:spcAft>
              <a:defRPr/>
            </a:pPr>
            <a:r>
              <a:rPr lang="zh-CN" altLang="zh-CN" sz="2000" kern="100" dirty="0">
                <a:latin typeface="+mn-lt"/>
                <a:ea typeface="+mn-ea"/>
                <a:cs typeface="+mn-ea"/>
                <a:sym typeface="+mn-lt"/>
              </a:rPr>
              <a:t>情态动词；过去将来时</a:t>
            </a:r>
            <a:endParaRPr lang="zh-CN" altLang="zh-CN" sz="800" kern="100" dirty="0">
              <a:latin typeface="+mn-lt"/>
              <a:ea typeface="+mn-ea"/>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1"/>
          <p:cNvSpPr>
            <a:spLocks noChangeArrowheads="1"/>
          </p:cNvSpPr>
          <p:nvPr/>
        </p:nvSpPr>
        <p:spPr bwMode="auto">
          <a:xfrm>
            <a:off x="251222" y="519113"/>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3]</a:t>
            </a:r>
            <a:endParaRPr lang="zh-CN" altLang="zh-CN" dirty="0">
              <a:latin typeface="+mn-lt"/>
              <a:ea typeface="+mn-ea"/>
              <a:cs typeface="+mn-ea"/>
              <a:sym typeface="+mn-lt"/>
            </a:endParaRPr>
          </a:p>
        </p:txBody>
      </p:sp>
      <p:sp>
        <p:nvSpPr>
          <p:cNvPr id="16387" name="矩形 11"/>
          <p:cNvSpPr>
            <a:spLocks noChangeArrowheads="1"/>
          </p:cNvSpPr>
          <p:nvPr/>
        </p:nvSpPr>
        <p:spPr bwMode="auto">
          <a:xfrm>
            <a:off x="467917" y="951310"/>
            <a:ext cx="8345090" cy="339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(1)①</a:t>
            </a:r>
            <a:r>
              <a:rPr lang="zh-CN" altLang="zh-CN" kern="100" dirty="0">
                <a:latin typeface="+mn-lt"/>
                <a:ea typeface="+mn-ea"/>
                <a:cs typeface="+mn-ea"/>
                <a:sym typeface="+mn-lt"/>
              </a:rPr>
              <a:t>句中</a:t>
            </a:r>
            <a:r>
              <a:rPr lang="en-US" altLang="zh-CN" kern="100" dirty="0">
                <a:latin typeface="+mn-lt"/>
                <a:ea typeface="+mn-ea"/>
                <a:cs typeface="+mn-ea"/>
                <a:sym typeface="+mn-lt"/>
              </a:rPr>
              <a:t>have to</a:t>
            </a:r>
            <a:r>
              <a:rPr lang="zh-CN" altLang="zh-CN" kern="100" dirty="0">
                <a:latin typeface="+mn-lt"/>
                <a:ea typeface="+mn-ea"/>
                <a:cs typeface="+mn-ea"/>
                <a:sym typeface="+mn-lt"/>
              </a:rPr>
              <a:t>和</a:t>
            </a:r>
            <a:r>
              <a:rPr lang="en-US" altLang="zh-CN" kern="100" dirty="0">
                <a:latin typeface="+mn-lt"/>
                <a:ea typeface="+mn-ea"/>
                <a:cs typeface="+mn-ea"/>
                <a:sym typeface="+mn-lt"/>
              </a:rPr>
              <a:t>②</a:t>
            </a:r>
            <a:r>
              <a:rPr lang="zh-CN" altLang="zh-CN" kern="100" dirty="0">
                <a:latin typeface="+mn-lt"/>
                <a:ea typeface="+mn-ea"/>
                <a:cs typeface="+mn-ea"/>
                <a:sym typeface="+mn-lt"/>
              </a:rPr>
              <a:t>句中</a:t>
            </a:r>
            <a:r>
              <a:rPr lang="en-US" altLang="zh-CN" kern="100" dirty="0">
                <a:latin typeface="+mn-lt"/>
                <a:ea typeface="+mn-ea"/>
                <a:cs typeface="+mn-ea"/>
                <a:sym typeface="+mn-lt"/>
              </a:rPr>
              <a:t>must</a:t>
            </a:r>
            <a:r>
              <a:rPr lang="zh-CN" altLang="zh-CN" kern="100" dirty="0">
                <a:latin typeface="+mn-lt"/>
                <a:ea typeface="+mn-ea"/>
                <a:cs typeface="+mn-ea"/>
                <a:sym typeface="+mn-lt"/>
              </a:rPr>
              <a:t>均表示</a:t>
            </a:r>
            <a:r>
              <a:rPr lang="en-US" altLang="zh-CN" kern="100" dirty="0">
                <a:latin typeface="+mn-lt"/>
                <a:ea typeface="+mn-ea"/>
                <a:cs typeface="+mn-ea"/>
                <a:sym typeface="+mn-lt"/>
              </a:rPr>
              <a:t>“____________”</a:t>
            </a:r>
            <a:r>
              <a:rPr lang="zh-CN" altLang="zh-CN" kern="100" dirty="0">
                <a:latin typeface="+mn-lt"/>
                <a:ea typeface="+mn-ea"/>
                <a:cs typeface="+mn-ea"/>
                <a:sym typeface="+mn-lt"/>
              </a:rPr>
              <a:t>，但</a:t>
            </a:r>
            <a:r>
              <a:rPr lang="en-US" altLang="zh-CN" kern="100" dirty="0">
                <a:latin typeface="+mn-lt"/>
                <a:ea typeface="+mn-ea"/>
                <a:cs typeface="+mn-ea"/>
                <a:sym typeface="+mn-lt"/>
              </a:rPr>
              <a:t>____________</a:t>
            </a:r>
            <a:r>
              <a:rPr lang="zh-CN" altLang="zh-CN" kern="100" dirty="0">
                <a:latin typeface="+mn-lt"/>
                <a:ea typeface="+mn-ea"/>
                <a:cs typeface="+mn-ea"/>
                <a:sym typeface="+mn-lt"/>
              </a:rPr>
              <a:t>是指说话人的主观看法，而</a:t>
            </a:r>
            <a:r>
              <a:rPr lang="en-US" altLang="zh-CN" kern="100" dirty="0">
                <a:latin typeface="+mn-lt"/>
                <a:ea typeface="+mn-ea"/>
                <a:cs typeface="+mn-ea"/>
                <a:sym typeface="+mn-lt"/>
              </a:rPr>
              <a:t>____________</a:t>
            </a:r>
            <a:r>
              <a:rPr lang="zh-CN" altLang="zh-CN" kern="100" dirty="0">
                <a:latin typeface="+mn-lt"/>
                <a:ea typeface="+mn-ea"/>
                <a:cs typeface="+mn-ea"/>
                <a:sym typeface="+mn-lt"/>
              </a:rPr>
              <a:t>则强调客观需要。</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(2)③</a:t>
            </a:r>
            <a:r>
              <a:rPr lang="zh-CN" altLang="zh-CN" kern="100" dirty="0">
                <a:latin typeface="+mn-lt"/>
                <a:ea typeface="+mn-ea"/>
                <a:cs typeface="+mn-ea"/>
                <a:sym typeface="+mn-lt"/>
              </a:rPr>
              <a:t>句中</a:t>
            </a:r>
            <a:r>
              <a:rPr lang="en-US" altLang="zh-CN" kern="100" dirty="0">
                <a:latin typeface="+mn-lt"/>
                <a:ea typeface="+mn-ea"/>
                <a:cs typeface="+mn-ea"/>
                <a:sym typeface="+mn-lt"/>
              </a:rPr>
              <a:t>must </a:t>
            </a:r>
            <a:r>
              <a:rPr lang="zh-CN" altLang="zh-CN" kern="100" dirty="0">
                <a:latin typeface="+mn-lt"/>
                <a:ea typeface="+mn-ea"/>
                <a:cs typeface="+mn-ea"/>
                <a:sym typeface="+mn-lt"/>
              </a:rPr>
              <a:t>所构成的疑问句，回答的否定形式通常为</a:t>
            </a:r>
            <a:r>
              <a:rPr lang="en-US" altLang="zh-CN" kern="100" dirty="0">
                <a:latin typeface="+mn-lt"/>
                <a:ea typeface="+mn-ea"/>
                <a:cs typeface="+mn-ea"/>
                <a:sym typeface="+mn-lt"/>
              </a:rPr>
              <a:t>____________</a:t>
            </a:r>
            <a:r>
              <a:rPr lang="zh-CN" altLang="zh-CN" kern="100" dirty="0">
                <a:latin typeface="+mn-lt"/>
                <a:ea typeface="+mn-ea"/>
                <a:cs typeface="+mn-ea"/>
                <a:sym typeface="+mn-lt"/>
              </a:rPr>
              <a:t>或</a:t>
            </a:r>
            <a:r>
              <a:rPr lang="en-US" altLang="zh-CN" kern="100" dirty="0">
                <a:latin typeface="+mn-lt"/>
                <a:ea typeface="+mn-ea"/>
                <a:cs typeface="+mn-ea"/>
                <a:sym typeface="+mn-lt"/>
              </a:rPr>
              <a:t>____________</a:t>
            </a:r>
            <a:r>
              <a:rPr lang="zh-CN" altLang="zh-CN" kern="100" dirty="0">
                <a:latin typeface="+mn-lt"/>
                <a:ea typeface="+mn-ea"/>
                <a:cs typeface="+mn-ea"/>
                <a:sym typeface="+mn-lt"/>
              </a:rPr>
              <a:t>，意为“不必要”，而一般不说</a:t>
            </a:r>
            <a:r>
              <a:rPr lang="en-US" altLang="zh-CN" kern="100" dirty="0">
                <a:latin typeface="+mn-lt"/>
                <a:ea typeface="+mn-ea"/>
                <a:cs typeface="+mn-ea"/>
                <a:sym typeface="+mn-lt"/>
              </a:rPr>
              <a:t>____________ (④</a:t>
            </a:r>
            <a:r>
              <a:rPr lang="zh-CN" altLang="zh-CN" kern="100" dirty="0">
                <a:latin typeface="+mn-lt"/>
                <a:ea typeface="+mn-ea"/>
                <a:cs typeface="+mn-ea"/>
                <a:sym typeface="+mn-lt"/>
              </a:rPr>
              <a:t>句中</a:t>
            </a:r>
            <a:r>
              <a:rPr lang="en-US" altLang="zh-CN" kern="100" dirty="0">
                <a:latin typeface="+mn-lt"/>
                <a:ea typeface="+mn-ea"/>
                <a:cs typeface="+mn-ea"/>
                <a:sym typeface="+mn-lt"/>
              </a:rPr>
              <a:t>mustn’t</a:t>
            </a:r>
            <a:r>
              <a:rPr lang="zh-CN" altLang="zh-CN" kern="100" dirty="0">
                <a:latin typeface="+mn-lt"/>
                <a:ea typeface="+mn-ea"/>
                <a:cs typeface="+mn-ea"/>
                <a:sym typeface="+mn-lt"/>
              </a:rPr>
              <a:t>表示</a:t>
            </a:r>
            <a:r>
              <a:rPr lang="en-US" altLang="zh-CN" kern="100" dirty="0">
                <a:latin typeface="+mn-lt"/>
                <a:ea typeface="+mn-ea"/>
                <a:cs typeface="+mn-ea"/>
                <a:sym typeface="+mn-lt"/>
              </a:rPr>
              <a:t>“</a:t>
            </a:r>
            <a:r>
              <a:rPr lang="zh-CN" altLang="zh-CN" kern="100" dirty="0">
                <a:latin typeface="+mn-lt"/>
                <a:ea typeface="+mn-ea"/>
                <a:cs typeface="+mn-ea"/>
                <a:sym typeface="+mn-lt"/>
              </a:rPr>
              <a:t>禁止</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(3)____________</a:t>
            </a:r>
            <a:r>
              <a:rPr lang="zh-CN" altLang="zh-CN" kern="100" dirty="0">
                <a:latin typeface="+mn-lt"/>
                <a:ea typeface="+mn-ea"/>
                <a:cs typeface="+mn-ea"/>
                <a:sym typeface="+mn-lt"/>
              </a:rPr>
              <a:t>句中</a:t>
            </a:r>
            <a:r>
              <a:rPr lang="en-US" altLang="zh-CN" kern="100" dirty="0">
                <a:latin typeface="+mn-lt"/>
                <a:ea typeface="+mn-ea"/>
                <a:cs typeface="+mn-ea"/>
                <a:sym typeface="+mn-lt"/>
              </a:rPr>
              <a:t>must </a:t>
            </a:r>
            <a:r>
              <a:rPr lang="zh-CN" altLang="zh-CN" kern="100" dirty="0">
                <a:latin typeface="+mn-lt"/>
                <a:ea typeface="+mn-ea"/>
                <a:cs typeface="+mn-ea"/>
                <a:sym typeface="+mn-lt"/>
              </a:rPr>
              <a:t>常表示有根据的、比较确定的推测</a:t>
            </a:r>
            <a:r>
              <a:rPr lang="en-US" altLang="zh-CN" kern="100" dirty="0">
                <a:latin typeface="+mn-lt"/>
                <a:ea typeface="+mn-ea"/>
                <a:cs typeface="+mn-ea"/>
                <a:sym typeface="+mn-lt"/>
              </a:rPr>
              <a:t>(</a:t>
            </a:r>
            <a:r>
              <a:rPr lang="zh-CN" altLang="zh-CN" kern="100" dirty="0">
                <a:latin typeface="+mn-lt"/>
                <a:ea typeface="+mn-ea"/>
                <a:cs typeface="+mn-ea"/>
                <a:sym typeface="+mn-lt"/>
              </a:rPr>
              <a:t>只用于肯定的陈述句</a:t>
            </a:r>
            <a:r>
              <a:rPr lang="en-US" altLang="zh-CN" kern="100" dirty="0">
                <a:latin typeface="+mn-lt"/>
                <a:ea typeface="+mn-ea"/>
                <a:cs typeface="+mn-ea"/>
                <a:sym typeface="+mn-lt"/>
              </a:rPr>
              <a:t>)</a:t>
            </a:r>
            <a:r>
              <a:rPr lang="zh-CN" altLang="zh-CN" kern="100" dirty="0">
                <a:latin typeface="+mn-lt"/>
                <a:ea typeface="+mn-ea"/>
                <a:cs typeface="+mn-ea"/>
                <a:sym typeface="+mn-lt"/>
              </a:rPr>
              <a:t>，译为</a:t>
            </a:r>
            <a:r>
              <a:rPr lang="en-US" altLang="zh-CN" kern="100" dirty="0">
                <a:latin typeface="+mn-lt"/>
                <a:ea typeface="+mn-ea"/>
                <a:cs typeface="+mn-ea"/>
                <a:sym typeface="+mn-lt"/>
              </a:rPr>
              <a:t>“</a:t>
            </a:r>
            <a:r>
              <a:rPr lang="zh-CN" altLang="zh-CN" kern="100" dirty="0">
                <a:latin typeface="+mn-lt"/>
                <a:ea typeface="+mn-ea"/>
                <a:cs typeface="+mn-ea"/>
                <a:sym typeface="+mn-lt"/>
              </a:rPr>
              <a:t>一定，必定</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(4)⑥</a:t>
            </a:r>
            <a:r>
              <a:rPr lang="zh-CN" altLang="zh-CN" kern="100" dirty="0">
                <a:latin typeface="+mn-lt"/>
                <a:ea typeface="+mn-ea"/>
                <a:cs typeface="+mn-ea"/>
                <a:sym typeface="+mn-lt"/>
              </a:rPr>
              <a:t>句中</a:t>
            </a:r>
            <a:r>
              <a:rPr lang="en-US" altLang="zh-CN" kern="100" dirty="0">
                <a:latin typeface="+mn-lt"/>
                <a:ea typeface="+mn-ea"/>
                <a:cs typeface="+mn-ea"/>
                <a:sym typeface="+mn-lt"/>
              </a:rPr>
              <a:t>must</a:t>
            </a:r>
            <a:r>
              <a:rPr lang="zh-CN" altLang="zh-CN" kern="100" dirty="0">
                <a:latin typeface="+mn-lt"/>
                <a:ea typeface="+mn-ea"/>
                <a:cs typeface="+mn-ea"/>
                <a:sym typeface="+mn-lt"/>
              </a:rPr>
              <a:t>表示</a:t>
            </a:r>
            <a:r>
              <a:rPr lang="en-US" altLang="zh-CN" kern="100" dirty="0">
                <a:latin typeface="+mn-lt"/>
                <a:ea typeface="+mn-ea"/>
                <a:cs typeface="+mn-ea"/>
                <a:sym typeface="+mn-lt"/>
              </a:rPr>
              <a:t>“____________”</a:t>
            </a:r>
            <a:r>
              <a:rPr lang="zh-CN" altLang="zh-CN" kern="100" dirty="0">
                <a:latin typeface="+mn-lt"/>
                <a:ea typeface="+mn-ea"/>
                <a:cs typeface="+mn-ea"/>
                <a:sym typeface="+mn-lt"/>
              </a:rPr>
              <a:t>。</a:t>
            </a:r>
            <a:r>
              <a:rPr lang="en-US" altLang="zh-CN" kern="100" dirty="0">
                <a:latin typeface="+mn-lt"/>
                <a:ea typeface="+mn-ea"/>
                <a:cs typeface="+mn-ea"/>
                <a:sym typeface="+mn-lt"/>
              </a:rPr>
              <a:t>,</a:t>
            </a:r>
            <a:endParaRPr lang="zh-CN" altLang="zh-CN" dirty="0">
              <a:latin typeface="+mn-lt"/>
              <a:ea typeface="+mn-ea"/>
              <a:cs typeface="+mn-ea"/>
              <a:sym typeface="+mn-lt"/>
            </a:endParaRPr>
          </a:p>
        </p:txBody>
      </p:sp>
      <p:sp>
        <p:nvSpPr>
          <p:cNvPr id="4" name="矩形 3"/>
          <p:cNvSpPr/>
          <p:nvPr/>
        </p:nvSpPr>
        <p:spPr>
          <a:xfrm>
            <a:off x="4836319" y="992982"/>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必须</a:t>
            </a:r>
            <a:endParaRPr lang="zh-CN" altLang="en-US" dirty="0">
              <a:latin typeface="+mn-lt"/>
              <a:ea typeface="+mn-ea"/>
              <a:cs typeface="+mn-ea"/>
              <a:sym typeface="+mn-lt"/>
            </a:endParaRPr>
          </a:p>
        </p:txBody>
      </p:sp>
      <p:sp>
        <p:nvSpPr>
          <p:cNvPr id="5" name="矩形 4"/>
          <p:cNvSpPr/>
          <p:nvPr/>
        </p:nvSpPr>
        <p:spPr>
          <a:xfrm>
            <a:off x="6780610" y="982267"/>
            <a:ext cx="69153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a:t>
            </a:r>
            <a:endParaRPr lang="zh-CN" altLang="en-US" dirty="0">
              <a:latin typeface="+mn-lt"/>
              <a:ea typeface="+mn-ea"/>
              <a:cs typeface="+mn-ea"/>
              <a:sym typeface="+mn-lt"/>
            </a:endParaRPr>
          </a:p>
        </p:txBody>
      </p:sp>
      <p:sp>
        <p:nvSpPr>
          <p:cNvPr id="6" name="矩形 5"/>
          <p:cNvSpPr/>
          <p:nvPr/>
        </p:nvSpPr>
        <p:spPr>
          <a:xfrm>
            <a:off x="2583657" y="1414463"/>
            <a:ext cx="96225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have to</a:t>
            </a:r>
            <a:endParaRPr lang="zh-CN" altLang="en-US" dirty="0">
              <a:latin typeface="+mn-lt"/>
              <a:ea typeface="+mn-ea"/>
              <a:cs typeface="+mn-ea"/>
              <a:sym typeface="+mn-lt"/>
            </a:endParaRPr>
          </a:p>
        </p:txBody>
      </p:sp>
      <p:sp>
        <p:nvSpPr>
          <p:cNvPr id="7" name="矩形 6"/>
          <p:cNvSpPr/>
          <p:nvPr/>
        </p:nvSpPr>
        <p:spPr>
          <a:xfrm>
            <a:off x="7321154" y="1814513"/>
            <a:ext cx="115159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needn’t</a:t>
            </a:r>
            <a:endParaRPr lang="zh-CN" altLang="en-US" dirty="0">
              <a:latin typeface="+mn-lt"/>
              <a:ea typeface="+mn-ea"/>
              <a:cs typeface="+mn-ea"/>
              <a:sym typeface="+mn-lt"/>
            </a:endParaRPr>
          </a:p>
        </p:txBody>
      </p:sp>
      <p:sp>
        <p:nvSpPr>
          <p:cNvPr id="8" name="矩形 7"/>
          <p:cNvSpPr/>
          <p:nvPr/>
        </p:nvSpPr>
        <p:spPr>
          <a:xfrm>
            <a:off x="551260" y="2235994"/>
            <a:ext cx="178619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don’t have to</a:t>
            </a:r>
            <a:endParaRPr lang="zh-CN" altLang="en-US" dirty="0">
              <a:latin typeface="+mn-lt"/>
              <a:ea typeface="+mn-ea"/>
              <a:cs typeface="+mn-ea"/>
              <a:sym typeface="+mn-lt"/>
            </a:endParaRPr>
          </a:p>
        </p:txBody>
      </p:sp>
      <p:sp>
        <p:nvSpPr>
          <p:cNvPr id="9" name="矩形 8"/>
          <p:cNvSpPr/>
          <p:nvPr/>
        </p:nvSpPr>
        <p:spPr>
          <a:xfrm>
            <a:off x="5472113" y="2235994"/>
            <a:ext cx="115159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mustn’t</a:t>
            </a:r>
            <a:endParaRPr lang="zh-CN" altLang="en-US" dirty="0">
              <a:latin typeface="+mn-lt"/>
              <a:ea typeface="+mn-ea"/>
              <a:cs typeface="+mn-ea"/>
              <a:sym typeface="+mn-lt"/>
            </a:endParaRPr>
          </a:p>
        </p:txBody>
      </p:sp>
      <p:sp>
        <p:nvSpPr>
          <p:cNvPr id="10" name="矩形 9"/>
          <p:cNvSpPr/>
          <p:nvPr/>
        </p:nvSpPr>
        <p:spPr>
          <a:xfrm>
            <a:off x="1223963" y="3078957"/>
            <a:ext cx="36933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⑤</a:t>
            </a:r>
            <a:endParaRPr lang="zh-CN" altLang="en-US" dirty="0">
              <a:latin typeface="+mn-lt"/>
              <a:ea typeface="+mn-ea"/>
              <a:cs typeface="+mn-ea"/>
              <a:sym typeface="+mn-lt"/>
            </a:endParaRPr>
          </a:p>
        </p:txBody>
      </p:sp>
      <p:sp>
        <p:nvSpPr>
          <p:cNvPr id="11" name="矩形 10"/>
          <p:cNvSpPr/>
          <p:nvPr/>
        </p:nvSpPr>
        <p:spPr>
          <a:xfrm>
            <a:off x="2445544" y="3865960"/>
            <a:ext cx="1292662"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偏要，偏偏</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1"/>
          <p:cNvSpPr>
            <a:spLocks noChangeArrowheads="1"/>
          </p:cNvSpPr>
          <p:nvPr/>
        </p:nvSpPr>
        <p:spPr bwMode="auto">
          <a:xfrm>
            <a:off x="251222" y="627460"/>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4.should</a:t>
            </a:r>
            <a:r>
              <a:rPr lang="zh-CN" altLang="zh-CN" kern="100" dirty="0">
                <a:latin typeface="+mn-lt"/>
                <a:ea typeface="+mn-ea"/>
                <a:cs typeface="+mn-ea"/>
                <a:sym typeface="+mn-lt"/>
              </a:rPr>
              <a:t>和</a:t>
            </a:r>
            <a:r>
              <a:rPr lang="en-US" altLang="zh-CN" b="1" kern="100" dirty="0">
                <a:latin typeface="+mn-lt"/>
                <a:ea typeface="+mn-ea"/>
                <a:cs typeface="+mn-ea"/>
                <a:sym typeface="+mn-lt"/>
              </a:rPr>
              <a:t>ought to</a:t>
            </a:r>
            <a:endParaRPr lang="zh-CN" altLang="zh-CN" dirty="0">
              <a:latin typeface="+mn-lt"/>
              <a:ea typeface="+mn-ea"/>
              <a:cs typeface="+mn-ea"/>
              <a:sym typeface="+mn-lt"/>
            </a:endParaRPr>
          </a:p>
        </p:txBody>
      </p:sp>
      <p:sp>
        <p:nvSpPr>
          <p:cNvPr id="17411" name="矩形 11"/>
          <p:cNvSpPr>
            <a:spLocks noChangeArrowheads="1"/>
          </p:cNvSpPr>
          <p:nvPr/>
        </p:nvSpPr>
        <p:spPr bwMode="auto">
          <a:xfrm>
            <a:off x="454819" y="1059656"/>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合作探究</a:t>
            </a:r>
            <a:r>
              <a:rPr lang="en-US" altLang="zh-CN" dirty="0">
                <a:latin typeface="+mn-lt"/>
                <a:ea typeface="+mn-ea"/>
                <a:cs typeface="+mn-ea"/>
                <a:sym typeface="+mn-lt"/>
              </a:rPr>
              <a:t>4]</a:t>
            </a:r>
            <a:r>
              <a:rPr lang="zh-CN" altLang="zh-CN" dirty="0">
                <a:latin typeface="+mn-lt"/>
                <a:ea typeface="+mn-ea"/>
                <a:cs typeface="+mn-ea"/>
                <a:sym typeface="+mn-lt"/>
              </a:rPr>
              <a:t>　</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①All visitors </a:t>
            </a:r>
            <a:r>
              <a:rPr lang="en-US" altLang="zh-CN" b="1" dirty="0">
                <a:latin typeface="+mn-lt"/>
                <a:ea typeface="+mn-ea"/>
                <a:cs typeface="+mn-ea"/>
                <a:sym typeface="+mn-lt"/>
              </a:rPr>
              <a:t>should/ought to</a:t>
            </a:r>
            <a:r>
              <a:rPr lang="en-US" altLang="zh-CN" dirty="0">
                <a:latin typeface="+mn-lt"/>
                <a:ea typeface="+mn-ea"/>
                <a:cs typeface="+mn-ea"/>
                <a:sym typeface="+mn-lt"/>
              </a:rPr>
              <a:t> register with the British Embassy.</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所有游客都必须到英国大使馆登记。</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②I find it astonishing that he </a:t>
            </a:r>
            <a:r>
              <a:rPr lang="en-US" altLang="zh-CN" b="1" dirty="0">
                <a:latin typeface="+mn-lt"/>
                <a:ea typeface="+mn-ea"/>
                <a:cs typeface="+mn-ea"/>
                <a:sym typeface="+mn-lt"/>
              </a:rPr>
              <a:t>should</a:t>
            </a:r>
            <a:r>
              <a:rPr lang="en-US" altLang="zh-CN" dirty="0">
                <a:latin typeface="+mn-lt"/>
                <a:ea typeface="+mn-ea"/>
                <a:cs typeface="+mn-ea"/>
                <a:sym typeface="+mn-lt"/>
              </a:rPr>
              <a:t> be so rude to you.</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他竟然对你这样无礼，真让我吃惊。</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a:t>
            </a:r>
            <a:r>
              <a:rPr lang="en-US" altLang="zh-CN" dirty="0" err="1">
                <a:latin typeface="+mn-lt"/>
                <a:ea typeface="+mn-ea"/>
                <a:cs typeface="+mn-ea"/>
                <a:sym typeface="+mn-lt"/>
              </a:rPr>
              <a:t>Mr</a:t>
            </a:r>
            <a:r>
              <a:rPr lang="en-US" altLang="zh-CN" dirty="0">
                <a:latin typeface="+mn-lt"/>
                <a:ea typeface="+mn-ea"/>
                <a:cs typeface="+mn-ea"/>
                <a:sym typeface="+mn-lt"/>
              </a:rPr>
              <a:t> Lee asked if he </a:t>
            </a:r>
            <a:r>
              <a:rPr lang="en-US" altLang="zh-CN" b="1" dirty="0">
                <a:latin typeface="+mn-lt"/>
                <a:ea typeface="+mn-ea"/>
                <a:cs typeface="+mn-ea"/>
                <a:sym typeface="+mn-lt"/>
              </a:rPr>
              <a:t>should</a:t>
            </a:r>
            <a:r>
              <a:rPr lang="en-US" altLang="zh-CN" dirty="0">
                <a:latin typeface="+mn-lt"/>
                <a:ea typeface="+mn-ea"/>
                <a:cs typeface="+mn-ea"/>
                <a:sym typeface="+mn-lt"/>
              </a:rPr>
              <a:t> get his visa on time.</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李先生问能否按时拿到签证。</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4]</a:t>
            </a:r>
            <a:endParaRPr lang="zh-CN" altLang="zh-CN" dirty="0">
              <a:latin typeface="+mn-lt"/>
              <a:ea typeface="+mn-ea"/>
              <a:cs typeface="+mn-ea"/>
              <a:sym typeface="+mn-lt"/>
            </a:endParaRPr>
          </a:p>
        </p:txBody>
      </p:sp>
      <p:sp>
        <p:nvSpPr>
          <p:cNvPr id="18435" name="矩形 11"/>
          <p:cNvSpPr>
            <a:spLocks noChangeArrowheads="1"/>
          </p:cNvSpPr>
          <p:nvPr/>
        </p:nvSpPr>
        <p:spPr bwMode="auto">
          <a:xfrm>
            <a:off x="477441" y="1113235"/>
            <a:ext cx="8262938" cy="256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(1)①</a:t>
            </a:r>
            <a:r>
              <a:rPr lang="zh-CN" altLang="zh-CN" kern="100" dirty="0">
                <a:latin typeface="+mn-lt"/>
                <a:ea typeface="+mn-ea"/>
                <a:cs typeface="+mn-ea"/>
                <a:sym typeface="+mn-lt"/>
              </a:rPr>
              <a:t>句中</a:t>
            </a:r>
            <a:r>
              <a:rPr lang="en-US" altLang="zh-CN" kern="100" dirty="0">
                <a:latin typeface="+mn-lt"/>
                <a:ea typeface="+mn-ea"/>
                <a:cs typeface="+mn-ea"/>
                <a:sym typeface="+mn-lt"/>
              </a:rPr>
              <a:t>should</a:t>
            </a:r>
            <a:r>
              <a:rPr lang="zh-CN" altLang="zh-CN" kern="100" dirty="0">
                <a:latin typeface="+mn-lt"/>
                <a:ea typeface="+mn-ea"/>
                <a:cs typeface="+mn-ea"/>
                <a:sym typeface="+mn-lt"/>
              </a:rPr>
              <a:t>表示</a:t>
            </a:r>
            <a:r>
              <a:rPr lang="en-US" altLang="zh-CN" kern="100" dirty="0">
                <a:latin typeface="+mn-lt"/>
                <a:ea typeface="+mn-ea"/>
                <a:cs typeface="+mn-ea"/>
                <a:sym typeface="+mn-lt"/>
              </a:rPr>
              <a:t>“___________________”</a:t>
            </a:r>
            <a:r>
              <a:rPr lang="zh-CN" altLang="zh-CN" kern="100" dirty="0">
                <a:latin typeface="+mn-lt"/>
                <a:ea typeface="+mn-ea"/>
                <a:cs typeface="+mn-ea"/>
                <a:sym typeface="+mn-lt"/>
              </a:rPr>
              <a:t>，其同义词是</a:t>
            </a:r>
            <a:r>
              <a:rPr lang="en-US" altLang="zh-CN" kern="100" dirty="0">
                <a:latin typeface="+mn-lt"/>
                <a:ea typeface="+mn-ea"/>
                <a:cs typeface="+mn-ea"/>
                <a:sym typeface="+mn-lt"/>
              </a:rPr>
              <a:t>____________</a:t>
            </a:r>
            <a:r>
              <a:rPr lang="zh-CN" altLang="zh-CN" kern="100" dirty="0">
                <a:latin typeface="+mn-lt"/>
                <a:ea typeface="+mn-ea"/>
                <a:cs typeface="+mn-ea"/>
                <a:sym typeface="+mn-lt"/>
              </a:rPr>
              <a:t>；在疑问句中，通常用</a:t>
            </a:r>
            <a:r>
              <a:rPr lang="en-US" altLang="zh-CN" kern="100" dirty="0">
                <a:latin typeface="+mn-lt"/>
                <a:ea typeface="+mn-ea"/>
                <a:cs typeface="+mn-ea"/>
                <a:sym typeface="+mn-lt"/>
              </a:rPr>
              <a:t>____________</a:t>
            </a:r>
            <a:r>
              <a:rPr lang="zh-CN" altLang="zh-CN" kern="100" dirty="0">
                <a:latin typeface="+mn-lt"/>
                <a:ea typeface="+mn-ea"/>
                <a:cs typeface="+mn-ea"/>
                <a:sym typeface="+mn-lt"/>
              </a:rPr>
              <a:t>代替</a:t>
            </a:r>
            <a:r>
              <a:rPr lang="en-US" altLang="zh-CN" kern="100" dirty="0">
                <a:latin typeface="+mn-lt"/>
                <a:ea typeface="+mn-ea"/>
                <a:cs typeface="+mn-ea"/>
                <a:sym typeface="+mn-lt"/>
              </a:rPr>
              <a:t>ought to</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(2)②</a:t>
            </a:r>
            <a:r>
              <a:rPr lang="zh-CN" altLang="zh-CN" kern="100" dirty="0">
                <a:latin typeface="+mn-lt"/>
                <a:ea typeface="+mn-ea"/>
                <a:cs typeface="+mn-ea"/>
                <a:sym typeface="+mn-lt"/>
              </a:rPr>
              <a:t>句中</a:t>
            </a:r>
            <a:r>
              <a:rPr lang="en-US" altLang="zh-CN" kern="100" dirty="0">
                <a:latin typeface="+mn-lt"/>
                <a:ea typeface="+mn-ea"/>
                <a:cs typeface="+mn-ea"/>
                <a:sym typeface="+mn-lt"/>
              </a:rPr>
              <a:t>should </a:t>
            </a:r>
            <a:r>
              <a:rPr lang="zh-CN" altLang="zh-CN" kern="100" dirty="0">
                <a:latin typeface="+mn-lt"/>
                <a:ea typeface="+mn-ea"/>
                <a:cs typeface="+mn-ea"/>
                <a:sym typeface="+mn-lt"/>
              </a:rPr>
              <a:t>有时可用于某些从句中，表示说话人惊奇、失望等感情色彩，常译为</a:t>
            </a:r>
            <a:r>
              <a:rPr lang="en-US" altLang="zh-CN" kern="100" dirty="0">
                <a:latin typeface="+mn-lt"/>
                <a:ea typeface="+mn-ea"/>
                <a:cs typeface="+mn-ea"/>
                <a:sym typeface="+mn-lt"/>
              </a:rPr>
              <a:t>“</a:t>
            </a:r>
            <a:r>
              <a:rPr lang="zh-CN" altLang="zh-CN" kern="100" dirty="0">
                <a:latin typeface="+mn-lt"/>
                <a:ea typeface="+mn-ea"/>
                <a:cs typeface="+mn-ea"/>
                <a:sym typeface="+mn-lt"/>
              </a:rPr>
              <a:t>竟然，怎么会</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nSpc>
                <a:spcPct val="150000"/>
              </a:lnSpc>
              <a:defRPr/>
            </a:pPr>
            <a:r>
              <a:rPr lang="en-US" altLang="zh-CN" kern="100" dirty="0">
                <a:latin typeface="+mn-lt"/>
                <a:ea typeface="+mn-ea"/>
                <a:cs typeface="+mn-ea"/>
                <a:sym typeface="+mn-lt"/>
              </a:rPr>
              <a:t>(3)③</a:t>
            </a:r>
            <a:r>
              <a:rPr lang="zh-CN" altLang="zh-CN" kern="100" dirty="0">
                <a:latin typeface="+mn-lt"/>
                <a:ea typeface="+mn-ea"/>
                <a:cs typeface="+mn-ea"/>
                <a:sym typeface="+mn-lt"/>
              </a:rPr>
              <a:t>句中</a:t>
            </a:r>
            <a:r>
              <a:rPr lang="en-US" altLang="zh-CN" kern="100" dirty="0">
                <a:latin typeface="+mn-lt"/>
                <a:ea typeface="+mn-ea"/>
                <a:cs typeface="+mn-ea"/>
                <a:sym typeface="+mn-lt"/>
              </a:rPr>
              <a:t>should</a:t>
            </a:r>
            <a:r>
              <a:rPr lang="zh-CN" altLang="zh-CN" kern="100" dirty="0">
                <a:latin typeface="+mn-lt"/>
                <a:ea typeface="+mn-ea"/>
                <a:cs typeface="+mn-ea"/>
                <a:sym typeface="+mn-lt"/>
              </a:rPr>
              <a:t>作为</a:t>
            </a:r>
            <a:r>
              <a:rPr lang="en-US" altLang="zh-CN" kern="100" dirty="0">
                <a:latin typeface="+mn-lt"/>
                <a:ea typeface="+mn-ea"/>
                <a:cs typeface="+mn-ea"/>
                <a:sym typeface="+mn-lt"/>
              </a:rPr>
              <a:t>shall</a:t>
            </a:r>
            <a:r>
              <a:rPr lang="zh-CN" altLang="zh-CN" kern="100" dirty="0">
                <a:latin typeface="+mn-lt"/>
                <a:ea typeface="+mn-ea"/>
                <a:cs typeface="+mn-ea"/>
                <a:sym typeface="+mn-lt"/>
              </a:rPr>
              <a:t>的过去式，用于第一、三人称作主语的疑问句，且多用于间接引语中，以征求对方的意见。</a:t>
            </a:r>
            <a:endParaRPr lang="zh-CN" altLang="zh-CN" dirty="0">
              <a:latin typeface="+mn-lt"/>
              <a:ea typeface="+mn-ea"/>
              <a:cs typeface="+mn-ea"/>
              <a:sym typeface="+mn-lt"/>
            </a:endParaRPr>
          </a:p>
        </p:txBody>
      </p:sp>
      <p:sp>
        <p:nvSpPr>
          <p:cNvPr id="4" name="矩形 3"/>
          <p:cNvSpPr/>
          <p:nvPr/>
        </p:nvSpPr>
        <p:spPr>
          <a:xfrm>
            <a:off x="2802732" y="1168004"/>
            <a:ext cx="1985159"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义务、责任、建议</a:t>
            </a:r>
            <a:endParaRPr lang="zh-CN" altLang="en-US" dirty="0">
              <a:latin typeface="+mn-lt"/>
              <a:ea typeface="+mn-ea"/>
              <a:cs typeface="+mn-ea"/>
              <a:sym typeface="+mn-lt"/>
            </a:endParaRPr>
          </a:p>
        </p:txBody>
      </p:sp>
      <p:sp>
        <p:nvSpPr>
          <p:cNvPr id="5" name="矩形 4"/>
          <p:cNvSpPr/>
          <p:nvPr/>
        </p:nvSpPr>
        <p:spPr>
          <a:xfrm>
            <a:off x="6587729" y="1145382"/>
            <a:ext cx="110639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ought to</a:t>
            </a:r>
            <a:endParaRPr lang="zh-CN" altLang="en-US" dirty="0">
              <a:latin typeface="+mn-lt"/>
              <a:ea typeface="+mn-ea"/>
              <a:cs typeface="+mn-ea"/>
              <a:sym typeface="+mn-lt"/>
            </a:endParaRPr>
          </a:p>
        </p:txBody>
      </p:sp>
      <p:sp>
        <p:nvSpPr>
          <p:cNvPr id="6" name="矩形 5"/>
          <p:cNvSpPr/>
          <p:nvPr/>
        </p:nvSpPr>
        <p:spPr>
          <a:xfrm>
            <a:off x="2197894" y="1577579"/>
            <a:ext cx="88710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should</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1"/>
          <p:cNvSpPr>
            <a:spLocks noChangeArrowheads="1"/>
          </p:cNvSpPr>
          <p:nvPr/>
        </p:nvSpPr>
        <p:spPr bwMode="auto">
          <a:xfrm>
            <a:off x="251222" y="519113"/>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5.will</a:t>
            </a:r>
            <a:r>
              <a:rPr lang="zh-CN" altLang="zh-CN" kern="100" dirty="0">
                <a:latin typeface="+mn-lt"/>
                <a:ea typeface="+mn-ea"/>
                <a:cs typeface="+mn-ea"/>
                <a:sym typeface="+mn-lt"/>
              </a:rPr>
              <a:t>和</a:t>
            </a:r>
            <a:r>
              <a:rPr lang="en-US" altLang="zh-CN" b="1" kern="100" dirty="0">
                <a:latin typeface="+mn-lt"/>
                <a:ea typeface="+mn-ea"/>
                <a:cs typeface="+mn-ea"/>
                <a:sym typeface="+mn-lt"/>
              </a:rPr>
              <a:t>would</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5]</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19459" name="矩形 11"/>
          <p:cNvSpPr>
            <a:spLocks noChangeArrowheads="1"/>
          </p:cNvSpPr>
          <p:nvPr/>
        </p:nvSpPr>
        <p:spPr bwMode="auto">
          <a:xfrm>
            <a:off x="454819" y="1408510"/>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a:t>
            </a:r>
            <a:r>
              <a:rPr lang="en-US" altLang="zh-CN" b="1" kern="100" dirty="0">
                <a:latin typeface="+mn-lt"/>
                <a:ea typeface="+mn-ea"/>
                <a:cs typeface="+mn-ea"/>
                <a:sym typeface="+mn-lt"/>
              </a:rPr>
              <a:t>Would</a:t>
            </a:r>
            <a:r>
              <a:rPr lang="en-US" altLang="zh-CN" kern="100" dirty="0">
                <a:latin typeface="+mn-lt"/>
                <a:ea typeface="+mn-ea"/>
                <a:cs typeface="+mn-ea"/>
                <a:sym typeface="+mn-lt"/>
              </a:rPr>
              <a:t> you pass me the ball</a:t>
            </a:r>
            <a:r>
              <a:rPr lang="zh-CN" altLang="zh-CN" kern="100" dirty="0">
                <a:latin typeface="+mn-lt"/>
                <a:ea typeface="+mn-ea"/>
                <a:cs typeface="+mn-ea"/>
                <a:sym typeface="+mn-lt"/>
              </a:rPr>
              <a:t>，</a:t>
            </a:r>
            <a:r>
              <a:rPr lang="en-US" altLang="zh-CN" kern="100" dirty="0">
                <a:latin typeface="+mn-lt"/>
                <a:ea typeface="+mn-ea"/>
                <a:cs typeface="+mn-ea"/>
                <a:sym typeface="+mn-lt"/>
              </a:rPr>
              <a:t>please</a:t>
            </a:r>
            <a:r>
              <a:rPr lang="zh-CN" altLang="zh-CN" kern="100" dirty="0">
                <a:latin typeface="+mn-lt"/>
                <a:ea typeface="+mn-ea"/>
                <a:cs typeface="+mn-ea"/>
                <a:sym typeface="+mn-lt"/>
              </a:rPr>
              <a:t>？你可以把球传给我吗？</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②She said that she </a:t>
            </a:r>
            <a:r>
              <a:rPr lang="en-US" altLang="zh-CN" b="1" kern="100" dirty="0">
                <a:latin typeface="+mn-lt"/>
                <a:ea typeface="+mn-ea"/>
                <a:cs typeface="+mn-ea"/>
                <a:sym typeface="+mn-lt"/>
              </a:rPr>
              <a:t>would</a:t>
            </a:r>
            <a:r>
              <a:rPr lang="en-US" altLang="zh-CN" kern="100" dirty="0">
                <a:latin typeface="+mn-lt"/>
                <a:ea typeface="+mn-ea"/>
                <a:cs typeface="+mn-ea"/>
                <a:sym typeface="+mn-lt"/>
              </a:rPr>
              <a:t> try her best to help us.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她说过她愿意尽自己最大努力来帮我们。</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③Each time his mother’s birthday came</a:t>
            </a:r>
            <a:r>
              <a:rPr lang="zh-CN" altLang="zh-CN" kern="100" dirty="0">
                <a:latin typeface="+mn-lt"/>
                <a:ea typeface="+mn-ea"/>
                <a:cs typeface="+mn-ea"/>
                <a:sym typeface="+mn-lt"/>
              </a:rPr>
              <a:t>，</a:t>
            </a:r>
            <a:r>
              <a:rPr lang="en-US" altLang="zh-CN" kern="100" dirty="0">
                <a:latin typeface="+mn-lt"/>
                <a:ea typeface="+mn-ea"/>
                <a:cs typeface="+mn-ea"/>
                <a:sym typeface="+mn-lt"/>
              </a:rPr>
              <a:t>he </a:t>
            </a:r>
            <a:r>
              <a:rPr lang="en-US" altLang="zh-CN" b="1" kern="100" dirty="0">
                <a:latin typeface="+mn-lt"/>
                <a:ea typeface="+mn-ea"/>
                <a:cs typeface="+mn-ea"/>
                <a:sym typeface="+mn-lt"/>
              </a:rPr>
              <a:t>would</a:t>
            </a:r>
            <a:r>
              <a:rPr lang="en-US" altLang="zh-CN" kern="100" dirty="0">
                <a:latin typeface="+mn-lt"/>
                <a:ea typeface="+mn-ea"/>
                <a:cs typeface="+mn-ea"/>
                <a:sym typeface="+mn-lt"/>
              </a:rPr>
              <a:t> buy her a present.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每次到他母亲生日的时候，他都要给她买一件礼物。</a:t>
            </a:r>
            <a:r>
              <a:rPr lang="en-US" altLang="zh-CN" kern="100" dirty="0">
                <a:latin typeface="+mn-lt"/>
                <a:ea typeface="+mn-ea"/>
                <a:cs typeface="+mn-ea"/>
                <a:sym typeface="+mn-lt"/>
              </a:rPr>
              <a:t>(</a:t>
            </a:r>
            <a:r>
              <a:rPr lang="zh-CN" altLang="zh-CN" kern="100" dirty="0">
                <a:latin typeface="+mn-lt"/>
                <a:ea typeface="+mn-ea"/>
                <a:cs typeface="+mn-ea"/>
                <a:sym typeface="+mn-lt"/>
              </a:rPr>
              <a:t>表示过去的习惯</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④We </a:t>
            </a:r>
            <a:r>
              <a:rPr lang="en-US" altLang="zh-CN" b="1" kern="100" dirty="0">
                <a:latin typeface="+mn-lt"/>
                <a:ea typeface="+mn-ea"/>
                <a:cs typeface="+mn-ea"/>
                <a:sym typeface="+mn-lt"/>
              </a:rPr>
              <a:t>will</a:t>
            </a:r>
            <a:r>
              <a:rPr lang="en-US" altLang="zh-CN" kern="100" dirty="0">
                <a:latin typeface="+mn-lt"/>
                <a:ea typeface="+mn-ea"/>
                <a:cs typeface="+mn-ea"/>
                <a:sym typeface="+mn-lt"/>
              </a:rPr>
              <a:t> do our best to save the child.</a:t>
            </a:r>
            <a:r>
              <a:rPr lang="zh-CN" altLang="zh-CN" kern="100" dirty="0">
                <a:latin typeface="+mn-lt"/>
                <a:ea typeface="+mn-ea"/>
                <a:cs typeface="+mn-ea"/>
                <a:sym typeface="+mn-lt"/>
              </a:rPr>
              <a:t>我们会尽力抢救这个孩子。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⑤Oil </a:t>
            </a:r>
            <a:r>
              <a:rPr lang="en-US" altLang="zh-CN" b="1" kern="100" dirty="0">
                <a:latin typeface="+mn-lt"/>
                <a:ea typeface="+mn-ea"/>
                <a:cs typeface="+mn-ea"/>
                <a:sym typeface="+mn-lt"/>
              </a:rPr>
              <a:t>will</a:t>
            </a:r>
            <a:r>
              <a:rPr lang="en-US" altLang="zh-CN" kern="100" dirty="0">
                <a:latin typeface="+mn-lt"/>
                <a:ea typeface="+mn-ea"/>
                <a:cs typeface="+mn-ea"/>
                <a:sym typeface="+mn-lt"/>
              </a:rPr>
              <a:t> float on the water.</a:t>
            </a:r>
            <a:r>
              <a:rPr lang="zh-CN" altLang="zh-CN" kern="100" dirty="0">
                <a:latin typeface="+mn-lt"/>
                <a:ea typeface="+mn-ea"/>
                <a:cs typeface="+mn-ea"/>
                <a:sym typeface="+mn-lt"/>
              </a:rPr>
              <a:t>油总是浮在水面上。</a:t>
            </a:r>
            <a:endParaRPr lang="zh-CN" altLang="zh-CN" dirty="0">
              <a:latin typeface="+mn-lt"/>
              <a:ea typeface="+mn-ea"/>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5]</a:t>
            </a:r>
            <a:endParaRPr lang="zh-CN" altLang="zh-CN" dirty="0">
              <a:latin typeface="+mn-lt"/>
              <a:ea typeface="+mn-ea"/>
              <a:cs typeface="+mn-ea"/>
              <a:sym typeface="+mn-lt"/>
            </a:endParaRPr>
          </a:p>
        </p:txBody>
      </p:sp>
      <p:sp>
        <p:nvSpPr>
          <p:cNvPr id="20483" name="矩形 11"/>
          <p:cNvSpPr>
            <a:spLocks noChangeArrowheads="1"/>
          </p:cNvSpPr>
          <p:nvPr/>
        </p:nvSpPr>
        <p:spPr bwMode="auto">
          <a:xfrm>
            <a:off x="454819" y="1113235"/>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(1)①</a:t>
            </a:r>
            <a:r>
              <a:rPr lang="zh-CN" altLang="zh-CN" kern="100" dirty="0">
                <a:latin typeface="+mn-lt"/>
                <a:ea typeface="+mn-ea"/>
                <a:cs typeface="+mn-ea"/>
                <a:sym typeface="+mn-lt"/>
              </a:rPr>
              <a:t>句中</a:t>
            </a:r>
            <a:r>
              <a:rPr lang="en-US" altLang="zh-CN" kern="100" dirty="0">
                <a:latin typeface="+mn-lt"/>
                <a:ea typeface="+mn-ea"/>
                <a:cs typeface="+mn-ea"/>
                <a:sym typeface="+mn-lt"/>
              </a:rPr>
              <a:t>would</a:t>
            </a:r>
            <a:r>
              <a:rPr lang="zh-CN" altLang="zh-CN" kern="100" dirty="0">
                <a:latin typeface="+mn-lt"/>
                <a:ea typeface="+mn-ea"/>
                <a:cs typeface="+mn-ea"/>
                <a:sym typeface="+mn-lt"/>
              </a:rPr>
              <a:t>表示</a:t>
            </a:r>
            <a:r>
              <a:rPr lang="en-US" altLang="zh-CN" kern="100" dirty="0">
                <a:latin typeface="+mn-lt"/>
                <a:ea typeface="+mn-ea"/>
                <a:cs typeface="+mn-ea"/>
                <a:sym typeface="+mn-lt"/>
              </a:rPr>
              <a:t>____________</a:t>
            </a:r>
            <a:r>
              <a:rPr lang="zh-CN" altLang="zh-CN" kern="100" dirty="0">
                <a:latin typeface="+mn-lt"/>
                <a:ea typeface="+mn-ea"/>
                <a:cs typeface="+mn-ea"/>
                <a:sym typeface="+mn-lt"/>
              </a:rPr>
              <a:t>，比</a:t>
            </a:r>
            <a:r>
              <a:rPr lang="en-US" altLang="zh-CN" kern="100" dirty="0">
                <a:latin typeface="+mn-lt"/>
                <a:ea typeface="+mn-ea"/>
                <a:cs typeface="+mn-ea"/>
                <a:sym typeface="+mn-lt"/>
              </a:rPr>
              <a:t>will</a:t>
            </a:r>
            <a:r>
              <a:rPr lang="zh-CN" altLang="zh-CN" kern="100" dirty="0">
                <a:latin typeface="+mn-lt"/>
                <a:ea typeface="+mn-ea"/>
                <a:cs typeface="+mn-ea"/>
                <a:sym typeface="+mn-lt"/>
              </a:rPr>
              <a:t>更委婉客气。</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(2)②</a:t>
            </a:r>
            <a:r>
              <a:rPr lang="zh-CN" altLang="zh-CN" kern="100" dirty="0">
                <a:latin typeface="+mn-lt"/>
                <a:ea typeface="+mn-ea"/>
                <a:cs typeface="+mn-ea"/>
                <a:sym typeface="+mn-lt"/>
              </a:rPr>
              <a:t>句中</a:t>
            </a:r>
            <a:r>
              <a:rPr lang="en-US" altLang="zh-CN" kern="100" dirty="0">
                <a:latin typeface="+mn-lt"/>
                <a:ea typeface="+mn-ea"/>
                <a:cs typeface="+mn-ea"/>
                <a:sym typeface="+mn-lt"/>
              </a:rPr>
              <a:t>would</a:t>
            </a:r>
            <a:r>
              <a:rPr lang="zh-CN" altLang="zh-CN" kern="100" dirty="0">
                <a:latin typeface="+mn-lt"/>
                <a:ea typeface="+mn-ea"/>
                <a:cs typeface="+mn-ea"/>
                <a:sym typeface="+mn-lt"/>
              </a:rPr>
              <a:t>和</a:t>
            </a:r>
            <a:r>
              <a:rPr lang="en-US" altLang="zh-CN" kern="100" dirty="0">
                <a:latin typeface="+mn-lt"/>
                <a:ea typeface="+mn-ea"/>
                <a:cs typeface="+mn-ea"/>
                <a:sym typeface="+mn-lt"/>
              </a:rPr>
              <a:t>④</a:t>
            </a:r>
            <a:r>
              <a:rPr lang="zh-CN" altLang="zh-CN" kern="100" dirty="0">
                <a:latin typeface="+mn-lt"/>
                <a:ea typeface="+mn-ea"/>
                <a:cs typeface="+mn-ea"/>
                <a:sym typeface="+mn-lt"/>
              </a:rPr>
              <a:t>句中的</a:t>
            </a:r>
            <a:r>
              <a:rPr lang="en-US" altLang="zh-CN" kern="100" dirty="0">
                <a:latin typeface="+mn-lt"/>
                <a:ea typeface="+mn-ea"/>
                <a:cs typeface="+mn-ea"/>
                <a:sym typeface="+mn-lt"/>
              </a:rPr>
              <a:t>will</a:t>
            </a:r>
            <a:r>
              <a:rPr lang="zh-CN" altLang="zh-CN" kern="100" dirty="0">
                <a:latin typeface="+mn-lt"/>
                <a:ea typeface="+mn-ea"/>
                <a:cs typeface="+mn-ea"/>
                <a:sym typeface="+mn-lt"/>
              </a:rPr>
              <a:t>表示</a:t>
            </a:r>
            <a:r>
              <a:rPr lang="en-US" altLang="zh-CN" kern="100" dirty="0">
                <a:latin typeface="+mn-lt"/>
                <a:ea typeface="+mn-ea"/>
                <a:cs typeface="+mn-ea"/>
                <a:sym typeface="+mn-lt"/>
              </a:rPr>
              <a:t>__________________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(3)③</a:t>
            </a:r>
            <a:r>
              <a:rPr lang="zh-CN" altLang="zh-CN" kern="100" dirty="0">
                <a:latin typeface="+mn-lt"/>
                <a:ea typeface="+mn-ea"/>
                <a:cs typeface="+mn-ea"/>
                <a:sym typeface="+mn-lt"/>
              </a:rPr>
              <a:t>句中</a:t>
            </a:r>
            <a:r>
              <a:rPr lang="en-US" altLang="zh-CN" kern="100" dirty="0">
                <a:latin typeface="+mn-lt"/>
                <a:ea typeface="+mn-ea"/>
                <a:cs typeface="+mn-ea"/>
                <a:sym typeface="+mn-lt"/>
              </a:rPr>
              <a:t>would</a:t>
            </a:r>
            <a:r>
              <a:rPr lang="zh-CN" altLang="zh-CN" kern="100" dirty="0">
                <a:latin typeface="+mn-lt"/>
                <a:ea typeface="+mn-ea"/>
                <a:cs typeface="+mn-ea"/>
                <a:sym typeface="+mn-lt"/>
              </a:rPr>
              <a:t>和</a:t>
            </a:r>
            <a:r>
              <a:rPr lang="en-US" altLang="zh-CN" kern="100" dirty="0">
                <a:latin typeface="+mn-lt"/>
                <a:ea typeface="+mn-ea"/>
                <a:cs typeface="+mn-ea"/>
                <a:sym typeface="+mn-lt"/>
              </a:rPr>
              <a:t>⑤</a:t>
            </a:r>
            <a:r>
              <a:rPr lang="zh-CN" altLang="zh-CN" kern="100" dirty="0">
                <a:latin typeface="+mn-lt"/>
                <a:ea typeface="+mn-ea"/>
                <a:cs typeface="+mn-ea"/>
                <a:sym typeface="+mn-lt"/>
              </a:rPr>
              <a:t>句中的</a:t>
            </a:r>
            <a:r>
              <a:rPr lang="en-US" altLang="zh-CN" kern="100" dirty="0">
                <a:latin typeface="+mn-lt"/>
                <a:ea typeface="+mn-ea"/>
                <a:cs typeface="+mn-ea"/>
                <a:sym typeface="+mn-lt"/>
              </a:rPr>
              <a:t>will</a:t>
            </a:r>
            <a:r>
              <a:rPr lang="zh-CN" altLang="zh-CN" kern="100" dirty="0">
                <a:latin typeface="+mn-lt"/>
                <a:ea typeface="+mn-ea"/>
                <a:cs typeface="+mn-ea"/>
                <a:sym typeface="+mn-lt"/>
              </a:rPr>
              <a:t>表示习惯性动作或客观真理。</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名师提醒</a:t>
            </a:r>
            <a:r>
              <a:rPr lang="en-US" altLang="zh-CN" kern="100" dirty="0">
                <a:latin typeface="+mn-lt"/>
                <a:ea typeface="+mn-ea"/>
                <a:cs typeface="+mn-ea"/>
                <a:sym typeface="+mn-lt"/>
              </a:rPr>
              <a:t>]</a:t>
            </a:r>
            <a:r>
              <a:rPr lang="zh-CN" altLang="zh-CN" kern="100" dirty="0">
                <a:latin typeface="+mn-lt"/>
                <a:ea typeface="+mn-ea"/>
                <a:cs typeface="+mn-ea"/>
                <a:sym typeface="+mn-lt"/>
              </a:rPr>
              <a:t>　</a:t>
            </a:r>
            <a:r>
              <a:rPr lang="en-US" altLang="zh-CN" kern="100" dirty="0">
                <a:latin typeface="+mn-lt"/>
                <a:ea typeface="+mn-ea"/>
                <a:cs typeface="+mn-ea"/>
                <a:sym typeface="+mn-lt"/>
              </a:rPr>
              <a:t>would</a:t>
            </a:r>
            <a:r>
              <a:rPr lang="zh-CN" altLang="zh-CN" kern="100" dirty="0">
                <a:latin typeface="+mn-lt"/>
                <a:ea typeface="+mn-ea"/>
                <a:cs typeface="+mn-ea"/>
                <a:sym typeface="+mn-lt"/>
              </a:rPr>
              <a:t>表示过去的习惯性动作时，暗示现在仍然如此；而</a:t>
            </a:r>
            <a:r>
              <a:rPr lang="en-US" altLang="zh-CN" kern="100" dirty="0">
                <a:latin typeface="+mn-lt"/>
                <a:ea typeface="+mn-ea"/>
                <a:cs typeface="+mn-ea"/>
                <a:sym typeface="+mn-lt"/>
              </a:rPr>
              <a:t>used to</a:t>
            </a:r>
            <a:r>
              <a:rPr lang="zh-CN" altLang="zh-CN" kern="100" dirty="0">
                <a:latin typeface="+mn-lt"/>
                <a:ea typeface="+mn-ea"/>
                <a:cs typeface="+mn-ea"/>
                <a:sym typeface="+mn-lt"/>
              </a:rPr>
              <a:t>表示过去常常做某事，强调现在不是这样了。</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My father </a:t>
            </a:r>
            <a:r>
              <a:rPr lang="en-US" altLang="zh-CN" b="1" kern="100" dirty="0">
                <a:latin typeface="+mn-lt"/>
                <a:ea typeface="+mn-ea"/>
                <a:cs typeface="+mn-ea"/>
                <a:sym typeface="+mn-lt"/>
              </a:rPr>
              <a:t>used to</a:t>
            </a:r>
            <a:r>
              <a:rPr lang="en-US" altLang="zh-CN" kern="100" dirty="0">
                <a:latin typeface="+mn-lt"/>
                <a:ea typeface="+mn-ea"/>
                <a:cs typeface="+mn-ea"/>
                <a:sym typeface="+mn-lt"/>
              </a:rPr>
              <a:t> go to the office by bike when he was young.</a:t>
            </a:r>
            <a:endParaRPr lang="zh-CN" altLang="zh-CN" sz="800" kern="100" dirty="0">
              <a:latin typeface="+mn-lt"/>
              <a:ea typeface="+mn-ea"/>
              <a:cs typeface="+mn-ea"/>
              <a:sym typeface="+mn-lt"/>
            </a:endParaRPr>
          </a:p>
          <a:p>
            <a:pPr>
              <a:lnSpc>
                <a:spcPct val="150000"/>
              </a:lnSpc>
              <a:defRPr/>
            </a:pPr>
            <a:r>
              <a:rPr lang="zh-CN" altLang="zh-CN" kern="100" dirty="0">
                <a:latin typeface="+mn-lt"/>
                <a:ea typeface="+mn-ea"/>
                <a:cs typeface="+mn-ea"/>
                <a:sym typeface="+mn-lt"/>
              </a:rPr>
              <a:t>我父亲年轻的时候总是骑自行车去上班。</a:t>
            </a:r>
            <a:r>
              <a:rPr lang="en-US" altLang="zh-CN" kern="100" dirty="0">
                <a:latin typeface="+mn-lt"/>
                <a:ea typeface="+mn-ea"/>
                <a:cs typeface="+mn-ea"/>
                <a:sym typeface="+mn-lt"/>
              </a:rPr>
              <a:t>(</a:t>
            </a:r>
            <a:r>
              <a:rPr lang="zh-CN" altLang="zh-CN" kern="100" dirty="0">
                <a:latin typeface="+mn-lt"/>
                <a:ea typeface="+mn-ea"/>
                <a:cs typeface="+mn-ea"/>
                <a:sym typeface="+mn-lt"/>
              </a:rPr>
              <a:t>现在不是这样了</a:t>
            </a:r>
            <a:r>
              <a:rPr lang="en-US" altLang="zh-CN" kern="100" dirty="0">
                <a:latin typeface="+mn-lt"/>
                <a:ea typeface="+mn-ea"/>
                <a:cs typeface="+mn-ea"/>
                <a:sym typeface="+mn-lt"/>
              </a:rPr>
              <a:t>)</a:t>
            </a:r>
            <a:endParaRPr lang="zh-CN" altLang="zh-CN" dirty="0">
              <a:latin typeface="+mn-lt"/>
              <a:ea typeface="+mn-ea"/>
              <a:cs typeface="+mn-ea"/>
              <a:sym typeface="+mn-lt"/>
            </a:endParaRPr>
          </a:p>
        </p:txBody>
      </p:sp>
      <p:sp>
        <p:nvSpPr>
          <p:cNvPr id="4" name="矩形 3"/>
          <p:cNvSpPr/>
          <p:nvPr/>
        </p:nvSpPr>
        <p:spPr>
          <a:xfrm>
            <a:off x="2513410" y="1168004"/>
            <a:ext cx="1292662"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请求、建议</a:t>
            </a:r>
            <a:endParaRPr lang="zh-CN" altLang="en-US" dirty="0">
              <a:latin typeface="+mn-lt"/>
              <a:ea typeface="+mn-ea"/>
              <a:cs typeface="+mn-ea"/>
              <a:sym typeface="+mn-lt"/>
            </a:endParaRPr>
          </a:p>
        </p:txBody>
      </p:sp>
      <p:sp>
        <p:nvSpPr>
          <p:cNvPr id="5" name="矩形 4"/>
          <p:cNvSpPr/>
          <p:nvPr/>
        </p:nvSpPr>
        <p:spPr>
          <a:xfrm>
            <a:off x="3990976" y="1577579"/>
            <a:ext cx="1985159"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意志、愿望和决心</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11"/>
          <p:cNvSpPr>
            <a:spLocks noChangeArrowheads="1"/>
          </p:cNvSpPr>
          <p:nvPr/>
        </p:nvSpPr>
        <p:spPr bwMode="auto">
          <a:xfrm>
            <a:off x="251222" y="519113"/>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6.dare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6]</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21507" name="矩形 11"/>
          <p:cNvSpPr>
            <a:spLocks noChangeArrowheads="1"/>
          </p:cNvSpPr>
          <p:nvPr/>
        </p:nvSpPr>
        <p:spPr bwMode="auto">
          <a:xfrm>
            <a:off x="454819" y="1400176"/>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①If he </a:t>
            </a:r>
            <a:r>
              <a:rPr lang="en-US" altLang="zh-CN" b="1" kern="100" dirty="0">
                <a:latin typeface="+mn-lt"/>
                <a:ea typeface="+mn-ea"/>
                <a:cs typeface="+mn-ea"/>
                <a:sym typeface="+mn-lt"/>
              </a:rPr>
              <a:t>dare</a:t>
            </a:r>
            <a:r>
              <a:rPr lang="en-US" altLang="zh-CN" kern="100" dirty="0">
                <a:latin typeface="+mn-lt"/>
                <a:ea typeface="+mn-ea"/>
                <a:cs typeface="+mn-ea"/>
                <a:sym typeface="+mn-lt"/>
              </a:rPr>
              <a:t> go</a:t>
            </a:r>
            <a:r>
              <a:rPr lang="zh-CN" altLang="zh-CN" kern="100" dirty="0">
                <a:latin typeface="+mn-lt"/>
                <a:ea typeface="+mn-ea"/>
                <a:cs typeface="+mn-ea"/>
                <a:sym typeface="+mn-lt"/>
              </a:rPr>
              <a:t>，</a:t>
            </a:r>
            <a:r>
              <a:rPr lang="en-US" altLang="zh-CN" kern="100" dirty="0">
                <a:latin typeface="+mn-lt"/>
                <a:ea typeface="+mn-ea"/>
                <a:cs typeface="+mn-ea"/>
                <a:sym typeface="+mn-lt"/>
              </a:rPr>
              <a:t>I’ll go with him.</a:t>
            </a:r>
            <a:r>
              <a:rPr lang="zh-CN" altLang="zh-CN" kern="100" dirty="0">
                <a:latin typeface="+mn-lt"/>
                <a:ea typeface="+mn-ea"/>
                <a:cs typeface="+mn-ea"/>
                <a:sym typeface="+mn-lt"/>
              </a:rPr>
              <a:t>如果他敢去，我就跟去。</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②Tom </a:t>
            </a:r>
            <a:r>
              <a:rPr lang="en-US" altLang="zh-CN" b="1" kern="100" dirty="0">
                <a:latin typeface="+mn-lt"/>
                <a:ea typeface="+mn-ea"/>
                <a:cs typeface="+mn-ea"/>
                <a:sym typeface="+mn-lt"/>
              </a:rPr>
              <a:t>didn’t dare</a:t>
            </a:r>
            <a:r>
              <a:rPr lang="en-US" altLang="zh-CN" kern="100" dirty="0">
                <a:latin typeface="+mn-lt"/>
                <a:ea typeface="+mn-ea"/>
                <a:cs typeface="+mn-ea"/>
                <a:sym typeface="+mn-lt"/>
              </a:rPr>
              <a:t> to do it.</a:t>
            </a:r>
            <a:r>
              <a:rPr lang="zh-CN" altLang="zh-CN" kern="100" dirty="0">
                <a:latin typeface="+mn-lt"/>
                <a:ea typeface="+mn-ea"/>
                <a:cs typeface="+mn-ea"/>
                <a:sym typeface="+mn-lt"/>
              </a:rPr>
              <a:t>汤姆不敢做那件事。</a:t>
            </a:r>
            <a:endParaRPr lang="zh-CN" altLang="zh-CN" dirty="0">
              <a:latin typeface="+mn-lt"/>
              <a:ea typeface="+mn-ea"/>
              <a:cs typeface="+mn-ea"/>
              <a:sym typeface="+mn-lt"/>
            </a:endParaRPr>
          </a:p>
        </p:txBody>
      </p:sp>
      <p:sp>
        <p:nvSpPr>
          <p:cNvPr id="5" name="矩形 11"/>
          <p:cNvSpPr>
            <a:spLocks noChangeArrowheads="1"/>
          </p:cNvSpPr>
          <p:nvPr/>
        </p:nvSpPr>
        <p:spPr bwMode="auto">
          <a:xfrm>
            <a:off x="251222" y="228004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6]</a:t>
            </a:r>
            <a:endParaRPr lang="zh-CN" altLang="zh-CN" dirty="0">
              <a:latin typeface="+mn-lt"/>
              <a:ea typeface="+mn-ea"/>
              <a:cs typeface="+mn-ea"/>
              <a:sym typeface="+mn-lt"/>
            </a:endParaRPr>
          </a:p>
        </p:txBody>
      </p:sp>
      <p:sp>
        <p:nvSpPr>
          <p:cNvPr id="6" name="矩形 11"/>
          <p:cNvSpPr>
            <a:spLocks noChangeArrowheads="1"/>
          </p:cNvSpPr>
          <p:nvPr/>
        </p:nvSpPr>
        <p:spPr bwMode="auto">
          <a:xfrm>
            <a:off x="454819" y="2712244"/>
            <a:ext cx="8428435"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(1)dare</a:t>
            </a:r>
            <a:r>
              <a:rPr lang="zh-CN" altLang="zh-CN" kern="100" dirty="0">
                <a:latin typeface="+mn-lt"/>
                <a:ea typeface="+mn-ea"/>
                <a:cs typeface="+mn-ea"/>
                <a:sym typeface="+mn-lt"/>
              </a:rPr>
              <a:t>作情态动词时，表示</a:t>
            </a:r>
            <a:r>
              <a:rPr lang="en-US" altLang="zh-CN" kern="100" dirty="0">
                <a:latin typeface="+mn-lt"/>
                <a:ea typeface="+mn-ea"/>
                <a:cs typeface="+mn-ea"/>
                <a:sym typeface="+mn-lt"/>
              </a:rPr>
              <a:t>“</a:t>
            </a:r>
            <a:r>
              <a:rPr lang="zh-CN" altLang="zh-CN" kern="100" dirty="0">
                <a:latin typeface="+mn-lt"/>
                <a:ea typeface="+mn-ea"/>
                <a:cs typeface="+mn-ea"/>
                <a:sym typeface="+mn-lt"/>
              </a:rPr>
              <a:t>敢，敢于</a:t>
            </a:r>
            <a:r>
              <a:rPr lang="en-US" altLang="zh-CN" kern="100" dirty="0">
                <a:latin typeface="+mn-lt"/>
                <a:ea typeface="+mn-ea"/>
                <a:cs typeface="+mn-ea"/>
                <a:sym typeface="+mn-lt"/>
              </a:rPr>
              <a:t>”</a:t>
            </a:r>
            <a:r>
              <a:rPr lang="zh-CN" altLang="zh-CN" kern="100" dirty="0">
                <a:latin typeface="+mn-lt"/>
                <a:ea typeface="+mn-ea"/>
                <a:cs typeface="+mn-ea"/>
                <a:sym typeface="+mn-lt"/>
              </a:rPr>
              <a:t>。常用于否定句和疑问句中，后接动词原形，否定形式为</a:t>
            </a:r>
            <a:r>
              <a:rPr lang="en-US" altLang="zh-CN" kern="100" dirty="0">
                <a:latin typeface="+mn-lt"/>
                <a:ea typeface="+mn-ea"/>
                <a:cs typeface="+mn-ea"/>
                <a:sym typeface="+mn-lt"/>
              </a:rPr>
              <a:t>dare not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(2)dare</a:t>
            </a:r>
            <a:r>
              <a:rPr lang="zh-CN" altLang="zh-CN" kern="100" dirty="0">
                <a:latin typeface="+mn-lt"/>
                <a:ea typeface="+mn-ea"/>
                <a:cs typeface="+mn-ea"/>
                <a:sym typeface="+mn-lt"/>
              </a:rPr>
              <a:t>常用作实义动词，有时态、人称和数的变化，后面可接带</a:t>
            </a:r>
            <a:r>
              <a:rPr lang="en-US" altLang="zh-CN" kern="100" dirty="0">
                <a:latin typeface="+mn-lt"/>
                <a:ea typeface="+mn-ea"/>
                <a:cs typeface="+mn-ea"/>
                <a:sym typeface="+mn-lt"/>
              </a:rPr>
              <a:t>to</a:t>
            </a:r>
            <a:r>
              <a:rPr lang="zh-CN" altLang="zh-CN" kern="100" dirty="0">
                <a:latin typeface="+mn-lt"/>
                <a:ea typeface="+mn-ea"/>
                <a:cs typeface="+mn-ea"/>
                <a:sym typeface="+mn-lt"/>
              </a:rPr>
              <a:t>的不定式。</a:t>
            </a:r>
            <a:endParaRPr lang="zh-CN" altLang="zh-CN" dirty="0">
              <a:latin typeface="+mn-lt"/>
              <a:ea typeface="+mn-ea"/>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1"/>
          <p:cNvSpPr>
            <a:spLocks noChangeArrowheads="1"/>
          </p:cNvSpPr>
          <p:nvPr/>
        </p:nvSpPr>
        <p:spPr bwMode="auto">
          <a:xfrm>
            <a:off x="251222" y="681038"/>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7.had better</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7]</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22531" name="矩形 11"/>
          <p:cNvSpPr>
            <a:spLocks noChangeArrowheads="1"/>
          </p:cNvSpPr>
          <p:nvPr/>
        </p:nvSpPr>
        <p:spPr bwMode="auto">
          <a:xfrm>
            <a:off x="454819" y="1528763"/>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You </a:t>
            </a:r>
            <a:r>
              <a:rPr lang="en-US" altLang="zh-CN" b="1" kern="100" dirty="0">
                <a:latin typeface="+mn-lt"/>
                <a:ea typeface="+mn-ea"/>
                <a:cs typeface="+mn-ea"/>
                <a:sym typeface="+mn-lt"/>
              </a:rPr>
              <a:t>had better</a:t>
            </a:r>
            <a:r>
              <a:rPr lang="en-US" altLang="zh-CN" kern="100" dirty="0">
                <a:latin typeface="+mn-lt"/>
                <a:ea typeface="+mn-ea"/>
                <a:cs typeface="+mn-ea"/>
                <a:sym typeface="+mn-lt"/>
              </a:rPr>
              <a:t> get some sleep.</a:t>
            </a:r>
            <a:r>
              <a:rPr lang="zh-CN" altLang="zh-CN" kern="100" dirty="0">
                <a:latin typeface="+mn-lt"/>
                <a:ea typeface="+mn-ea"/>
                <a:cs typeface="+mn-ea"/>
                <a:sym typeface="+mn-lt"/>
              </a:rPr>
              <a:t>你最好睡一会儿。</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You </a:t>
            </a:r>
            <a:r>
              <a:rPr lang="en-US" altLang="zh-CN" b="1" kern="100" dirty="0">
                <a:latin typeface="+mn-lt"/>
                <a:ea typeface="+mn-ea"/>
                <a:cs typeface="+mn-ea"/>
                <a:sym typeface="+mn-lt"/>
              </a:rPr>
              <a:t>had better not</a:t>
            </a:r>
            <a:r>
              <a:rPr lang="en-US" altLang="zh-CN" kern="100" dirty="0">
                <a:latin typeface="+mn-lt"/>
                <a:ea typeface="+mn-ea"/>
                <a:cs typeface="+mn-ea"/>
                <a:sym typeface="+mn-lt"/>
              </a:rPr>
              <a:t> talk with strangers.</a:t>
            </a:r>
            <a:r>
              <a:rPr lang="zh-CN" altLang="zh-CN" kern="100" dirty="0">
                <a:latin typeface="+mn-lt"/>
                <a:ea typeface="+mn-ea"/>
                <a:cs typeface="+mn-ea"/>
                <a:sym typeface="+mn-lt"/>
              </a:rPr>
              <a:t>你最好不要和陌生人讲话。</a:t>
            </a:r>
            <a:endParaRPr lang="zh-CN" altLang="zh-CN" dirty="0">
              <a:latin typeface="+mn-lt"/>
              <a:ea typeface="+mn-ea"/>
              <a:cs typeface="+mn-ea"/>
              <a:sym typeface="+mn-lt"/>
            </a:endParaRPr>
          </a:p>
        </p:txBody>
      </p:sp>
      <p:sp>
        <p:nvSpPr>
          <p:cNvPr id="4" name="矩形 11"/>
          <p:cNvSpPr>
            <a:spLocks noChangeArrowheads="1"/>
          </p:cNvSpPr>
          <p:nvPr/>
        </p:nvSpPr>
        <p:spPr bwMode="auto">
          <a:xfrm>
            <a:off x="251222" y="2480073"/>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7]</a:t>
            </a:r>
            <a:endParaRPr lang="zh-CN" altLang="zh-CN" dirty="0">
              <a:latin typeface="+mn-lt"/>
              <a:ea typeface="+mn-ea"/>
              <a:cs typeface="+mn-ea"/>
              <a:sym typeface="+mn-lt"/>
            </a:endParaRPr>
          </a:p>
        </p:txBody>
      </p:sp>
      <p:sp>
        <p:nvSpPr>
          <p:cNvPr id="5" name="矩形 11"/>
          <p:cNvSpPr>
            <a:spLocks noChangeArrowheads="1"/>
          </p:cNvSpPr>
          <p:nvPr/>
        </p:nvSpPr>
        <p:spPr bwMode="auto">
          <a:xfrm>
            <a:off x="454819" y="2912269"/>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had better</a:t>
            </a:r>
            <a:r>
              <a:rPr lang="zh-CN" altLang="zh-CN" kern="100" dirty="0">
                <a:latin typeface="+mn-lt"/>
                <a:ea typeface="+mn-ea"/>
                <a:cs typeface="+mn-ea"/>
                <a:sym typeface="+mn-lt"/>
              </a:rPr>
              <a:t>表示</a:t>
            </a:r>
            <a:r>
              <a:rPr lang="en-US" altLang="zh-CN" kern="100" dirty="0">
                <a:latin typeface="+mn-lt"/>
                <a:ea typeface="+mn-ea"/>
                <a:cs typeface="+mn-ea"/>
                <a:sym typeface="+mn-lt"/>
              </a:rPr>
              <a:t>“____________”</a:t>
            </a:r>
            <a:r>
              <a:rPr lang="zh-CN" altLang="zh-CN" kern="100" dirty="0">
                <a:latin typeface="+mn-lt"/>
                <a:ea typeface="+mn-ea"/>
                <a:cs typeface="+mn-ea"/>
                <a:sym typeface="+mn-lt"/>
              </a:rPr>
              <a:t>，使用时常缩写为</a:t>
            </a:r>
            <a:r>
              <a:rPr lang="en-US" altLang="zh-CN" kern="100" dirty="0">
                <a:latin typeface="+mn-lt"/>
                <a:ea typeface="+mn-ea"/>
                <a:cs typeface="+mn-ea"/>
                <a:sym typeface="+mn-lt"/>
              </a:rPr>
              <a:t>____________</a:t>
            </a:r>
            <a:r>
              <a:rPr lang="zh-CN" altLang="zh-CN" kern="100" dirty="0">
                <a:latin typeface="+mn-lt"/>
                <a:ea typeface="+mn-ea"/>
                <a:cs typeface="+mn-ea"/>
                <a:sym typeface="+mn-lt"/>
              </a:rPr>
              <a:t>，无人称和数的变化，其否定式一般把</a:t>
            </a:r>
            <a:r>
              <a:rPr lang="en-US" altLang="zh-CN" kern="100" dirty="0">
                <a:latin typeface="+mn-lt"/>
                <a:ea typeface="+mn-ea"/>
                <a:cs typeface="+mn-ea"/>
                <a:sym typeface="+mn-lt"/>
              </a:rPr>
              <a:t>not</a:t>
            </a:r>
            <a:r>
              <a:rPr lang="zh-CN" altLang="zh-CN" kern="100" dirty="0">
                <a:latin typeface="+mn-lt"/>
                <a:ea typeface="+mn-ea"/>
                <a:cs typeface="+mn-ea"/>
                <a:sym typeface="+mn-lt"/>
              </a:rPr>
              <a:t>放在</a:t>
            </a:r>
            <a:r>
              <a:rPr lang="en-US" altLang="zh-CN" kern="100" dirty="0">
                <a:latin typeface="+mn-lt"/>
                <a:ea typeface="+mn-ea"/>
                <a:cs typeface="+mn-ea"/>
                <a:sym typeface="+mn-lt"/>
              </a:rPr>
              <a:t>had better</a:t>
            </a:r>
            <a:r>
              <a:rPr lang="zh-CN" altLang="zh-CN" kern="100" dirty="0">
                <a:latin typeface="+mn-lt"/>
                <a:ea typeface="+mn-ea"/>
                <a:cs typeface="+mn-ea"/>
                <a:sym typeface="+mn-lt"/>
              </a:rPr>
              <a:t>之</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6" name="矩形 5"/>
          <p:cNvSpPr/>
          <p:nvPr/>
        </p:nvSpPr>
        <p:spPr>
          <a:xfrm>
            <a:off x="2185988" y="2950369"/>
            <a:ext cx="975267"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最好</a:t>
            </a:r>
            <a:r>
              <a:rPr lang="en-US" altLang="zh-CN" kern="100" dirty="0">
                <a:solidFill>
                  <a:srgbClr val="FF0000"/>
                </a:solidFill>
                <a:latin typeface="+mn-lt"/>
                <a:ea typeface="+mn-ea"/>
                <a:cs typeface="+mn-ea"/>
                <a:sym typeface="+mn-lt"/>
              </a:rPr>
              <a:t>……</a:t>
            </a:r>
            <a:endParaRPr lang="zh-CN" altLang="en-US" dirty="0">
              <a:latin typeface="+mn-lt"/>
              <a:ea typeface="+mn-ea"/>
              <a:cs typeface="+mn-ea"/>
              <a:sym typeface="+mn-lt"/>
            </a:endParaRPr>
          </a:p>
        </p:txBody>
      </p:sp>
      <p:sp>
        <p:nvSpPr>
          <p:cNvPr id="7" name="矩形 6"/>
          <p:cNvSpPr/>
          <p:nvPr/>
        </p:nvSpPr>
        <p:spPr>
          <a:xfrm>
            <a:off x="5562600" y="2967038"/>
            <a:ext cx="123617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’d better</a:t>
            </a:r>
            <a:endParaRPr lang="zh-CN" altLang="en-US" dirty="0">
              <a:latin typeface="+mn-lt"/>
              <a:ea typeface="+mn-ea"/>
              <a:cs typeface="+mn-ea"/>
              <a:sym typeface="+mn-lt"/>
            </a:endParaRPr>
          </a:p>
        </p:txBody>
      </p:sp>
      <p:sp>
        <p:nvSpPr>
          <p:cNvPr id="8" name="矩形 7"/>
          <p:cNvSpPr/>
          <p:nvPr/>
        </p:nvSpPr>
        <p:spPr>
          <a:xfrm>
            <a:off x="4356497" y="3368279"/>
            <a:ext cx="369332"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后</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zh-CN" altLang="zh-CN" kern="100" dirty="0">
                <a:latin typeface="+mn-lt"/>
                <a:ea typeface="+mn-ea"/>
                <a:cs typeface="+mn-ea"/>
                <a:sym typeface="+mn-lt"/>
              </a:rPr>
              <a:t>二、过去将来时</a:t>
            </a:r>
            <a:endParaRPr lang="zh-CN" altLang="zh-CN" dirty="0">
              <a:latin typeface="+mn-lt"/>
              <a:ea typeface="+mn-ea"/>
              <a:cs typeface="+mn-ea"/>
              <a:sym typeface="+mn-lt"/>
            </a:endParaRPr>
          </a:p>
        </p:txBody>
      </p:sp>
      <p:sp>
        <p:nvSpPr>
          <p:cNvPr id="23555" name="矩形 11"/>
          <p:cNvSpPr>
            <a:spLocks noChangeArrowheads="1"/>
          </p:cNvSpPr>
          <p:nvPr/>
        </p:nvSpPr>
        <p:spPr bwMode="auto">
          <a:xfrm>
            <a:off x="538163" y="1113235"/>
            <a:ext cx="8261747"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zh-CN" altLang="zh-CN" kern="100" dirty="0">
                <a:latin typeface="+mn-lt"/>
                <a:ea typeface="+mn-ea"/>
                <a:cs typeface="+mn-ea"/>
                <a:sym typeface="+mn-lt"/>
              </a:rPr>
              <a:t>过去将来时常表示从过去的某一时间来看将来要发生的动作或呈现的</a:t>
            </a:r>
            <a:r>
              <a:rPr lang="zh-CN" altLang="zh-CN" kern="100">
                <a:latin typeface="+mn-lt"/>
                <a:ea typeface="+mn-ea"/>
                <a:cs typeface="+mn-ea"/>
                <a:sym typeface="+mn-lt"/>
              </a:rPr>
              <a:t>状态。</a:t>
            </a:r>
            <a:endParaRPr lang="zh-CN" altLang="zh-CN" dirty="0">
              <a:latin typeface="+mn-lt"/>
              <a:ea typeface="+mn-ea"/>
              <a:cs typeface="+mn-ea"/>
              <a:sym typeface="+mn-lt"/>
            </a:endParaRPr>
          </a:p>
        </p:txBody>
      </p:sp>
      <p:sp>
        <p:nvSpPr>
          <p:cNvPr id="4" name="矩形 11"/>
          <p:cNvSpPr>
            <a:spLocks noChangeArrowheads="1"/>
          </p:cNvSpPr>
          <p:nvPr/>
        </p:nvSpPr>
        <p:spPr bwMode="auto">
          <a:xfrm>
            <a:off x="251222" y="1554957"/>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1</a:t>
            </a:r>
            <a:r>
              <a:rPr lang="en-US" altLang="zh-CN" kern="100" dirty="0">
                <a:latin typeface="+mn-lt"/>
                <a:ea typeface="+mn-ea"/>
                <a:cs typeface="+mn-ea"/>
                <a:sym typeface="+mn-lt"/>
              </a:rPr>
              <a:t>.</a:t>
            </a:r>
            <a:r>
              <a:rPr lang="en-US" altLang="zh-CN" b="1" kern="100" dirty="0">
                <a:latin typeface="+mn-lt"/>
                <a:ea typeface="+mn-ea"/>
                <a:cs typeface="+mn-ea"/>
                <a:sym typeface="+mn-lt"/>
              </a:rPr>
              <a:t>would </a:t>
            </a:r>
            <a:r>
              <a:rPr lang="en-US" altLang="zh-CN" kern="100" dirty="0">
                <a:latin typeface="+mn-lt"/>
                <a:ea typeface="+mn-ea"/>
                <a:cs typeface="+mn-ea"/>
                <a:sym typeface="+mn-lt"/>
              </a:rPr>
              <a:t>(</a:t>
            </a:r>
            <a:r>
              <a:rPr lang="en-US" altLang="zh-CN" b="1" kern="100" dirty="0">
                <a:latin typeface="+mn-lt"/>
                <a:ea typeface="+mn-ea"/>
                <a:cs typeface="+mn-ea"/>
                <a:sym typeface="+mn-lt"/>
              </a:rPr>
              <a:t>not</a:t>
            </a:r>
            <a:r>
              <a:rPr lang="en-US" altLang="zh-CN" kern="100" dirty="0">
                <a:latin typeface="+mn-lt"/>
                <a:ea typeface="+mn-ea"/>
                <a:cs typeface="+mn-ea"/>
                <a:sym typeface="+mn-lt"/>
              </a:rPr>
              <a:t>)</a:t>
            </a:r>
            <a:r>
              <a:rPr lang="zh-CN" altLang="zh-CN" kern="100" dirty="0">
                <a:latin typeface="+mn-lt"/>
                <a:ea typeface="+mn-ea"/>
                <a:cs typeface="+mn-ea"/>
                <a:sym typeface="+mn-lt"/>
              </a:rPr>
              <a:t>＋动词原形</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1]</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5" name="矩形 11"/>
          <p:cNvSpPr>
            <a:spLocks noChangeArrowheads="1"/>
          </p:cNvSpPr>
          <p:nvPr/>
        </p:nvSpPr>
        <p:spPr bwMode="auto">
          <a:xfrm>
            <a:off x="454819" y="2393157"/>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He said he </a:t>
            </a:r>
            <a:r>
              <a:rPr lang="en-US" altLang="zh-CN" b="1" kern="100" dirty="0">
                <a:latin typeface="+mn-lt"/>
                <a:ea typeface="+mn-ea"/>
                <a:cs typeface="+mn-ea"/>
                <a:sym typeface="+mn-lt"/>
              </a:rPr>
              <a:t>would come</a:t>
            </a:r>
            <a:r>
              <a:rPr lang="en-US" altLang="zh-CN" kern="100" dirty="0">
                <a:latin typeface="+mn-lt"/>
                <a:ea typeface="+mn-ea"/>
                <a:cs typeface="+mn-ea"/>
                <a:sym typeface="+mn-lt"/>
              </a:rPr>
              <a:t> to see me.</a:t>
            </a:r>
            <a:r>
              <a:rPr lang="zh-CN" altLang="zh-CN" kern="100" dirty="0">
                <a:latin typeface="+mn-lt"/>
                <a:ea typeface="+mn-ea"/>
                <a:cs typeface="+mn-ea"/>
                <a:sym typeface="+mn-lt"/>
              </a:rPr>
              <a:t>他说他要来看我。</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He told me he </a:t>
            </a:r>
            <a:r>
              <a:rPr lang="en-US" altLang="zh-CN" b="1" kern="100" dirty="0">
                <a:latin typeface="+mn-lt"/>
                <a:ea typeface="+mn-ea"/>
                <a:cs typeface="+mn-ea"/>
                <a:sym typeface="+mn-lt"/>
              </a:rPr>
              <a:t>would go</a:t>
            </a:r>
            <a:r>
              <a:rPr lang="en-US" altLang="zh-CN" kern="100" dirty="0">
                <a:latin typeface="+mn-lt"/>
                <a:ea typeface="+mn-ea"/>
                <a:cs typeface="+mn-ea"/>
                <a:sym typeface="+mn-lt"/>
              </a:rPr>
              <a:t> to Beijing.</a:t>
            </a:r>
            <a:r>
              <a:rPr lang="zh-CN" altLang="zh-CN" kern="100" dirty="0">
                <a:latin typeface="+mn-lt"/>
                <a:ea typeface="+mn-ea"/>
                <a:cs typeface="+mn-ea"/>
                <a:sym typeface="+mn-lt"/>
              </a:rPr>
              <a:t>他告诉我他将去北京。</a:t>
            </a:r>
            <a:endParaRPr lang="zh-CN" altLang="zh-CN" dirty="0">
              <a:latin typeface="+mn-lt"/>
              <a:ea typeface="+mn-ea"/>
              <a:cs typeface="+mn-ea"/>
              <a:sym typeface="+mn-lt"/>
            </a:endParaRPr>
          </a:p>
        </p:txBody>
      </p:sp>
      <p:sp>
        <p:nvSpPr>
          <p:cNvPr id="6" name="矩形 11"/>
          <p:cNvSpPr>
            <a:spLocks noChangeArrowheads="1"/>
          </p:cNvSpPr>
          <p:nvPr/>
        </p:nvSpPr>
        <p:spPr bwMode="auto">
          <a:xfrm>
            <a:off x="251222" y="3273029"/>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1]</a:t>
            </a:r>
            <a:endParaRPr lang="zh-CN" altLang="zh-CN" dirty="0">
              <a:latin typeface="+mn-lt"/>
              <a:ea typeface="+mn-ea"/>
              <a:cs typeface="+mn-ea"/>
              <a:sym typeface="+mn-lt"/>
            </a:endParaRPr>
          </a:p>
        </p:txBody>
      </p:sp>
      <p:sp>
        <p:nvSpPr>
          <p:cNvPr id="7" name="矩形 11"/>
          <p:cNvSpPr>
            <a:spLocks noChangeArrowheads="1"/>
          </p:cNvSpPr>
          <p:nvPr/>
        </p:nvSpPr>
        <p:spPr bwMode="auto">
          <a:xfrm>
            <a:off x="454819" y="3759994"/>
            <a:ext cx="8428435"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“would</a:t>
            </a:r>
            <a:r>
              <a:rPr lang="zh-CN" altLang="zh-CN" kern="100" dirty="0">
                <a:latin typeface="+mn-lt"/>
                <a:ea typeface="+mn-ea"/>
                <a:cs typeface="+mn-ea"/>
                <a:sym typeface="+mn-lt"/>
              </a:rPr>
              <a:t>＋动词原形</a:t>
            </a:r>
            <a:r>
              <a:rPr lang="en-US" altLang="zh-CN" kern="100" dirty="0">
                <a:latin typeface="+mn-lt"/>
                <a:ea typeface="+mn-ea"/>
                <a:cs typeface="+mn-ea"/>
                <a:sym typeface="+mn-lt"/>
              </a:rPr>
              <a:t>”</a:t>
            </a:r>
            <a:r>
              <a:rPr lang="zh-CN" altLang="zh-CN" kern="100" dirty="0">
                <a:latin typeface="+mn-lt"/>
                <a:ea typeface="+mn-ea"/>
                <a:cs typeface="+mn-ea"/>
                <a:sym typeface="+mn-lt"/>
              </a:rPr>
              <a:t>构成过去将来时，常</a:t>
            </a:r>
            <a:r>
              <a:rPr lang="en-US" altLang="zh-CN" kern="100" dirty="0">
                <a:latin typeface="+mn-lt"/>
                <a:ea typeface="+mn-ea"/>
                <a:cs typeface="+mn-ea"/>
                <a:sym typeface="+mn-lt"/>
              </a:rPr>
              <a:t>_________________________________</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8" name="矩形 7"/>
          <p:cNvSpPr/>
          <p:nvPr/>
        </p:nvSpPr>
        <p:spPr>
          <a:xfrm>
            <a:off x="4858941" y="3814763"/>
            <a:ext cx="3600986"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表示根据计划或安排即将发生的事</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1"/>
          <p:cNvSpPr>
            <a:spLocks noChangeArrowheads="1"/>
          </p:cNvSpPr>
          <p:nvPr/>
        </p:nvSpPr>
        <p:spPr bwMode="auto">
          <a:xfrm>
            <a:off x="251222" y="681038"/>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2</a:t>
            </a:r>
            <a:r>
              <a:rPr lang="en-US" altLang="zh-CN" kern="100" dirty="0">
                <a:latin typeface="+mn-lt"/>
                <a:ea typeface="+mn-ea"/>
                <a:cs typeface="+mn-ea"/>
                <a:sym typeface="+mn-lt"/>
              </a:rPr>
              <a:t>.</a:t>
            </a:r>
            <a:r>
              <a:rPr lang="en-US" altLang="zh-CN" b="1" kern="100" dirty="0">
                <a:latin typeface="+mn-lt"/>
                <a:ea typeface="+mn-ea"/>
                <a:cs typeface="+mn-ea"/>
                <a:sym typeface="+mn-lt"/>
              </a:rPr>
              <a:t>was/were</a:t>
            </a:r>
            <a:r>
              <a:rPr lang="en-US" altLang="zh-CN" kern="100" dirty="0">
                <a:latin typeface="+mn-lt"/>
                <a:ea typeface="+mn-ea"/>
                <a:cs typeface="+mn-ea"/>
                <a:sym typeface="+mn-lt"/>
              </a:rPr>
              <a:t>(</a:t>
            </a:r>
            <a:r>
              <a:rPr lang="en-US" altLang="zh-CN" b="1" kern="100" dirty="0">
                <a:latin typeface="+mn-lt"/>
                <a:ea typeface="+mn-ea"/>
                <a:cs typeface="+mn-ea"/>
                <a:sym typeface="+mn-lt"/>
              </a:rPr>
              <a:t>not</a:t>
            </a:r>
            <a:r>
              <a:rPr lang="en-US" altLang="zh-CN" kern="100" dirty="0">
                <a:latin typeface="+mn-lt"/>
                <a:ea typeface="+mn-ea"/>
                <a:cs typeface="+mn-ea"/>
                <a:sym typeface="+mn-lt"/>
              </a:rPr>
              <a:t>)</a:t>
            </a:r>
            <a:r>
              <a:rPr lang="en-US" altLang="zh-CN" b="1" kern="100" dirty="0">
                <a:latin typeface="+mn-lt"/>
                <a:ea typeface="+mn-ea"/>
                <a:cs typeface="+mn-ea"/>
                <a:sym typeface="+mn-lt"/>
              </a:rPr>
              <a:t>going to</a:t>
            </a:r>
            <a:r>
              <a:rPr lang="zh-CN" altLang="zh-CN" kern="100" dirty="0">
                <a:latin typeface="+mn-lt"/>
                <a:ea typeface="+mn-ea"/>
                <a:cs typeface="+mn-ea"/>
                <a:sym typeface="+mn-lt"/>
              </a:rPr>
              <a:t>＋动词原形</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2]</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24579" name="矩形 11"/>
          <p:cNvSpPr>
            <a:spLocks noChangeArrowheads="1"/>
          </p:cNvSpPr>
          <p:nvPr/>
        </p:nvSpPr>
        <p:spPr bwMode="auto">
          <a:xfrm>
            <a:off x="454819" y="1498997"/>
            <a:ext cx="8428435"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She said she </a:t>
            </a:r>
            <a:r>
              <a:rPr lang="en-US" altLang="zh-CN" b="1" kern="100" dirty="0">
                <a:latin typeface="+mn-lt"/>
                <a:ea typeface="+mn-ea"/>
                <a:cs typeface="+mn-ea"/>
                <a:sym typeface="+mn-lt"/>
              </a:rPr>
              <a:t>was going to start</a:t>
            </a:r>
            <a:r>
              <a:rPr lang="en-US" altLang="zh-CN" kern="100" dirty="0">
                <a:latin typeface="+mn-lt"/>
                <a:ea typeface="+mn-ea"/>
                <a:cs typeface="+mn-ea"/>
                <a:sym typeface="+mn-lt"/>
              </a:rPr>
              <a:t> at once.</a:t>
            </a:r>
            <a:r>
              <a:rPr lang="zh-CN" altLang="zh-CN" kern="100" dirty="0">
                <a:latin typeface="+mn-lt"/>
                <a:ea typeface="+mn-ea"/>
                <a:cs typeface="+mn-ea"/>
                <a:sym typeface="+mn-lt"/>
              </a:rPr>
              <a:t>她说她将立即出发。</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I was told that he </a:t>
            </a:r>
            <a:r>
              <a:rPr lang="en-US" altLang="zh-CN" b="1" kern="100" dirty="0">
                <a:latin typeface="+mn-lt"/>
                <a:ea typeface="+mn-ea"/>
                <a:cs typeface="+mn-ea"/>
                <a:sym typeface="+mn-lt"/>
              </a:rPr>
              <a:t>was going to return</a:t>
            </a:r>
            <a:r>
              <a:rPr lang="en-US" altLang="zh-CN" kern="100" dirty="0">
                <a:latin typeface="+mn-lt"/>
                <a:ea typeface="+mn-ea"/>
                <a:cs typeface="+mn-ea"/>
                <a:sym typeface="+mn-lt"/>
              </a:rPr>
              <a:t> home.</a:t>
            </a:r>
            <a:r>
              <a:rPr lang="zh-CN" altLang="zh-CN" kern="100" dirty="0">
                <a:latin typeface="+mn-lt"/>
                <a:ea typeface="+mn-ea"/>
                <a:cs typeface="+mn-ea"/>
                <a:sym typeface="+mn-lt"/>
              </a:rPr>
              <a:t>有人告诉我他准备回家。</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It seemed as if it </a:t>
            </a:r>
            <a:r>
              <a:rPr lang="en-US" altLang="zh-CN" b="1" kern="100" dirty="0">
                <a:latin typeface="+mn-lt"/>
                <a:ea typeface="+mn-ea"/>
                <a:cs typeface="+mn-ea"/>
                <a:sym typeface="+mn-lt"/>
              </a:rPr>
              <a:t>was going to snow</a:t>
            </a:r>
            <a:r>
              <a:rPr lang="en-US" altLang="zh-CN" kern="100" dirty="0">
                <a:latin typeface="+mn-lt"/>
                <a:ea typeface="+mn-ea"/>
                <a:cs typeface="+mn-ea"/>
                <a:sym typeface="+mn-lt"/>
              </a:rPr>
              <a:t>.</a:t>
            </a:r>
            <a:r>
              <a:rPr lang="zh-CN" altLang="zh-CN" kern="100" dirty="0">
                <a:latin typeface="+mn-lt"/>
                <a:ea typeface="+mn-ea"/>
                <a:cs typeface="+mn-ea"/>
                <a:sym typeface="+mn-lt"/>
              </a:rPr>
              <a:t>看来好像要下雪。</a:t>
            </a:r>
            <a:endParaRPr lang="zh-CN" altLang="zh-CN" dirty="0">
              <a:latin typeface="+mn-lt"/>
              <a:ea typeface="+mn-ea"/>
              <a:cs typeface="+mn-ea"/>
              <a:sym typeface="+mn-lt"/>
            </a:endParaRPr>
          </a:p>
        </p:txBody>
      </p:sp>
      <p:sp>
        <p:nvSpPr>
          <p:cNvPr id="4" name="矩形 11"/>
          <p:cNvSpPr>
            <a:spLocks noChangeArrowheads="1"/>
          </p:cNvSpPr>
          <p:nvPr/>
        </p:nvSpPr>
        <p:spPr bwMode="auto">
          <a:xfrm>
            <a:off x="251222" y="2815829"/>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2]</a:t>
            </a:r>
            <a:endParaRPr lang="zh-CN" altLang="zh-CN" dirty="0">
              <a:latin typeface="+mn-lt"/>
              <a:ea typeface="+mn-ea"/>
              <a:cs typeface="+mn-ea"/>
              <a:sym typeface="+mn-lt"/>
            </a:endParaRPr>
          </a:p>
        </p:txBody>
      </p:sp>
      <p:sp>
        <p:nvSpPr>
          <p:cNvPr id="5" name="矩形 11"/>
          <p:cNvSpPr>
            <a:spLocks noChangeArrowheads="1"/>
          </p:cNvSpPr>
          <p:nvPr/>
        </p:nvSpPr>
        <p:spPr bwMode="auto">
          <a:xfrm>
            <a:off x="454819" y="3248026"/>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“was /were</a:t>
            </a:r>
            <a:r>
              <a:rPr lang="zh-CN" altLang="zh-CN" kern="100" dirty="0">
                <a:latin typeface="+mn-lt"/>
                <a:ea typeface="+mn-ea"/>
                <a:cs typeface="+mn-ea"/>
                <a:sym typeface="+mn-lt"/>
              </a:rPr>
              <a:t>＋</a:t>
            </a:r>
            <a:r>
              <a:rPr lang="en-US" altLang="zh-CN" kern="100" dirty="0">
                <a:latin typeface="+mn-lt"/>
                <a:ea typeface="+mn-ea"/>
                <a:cs typeface="+mn-ea"/>
                <a:sym typeface="+mn-lt"/>
              </a:rPr>
              <a:t>going to</a:t>
            </a:r>
            <a:r>
              <a:rPr lang="zh-CN" altLang="zh-CN" kern="100" dirty="0">
                <a:latin typeface="+mn-lt"/>
                <a:ea typeface="+mn-ea"/>
                <a:cs typeface="+mn-ea"/>
                <a:sym typeface="+mn-lt"/>
              </a:rPr>
              <a:t>＋动词原形</a:t>
            </a:r>
            <a:r>
              <a:rPr lang="en-US" altLang="zh-CN" kern="100" dirty="0">
                <a:latin typeface="+mn-lt"/>
                <a:ea typeface="+mn-ea"/>
                <a:cs typeface="+mn-ea"/>
                <a:sym typeface="+mn-lt"/>
              </a:rPr>
              <a:t>”</a:t>
            </a:r>
            <a:r>
              <a:rPr lang="zh-CN" altLang="zh-CN" kern="100" dirty="0">
                <a:latin typeface="+mn-lt"/>
                <a:ea typeface="+mn-ea"/>
                <a:cs typeface="+mn-ea"/>
                <a:sym typeface="+mn-lt"/>
              </a:rPr>
              <a:t>也可表示根据表示过去曾经打算或准备要做的事；而且还可表示根据当时情况判断有可能会发生某事。</a:t>
            </a:r>
            <a:endParaRPr lang="zh-CN" altLang="zh-CN" dirty="0">
              <a:latin typeface="+mn-lt"/>
              <a:ea typeface="+mn-ea"/>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11"/>
          <p:cNvSpPr>
            <a:spLocks noChangeArrowheads="1"/>
          </p:cNvSpPr>
          <p:nvPr/>
        </p:nvSpPr>
        <p:spPr bwMode="auto">
          <a:xfrm>
            <a:off x="388144" y="834628"/>
            <a:ext cx="818078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1]</a:t>
            </a:r>
            <a:r>
              <a:rPr lang="zh-CN" altLang="zh-CN" kern="100" dirty="0">
                <a:latin typeface="+mn-lt"/>
                <a:ea typeface="+mn-ea"/>
                <a:cs typeface="+mn-ea"/>
                <a:sym typeface="+mn-lt"/>
              </a:rPr>
              <a:t>　</a:t>
            </a:r>
            <a:r>
              <a:rPr lang="en-US" altLang="zh-CN" kern="100" dirty="0">
                <a:latin typeface="+mn-lt"/>
                <a:ea typeface="+mn-ea"/>
                <a:cs typeface="+mn-ea"/>
                <a:sym typeface="+mn-lt"/>
              </a:rPr>
              <a:t>(1)</a:t>
            </a:r>
            <a:r>
              <a:rPr lang="zh-CN" altLang="zh-CN" kern="100" dirty="0">
                <a:latin typeface="+mn-lt"/>
                <a:ea typeface="+mn-ea"/>
                <a:cs typeface="+mn-ea"/>
                <a:sym typeface="+mn-lt"/>
              </a:rPr>
              <a:t>选词填空：</a:t>
            </a:r>
            <a:r>
              <a:rPr lang="en-US" altLang="zh-CN" kern="100" dirty="0">
                <a:latin typeface="+mn-lt"/>
                <a:ea typeface="+mn-ea"/>
                <a:cs typeface="+mn-ea"/>
                <a:sym typeface="+mn-lt"/>
              </a:rPr>
              <a:t>can</a:t>
            </a:r>
            <a:r>
              <a:rPr lang="zh-CN" altLang="zh-CN" kern="100" dirty="0">
                <a:latin typeface="+mn-lt"/>
                <a:ea typeface="+mn-ea"/>
                <a:cs typeface="+mn-ea"/>
                <a:sym typeface="+mn-lt"/>
              </a:rPr>
              <a:t>，</a:t>
            </a:r>
            <a:r>
              <a:rPr lang="en-US" altLang="zh-CN" kern="100" dirty="0">
                <a:latin typeface="+mn-lt"/>
                <a:ea typeface="+mn-ea"/>
                <a:cs typeface="+mn-ea"/>
                <a:sym typeface="+mn-lt"/>
              </a:rPr>
              <a:t>could</a:t>
            </a:r>
            <a:r>
              <a:rPr lang="zh-CN" altLang="zh-CN" kern="100" dirty="0">
                <a:latin typeface="+mn-lt"/>
                <a:ea typeface="+mn-ea"/>
                <a:cs typeface="+mn-ea"/>
                <a:sym typeface="+mn-lt"/>
              </a:rPr>
              <a:t>，</a:t>
            </a:r>
            <a:r>
              <a:rPr lang="en-US" altLang="zh-CN" kern="100" dirty="0">
                <a:latin typeface="+mn-lt"/>
                <a:ea typeface="+mn-ea"/>
                <a:cs typeface="+mn-ea"/>
                <a:sym typeface="+mn-lt"/>
              </a:rPr>
              <a:t>couldn’t</a:t>
            </a:r>
            <a:r>
              <a:rPr lang="zh-CN" altLang="zh-CN" kern="100" dirty="0">
                <a:latin typeface="+mn-lt"/>
                <a:ea typeface="+mn-ea"/>
                <a:cs typeface="+mn-ea"/>
                <a:sym typeface="+mn-lt"/>
              </a:rPr>
              <a:t>，</a:t>
            </a:r>
            <a:r>
              <a:rPr lang="en-US" altLang="zh-CN" kern="100" dirty="0">
                <a:latin typeface="+mn-lt"/>
                <a:ea typeface="+mn-ea"/>
                <a:cs typeface="+mn-ea"/>
                <a:sym typeface="+mn-lt"/>
              </a:rPr>
              <a:t>be able to</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①Samuel</a:t>
            </a:r>
            <a:r>
              <a:rPr lang="zh-CN" altLang="zh-CN" kern="100" dirty="0">
                <a:latin typeface="+mn-lt"/>
                <a:ea typeface="+mn-ea"/>
                <a:cs typeface="+mn-ea"/>
                <a:sym typeface="+mn-lt"/>
              </a:rPr>
              <a:t>，</a:t>
            </a:r>
            <a:r>
              <a:rPr lang="en-US" altLang="zh-CN" kern="100" dirty="0">
                <a:latin typeface="+mn-lt"/>
                <a:ea typeface="+mn-ea"/>
                <a:cs typeface="+mn-ea"/>
                <a:sym typeface="+mn-lt"/>
              </a:rPr>
              <a:t>the tallest boy in our class</a:t>
            </a:r>
            <a:r>
              <a:rPr lang="zh-CN" altLang="zh-CN" kern="100" dirty="0">
                <a:latin typeface="+mn-lt"/>
                <a:ea typeface="+mn-ea"/>
                <a:cs typeface="+mn-ea"/>
                <a:sym typeface="+mn-lt"/>
              </a:rPr>
              <a:t>，</a:t>
            </a:r>
            <a:r>
              <a:rPr lang="en-US" altLang="zh-CN" kern="100" dirty="0">
                <a:latin typeface="+mn-lt"/>
                <a:ea typeface="+mn-ea"/>
                <a:cs typeface="+mn-ea"/>
                <a:sym typeface="+mn-lt"/>
              </a:rPr>
              <a:t>____________ easily reach the books on the top shelf.</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②It was really annoying; I ____________ get access to the data bank you had recommended.</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③It was so noisy that we ____________ hear ourselves speak.</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 ____________ I have a word with you? It won’t take long.</a:t>
            </a:r>
            <a:endParaRPr lang="zh-CN" altLang="zh-CN" dirty="0">
              <a:latin typeface="+mn-lt"/>
              <a:ea typeface="+mn-ea"/>
              <a:cs typeface="+mn-ea"/>
              <a:sym typeface="+mn-lt"/>
            </a:endParaRPr>
          </a:p>
        </p:txBody>
      </p:sp>
      <p:sp>
        <p:nvSpPr>
          <p:cNvPr id="4" name="矩形 3"/>
          <p:cNvSpPr/>
          <p:nvPr/>
        </p:nvSpPr>
        <p:spPr>
          <a:xfrm>
            <a:off x="4680348" y="1275160"/>
            <a:ext cx="52482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can</a:t>
            </a:r>
            <a:endParaRPr lang="zh-CN" altLang="en-US" dirty="0">
              <a:latin typeface="+mn-lt"/>
              <a:ea typeface="+mn-ea"/>
              <a:cs typeface="+mn-ea"/>
              <a:sym typeface="+mn-lt"/>
            </a:endParaRPr>
          </a:p>
        </p:txBody>
      </p:sp>
      <p:sp>
        <p:nvSpPr>
          <p:cNvPr id="5" name="矩形 4"/>
          <p:cNvSpPr/>
          <p:nvPr/>
        </p:nvSpPr>
        <p:spPr>
          <a:xfrm>
            <a:off x="3492104" y="2138363"/>
            <a:ext cx="128144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couldn’t </a:t>
            </a:r>
            <a:endParaRPr lang="zh-CN" altLang="en-US" dirty="0">
              <a:latin typeface="+mn-lt"/>
              <a:ea typeface="+mn-ea"/>
              <a:cs typeface="+mn-ea"/>
              <a:sym typeface="+mn-lt"/>
            </a:endParaRPr>
          </a:p>
        </p:txBody>
      </p:sp>
      <p:sp>
        <p:nvSpPr>
          <p:cNvPr id="6" name="矩形 5"/>
          <p:cNvSpPr/>
          <p:nvPr/>
        </p:nvSpPr>
        <p:spPr>
          <a:xfrm>
            <a:off x="3049191" y="2946798"/>
            <a:ext cx="121251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couldn’t</a:t>
            </a:r>
            <a:endParaRPr lang="zh-CN" altLang="en-US" dirty="0">
              <a:latin typeface="+mn-lt"/>
              <a:ea typeface="+mn-ea"/>
              <a:cs typeface="+mn-ea"/>
              <a:sym typeface="+mn-lt"/>
            </a:endParaRPr>
          </a:p>
        </p:txBody>
      </p:sp>
      <p:sp>
        <p:nvSpPr>
          <p:cNvPr id="7" name="矩形 6"/>
          <p:cNvSpPr/>
          <p:nvPr/>
        </p:nvSpPr>
        <p:spPr>
          <a:xfrm>
            <a:off x="1047750" y="3352801"/>
            <a:ext cx="56329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Can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思维导图-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69081" y="1600200"/>
            <a:ext cx="6425804" cy="5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descr="YR3-39"/>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1893094" y="2132410"/>
            <a:ext cx="4838700" cy="25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11"/>
          <p:cNvSpPr>
            <a:spLocks noChangeArrowheads="1"/>
          </p:cNvSpPr>
          <p:nvPr/>
        </p:nvSpPr>
        <p:spPr bwMode="auto">
          <a:xfrm>
            <a:off x="467916" y="1168004"/>
            <a:ext cx="8179594"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(2)</a:t>
            </a:r>
            <a:r>
              <a:rPr lang="zh-CN" altLang="zh-CN" kern="100" dirty="0">
                <a:latin typeface="+mn-lt"/>
                <a:ea typeface="+mn-ea"/>
                <a:cs typeface="+mn-ea"/>
                <a:sym typeface="+mn-lt"/>
              </a:rPr>
              <a:t>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⑤I  ________________________ for your kindness.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我再怎么感谢你的好意也不为过。</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⑥Keep working on it! You ______________________________ for the exam.</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继续努力！准备考试再充分也不为过。</a:t>
            </a:r>
            <a:endParaRPr lang="zh-CN" altLang="zh-CN" dirty="0">
              <a:latin typeface="+mn-lt"/>
              <a:ea typeface="+mn-ea"/>
              <a:cs typeface="+mn-ea"/>
              <a:sym typeface="+mn-lt"/>
            </a:endParaRPr>
          </a:p>
        </p:txBody>
      </p:sp>
      <p:sp>
        <p:nvSpPr>
          <p:cNvPr id="4" name="矩形 3"/>
          <p:cNvSpPr/>
          <p:nvPr/>
        </p:nvSpPr>
        <p:spPr>
          <a:xfrm>
            <a:off x="1215629" y="1620442"/>
            <a:ext cx="251895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cannot thank enough</a:t>
            </a:r>
            <a:endParaRPr lang="zh-CN" altLang="en-US" dirty="0">
              <a:latin typeface="+mn-lt"/>
              <a:ea typeface="+mn-ea"/>
              <a:cs typeface="+mn-ea"/>
              <a:sym typeface="+mn-lt"/>
            </a:endParaRPr>
          </a:p>
        </p:txBody>
      </p:sp>
      <p:sp>
        <p:nvSpPr>
          <p:cNvPr id="5" name="矩形 4"/>
          <p:cNvSpPr/>
          <p:nvPr/>
        </p:nvSpPr>
        <p:spPr>
          <a:xfrm>
            <a:off x="3602832" y="2441973"/>
            <a:ext cx="2898358"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can’t prepare too much</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11"/>
          <p:cNvSpPr>
            <a:spLocks noChangeArrowheads="1"/>
          </p:cNvSpPr>
          <p:nvPr/>
        </p:nvSpPr>
        <p:spPr bwMode="auto">
          <a:xfrm>
            <a:off x="375047" y="411956"/>
            <a:ext cx="818078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2]</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27651" name="矩形 11"/>
          <p:cNvSpPr>
            <a:spLocks noChangeArrowheads="1"/>
          </p:cNvSpPr>
          <p:nvPr/>
        </p:nvSpPr>
        <p:spPr bwMode="auto">
          <a:xfrm>
            <a:off x="423863" y="844154"/>
            <a:ext cx="8428435" cy="38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a:t>
            </a:r>
            <a:r>
              <a:rPr lang="zh-CN" altLang="zh-CN" kern="100" dirty="0">
                <a:latin typeface="+mn-lt"/>
                <a:ea typeface="+mn-ea"/>
                <a:cs typeface="+mn-ea"/>
                <a:sym typeface="+mn-lt"/>
              </a:rPr>
              <a:t>用适当的情态动词填空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①You ____________ feel all the training a waste of time</a:t>
            </a:r>
            <a:r>
              <a:rPr lang="zh-CN" altLang="zh-CN" kern="100" dirty="0">
                <a:latin typeface="+mn-lt"/>
                <a:ea typeface="+mn-ea"/>
                <a:cs typeface="+mn-ea"/>
                <a:sym typeface="+mn-lt"/>
              </a:rPr>
              <a:t>，</a:t>
            </a:r>
            <a:r>
              <a:rPr lang="en-US" altLang="zh-CN" kern="100" dirty="0">
                <a:latin typeface="+mn-lt"/>
                <a:ea typeface="+mn-ea"/>
                <a:cs typeface="+mn-ea"/>
                <a:sym typeface="+mn-lt"/>
              </a:rPr>
              <a:t>but I’m a hundred percent sure later you’ll be grateful you did it.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②Life is unpredictable; even the poorest ____________ become the richest.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③—____________ I smoke in this room?</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—No</a:t>
            </a:r>
            <a:r>
              <a:rPr lang="zh-CN" altLang="zh-CN" kern="100" dirty="0">
                <a:latin typeface="+mn-lt"/>
                <a:ea typeface="+mn-ea"/>
                <a:cs typeface="+mn-ea"/>
                <a:sym typeface="+mn-lt"/>
              </a:rPr>
              <a:t>，</a:t>
            </a:r>
            <a:r>
              <a:rPr lang="en-US" altLang="zh-CN" kern="100" dirty="0">
                <a:latin typeface="+mn-lt"/>
                <a:ea typeface="+mn-ea"/>
                <a:cs typeface="+mn-ea"/>
                <a:sym typeface="+mn-lt"/>
              </a:rPr>
              <a:t>you ____________.</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a:t>
            </a:r>
            <a:r>
              <a:rPr lang="zh-CN" altLang="zh-CN" kern="100" dirty="0">
                <a:latin typeface="+mn-lt"/>
                <a:ea typeface="+mn-ea"/>
                <a:cs typeface="+mn-ea"/>
                <a:sym typeface="+mn-lt"/>
              </a:rPr>
              <a:t>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④I needn’t wait</a:t>
            </a:r>
            <a:r>
              <a:rPr lang="zh-CN" altLang="zh-CN" kern="100" dirty="0">
                <a:latin typeface="+mn-lt"/>
                <a:ea typeface="+mn-ea"/>
                <a:cs typeface="+mn-ea"/>
                <a:sym typeface="+mn-lt"/>
              </a:rPr>
              <a:t>，</a:t>
            </a:r>
            <a:r>
              <a:rPr lang="en-US" altLang="zh-CN" kern="100" dirty="0">
                <a:latin typeface="+mn-lt"/>
                <a:ea typeface="+mn-ea"/>
                <a:cs typeface="+mn-ea"/>
                <a:sym typeface="+mn-lt"/>
              </a:rPr>
              <a:t>I _____________________________ you now.</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我不必等了，不妨现在就告诉你。</a:t>
            </a:r>
            <a:endParaRPr lang="zh-CN" altLang="zh-CN" dirty="0">
              <a:latin typeface="+mn-lt"/>
              <a:ea typeface="+mn-ea"/>
              <a:cs typeface="+mn-ea"/>
              <a:sym typeface="+mn-lt"/>
            </a:endParaRPr>
          </a:p>
        </p:txBody>
      </p:sp>
      <p:sp>
        <p:nvSpPr>
          <p:cNvPr id="4" name="矩形 3"/>
          <p:cNvSpPr/>
          <p:nvPr/>
        </p:nvSpPr>
        <p:spPr>
          <a:xfrm>
            <a:off x="1547813" y="1275160"/>
            <a:ext cx="60497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may</a:t>
            </a:r>
            <a:endParaRPr lang="zh-CN" altLang="en-US" dirty="0">
              <a:latin typeface="+mn-lt"/>
              <a:ea typeface="+mn-ea"/>
              <a:cs typeface="+mn-ea"/>
              <a:sym typeface="+mn-lt"/>
            </a:endParaRPr>
          </a:p>
        </p:txBody>
      </p:sp>
      <p:sp>
        <p:nvSpPr>
          <p:cNvPr id="5" name="矩形 4"/>
          <p:cNvSpPr/>
          <p:nvPr/>
        </p:nvSpPr>
        <p:spPr>
          <a:xfrm>
            <a:off x="4651772" y="2127648"/>
            <a:ext cx="79252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might</a:t>
            </a:r>
            <a:endParaRPr lang="zh-CN" altLang="en-US" dirty="0">
              <a:latin typeface="+mn-lt"/>
              <a:ea typeface="+mn-ea"/>
              <a:cs typeface="+mn-ea"/>
              <a:sym typeface="+mn-lt"/>
            </a:endParaRPr>
          </a:p>
        </p:txBody>
      </p:sp>
      <p:sp>
        <p:nvSpPr>
          <p:cNvPr id="6" name="矩形 5"/>
          <p:cNvSpPr/>
          <p:nvPr/>
        </p:nvSpPr>
        <p:spPr>
          <a:xfrm>
            <a:off x="1223963" y="2549129"/>
            <a:ext cx="61459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May</a:t>
            </a:r>
            <a:endParaRPr lang="zh-CN" altLang="en-US" dirty="0">
              <a:latin typeface="+mn-lt"/>
              <a:ea typeface="+mn-ea"/>
              <a:cs typeface="+mn-ea"/>
              <a:sym typeface="+mn-lt"/>
            </a:endParaRPr>
          </a:p>
        </p:txBody>
      </p:sp>
      <p:sp>
        <p:nvSpPr>
          <p:cNvPr id="7" name="矩形 6"/>
          <p:cNvSpPr/>
          <p:nvPr/>
        </p:nvSpPr>
        <p:spPr>
          <a:xfrm>
            <a:off x="1799035" y="2961085"/>
            <a:ext cx="115159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mustn’t</a:t>
            </a:r>
            <a:endParaRPr lang="zh-CN" altLang="en-US" dirty="0">
              <a:latin typeface="+mn-lt"/>
              <a:ea typeface="+mn-ea"/>
              <a:cs typeface="+mn-ea"/>
              <a:sym typeface="+mn-lt"/>
            </a:endParaRPr>
          </a:p>
        </p:txBody>
      </p:sp>
      <p:sp>
        <p:nvSpPr>
          <p:cNvPr id="8" name="矩形 7"/>
          <p:cNvSpPr/>
          <p:nvPr/>
        </p:nvSpPr>
        <p:spPr>
          <a:xfrm>
            <a:off x="2812257" y="3757613"/>
            <a:ext cx="257352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may/might as well tell</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11"/>
          <p:cNvSpPr>
            <a:spLocks noChangeArrowheads="1"/>
          </p:cNvSpPr>
          <p:nvPr/>
        </p:nvSpPr>
        <p:spPr bwMode="auto">
          <a:xfrm>
            <a:off x="388144" y="834628"/>
            <a:ext cx="8180785"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3]</a:t>
            </a:r>
            <a:r>
              <a:rPr lang="zh-CN" altLang="zh-CN" kern="100" dirty="0">
                <a:latin typeface="+mn-lt"/>
                <a:ea typeface="+mn-ea"/>
                <a:cs typeface="+mn-ea"/>
                <a:sym typeface="+mn-lt"/>
              </a:rPr>
              <a:t>　选词填空：</a:t>
            </a:r>
            <a:r>
              <a:rPr lang="en-US" altLang="zh-CN" kern="100" dirty="0">
                <a:latin typeface="+mn-lt"/>
                <a:ea typeface="+mn-ea"/>
                <a:cs typeface="+mn-ea"/>
                <a:sym typeface="+mn-lt"/>
              </a:rPr>
              <a:t>must</a:t>
            </a:r>
            <a:r>
              <a:rPr lang="zh-CN" altLang="zh-CN" kern="100" dirty="0">
                <a:latin typeface="+mn-lt"/>
                <a:ea typeface="+mn-ea"/>
                <a:cs typeface="+mn-ea"/>
                <a:sym typeface="+mn-lt"/>
              </a:rPr>
              <a:t>，</a:t>
            </a:r>
            <a:r>
              <a:rPr lang="en-US" altLang="zh-CN" kern="100" dirty="0">
                <a:latin typeface="+mn-lt"/>
                <a:ea typeface="+mn-ea"/>
                <a:cs typeface="+mn-ea"/>
                <a:sym typeface="+mn-lt"/>
              </a:rPr>
              <a:t>needn’t</a:t>
            </a:r>
            <a:r>
              <a:rPr lang="zh-CN" altLang="zh-CN" kern="100" dirty="0">
                <a:latin typeface="+mn-lt"/>
                <a:ea typeface="+mn-ea"/>
                <a:cs typeface="+mn-ea"/>
                <a:sym typeface="+mn-lt"/>
              </a:rPr>
              <a:t>，</a:t>
            </a:r>
            <a:r>
              <a:rPr lang="en-US" altLang="zh-CN" kern="100" dirty="0">
                <a:latin typeface="+mn-lt"/>
                <a:ea typeface="+mn-ea"/>
                <a:cs typeface="+mn-ea"/>
                <a:sym typeface="+mn-lt"/>
              </a:rPr>
              <a:t>have to</a:t>
            </a:r>
            <a:r>
              <a:rPr lang="zh-CN" altLang="zh-CN" kern="100" dirty="0">
                <a:latin typeface="+mn-lt"/>
                <a:ea typeface="+mn-ea"/>
                <a:cs typeface="+mn-ea"/>
                <a:sym typeface="+mn-lt"/>
              </a:rPr>
              <a:t>，</a:t>
            </a:r>
            <a:r>
              <a:rPr lang="en-US" altLang="zh-CN" kern="100" dirty="0">
                <a:latin typeface="+mn-lt"/>
                <a:ea typeface="+mn-ea"/>
                <a:cs typeface="+mn-ea"/>
                <a:sym typeface="+mn-lt"/>
              </a:rPr>
              <a:t>mustn’t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①—Can’t you stay a little longer?</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—It’s getting </a:t>
            </a:r>
            <a:r>
              <a:rPr lang="en-US" altLang="zh-CN" kern="100" dirty="0" err="1">
                <a:latin typeface="+mn-lt"/>
                <a:ea typeface="+mn-ea"/>
                <a:cs typeface="+mn-ea"/>
                <a:sym typeface="+mn-lt"/>
              </a:rPr>
              <a:t>late.I</a:t>
            </a:r>
            <a:r>
              <a:rPr lang="en-US" altLang="zh-CN" kern="100" dirty="0">
                <a:latin typeface="+mn-lt"/>
                <a:ea typeface="+mn-ea"/>
                <a:cs typeface="+mn-ea"/>
                <a:sym typeface="+mn-lt"/>
              </a:rPr>
              <a:t> really ____________ go </a:t>
            </a:r>
            <a:r>
              <a:rPr lang="en-US" altLang="zh-CN" kern="100" dirty="0" err="1">
                <a:latin typeface="+mn-lt"/>
                <a:ea typeface="+mn-ea"/>
                <a:cs typeface="+mn-ea"/>
                <a:sym typeface="+mn-lt"/>
              </a:rPr>
              <a:t>now.My</a:t>
            </a:r>
            <a:r>
              <a:rPr lang="en-US" altLang="zh-CN" kern="100" dirty="0">
                <a:latin typeface="+mn-lt"/>
                <a:ea typeface="+mn-ea"/>
                <a:cs typeface="+mn-ea"/>
                <a:sym typeface="+mn-lt"/>
              </a:rPr>
              <a:t> daughter is home alone.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②You ____________ be careful with the </a:t>
            </a:r>
            <a:r>
              <a:rPr lang="en-US" altLang="zh-CN" kern="100" dirty="0" err="1">
                <a:latin typeface="+mn-lt"/>
                <a:ea typeface="+mn-ea"/>
                <a:cs typeface="+mn-ea"/>
                <a:sym typeface="+mn-lt"/>
              </a:rPr>
              <a:t>camera.It</a:t>
            </a:r>
            <a:r>
              <a:rPr lang="en-US" altLang="zh-CN" kern="100" dirty="0">
                <a:latin typeface="+mn-lt"/>
                <a:ea typeface="+mn-ea"/>
                <a:cs typeface="+mn-ea"/>
                <a:sym typeface="+mn-lt"/>
              </a:rPr>
              <a:t> costs!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③—____________ I turn down the radio now?</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—No</a:t>
            </a:r>
            <a:r>
              <a:rPr lang="zh-CN" altLang="zh-CN" kern="100" dirty="0">
                <a:latin typeface="+mn-lt"/>
                <a:ea typeface="+mn-ea"/>
                <a:cs typeface="+mn-ea"/>
                <a:sym typeface="+mn-lt"/>
              </a:rPr>
              <a:t>，</a:t>
            </a:r>
            <a:r>
              <a:rPr lang="en-US" altLang="zh-CN" kern="100" dirty="0">
                <a:latin typeface="+mn-lt"/>
                <a:ea typeface="+mn-ea"/>
                <a:cs typeface="+mn-ea"/>
                <a:sym typeface="+mn-lt"/>
              </a:rPr>
              <a:t>you ____________.</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④My brother was ill</a:t>
            </a:r>
            <a:r>
              <a:rPr lang="zh-CN" altLang="zh-CN" kern="100" dirty="0">
                <a:latin typeface="+mn-lt"/>
                <a:ea typeface="+mn-ea"/>
                <a:cs typeface="+mn-ea"/>
                <a:sym typeface="+mn-lt"/>
              </a:rPr>
              <a:t>，</a:t>
            </a:r>
            <a:r>
              <a:rPr lang="en-US" altLang="zh-CN" kern="100" dirty="0">
                <a:latin typeface="+mn-lt"/>
                <a:ea typeface="+mn-ea"/>
                <a:cs typeface="+mn-ea"/>
                <a:sym typeface="+mn-lt"/>
              </a:rPr>
              <a:t>so I ____________ call a doctor in.</a:t>
            </a:r>
            <a:endParaRPr lang="zh-CN" altLang="zh-CN" dirty="0">
              <a:latin typeface="+mn-lt"/>
              <a:ea typeface="+mn-ea"/>
              <a:cs typeface="+mn-ea"/>
              <a:sym typeface="+mn-lt"/>
            </a:endParaRPr>
          </a:p>
        </p:txBody>
      </p:sp>
      <p:sp>
        <p:nvSpPr>
          <p:cNvPr id="4" name="矩形 3"/>
          <p:cNvSpPr/>
          <p:nvPr/>
        </p:nvSpPr>
        <p:spPr>
          <a:xfrm>
            <a:off x="3228975" y="1707357"/>
            <a:ext cx="69153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a:t>
            </a:r>
            <a:endParaRPr lang="zh-CN" altLang="en-US" dirty="0">
              <a:latin typeface="+mn-lt"/>
              <a:ea typeface="+mn-ea"/>
              <a:cs typeface="+mn-ea"/>
              <a:sym typeface="+mn-lt"/>
            </a:endParaRPr>
          </a:p>
        </p:txBody>
      </p:sp>
      <p:sp>
        <p:nvSpPr>
          <p:cNvPr id="5" name="矩形 4"/>
          <p:cNvSpPr/>
          <p:nvPr/>
        </p:nvSpPr>
        <p:spPr>
          <a:xfrm>
            <a:off x="1393031" y="2116932"/>
            <a:ext cx="69153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a:t>
            </a:r>
            <a:endParaRPr lang="zh-CN" altLang="en-US" dirty="0">
              <a:latin typeface="+mn-lt"/>
              <a:ea typeface="+mn-ea"/>
              <a:cs typeface="+mn-ea"/>
              <a:sym typeface="+mn-lt"/>
            </a:endParaRPr>
          </a:p>
        </p:txBody>
      </p:sp>
      <p:sp>
        <p:nvSpPr>
          <p:cNvPr id="6" name="矩形 5"/>
          <p:cNvSpPr/>
          <p:nvPr/>
        </p:nvSpPr>
        <p:spPr>
          <a:xfrm>
            <a:off x="1233488" y="2549129"/>
            <a:ext cx="70115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a:t>
            </a:r>
            <a:endParaRPr lang="zh-CN" altLang="en-US" dirty="0">
              <a:latin typeface="+mn-lt"/>
              <a:ea typeface="+mn-ea"/>
              <a:cs typeface="+mn-ea"/>
              <a:sym typeface="+mn-lt"/>
            </a:endParaRPr>
          </a:p>
        </p:txBody>
      </p:sp>
      <p:sp>
        <p:nvSpPr>
          <p:cNvPr id="7" name="矩形 6"/>
          <p:cNvSpPr/>
          <p:nvPr/>
        </p:nvSpPr>
        <p:spPr>
          <a:xfrm>
            <a:off x="1802607" y="2950369"/>
            <a:ext cx="115159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needn’t</a:t>
            </a:r>
            <a:endParaRPr lang="zh-CN" altLang="en-US" dirty="0">
              <a:latin typeface="+mn-lt"/>
              <a:ea typeface="+mn-ea"/>
              <a:cs typeface="+mn-ea"/>
              <a:sym typeface="+mn-lt"/>
            </a:endParaRPr>
          </a:p>
        </p:txBody>
      </p:sp>
      <p:sp>
        <p:nvSpPr>
          <p:cNvPr id="8" name="矩形 7"/>
          <p:cNvSpPr/>
          <p:nvPr/>
        </p:nvSpPr>
        <p:spPr>
          <a:xfrm>
            <a:off x="3323035" y="3352801"/>
            <a:ext cx="85792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had to</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11"/>
          <p:cNvSpPr>
            <a:spLocks noChangeArrowheads="1"/>
          </p:cNvSpPr>
          <p:nvPr/>
        </p:nvSpPr>
        <p:spPr bwMode="auto">
          <a:xfrm>
            <a:off x="469107" y="842962"/>
            <a:ext cx="8099822"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4]</a:t>
            </a:r>
            <a:r>
              <a:rPr lang="zh-CN" altLang="zh-CN" dirty="0">
                <a:latin typeface="+mn-lt"/>
                <a:ea typeface="+mn-ea"/>
                <a:cs typeface="+mn-ea"/>
                <a:sym typeface="+mn-lt"/>
              </a:rPr>
              <a:t>　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①It was sad to me that they</a:t>
            </a:r>
            <a:r>
              <a:rPr lang="zh-CN" altLang="zh-CN" dirty="0">
                <a:latin typeface="+mn-lt"/>
                <a:ea typeface="+mn-ea"/>
                <a:cs typeface="+mn-ea"/>
                <a:sym typeface="+mn-lt"/>
              </a:rPr>
              <a:t>，</a:t>
            </a:r>
            <a:r>
              <a:rPr lang="en-US" altLang="zh-CN" dirty="0">
                <a:latin typeface="+mn-lt"/>
                <a:ea typeface="+mn-ea"/>
                <a:cs typeface="+mn-ea"/>
                <a:sym typeface="+mn-lt"/>
              </a:rPr>
              <a:t>so poor themselves</a:t>
            </a:r>
            <a:r>
              <a:rPr lang="zh-CN" altLang="zh-CN" dirty="0">
                <a:latin typeface="+mn-lt"/>
                <a:ea typeface="+mn-ea"/>
                <a:cs typeface="+mn-ea"/>
                <a:sym typeface="+mn-lt"/>
              </a:rPr>
              <a:t>，</a:t>
            </a:r>
            <a:r>
              <a:rPr lang="en-US" altLang="zh-CN" dirty="0">
                <a:latin typeface="+mn-lt"/>
                <a:ea typeface="+mn-ea"/>
                <a:cs typeface="+mn-ea"/>
                <a:sym typeface="+mn-lt"/>
              </a:rPr>
              <a:t>________________________.</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他们这么穷竟然还带食物给我，这使我很难过。</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②You ____________________ the baby to the doctor’s.</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你应该把这婴儿带去看看医生。</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③I asked the teacher if I  ________________________.</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我问老师我能否请一天假。</a:t>
            </a:r>
          </a:p>
        </p:txBody>
      </p:sp>
      <p:sp>
        <p:nvSpPr>
          <p:cNvPr id="4" name="矩形 3"/>
          <p:cNvSpPr/>
          <p:nvPr/>
        </p:nvSpPr>
        <p:spPr>
          <a:xfrm>
            <a:off x="5478066" y="1275160"/>
            <a:ext cx="255101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should bring me food</a:t>
            </a:r>
            <a:endParaRPr lang="zh-CN" altLang="en-US" dirty="0">
              <a:latin typeface="+mn-lt"/>
              <a:ea typeface="+mn-ea"/>
              <a:cs typeface="+mn-ea"/>
              <a:sym typeface="+mn-lt"/>
            </a:endParaRPr>
          </a:p>
        </p:txBody>
      </p:sp>
      <p:sp>
        <p:nvSpPr>
          <p:cNvPr id="5" name="矩形 4"/>
          <p:cNvSpPr/>
          <p:nvPr/>
        </p:nvSpPr>
        <p:spPr>
          <a:xfrm>
            <a:off x="1547813" y="2138363"/>
            <a:ext cx="142237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should take</a:t>
            </a:r>
            <a:endParaRPr lang="zh-CN" altLang="en-US" dirty="0">
              <a:latin typeface="+mn-lt"/>
              <a:ea typeface="+mn-ea"/>
              <a:cs typeface="+mn-ea"/>
              <a:sym typeface="+mn-lt"/>
            </a:endParaRPr>
          </a:p>
        </p:txBody>
      </p:sp>
      <p:sp>
        <p:nvSpPr>
          <p:cNvPr id="6" name="矩形 5"/>
          <p:cNvSpPr/>
          <p:nvPr/>
        </p:nvSpPr>
        <p:spPr>
          <a:xfrm>
            <a:off x="3084910" y="2926557"/>
            <a:ext cx="2807948"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should have one day off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11"/>
          <p:cNvSpPr>
            <a:spLocks noChangeArrowheads="1"/>
          </p:cNvSpPr>
          <p:nvPr/>
        </p:nvSpPr>
        <p:spPr bwMode="auto">
          <a:xfrm>
            <a:off x="334566" y="627460"/>
            <a:ext cx="8261747"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5]</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30723" name="矩形 11"/>
          <p:cNvSpPr>
            <a:spLocks noChangeArrowheads="1"/>
          </p:cNvSpPr>
          <p:nvPr/>
        </p:nvSpPr>
        <p:spPr bwMode="auto">
          <a:xfrm>
            <a:off x="359569" y="1113235"/>
            <a:ext cx="8428435" cy="256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zh-CN" altLang="zh-CN" kern="100" dirty="0">
                <a:latin typeface="+mn-lt"/>
                <a:ea typeface="+mn-ea"/>
                <a:cs typeface="+mn-ea"/>
                <a:sym typeface="+mn-lt"/>
              </a:rPr>
              <a:t>选词填空：</a:t>
            </a:r>
            <a:r>
              <a:rPr lang="en-US" altLang="zh-CN" kern="100" dirty="0">
                <a:latin typeface="+mn-lt"/>
                <a:ea typeface="+mn-ea"/>
                <a:cs typeface="+mn-ea"/>
                <a:sym typeface="+mn-lt"/>
              </a:rPr>
              <a:t>would</a:t>
            </a:r>
            <a:r>
              <a:rPr lang="zh-CN" altLang="zh-CN" kern="100" dirty="0">
                <a:latin typeface="+mn-lt"/>
                <a:ea typeface="+mn-ea"/>
                <a:cs typeface="+mn-ea"/>
                <a:sym typeface="+mn-lt"/>
              </a:rPr>
              <a:t>，</a:t>
            </a:r>
            <a:r>
              <a:rPr lang="en-US" altLang="zh-CN" kern="100" dirty="0">
                <a:latin typeface="+mn-lt"/>
                <a:ea typeface="+mn-ea"/>
                <a:cs typeface="+mn-ea"/>
                <a:sym typeface="+mn-lt"/>
              </a:rPr>
              <a:t>used to</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①I still remember my happy childhood when my mother ____________ take me to Disneyland at weekends.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②Whenever I was in trouble</a:t>
            </a:r>
            <a:r>
              <a:rPr lang="zh-CN" altLang="zh-CN" kern="100" dirty="0">
                <a:latin typeface="+mn-lt"/>
                <a:ea typeface="+mn-ea"/>
                <a:cs typeface="+mn-ea"/>
                <a:sym typeface="+mn-lt"/>
              </a:rPr>
              <a:t>，</a:t>
            </a:r>
            <a:r>
              <a:rPr lang="en-US" altLang="zh-CN" kern="100" dirty="0">
                <a:latin typeface="+mn-lt"/>
                <a:ea typeface="+mn-ea"/>
                <a:cs typeface="+mn-ea"/>
                <a:sym typeface="+mn-lt"/>
              </a:rPr>
              <a:t>he ____________ help me.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③If I write a letter</a:t>
            </a:r>
            <a:r>
              <a:rPr lang="zh-CN" altLang="zh-CN" kern="100" dirty="0">
                <a:latin typeface="+mn-lt"/>
                <a:ea typeface="+mn-ea"/>
                <a:cs typeface="+mn-ea"/>
                <a:sym typeface="+mn-lt"/>
              </a:rPr>
              <a:t>，</a:t>
            </a:r>
            <a:r>
              <a:rPr lang="en-US" altLang="zh-CN" kern="100" dirty="0">
                <a:latin typeface="+mn-lt"/>
                <a:ea typeface="+mn-ea"/>
                <a:cs typeface="+mn-ea"/>
                <a:sym typeface="+mn-lt"/>
              </a:rPr>
              <a:t>____________ you post it for me?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④I  ____________ drink coffee</a:t>
            </a:r>
            <a:r>
              <a:rPr lang="zh-CN" altLang="zh-CN" kern="100" dirty="0">
                <a:latin typeface="+mn-lt"/>
                <a:ea typeface="+mn-ea"/>
                <a:cs typeface="+mn-ea"/>
                <a:sym typeface="+mn-lt"/>
              </a:rPr>
              <a:t>，</a:t>
            </a:r>
            <a:r>
              <a:rPr lang="en-US" altLang="zh-CN" kern="100" dirty="0">
                <a:latin typeface="+mn-lt"/>
                <a:ea typeface="+mn-ea"/>
                <a:cs typeface="+mn-ea"/>
                <a:sym typeface="+mn-lt"/>
              </a:rPr>
              <a:t>but now I drink green tea.</a:t>
            </a:r>
            <a:endParaRPr lang="zh-CN" altLang="zh-CN" dirty="0">
              <a:latin typeface="+mn-lt"/>
              <a:ea typeface="+mn-ea"/>
              <a:cs typeface="+mn-ea"/>
              <a:sym typeface="+mn-lt"/>
            </a:endParaRPr>
          </a:p>
        </p:txBody>
      </p:sp>
      <p:sp>
        <p:nvSpPr>
          <p:cNvPr id="4" name="矩形 3"/>
          <p:cNvSpPr/>
          <p:nvPr/>
        </p:nvSpPr>
        <p:spPr>
          <a:xfrm>
            <a:off x="6516291" y="1577579"/>
            <a:ext cx="81907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would</a:t>
            </a:r>
            <a:endParaRPr lang="zh-CN" altLang="en-US" dirty="0">
              <a:latin typeface="+mn-lt"/>
              <a:ea typeface="+mn-ea"/>
              <a:cs typeface="+mn-ea"/>
              <a:sym typeface="+mn-lt"/>
            </a:endParaRPr>
          </a:p>
        </p:txBody>
      </p:sp>
      <p:sp>
        <p:nvSpPr>
          <p:cNvPr id="5" name="矩形 4"/>
          <p:cNvSpPr/>
          <p:nvPr/>
        </p:nvSpPr>
        <p:spPr>
          <a:xfrm>
            <a:off x="3924301" y="2396729"/>
            <a:ext cx="81907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would</a:t>
            </a:r>
            <a:endParaRPr lang="zh-CN" altLang="en-US" dirty="0">
              <a:latin typeface="+mn-lt"/>
              <a:ea typeface="+mn-ea"/>
              <a:cs typeface="+mn-ea"/>
              <a:sym typeface="+mn-lt"/>
            </a:endParaRPr>
          </a:p>
        </p:txBody>
      </p:sp>
      <p:sp>
        <p:nvSpPr>
          <p:cNvPr id="6" name="矩形 5"/>
          <p:cNvSpPr/>
          <p:nvPr/>
        </p:nvSpPr>
        <p:spPr>
          <a:xfrm>
            <a:off x="2627710" y="2796779"/>
            <a:ext cx="81907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would</a:t>
            </a:r>
            <a:endParaRPr lang="zh-CN" altLang="en-US" dirty="0">
              <a:latin typeface="+mn-lt"/>
              <a:ea typeface="+mn-ea"/>
              <a:cs typeface="+mn-ea"/>
              <a:sym typeface="+mn-lt"/>
            </a:endParaRPr>
          </a:p>
        </p:txBody>
      </p:sp>
      <p:sp>
        <p:nvSpPr>
          <p:cNvPr id="7" name="矩形 6"/>
          <p:cNvSpPr/>
          <p:nvPr/>
        </p:nvSpPr>
        <p:spPr>
          <a:xfrm>
            <a:off x="1027510" y="3207544"/>
            <a:ext cx="96853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used to</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11"/>
          <p:cNvSpPr>
            <a:spLocks noChangeArrowheads="1"/>
          </p:cNvSpPr>
          <p:nvPr/>
        </p:nvSpPr>
        <p:spPr bwMode="auto">
          <a:xfrm>
            <a:off x="415528" y="1072754"/>
            <a:ext cx="8099822"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6]</a:t>
            </a:r>
            <a:r>
              <a:rPr lang="zh-CN" altLang="zh-CN" kern="100" dirty="0">
                <a:latin typeface="+mn-lt"/>
                <a:ea typeface="+mn-ea"/>
                <a:cs typeface="+mn-ea"/>
                <a:sym typeface="+mn-lt"/>
              </a:rPr>
              <a:t>　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①He ___________________________ say what he thought.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他不敢说出他的想法。</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②__________________________ staying where she was?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她还敢冒险呆在原来的地方吗？</a:t>
            </a:r>
            <a:endParaRPr lang="zh-CN" altLang="zh-CN" dirty="0">
              <a:latin typeface="+mn-lt"/>
              <a:ea typeface="+mn-ea"/>
              <a:cs typeface="+mn-ea"/>
              <a:sym typeface="+mn-lt"/>
            </a:endParaRPr>
          </a:p>
        </p:txBody>
      </p:sp>
      <p:sp>
        <p:nvSpPr>
          <p:cNvPr id="4" name="矩形 3"/>
          <p:cNvSpPr/>
          <p:nvPr/>
        </p:nvSpPr>
        <p:spPr>
          <a:xfrm>
            <a:off x="1357313" y="1512094"/>
            <a:ext cx="315490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didn’t dare (to)/dared not</a:t>
            </a:r>
            <a:endParaRPr lang="zh-CN" altLang="en-US" dirty="0">
              <a:latin typeface="+mn-lt"/>
              <a:ea typeface="+mn-ea"/>
              <a:cs typeface="+mn-ea"/>
              <a:sym typeface="+mn-lt"/>
            </a:endParaRPr>
          </a:p>
        </p:txBody>
      </p:sp>
      <p:sp>
        <p:nvSpPr>
          <p:cNvPr id="5" name="矩形 4"/>
          <p:cNvSpPr/>
          <p:nvPr/>
        </p:nvSpPr>
        <p:spPr>
          <a:xfrm>
            <a:off x="1439466" y="2344342"/>
            <a:ext cx="156029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Dare she risk</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11"/>
          <p:cNvSpPr>
            <a:spLocks noChangeArrowheads="1"/>
          </p:cNvSpPr>
          <p:nvPr/>
        </p:nvSpPr>
        <p:spPr bwMode="auto">
          <a:xfrm>
            <a:off x="415528" y="965598"/>
            <a:ext cx="8099822"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7]</a:t>
            </a:r>
            <a:r>
              <a:rPr lang="zh-CN" altLang="zh-CN" dirty="0">
                <a:latin typeface="+mn-lt"/>
                <a:ea typeface="+mn-ea"/>
                <a:cs typeface="+mn-ea"/>
                <a:sym typeface="+mn-lt"/>
              </a:rPr>
              <a:t>　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①It’s half past </a:t>
            </a:r>
            <a:r>
              <a:rPr lang="en-US" altLang="zh-CN" dirty="0" err="1">
                <a:latin typeface="+mn-lt"/>
                <a:ea typeface="+mn-ea"/>
                <a:cs typeface="+mn-ea"/>
                <a:sym typeface="+mn-lt"/>
              </a:rPr>
              <a:t>two.I</a:t>
            </a:r>
            <a:r>
              <a:rPr lang="en-US" altLang="zh-CN" dirty="0">
                <a:latin typeface="+mn-lt"/>
                <a:ea typeface="+mn-ea"/>
                <a:cs typeface="+mn-ea"/>
                <a:sym typeface="+mn-lt"/>
              </a:rPr>
              <a:t> think we  __________________.</a:t>
            </a:r>
          </a:p>
          <a:p>
            <a:pPr algn="just">
              <a:lnSpc>
                <a:spcPct val="150000"/>
              </a:lnSpc>
              <a:defRPr/>
            </a:pPr>
            <a:r>
              <a:rPr lang="zh-CN" altLang="zh-CN" dirty="0">
                <a:latin typeface="+mn-lt"/>
                <a:ea typeface="+mn-ea"/>
                <a:cs typeface="+mn-ea"/>
                <a:sym typeface="+mn-lt"/>
              </a:rPr>
              <a:t>现在两点半了。我想我们最好还是回家吧。</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②You _____________________________ class any more.</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你最好不要再上课迟到了。</a:t>
            </a:r>
          </a:p>
        </p:txBody>
      </p:sp>
      <p:sp>
        <p:nvSpPr>
          <p:cNvPr id="4" name="矩形 3"/>
          <p:cNvSpPr/>
          <p:nvPr/>
        </p:nvSpPr>
        <p:spPr>
          <a:xfrm>
            <a:off x="3415904" y="1414463"/>
            <a:ext cx="236635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had better go home</a:t>
            </a:r>
            <a:endParaRPr lang="zh-CN" altLang="en-US" dirty="0">
              <a:latin typeface="+mn-lt"/>
              <a:ea typeface="+mn-ea"/>
              <a:cs typeface="+mn-ea"/>
              <a:sym typeface="+mn-lt"/>
            </a:endParaRPr>
          </a:p>
        </p:txBody>
      </p:sp>
      <p:sp>
        <p:nvSpPr>
          <p:cNvPr id="5" name="矩形 4"/>
          <p:cNvSpPr/>
          <p:nvPr/>
        </p:nvSpPr>
        <p:spPr>
          <a:xfrm>
            <a:off x="1547812" y="2247901"/>
            <a:ext cx="301685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had better not be late for </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11"/>
          <p:cNvSpPr>
            <a:spLocks noChangeArrowheads="1"/>
          </p:cNvSpPr>
          <p:nvPr/>
        </p:nvSpPr>
        <p:spPr bwMode="auto">
          <a:xfrm>
            <a:off x="388144" y="681038"/>
            <a:ext cx="8180785"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8]</a:t>
            </a:r>
            <a:r>
              <a:rPr lang="zh-CN" altLang="zh-CN" dirty="0">
                <a:latin typeface="+mn-lt"/>
                <a:ea typeface="+mn-ea"/>
                <a:cs typeface="+mn-ea"/>
                <a:sym typeface="+mn-lt"/>
              </a:rPr>
              <a:t>　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①I told him I  ________________________ at the station.</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我跟他说，我会到车站去给他送行。</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②</a:t>
            </a:r>
            <a:r>
              <a:rPr lang="en-US" altLang="zh-CN" dirty="0">
                <a:latin typeface="+mn-lt"/>
                <a:ea typeface="+mn-ea"/>
                <a:cs typeface="+mn-ea"/>
                <a:sym typeface="+mn-lt"/>
              </a:rPr>
              <a:t>The sky went very dark and we thought it  _______________________ but it was a false alarm.</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天空变得黑沉沉的，我们以为要下雨了，不过只是虚惊一场。</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③They said that they ________________________ a meeting.</a:t>
            </a:r>
            <a:endParaRPr lang="zh-CN" altLang="zh-CN" sz="800" dirty="0">
              <a:latin typeface="+mn-lt"/>
              <a:ea typeface="+mn-ea"/>
              <a:cs typeface="+mn-ea"/>
              <a:sym typeface="+mn-lt"/>
            </a:endParaRPr>
          </a:p>
          <a:p>
            <a:pPr>
              <a:lnSpc>
                <a:spcPct val="150000"/>
              </a:lnSpc>
              <a:defRPr/>
            </a:pPr>
            <a:r>
              <a:rPr lang="zh-CN" altLang="zh-CN" dirty="0">
                <a:latin typeface="+mn-lt"/>
                <a:ea typeface="+mn-ea"/>
                <a:cs typeface="+mn-ea"/>
                <a:sym typeface="+mn-lt"/>
              </a:rPr>
              <a:t>他们说他们曾经打算开个会。</a:t>
            </a:r>
          </a:p>
        </p:txBody>
      </p:sp>
      <p:sp>
        <p:nvSpPr>
          <p:cNvPr id="4" name="矩形 3"/>
          <p:cNvSpPr/>
          <p:nvPr/>
        </p:nvSpPr>
        <p:spPr>
          <a:xfrm>
            <a:off x="2225279" y="1145382"/>
            <a:ext cx="211942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would see him off</a:t>
            </a:r>
            <a:endParaRPr lang="zh-CN" altLang="en-US" dirty="0">
              <a:latin typeface="+mn-lt"/>
              <a:ea typeface="+mn-ea"/>
              <a:cs typeface="+mn-ea"/>
              <a:sym typeface="+mn-lt"/>
            </a:endParaRPr>
          </a:p>
        </p:txBody>
      </p:sp>
      <p:sp>
        <p:nvSpPr>
          <p:cNvPr id="5" name="矩形 4"/>
          <p:cNvSpPr/>
          <p:nvPr/>
        </p:nvSpPr>
        <p:spPr>
          <a:xfrm>
            <a:off x="5210176" y="1944292"/>
            <a:ext cx="206178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was going to rain</a:t>
            </a:r>
            <a:endParaRPr lang="zh-CN" altLang="en-US" dirty="0">
              <a:latin typeface="+mn-lt"/>
              <a:ea typeface="+mn-ea"/>
              <a:cs typeface="+mn-ea"/>
              <a:sym typeface="+mn-lt"/>
            </a:endParaRPr>
          </a:p>
        </p:txBody>
      </p:sp>
      <p:sp>
        <p:nvSpPr>
          <p:cNvPr id="6" name="矩形 5"/>
          <p:cNvSpPr/>
          <p:nvPr/>
        </p:nvSpPr>
        <p:spPr>
          <a:xfrm>
            <a:off x="2843212" y="3198019"/>
            <a:ext cx="227543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were going to have</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6" descr="语法整体突破"/>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51223" y="627460"/>
            <a:ext cx="8560594" cy="54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矩形 11"/>
          <p:cNvSpPr>
            <a:spLocks noChangeArrowheads="1"/>
          </p:cNvSpPr>
          <p:nvPr/>
        </p:nvSpPr>
        <p:spPr bwMode="auto">
          <a:xfrm>
            <a:off x="251222" y="1275160"/>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indent="540385" algn="just">
              <a:lnSpc>
                <a:spcPct val="150000"/>
              </a:lnSpc>
              <a:spcAft>
                <a:spcPts val="0"/>
              </a:spcAft>
              <a:defRPr/>
            </a:pPr>
            <a:r>
              <a:rPr lang="zh-CN" altLang="zh-CN" kern="100" dirty="0">
                <a:latin typeface="+mn-lt"/>
                <a:ea typeface="+mn-ea"/>
                <a:cs typeface="+mn-ea"/>
                <a:sym typeface="+mn-lt"/>
              </a:rPr>
              <a:t>情态动词表示说话人对某一动作或状态的态度，本身不能单独作谓语，必须和不带</a:t>
            </a:r>
            <a:r>
              <a:rPr lang="en-US" altLang="zh-CN" kern="100" dirty="0">
                <a:latin typeface="+mn-lt"/>
                <a:ea typeface="+mn-ea"/>
                <a:cs typeface="+mn-ea"/>
                <a:sym typeface="+mn-lt"/>
              </a:rPr>
              <a:t>to</a:t>
            </a:r>
            <a:r>
              <a:rPr lang="zh-CN" altLang="zh-CN" kern="100" dirty="0">
                <a:latin typeface="+mn-lt"/>
                <a:ea typeface="+mn-ea"/>
                <a:cs typeface="+mn-ea"/>
                <a:sym typeface="+mn-lt"/>
              </a:rPr>
              <a:t>的不定式</a:t>
            </a:r>
            <a:r>
              <a:rPr lang="en-US" altLang="zh-CN" kern="100" dirty="0">
                <a:latin typeface="+mn-lt"/>
                <a:ea typeface="+mn-ea"/>
                <a:cs typeface="+mn-ea"/>
                <a:sym typeface="+mn-lt"/>
              </a:rPr>
              <a:t>(</a:t>
            </a:r>
            <a:r>
              <a:rPr lang="zh-CN" altLang="zh-CN" kern="100" dirty="0">
                <a:latin typeface="+mn-lt"/>
                <a:ea typeface="+mn-ea"/>
                <a:cs typeface="+mn-ea"/>
                <a:sym typeface="+mn-lt"/>
              </a:rPr>
              <a:t>即动词原形</a:t>
            </a:r>
            <a:r>
              <a:rPr lang="en-US" altLang="zh-CN" kern="100" dirty="0">
                <a:latin typeface="+mn-lt"/>
                <a:ea typeface="+mn-ea"/>
                <a:cs typeface="+mn-ea"/>
                <a:sym typeface="+mn-lt"/>
              </a:rPr>
              <a:t>)</a:t>
            </a:r>
            <a:r>
              <a:rPr lang="zh-CN" altLang="zh-CN" kern="100" dirty="0">
                <a:latin typeface="+mn-lt"/>
                <a:ea typeface="+mn-ea"/>
                <a:cs typeface="+mn-ea"/>
                <a:sym typeface="+mn-lt"/>
              </a:rPr>
              <a:t>连用。情态动词没有人称和数的变化。</a:t>
            </a:r>
            <a:endParaRPr lang="zh-CN" altLang="zh-CN" dirty="0">
              <a:latin typeface="+mn-lt"/>
              <a:ea typeface="+mn-ea"/>
              <a:cs typeface="+mn-ea"/>
              <a:sym typeface="+mn-lt"/>
            </a:endParaRPr>
          </a:p>
        </p:txBody>
      </p:sp>
      <p:sp>
        <p:nvSpPr>
          <p:cNvPr id="11267" name="矩形 11"/>
          <p:cNvSpPr>
            <a:spLocks noChangeArrowheads="1"/>
          </p:cNvSpPr>
          <p:nvPr/>
        </p:nvSpPr>
        <p:spPr bwMode="auto">
          <a:xfrm>
            <a:off x="335757" y="2162175"/>
            <a:ext cx="8428435"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zh-CN" altLang="zh-CN" dirty="0">
                <a:latin typeface="+mn-lt"/>
                <a:ea typeface="+mn-ea"/>
                <a:cs typeface="+mn-ea"/>
                <a:sym typeface="+mn-lt"/>
              </a:rPr>
              <a:t>一、情态动词</a:t>
            </a:r>
            <a:endParaRPr lang="zh-CN" altLang="zh-CN" sz="800" dirty="0">
              <a:latin typeface="+mn-lt"/>
              <a:ea typeface="+mn-ea"/>
              <a:cs typeface="+mn-ea"/>
              <a:sym typeface="+mn-lt"/>
            </a:endParaRPr>
          </a:p>
          <a:p>
            <a:pPr algn="just">
              <a:lnSpc>
                <a:spcPct val="150000"/>
              </a:lnSpc>
            </a:pPr>
            <a:r>
              <a:rPr lang="en-US" altLang="zh-CN" b="1" dirty="0">
                <a:latin typeface="+mn-lt"/>
                <a:ea typeface="+mn-ea"/>
                <a:cs typeface="+mn-ea"/>
                <a:sym typeface="+mn-lt"/>
              </a:rPr>
              <a:t>1</a:t>
            </a:r>
            <a:r>
              <a:rPr lang="en-US" altLang="zh-CN" dirty="0">
                <a:latin typeface="+mn-lt"/>
                <a:ea typeface="+mn-ea"/>
                <a:cs typeface="+mn-ea"/>
                <a:sym typeface="+mn-lt"/>
              </a:rPr>
              <a:t>.</a:t>
            </a:r>
            <a:r>
              <a:rPr lang="en-US" altLang="zh-CN" b="1" dirty="0">
                <a:latin typeface="+mn-lt"/>
                <a:ea typeface="+mn-ea"/>
                <a:cs typeface="+mn-ea"/>
                <a:sym typeface="+mn-lt"/>
              </a:rPr>
              <a:t>can</a:t>
            </a:r>
            <a:r>
              <a:rPr lang="zh-CN" altLang="zh-CN" dirty="0">
                <a:latin typeface="+mn-lt"/>
                <a:ea typeface="+mn-ea"/>
                <a:cs typeface="+mn-ea"/>
                <a:sym typeface="+mn-lt"/>
              </a:rPr>
              <a:t>和</a:t>
            </a:r>
            <a:r>
              <a:rPr lang="en-US" altLang="zh-CN" b="1" dirty="0">
                <a:latin typeface="+mn-lt"/>
                <a:ea typeface="+mn-ea"/>
                <a:cs typeface="+mn-ea"/>
                <a:sym typeface="+mn-lt"/>
              </a:rPr>
              <a:t>could </a:t>
            </a:r>
            <a:r>
              <a:rPr lang="en-US" altLang="zh-CN" dirty="0">
                <a:latin typeface="+mn-lt"/>
                <a:ea typeface="+mn-ea"/>
                <a:cs typeface="+mn-ea"/>
                <a:sym typeface="+mn-lt"/>
              </a:rPr>
              <a:t>(</a:t>
            </a:r>
            <a:r>
              <a:rPr lang="en-US" altLang="zh-CN" b="1" dirty="0">
                <a:latin typeface="+mn-lt"/>
                <a:ea typeface="+mn-ea"/>
                <a:cs typeface="+mn-ea"/>
                <a:sym typeface="+mn-lt"/>
              </a:rPr>
              <a:t>could</a:t>
            </a:r>
            <a:r>
              <a:rPr lang="zh-CN" altLang="zh-CN" dirty="0">
                <a:latin typeface="+mn-lt"/>
                <a:ea typeface="+mn-ea"/>
                <a:cs typeface="+mn-ea"/>
                <a:sym typeface="+mn-lt"/>
              </a:rPr>
              <a:t>是</a:t>
            </a:r>
            <a:r>
              <a:rPr lang="en-US" altLang="zh-CN" b="1" dirty="0">
                <a:latin typeface="+mn-lt"/>
                <a:ea typeface="+mn-ea"/>
                <a:cs typeface="+mn-ea"/>
                <a:sym typeface="+mn-lt"/>
              </a:rPr>
              <a:t>can</a:t>
            </a:r>
            <a:r>
              <a:rPr lang="zh-CN" altLang="zh-CN" dirty="0">
                <a:latin typeface="+mn-lt"/>
                <a:ea typeface="+mn-ea"/>
                <a:cs typeface="+mn-ea"/>
                <a:sym typeface="+mn-lt"/>
              </a:rPr>
              <a:t>的过去式</a:t>
            </a:r>
            <a:r>
              <a:rPr lang="zh-CN" altLang="zh-CN" b="1" dirty="0">
                <a:latin typeface="+mn-lt"/>
                <a:ea typeface="+mn-ea"/>
                <a:cs typeface="+mn-ea"/>
                <a:sym typeface="+mn-lt"/>
              </a:rPr>
              <a:t>，</a:t>
            </a:r>
            <a:r>
              <a:rPr lang="zh-CN" altLang="zh-CN" dirty="0">
                <a:latin typeface="+mn-lt"/>
                <a:ea typeface="+mn-ea"/>
                <a:cs typeface="+mn-ea"/>
                <a:sym typeface="+mn-lt"/>
              </a:rPr>
              <a:t>语气更委婉</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pPr>
            <a:r>
              <a:rPr lang="en-US" altLang="zh-CN" dirty="0">
                <a:latin typeface="+mn-lt"/>
                <a:ea typeface="+mn-ea"/>
                <a:cs typeface="+mn-ea"/>
                <a:sym typeface="+mn-lt"/>
              </a:rPr>
              <a:t>[</a:t>
            </a:r>
            <a:r>
              <a:rPr lang="zh-CN" altLang="zh-CN" dirty="0">
                <a:latin typeface="+mn-lt"/>
                <a:ea typeface="+mn-ea"/>
                <a:cs typeface="+mn-ea"/>
                <a:sym typeface="+mn-lt"/>
              </a:rPr>
              <a:t>合作探究</a:t>
            </a:r>
            <a:r>
              <a:rPr lang="en-US" altLang="zh-CN" dirty="0">
                <a:latin typeface="+mn-lt"/>
                <a:ea typeface="+mn-ea"/>
                <a:cs typeface="+mn-ea"/>
                <a:sym typeface="+mn-lt"/>
              </a:rPr>
              <a:t>1]</a:t>
            </a:r>
            <a:r>
              <a:rPr lang="zh-CN" altLang="zh-CN" dirty="0">
                <a:latin typeface="+mn-lt"/>
                <a:ea typeface="+mn-ea"/>
                <a:cs typeface="+mn-ea"/>
                <a:sym typeface="+mn-lt"/>
              </a:rPr>
              <a:t>　</a:t>
            </a:r>
          </a:p>
        </p:txBody>
      </p:sp>
      <p:sp>
        <p:nvSpPr>
          <p:cNvPr id="5" name="矩形 11"/>
          <p:cNvSpPr>
            <a:spLocks noChangeArrowheads="1"/>
          </p:cNvSpPr>
          <p:nvPr/>
        </p:nvSpPr>
        <p:spPr bwMode="auto">
          <a:xfrm>
            <a:off x="454819" y="3436144"/>
            <a:ext cx="8428435"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①He </a:t>
            </a:r>
            <a:r>
              <a:rPr lang="en-US" altLang="zh-CN" b="1" kern="100" dirty="0">
                <a:latin typeface="+mn-lt"/>
                <a:ea typeface="+mn-ea"/>
                <a:cs typeface="+mn-ea"/>
                <a:sym typeface="+mn-lt"/>
              </a:rPr>
              <a:t>can</a:t>
            </a:r>
            <a:r>
              <a:rPr lang="en-US" altLang="zh-CN" kern="100" dirty="0">
                <a:latin typeface="+mn-lt"/>
                <a:ea typeface="+mn-ea"/>
                <a:cs typeface="+mn-ea"/>
                <a:sym typeface="+mn-lt"/>
              </a:rPr>
              <a:t> use the computer skillfully now</a:t>
            </a:r>
            <a:r>
              <a:rPr lang="zh-CN" altLang="zh-CN" kern="100" dirty="0">
                <a:latin typeface="+mn-lt"/>
                <a:ea typeface="+mn-ea"/>
                <a:cs typeface="+mn-ea"/>
                <a:sym typeface="+mn-lt"/>
              </a:rPr>
              <a:t>，</a:t>
            </a:r>
            <a:r>
              <a:rPr lang="en-US" altLang="zh-CN" kern="100" dirty="0">
                <a:latin typeface="+mn-lt"/>
                <a:ea typeface="+mn-ea"/>
                <a:cs typeface="+mn-ea"/>
                <a:sym typeface="+mn-lt"/>
              </a:rPr>
              <a:t>but he couldn’t last year.</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他现在能熟练使用电脑了，但去年他不会。</a:t>
            </a:r>
            <a:endParaRPr lang="zh-CN" altLang="zh-CN" dirty="0">
              <a:latin typeface="+mn-lt"/>
              <a:ea typeface="+mn-ea"/>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1"/>
          <p:cNvSpPr>
            <a:spLocks noChangeArrowheads="1"/>
          </p:cNvSpPr>
          <p:nvPr/>
        </p:nvSpPr>
        <p:spPr bwMode="auto">
          <a:xfrm>
            <a:off x="334566" y="627460"/>
            <a:ext cx="8261747" cy="38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②Training by oneself in a gym </a:t>
            </a:r>
            <a:r>
              <a:rPr lang="en-US" altLang="zh-CN" b="1" kern="100" dirty="0">
                <a:latin typeface="+mn-lt"/>
                <a:ea typeface="+mn-ea"/>
                <a:cs typeface="+mn-ea"/>
                <a:sym typeface="+mn-lt"/>
              </a:rPr>
              <a:t>can</a:t>
            </a:r>
            <a:r>
              <a:rPr lang="en-US" altLang="zh-CN" kern="100" dirty="0">
                <a:latin typeface="+mn-lt"/>
                <a:ea typeface="+mn-ea"/>
                <a:cs typeface="+mn-ea"/>
                <a:sym typeface="+mn-lt"/>
              </a:rPr>
              <a:t> be highly dangerous.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一个人在体育馆训练有时会很危险的。</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a:t>
            </a:r>
            <a:r>
              <a:rPr lang="en-US" altLang="zh-CN" b="1" kern="100" dirty="0">
                <a:latin typeface="+mn-lt"/>
                <a:ea typeface="+mn-ea"/>
                <a:cs typeface="+mn-ea"/>
                <a:sym typeface="+mn-lt"/>
              </a:rPr>
              <a:t>Can/Could</a:t>
            </a:r>
            <a:r>
              <a:rPr lang="en-US" altLang="zh-CN" kern="100" dirty="0">
                <a:latin typeface="+mn-lt"/>
                <a:ea typeface="+mn-ea"/>
                <a:cs typeface="+mn-ea"/>
                <a:sym typeface="+mn-lt"/>
              </a:rPr>
              <a:t> I have a look at your new pen?</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我可以看一看你的新钢笔吗？</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—Yes</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can</a:t>
            </a:r>
            <a:r>
              <a:rPr lang="en-US" altLang="zh-CN" kern="100" dirty="0">
                <a:latin typeface="+mn-lt"/>
                <a:ea typeface="+mn-ea"/>
                <a:cs typeface="+mn-ea"/>
                <a:sym typeface="+mn-lt"/>
              </a:rPr>
              <a:t>./No</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can’t</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可以。</a:t>
            </a:r>
            <a:r>
              <a:rPr lang="en-US" altLang="zh-CN" kern="100" dirty="0">
                <a:latin typeface="+mn-lt"/>
                <a:ea typeface="+mn-ea"/>
                <a:cs typeface="+mn-ea"/>
                <a:sym typeface="+mn-lt"/>
              </a:rPr>
              <a:t>/</a:t>
            </a:r>
            <a:r>
              <a:rPr lang="zh-CN" altLang="zh-CN" kern="100" dirty="0">
                <a:latin typeface="+mn-lt"/>
                <a:ea typeface="+mn-ea"/>
                <a:cs typeface="+mn-ea"/>
                <a:sym typeface="+mn-lt"/>
              </a:rPr>
              <a:t>不可以。</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④That </a:t>
            </a:r>
            <a:r>
              <a:rPr lang="en-US" altLang="zh-CN" b="1" kern="100" dirty="0">
                <a:latin typeface="+mn-lt"/>
                <a:ea typeface="+mn-ea"/>
                <a:cs typeface="+mn-ea"/>
                <a:sym typeface="+mn-lt"/>
              </a:rPr>
              <a:t>can’t</a:t>
            </a:r>
            <a:r>
              <a:rPr lang="en-US" altLang="zh-CN" kern="100" dirty="0">
                <a:latin typeface="+mn-lt"/>
                <a:ea typeface="+mn-ea"/>
                <a:cs typeface="+mn-ea"/>
                <a:sym typeface="+mn-lt"/>
              </a:rPr>
              <a:t> be Mary—she’s in hospital.</a:t>
            </a:r>
            <a:r>
              <a:rPr lang="zh-CN" altLang="zh-CN" kern="100" dirty="0">
                <a:latin typeface="+mn-lt"/>
                <a:ea typeface="+mn-ea"/>
                <a:cs typeface="+mn-ea"/>
                <a:sym typeface="+mn-lt"/>
              </a:rPr>
              <a:t>那不可能是玛丽——她在住院。</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⑤</a:t>
            </a:r>
            <a:r>
              <a:rPr lang="en-US" altLang="zh-CN" kern="100" dirty="0">
                <a:latin typeface="+mn-lt"/>
                <a:ea typeface="+mn-ea"/>
                <a:cs typeface="+mn-ea"/>
                <a:sym typeface="+mn-lt"/>
              </a:rPr>
              <a:t>Someone is knocking at the </a:t>
            </a:r>
            <a:r>
              <a:rPr lang="en-US" altLang="zh-CN" kern="100" dirty="0" err="1">
                <a:latin typeface="+mn-lt"/>
                <a:ea typeface="+mn-ea"/>
                <a:cs typeface="+mn-ea"/>
                <a:sym typeface="+mn-lt"/>
              </a:rPr>
              <a:t>door.Who</a:t>
            </a:r>
            <a:r>
              <a:rPr lang="en-US" altLang="zh-CN" kern="100" dirty="0">
                <a:latin typeface="+mn-lt"/>
                <a:ea typeface="+mn-ea"/>
                <a:cs typeface="+mn-ea"/>
                <a:sym typeface="+mn-lt"/>
              </a:rPr>
              <a:t> </a:t>
            </a:r>
            <a:r>
              <a:rPr lang="en-US" altLang="zh-CN" b="1" kern="100" dirty="0">
                <a:latin typeface="+mn-lt"/>
                <a:ea typeface="+mn-ea"/>
                <a:cs typeface="+mn-ea"/>
                <a:sym typeface="+mn-lt"/>
              </a:rPr>
              <a:t>can</a:t>
            </a:r>
            <a:r>
              <a:rPr lang="en-US" altLang="zh-CN" kern="100" dirty="0">
                <a:latin typeface="+mn-lt"/>
                <a:ea typeface="+mn-ea"/>
                <a:cs typeface="+mn-ea"/>
                <a:sym typeface="+mn-lt"/>
              </a:rPr>
              <a:t> it be?</a:t>
            </a:r>
            <a:r>
              <a:rPr lang="zh-CN" altLang="zh-CN" kern="100" dirty="0">
                <a:latin typeface="+mn-lt"/>
                <a:ea typeface="+mn-ea"/>
                <a:cs typeface="+mn-ea"/>
                <a:sym typeface="+mn-lt"/>
              </a:rPr>
              <a:t>有人在敲门，可能是谁呢？</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⑥You </a:t>
            </a:r>
            <a:r>
              <a:rPr lang="en-US" altLang="zh-CN" b="1" kern="100" dirty="0">
                <a:latin typeface="+mn-lt"/>
                <a:ea typeface="+mn-ea"/>
                <a:cs typeface="+mn-ea"/>
                <a:sym typeface="+mn-lt"/>
              </a:rPr>
              <a:t>can’t</a:t>
            </a:r>
            <a:r>
              <a:rPr lang="en-US" altLang="zh-CN" kern="100" dirty="0">
                <a:latin typeface="+mn-lt"/>
                <a:ea typeface="+mn-ea"/>
                <a:cs typeface="+mn-ea"/>
                <a:sym typeface="+mn-lt"/>
              </a:rPr>
              <a:t> be careful </a:t>
            </a:r>
            <a:r>
              <a:rPr lang="en-US" altLang="zh-CN" b="1" kern="100" dirty="0">
                <a:latin typeface="+mn-lt"/>
                <a:ea typeface="+mn-ea"/>
                <a:cs typeface="+mn-ea"/>
                <a:sym typeface="+mn-lt"/>
              </a:rPr>
              <a:t>enough</a:t>
            </a:r>
            <a:r>
              <a:rPr lang="en-US" altLang="zh-CN" kern="100" dirty="0">
                <a:latin typeface="+mn-lt"/>
                <a:ea typeface="+mn-ea"/>
                <a:cs typeface="+mn-ea"/>
                <a:sym typeface="+mn-lt"/>
              </a:rPr>
              <a:t>.</a:t>
            </a:r>
            <a:r>
              <a:rPr lang="zh-CN" altLang="zh-CN" kern="100" dirty="0">
                <a:latin typeface="+mn-lt"/>
                <a:ea typeface="+mn-ea"/>
                <a:cs typeface="+mn-ea"/>
                <a:sym typeface="+mn-lt"/>
              </a:rPr>
              <a:t>你再细心也不为过。</a:t>
            </a:r>
            <a:endParaRPr lang="zh-CN" altLang="zh-CN" dirty="0">
              <a:latin typeface="+mn-lt"/>
              <a:ea typeface="+mn-ea"/>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11"/>
          <p:cNvSpPr>
            <a:spLocks noChangeArrowheads="1"/>
          </p:cNvSpPr>
          <p:nvPr/>
        </p:nvSpPr>
        <p:spPr bwMode="auto">
          <a:xfrm>
            <a:off x="334566" y="834628"/>
            <a:ext cx="826174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269875" indent="-269875"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1]</a:t>
            </a:r>
            <a:r>
              <a:rPr lang="zh-CN" altLang="zh-CN" kern="100" dirty="0">
                <a:latin typeface="+mn-lt"/>
                <a:ea typeface="+mn-ea"/>
                <a:cs typeface="+mn-ea"/>
                <a:sym typeface="+mn-lt"/>
              </a:rPr>
              <a:t>　</a:t>
            </a:r>
            <a:r>
              <a:rPr lang="en-US" altLang="zh-CN" kern="100" dirty="0">
                <a:latin typeface="+mn-lt"/>
                <a:ea typeface="+mn-ea"/>
                <a:cs typeface="+mn-ea"/>
                <a:sym typeface="+mn-lt"/>
              </a:rPr>
              <a:t>(1)①</a:t>
            </a:r>
            <a:r>
              <a:rPr lang="zh-CN" altLang="zh-CN" kern="100" dirty="0">
                <a:latin typeface="+mn-lt"/>
                <a:ea typeface="+mn-ea"/>
                <a:cs typeface="+mn-ea"/>
                <a:sym typeface="+mn-lt"/>
              </a:rPr>
              <a:t>句中</a:t>
            </a:r>
            <a:r>
              <a:rPr lang="en-US" altLang="zh-CN" kern="100" dirty="0">
                <a:latin typeface="+mn-lt"/>
                <a:ea typeface="+mn-ea"/>
                <a:cs typeface="+mn-ea"/>
                <a:sym typeface="+mn-lt"/>
              </a:rPr>
              <a:t>can</a:t>
            </a:r>
            <a:r>
              <a:rPr lang="zh-CN" altLang="zh-CN" kern="100" dirty="0">
                <a:latin typeface="+mn-lt"/>
                <a:ea typeface="+mn-ea"/>
                <a:cs typeface="+mn-ea"/>
                <a:sym typeface="+mn-lt"/>
              </a:rPr>
              <a:t>表示 </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marL="269875" indent="-269875" algn="just">
              <a:lnSpc>
                <a:spcPct val="150000"/>
              </a:lnSpc>
              <a:spcAft>
                <a:spcPts val="0"/>
              </a:spcAft>
              <a:defRPr/>
            </a:pPr>
            <a:r>
              <a:rPr lang="en-US" altLang="zh-CN" kern="100" dirty="0">
                <a:latin typeface="+mn-lt"/>
                <a:ea typeface="+mn-ea"/>
                <a:cs typeface="+mn-ea"/>
                <a:sym typeface="+mn-lt"/>
              </a:rPr>
              <a:t>	(2)____________</a:t>
            </a:r>
            <a:r>
              <a:rPr lang="zh-CN" altLang="zh-CN" kern="100" dirty="0">
                <a:latin typeface="+mn-lt"/>
                <a:ea typeface="+mn-ea"/>
                <a:cs typeface="+mn-ea"/>
                <a:sym typeface="+mn-lt"/>
              </a:rPr>
              <a:t>句中</a:t>
            </a:r>
            <a:r>
              <a:rPr lang="en-US" altLang="zh-CN" kern="100" dirty="0">
                <a:latin typeface="+mn-lt"/>
                <a:ea typeface="+mn-ea"/>
                <a:cs typeface="+mn-ea"/>
                <a:sym typeface="+mn-lt"/>
              </a:rPr>
              <a:t>can</a:t>
            </a:r>
            <a:r>
              <a:rPr lang="zh-CN" altLang="zh-CN" kern="100" dirty="0">
                <a:latin typeface="+mn-lt"/>
                <a:ea typeface="+mn-ea"/>
                <a:cs typeface="+mn-ea"/>
                <a:sym typeface="+mn-lt"/>
              </a:rPr>
              <a:t>表示可能性，可译为</a:t>
            </a:r>
            <a:r>
              <a:rPr lang="en-US" altLang="zh-CN" kern="100" dirty="0">
                <a:latin typeface="+mn-lt"/>
                <a:ea typeface="+mn-ea"/>
                <a:cs typeface="+mn-ea"/>
                <a:sym typeface="+mn-lt"/>
              </a:rPr>
              <a:t>“</a:t>
            </a:r>
            <a:r>
              <a:rPr lang="zh-CN" altLang="zh-CN" kern="100" dirty="0">
                <a:latin typeface="+mn-lt"/>
                <a:ea typeface="+mn-ea"/>
                <a:cs typeface="+mn-ea"/>
                <a:sym typeface="+mn-lt"/>
              </a:rPr>
              <a:t>有可能；有时会</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marL="269875" indent="-269875" algn="just">
              <a:lnSpc>
                <a:spcPct val="150000"/>
              </a:lnSpc>
              <a:spcAft>
                <a:spcPts val="0"/>
              </a:spcAft>
              <a:defRPr/>
            </a:pPr>
            <a:r>
              <a:rPr lang="en-US" altLang="zh-CN" kern="100" dirty="0">
                <a:latin typeface="+mn-lt"/>
                <a:ea typeface="+mn-ea"/>
                <a:cs typeface="+mn-ea"/>
                <a:sym typeface="+mn-lt"/>
              </a:rPr>
              <a:t>	(3)③</a:t>
            </a:r>
            <a:r>
              <a:rPr lang="zh-CN" altLang="zh-CN" kern="100" dirty="0">
                <a:latin typeface="+mn-lt"/>
                <a:ea typeface="+mn-ea"/>
                <a:cs typeface="+mn-ea"/>
                <a:sym typeface="+mn-lt"/>
              </a:rPr>
              <a:t>句中</a:t>
            </a:r>
            <a:r>
              <a:rPr lang="en-US" altLang="zh-CN" kern="100" dirty="0">
                <a:latin typeface="+mn-lt"/>
                <a:ea typeface="+mn-ea"/>
                <a:cs typeface="+mn-ea"/>
                <a:sym typeface="+mn-lt"/>
              </a:rPr>
              <a:t>can</a:t>
            </a:r>
            <a:r>
              <a:rPr lang="zh-CN" altLang="zh-CN" kern="100" dirty="0">
                <a:latin typeface="+mn-lt"/>
                <a:ea typeface="+mn-ea"/>
                <a:cs typeface="+mn-ea"/>
                <a:sym typeface="+mn-lt"/>
              </a:rPr>
              <a:t>表示 </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marL="269875" indent="-269875" algn="just">
              <a:lnSpc>
                <a:spcPct val="150000"/>
              </a:lnSpc>
              <a:spcAft>
                <a:spcPts val="0"/>
              </a:spcAft>
              <a:defRPr/>
            </a:pPr>
            <a:r>
              <a:rPr lang="en-US" altLang="zh-CN" kern="100" dirty="0">
                <a:latin typeface="+mn-lt"/>
                <a:ea typeface="+mn-ea"/>
                <a:cs typeface="+mn-ea"/>
                <a:sym typeface="+mn-lt"/>
              </a:rPr>
              <a:t>	(4)____________</a:t>
            </a:r>
            <a:r>
              <a:rPr lang="zh-CN" altLang="zh-CN" kern="100" dirty="0">
                <a:latin typeface="+mn-lt"/>
                <a:ea typeface="+mn-ea"/>
                <a:cs typeface="+mn-ea"/>
                <a:sym typeface="+mn-lt"/>
              </a:rPr>
              <a:t>句中</a:t>
            </a:r>
            <a:r>
              <a:rPr lang="en-US" altLang="zh-CN" kern="100" dirty="0">
                <a:latin typeface="+mn-lt"/>
                <a:ea typeface="+mn-ea"/>
                <a:cs typeface="+mn-ea"/>
                <a:sym typeface="+mn-lt"/>
              </a:rPr>
              <a:t>can/could</a:t>
            </a:r>
            <a:r>
              <a:rPr lang="zh-CN" altLang="zh-CN" kern="100" dirty="0">
                <a:latin typeface="+mn-lt"/>
                <a:ea typeface="+mn-ea"/>
                <a:cs typeface="+mn-ea"/>
                <a:sym typeface="+mn-lt"/>
              </a:rPr>
              <a:t>在否定句、疑问句中表示推测或怀疑，译为</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marL="269875" indent="-269875" algn="just">
              <a:lnSpc>
                <a:spcPct val="150000"/>
              </a:lnSpc>
              <a:spcAft>
                <a:spcPts val="0"/>
              </a:spcAft>
              <a:defRPr/>
            </a:pPr>
            <a:r>
              <a:rPr lang="en-US" altLang="zh-CN" kern="100" dirty="0">
                <a:latin typeface="+mn-lt"/>
                <a:ea typeface="+mn-ea"/>
                <a:cs typeface="+mn-ea"/>
                <a:sym typeface="+mn-lt"/>
              </a:rPr>
              <a:t>	(5)⑥</a:t>
            </a:r>
            <a:r>
              <a:rPr lang="zh-CN" altLang="zh-CN" kern="100" dirty="0">
                <a:latin typeface="+mn-lt"/>
                <a:ea typeface="+mn-ea"/>
                <a:cs typeface="+mn-ea"/>
                <a:sym typeface="+mn-lt"/>
              </a:rPr>
              <a:t>句中</a:t>
            </a:r>
            <a:r>
              <a:rPr lang="en-US" altLang="zh-CN" kern="100" dirty="0">
                <a:latin typeface="+mn-lt"/>
                <a:ea typeface="+mn-ea"/>
                <a:cs typeface="+mn-ea"/>
                <a:sym typeface="+mn-lt"/>
              </a:rPr>
              <a:t>can’t</a:t>
            </a:r>
            <a:r>
              <a:rPr lang="zh-CN" altLang="zh-CN" kern="100" dirty="0">
                <a:latin typeface="+mn-lt"/>
                <a:ea typeface="+mn-ea"/>
                <a:cs typeface="+mn-ea"/>
                <a:sym typeface="+mn-lt"/>
              </a:rPr>
              <a:t>与</a:t>
            </a:r>
            <a:r>
              <a:rPr lang="en-US" altLang="zh-CN" kern="100" dirty="0">
                <a:latin typeface="+mn-lt"/>
                <a:ea typeface="+mn-ea"/>
                <a:cs typeface="+mn-ea"/>
                <a:sym typeface="+mn-lt"/>
              </a:rPr>
              <a:t>____________</a:t>
            </a:r>
            <a:r>
              <a:rPr lang="zh-CN" altLang="zh-CN" kern="100" dirty="0">
                <a:latin typeface="+mn-lt"/>
                <a:ea typeface="+mn-ea"/>
                <a:cs typeface="+mn-ea"/>
                <a:sym typeface="+mn-lt"/>
              </a:rPr>
              <a:t>或</a:t>
            </a:r>
            <a:r>
              <a:rPr lang="en-US" altLang="zh-CN" kern="100" dirty="0">
                <a:latin typeface="+mn-lt"/>
                <a:ea typeface="+mn-ea"/>
                <a:cs typeface="+mn-ea"/>
                <a:sym typeface="+mn-lt"/>
              </a:rPr>
              <a:t>too</a:t>
            </a:r>
            <a:r>
              <a:rPr lang="zh-CN" altLang="zh-CN" kern="100" dirty="0">
                <a:latin typeface="+mn-lt"/>
                <a:ea typeface="+mn-ea"/>
                <a:cs typeface="+mn-ea"/>
                <a:sym typeface="+mn-lt"/>
              </a:rPr>
              <a:t>连用，表示</a:t>
            </a:r>
            <a:r>
              <a:rPr lang="en-US" altLang="zh-CN" kern="100" dirty="0">
                <a:latin typeface="+mn-lt"/>
                <a:ea typeface="+mn-ea"/>
                <a:cs typeface="+mn-ea"/>
                <a:sym typeface="+mn-lt"/>
              </a:rPr>
              <a:t>“</a:t>
            </a:r>
            <a:r>
              <a:rPr lang="zh-CN" altLang="zh-CN" kern="100" dirty="0">
                <a:latin typeface="+mn-lt"/>
                <a:ea typeface="+mn-ea"/>
                <a:cs typeface="+mn-ea"/>
                <a:sym typeface="+mn-lt"/>
              </a:rPr>
              <a:t>再</a:t>
            </a:r>
            <a:r>
              <a:rPr lang="en-US" altLang="zh-CN" kern="100" dirty="0">
                <a:latin typeface="+mn-lt"/>
                <a:ea typeface="+mn-ea"/>
                <a:cs typeface="+mn-ea"/>
                <a:sym typeface="+mn-lt"/>
              </a:rPr>
              <a:t>……</a:t>
            </a:r>
            <a:r>
              <a:rPr lang="zh-CN" altLang="zh-CN" kern="100" dirty="0">
                <a:latin typeface="+mn-lt"/>
                <a:ea typeface="+mn-ea"/>
                <a:cs typeface="+mn-ea"/>
                <a:sym typeface="+mn-lt"/>
              </a:rPr>
              <a:t>也不为过</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marL="269875" indent="-269875"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名师提醒</a:t>
            </a:r>
            <a:r>
              <a:rPr lang="en-US" altLang="zh-CN" kern="100" dirty="0">
                <a:latin typeface="+mn-lt"/>
                <a:ea typeface="+mn-ea"/>
                <a:cs typeface="+mn-ea"/>
                <a:sym typeface="+mn-lt"/>
              </a:rPr>
              <a:t>]</a:t>
            </a:r>
            <a:r>
              <a:rPr lang="zh-CN" altLang="zh-CN" kern="100" dirty="0">
                <a:latin typeface="+mn-lt"/>
                <a:ea typeface="+mn-ea"/>
                <a:cs typeface="+mn-ea"/>
                <a:sym typeface="+mn-lt"/>
              </a:rPr>
              <a:t>　</a:t>
            </a:r>
            <a:r>
              <a:rPr lang="en-US" altLang="zh-CN" kern="100" dirty="0">
                <a:latin typeface="+mn-lt"/>
                <a:ea typeface="+mn-ea"/>
                <a:cs typeface="+mn-ea"/>
                <a:sym typeface="+mn-lt"/>
              </a:rPr>
              <a:t>can </a:t>
            </a:r>
            <a:r>
              <a:rPr lang="zh-CN" altLang="zh-CN" kern="100" dirty="0">
                <a:latin typeface="+mn-lt"/>
                <a:ea typeface="+mn-ea"/>
                <a:cs typeface="+mn-ea"/>
                <a:sym typeface="+mn-lt"/>
              </a:rPr>
              <a:t>表示允许时，在疑问句中用</a:t>
            </a:r>
            <a:r>
              <a:rPr lang="en-US" altLang="zh-CN" kern="100" dirty="0">
                <a:latin typeface="+mn-lt"/>
                <a:ea typeface="+mn-ea"/>
                <a:cs typeface="+mn-ea"/>
                <a:sym typeface="+mn-lt"/>
              </a:rPr>
              <a:t>could</a:t>
            </a:r>
            <a:r>
              <a:rPr lang="zh-CN" altLang="zh-CN" kern="100" dirty="0">
                <a:latin typeface="+mn-lt"/>
                <a:ea typeface="+mn-ea"/>
                <a:cs typeface="+mn-ea"/>
                <a:sym typeface="+mn-lt"/>
              </a:rPr>
              <a:t>更委婉，在回答中一律用</a:t>
            </a:r>
            <a:r>
              <a:rPr lang="en-US" altLang="zh-CN" kern="100" dirty="0">
                <a:latin typeface="+mn-lt"/>
                <a:ea typeface="+mn-ea"/>
                <a:cs typeface="+mn-ea"/>
                <a:sym typeface="+mn-lt"/>
              </a:rPr>
              <a:t>can</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3" name="矩形 2"/>
          <p:cNvSpPr/>
          <p:nvPr/>
        </p:nvSpPr>
        <p:spPr>
          <a:xfrm>
            <a:off x="3924301" y="842963"/>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能力</a:t>
            </a:r>
            <a:endParaRPr lang="zh-CN" altLang="en-US" dirty="0">
              <a:latin typeface="+mn-lt"/>
              <a:ea typeface="+mn-ea"/>
              <a:cs typeface="+mn-ea"/>
              <a:sym typeface="+mn-lt"/>
            </a:endParaRPr>
          </a:p>
        </p:txBody>
      </p:sp>
      <p:sp>
        <p:nvSpPr>
          <p:cNvPr id="6" name="矩形 5"/>
          <p:cNvSpPr/>
          <p:nvPr/>
        </p:nvSpPr>
        <p:spPr>
          <a:xfrm>
            <a:off x="1331119" y="1253729"/>
            <a:ext cx="36933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②</a:t>
            </a:r>
            <a:endParaRPr lang="zh-CN" altLang="en-US" dirty="0">
              <a:latin typeface="+mn-lt"/>
              <a:ea typeface="+mn-ea"/>
              <a:cs typeface="+mn-ea"/>
              <a:sym typeface="+mn-lt"/>
            </a:endParaRPr>
          </a:p>
        </p:txBody>
      </p:sp>
      <p:sp>
        <p:nvSpPr>
          <p:cNvPr id="7" name="矩形 6"/>
          <p:cNvSpPr/>
          <p:nvPr/>
        </p:nvSpPr>
        <p:spPr>
          <a:xfrm>
            <a:off x="2783682" y="1695451"/>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许可</a:t>
            </a:r>
            <a:endParaRPr lang="zh-CN" altLang="en-US" dirty="0">
              <a:latin typeface="+mn-lt"/>
              <a:ea typeface="+mn-ea"/>
              <a:cs typeface="+mn-ea"/>
              <a:sym typeface="+mn-lt"/>
            </a:endParaRPr>
          </a:p>
        </p:txBody>
      </p:sp>
      <p:sp>
        <p:nvSpPr>
          <p:cNvPr id="8" name="矩形 7"/>
          <p:cNvSpPr/>
          <p:nvPr/>
        </p:nvSpPr>
        <p:spPr>
          <a:xfrm>
            <a:off x="1163241" y="2116932"/>
            <a:ext cx="60016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④⑤</a:t>
            </a:r>
            <a:endParaRPr lang="zh-CN" altLang="en-US" dirty="0">
              <a:latin typeface="+mn-lt"/>
              <a:ea typeface="+mn-ea"/>
              <a:cs typeface="+mn-ea"/>
              <a:sym typeface="+mn-lt"/>
            </a:endParaRPr>
          </a:p>
        </p:txBody>
      </p:sp>
      <p:sp>
        <p:nvSpPr>
          <p:cNvPr id="9" name="矩形 8"/>
          <p:cNvSpPr/>
          <p:nvPr/>
        </p:nvSpPr>
        <p:spPr>
          <a:xfrm>
            <a:off x="1095376" y="2540794"/>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可能</a:t>
            </a:r>
            <a:endParaRPr lang="zh-CN" altLang="en-US" dirty="0">
              <a:latin typeface="+mn-lt"/>
              <a:ea typeface="+mn-ea"/>
              <a:cs typeface="+mn-ea"/>
              <a:sym typeface="+mn-lt"/>
            </a:endParaRPr>
          </a:p>
        </p:txBody>
      </p:sp>
      <p:sp>
        <p:nvSpPr>
          <p:cNvPr id="10" name="矩形 9"/>
          <p:cNvSpPr/>
          <p:nvPr/>
        </p:nvSpPr>
        <p:spPr>
          <a:xfrm>
            <a:off x="2458641" y="2926557"/>
            <a:ext cx="99290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enough</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11"/>
          <p:cNvSpPr>
            <a:spLocks noChangeArrowheads="1"/>
          </p:cNvSpPr>
          <p:nvPr/>
        </p:nvSpPr>
        <p:spPr bwMode="auto">
          <a:xfrm>
            <a:off x="251222" y="411957"/>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2.may</a:t>
            </a:r>
            <a:r>
              <a:rPr lang="zh-CN" altLang="zh-CN" kern="100" dirty="0">
                <a:latin typeface="+mn-lt"/>
                <a:ea typeface="+mn-ea"/>
                <a:cs typeface="+mn-ea"/>
                <a:sym typeface="+mn-lt"/>
              </a:rPr>
              <a:t>和</a:t>
            </a:r>
            <a:r>
              <a:rPr lang="en-US" altLang="zh-CN" b="1" kern="100" dirty="0">
                <a:latin typeface="+mn-lt"/>
                <a:ea typeface="+mn-ea"/>
                <a:cs typeface="+mn-ea"/>
                <a:sym typeface="+mn-lt"/>
              </a:rPr>
              <a:t>might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2]</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12291" name="矩形 11"/>
          <p:cNvSpPr>
            <a:spLocks noChangeArrowheads="1"/>
          </p:cNvSpPr>
          <p:nvPr/>
        </p:nvSpPr>
        <p:spPr bwMode="auto">
          <a:xfrm>
            <a:off x="454819" y="1252538"/>
            <a:ext cx="8428435"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a:t>
            </a:r>
            <a:r>
              <a:rPr lang="en-US" altLang="zh-CN" b="1" kern="100" dirty="0">
                <a:latin typeface="+mn-lt"/>
                <a:ea typeface="+mn-ea"/>
                <a:cs typeface="+mn-ea"/>
                <a:sym typeface="+mn-lt"/>
              </a:rPr>
              <a:t>May</a:t>
            </a:r>
            <a:r>
              <a:rPr lang="en-US" altLang="zh-CN" kern="100" dirty="0">
                <a:latin typeface="+mn-lt"/>
                <a:ea typeface="+mn-ea"/>
                <a:cs typeface="+mn-ea"/>
                <a:sym typeface="+mn-lt"/>
              </a:rPr>
              <a:t> I watch TV after supper?</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晚饭后我可以看电视吗？</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—Yes</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may</a:t>
            </a:r>
            <a:r>
              <a:rPr lang="en-US" altLang="zh-CN" kern="100" dirty="0">
                <a:latin typeface="+mn-lt"/>
                <a:ea typeface="+mn-ea"/>
                <a:cs typeface="+mn-ea"/>
                <a:sym typeface="+mn-lt"/>
              </a:rPr>
              <a:t>./No</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mustn’t</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是的，可以。</a:t>
            </a:r>
            <a:r>
              <a:rPr lang="en-US" altLang="zh-CN" kern="100" dirty="0">
                <a:latin typeface="+mn-lt"/>
                <a:ea typeface="+mn-ea"/>
                <a:cs typeface="+mn-ea"/>
                <a:sym typeface="+mn-lt"/>
              </a:rPr>
              <a:t>/</a:t>
            </a:r>
            <a:r>
              <a:rPr lang="zh-CN" altLang="zh-CN" kern="100" dirty="0">
                <a:latin typeface="+mn-lt"/>
                <a:ea typeface="+mn-ea"/>
                <a:cs typeface="+mn-ea"/>
                <a:sym typeface="+mn-lt"/>
              </a:rPr>
              <a:t>不可以。</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②They </a:t>
            </a:r>
            <a:r>
              <a:rPr lang="en-US" altLang="zh-CN" b="1" kern="100" dirty="0">
                <a:latin typeface="+mn-lt"/>
                <a:ea typeface="+mn-ea"/>
                <a:cs typeface="+mn-ea"/>
                <a:sym typeface="+mn-lt"/>
              </a:rPr>
              <a:t>may/might</a:t>
            </a:r>
            <a:r>
              <a:rPr lang="en-US" altLang="zh-CN" kern="100" dirty="0">
                <a:latin typeface="+mn-lt"/>
                <a:ea typeface="+mn-ea"/>
                <a:cs typeface="+mn-ea"/>
                <a:sym typeface="+mn-lt"/>
              </a:rPr>
              <a:t> be having a meeting</a:t>
            </a:r>
            <a:r>
              <a:rPr lang="zh-CN" altLang="zh-CN" kern="100" dirty="0">
                <a:latin typeface="+mn-lt"/>
                <a:ea typeface="+mn-ea"/>
                <a:cs typeface="+mn-ea"/>
                <a:sym typeface="+mn-lt"/>
              </a:rPr>
              <a:t>，</a:t>
            </a:r>
            <a:r>
              <a:rPr lang="en-US" altLang="zh-CN" kern="100" dirty="0">
                <a:latin typeface="+mn-lt"/>
                <a:ea typeface="+mn-ea"/>
                <a:cs typeface="+mn-ea"/>
                <a:sym typeface="+mn-lt"/>
              </a:rPr>
              <a:t>but I’m not sure.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他们可能在开会，但是我不确定。</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③If that is the case</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may/might as well</a:t>
            </a:r>
            <a:r>
              <a:rPr lang="en-US" altLang="zh-CN" kern="100" dirty="0">
                <a:latin typeface="+mn-lt"/>
                <a:ea typeface="+mn-ea"/>
                <a:cs typeface="+mn-ea"/>
                <a:sym typeface="+mn-lt"/>
              </a:rPr>
              <a:t> try.</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如果事情是这样的，你不妨一试。</a:t>
            </a:r>
            <a:endParaRPr lang="zh-CN" altLang="zh-CN" dirty="0">
              <a:latin typeface="+mn-lt"/>
              <a:ea typeface="+mn-ea"/>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11"/>
          <p:cNvSpPr>
            <a:spLocks noChangeArrowheads="1"/>
          </p:cNvSpPr>
          <p:nvPr/>
        </p:nvSpPr>
        <p:spPr bwMode="auto">
          <a:xfrm>
            <a:off x="251222" y="951310"/>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2]</a:t>
            </a:r>
            <a:endParaRPr lang="zh-CN" altLang="zh-CN" dirty="0">
              <a:latin typeface="+mn-lt"/>
              <a:ea typeface="+mn-ea"/>
              <a:cs typeface="+mn-ea"/>
              <a:sym typeface="+mn-lt"/>
            </a:endParaRPr>
          </a:p>
        </p:txBody>
      </p:sp>
      <p:sp>
        <p:nvSpPr>
          <p:cNvPr id="13315" name="矩形 11"/>
          <p:cNvSpPr>
            <a:spLocks noChangeArrowheads="1"/>
          </p:cNvSpPr>
          <p:nvPr/>
        </p:nvSpPr>
        <p:spPr bwMode="auto">
          <a:xfrm>
            <a:off x="454819" y="1491854"/>
            <a:ext cx="8428435"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(1)①</a:t>
            </a:r>
            <a:r>
              <a:rPr lang="zh-CN" altLang="zh-CN" kern="100" dirty="0">
                <a:latin typeface="+mn-lt"/>
                <a:ea typeface="+mn-ea"/>
                <a:cs typeface="+mn-ea"/>
                <a:sym typeface="+mn-lt"/>
              </a:rPr>
              <a:t>句中</a:t>
            </a:r>
            <a:r>
              <a:rPr lang="en-US" altLang="zh-CN" kern="100" dirty="0">
                <a:latin typeface="+mn-lt"/>
                <a:ea typeface="+mn-ea"/>
                <a:cs typeface="+mn-ea"/>
                <a:sym typeface="+mn-lt"/>
              </a:rPr>
              <a:t>may</a:t>
            </a:r>
            <a:r>
              <a:rPr lang="zh-CN" altLang="zh-CN" kern="100" dirty="0">
                <a:latin typeface="+mn-lt"/>
                <a:ea typeface="+mn-ea"/>
                <a:cs typeface="+mn-ea"/>
                <a:sym typeface="+mn-lt"/>
              </a:rPr>
              <a:t>表示</a:t>
            </a:r>
            <a:r>
              <a:rPr lang="en-US" altLang="zh-CN" kern="100" dirty="0">
                <a:latin typeface="+mn-lt"/>
                <a:ea typeface="+mn-ea"/>
                <a:cs typeface="+mn-ea"/>
                <a:sym typeface="+mn-lt"/>
              </a:rPr>
              <a:t>______________________</a:t>
            </a:r>
            <a:r>
              <a:rPr lang="zh-CN" altLang="zh-CN" kern="100" dirty="0">
                <a:latin typeface="+mn-lt"/>
                <a:ea typeface="+mn-ea"/>
                <a:cs typeface="+mn-ea"/>
                <a:sym typeface="+mn-lt"/>
              </a:rPr>
              <a:t>。否定回答时，用</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(2)②</a:t>
            </a:r>
            <a:r>
              <a:rPr lang="zh-CN" altLang="zh-CN" kern="100" dirty="0">
                <a:latin typeface="+mn-lt"/>
                <a:ea typeface="+mn-ea"/>
                <a:cs typeface="+mn-ea"/>
                <a:sym typeface="+mn-lt"/>
              </a:rPr>
              <a:t>句中</a:t>
            </a:r>
            <a:r>
              <a:rPr lang="en-US" altLang="zh-CN" kern="100" dirty="0">
                <a:latin typeface="+mn-lt"/>
                <a:ea typeface="+mn-ea"/>
                <a:cs typeface="+mn-ea"/>
                <a:sym typeface="+mn-lt"/>
              </a:rPr>
              <a:t>may</a:t>
            </a:r>
            <a:r>
              <a:rPr lang="zh-CN" altLang="zh-CN" kern="100" dirty="0">
                <a:latin typeface="+mn-lt"/>
                <a:ea typeface="+mn-ea"/>
                <a:cs typeface="+mn-ea"/>
                <a:sym typeface="+mn-lt"/>
              </a:rPr>
              <a:t>和</a:t>
            </a:r>
            <a:r>
              <a:rPr lang="en-US" altLang="zh-CN" kern="100" dirty="0">
                <a:latin typeface="+mn-lt"/>
                <a:ea typeface="+mn-ea"/>
                <a:cs typeface="+mn-ea"/>
                <a:sym typeface="+mn-lt"/>
              </a:rPr>
              <a:t>might</a:t>
            </a:r>
            <a:r>
              <a:rPr lang="zh-CN" altLang="zh-CN" kern="100" dirty="0">
                <a:latin typeface="+mn-lt"/>
                <a:ea typeface="+mn-ea"/>
                <a:cs typeface="+mn-ea"/>
                <a:sym typeface="+mn-lt"/>
              </a:rPr>
              <a:t>表示</a:t>
            </a:r>
            <a:r>
              <a:rPr lang="en-US" altLang="zh-CN" kern="100" dirty="0">
                <a:latin typeface="+mn-lt"/>
                <a:ea typeface="+mn-ea"/>
                <a:cs typeface="+mn-ea"/>
                <a:sym typeface="+mn-lt"/>
              </a:rPr>
              <a:t>____________</a:t>
            </a:r>
            <a:r>
              <a:rPr lang="zh-CN" altLang="zh-CN" kern="100" dirty="0">
                <a:latin typeface="+mn-lt"/>
                <a:ea typeface="+mn-ea"/>
                <a:cs typeface="+mn-ea"/>
                <a:sym typeface="+mn-lt"/>
              </a:rPr>
              <a:t>，</a:t>
            </a:r>
            <a:r>
              <a:rPr lang="en-US" altLang="zh-CN" kern="100" dirty="0">
                <a:latin typeface="+mn-lt"/>
                <a:ea typeface="+mn-ea"/>
                <a:cs typeface="+mn-ea"/>
                <a:sym typeface="+mn-lt"/>
              </a:rPr>
              <a:t>____________</a:t>
            </a:r>
            <a:r>
              <a:rPr lang="zh-CN" altLang="zh-CN" kern="100" dirty="0">
                <a:latin typeface="+mn-lt"/>
                <a:ea typeface="+mn-ea"/>
                <a:cs typeface="+mn-ea"/>
                <a:sym typeface="+mn-lt"/>
              </a:rPr>
              <a:t>可能性更小。</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(3)③</a:t>
            </a:r>
            <a:r>
              <a:rPr lang="zh-CN" altLang="zh-CN" kern="100" dirty="0">
                <a:latin typeface="+mn-lt"/>
                <a:ea typeface="+mn-ea"/>
                <a:cs typeface="+mn-ea"/>
                <a:sym typeface="+mn-lt"/>
              </a:rPr>
              <a:t>句中</a:t>
            </a:r>
            <a:r>
              <a:rPr lang="en-US" altLang="zh-CN" kern="100" dirty="0">
                <a:latin typeface="+mn-lt"/>
                <a:ea typeface="+mn-ea"/>
                <a:cs typeface="+mn-ea"/>
                <a:sym typeface="+mn-lt"/>
              </a:rPr>
              <a:t>______________________________</a:t>
            </a:r>
            <a:r>
              <a:rPr lang="zh-CN" altLang="zh-CN" kern="100" dirty="0">
                <a:latin typeface="+mn-lt"/>
                <a:ea typeface="+mn-ea"/>
                <a:cs typeface="+mn-ea"/>
                <a:sym typeface="+mn-lt"/>
              </a:rPr>
              <a:t>，意为</a:t>
            </a:r>
            <a:r>
              <a:rPr lang="en-US" altLang="zh-CN" kern="100" dirty="0">
                <a:latin typeface="+mn-lt"/>
                <a:ea typeface="+mn-ea"/>
                <a:cs typeface="+mn-ea"/>
                <a:sym typeface="+mn-lt"/>
              </a:rPr>
              <a:t>“</a:t>
            </a:r>
            <a:r>
              <a:rPr lang="zh-CN" altLang="zh-CN" kern="100" dirty="0">
                <a:latin typeface="+mn-lt"/>
                <a:ea typeface="+mn-ea"/>
                <a:cs typeface="+mn-ea"/>
                <a:sym typeface="+mn-lt"/>
              </a:rPr>
              <a:t>不妨</a:t>
            </a:r>
            <a:r>
              <a:rPr lang="en-US" altLang="zh-CN" kern="100" dirty="0">
                <a:latin typeface="+mn-lt"/>
                <a:ea typeface="+mn-ea"/>
                <a:cs typeface="+mn-ea"/>
                <a:sym typeface="+mn-lt"/>
              </a:rPr>
              <a:t>”</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5" name="矩形 4"/>
          <p:cNvSpPr/>
          <p:nvPr/>
        </p:nvSpPr>
        <p:spPr>
          <a:xfrm>
            <a:off x="2458641" y="1543051"/>
            <a:ext cx="2215991"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允许或征询对方许可</a:t>
            </a:r>
            <a:endParaRPr lang="zh-CN" altLang="en-US" dirty="0">
              <a:latin typeface="+mn-lt"/>
              <a:ea typeface="+mn-ea"/>
              <a:cs typeface="+mn-ea"/>
              <a:sym typeface="+mn-lt"/>
            </a:endParaRPr>
          </a:p>
        </p:txBody>
      </p:sp>
      <p:sp>
        <p:nvSpPr>
          <p:cNvPr id="6" name="矩形 5"/>
          <p:cNvSpPr/>
          <p:nvPr/>
        </p:nvSpPr>
        <p:spPr>
          <a:xfrm>
            <a:off x="6860382" y="1543051"/>
            <a:ext cx="115159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mustn’t</a:t>
            </a:r>
            <a:endParaRPr lang="zh-CN" altLang="en-US" dirty="0">
              <a:latin typeface="+mn-lt"/>
              <a:ea typeface="+mn-ea"/>
              <a:cs typeface="+mn-ea"/>
              <a:sym typeface="+mn-lt"/>
            </a:endParaRPr>
          </a:p>
        </p:txBody>
      </p:sp>
      <p:sp>
        <p:nvSpPr>
          <p:cNvPr id="7" name="矩形 6"/>
          <p:cNvSpPr/>
          <p:nvPr/>
        </p:nvSpPr>
        <p:spPr>
          <a:xfrm>
            <a:off x="3275410" y="1921669"/>
            <a:ext cx="830997"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可能性</a:t>
            </a:r>
            <a:endParaRPr lang="zh-CN" altLang="en-US" dirty="0">
              <a:latin typeface="+mn-lt"/>
              <a:ea typeface="+mn-ea"/>
              <a:cs typeface="+mn-ea"/>
              <a:sym typeface="+mn-lt"/>
            </a:endParaRPr>
          </a:p>
        </p:txBody>
      </p:sp>
      <p:sp>
        <p:nvSpPr>
          <p:cNvPr id="8" name="矩形 7"/>
          <p:cNvSpPr/>
          <p:nvPr/>
        </p:nvSpPr>
        <p:spPr>
          <a:xfrm>
            <a:off x="4976813" y="1933576"/>
            <a:ext cx="79252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might</a:t>
            </a:r>
            <a:endParaRPr lang="zh-CN" altLang="en-US" dirty="0">
              <a:latin typeface="+mn-lt"/>
              <a:ea typeface="+mn-ea"/>
              <a:cs typeface="+mn-ea"/>
              <a:sym typeface="+mn-lt"/>
            </a:endParaRPr>
          </a:p>
        </p:txBody>
      </p:sp>
      <p:sp>
        <p:nvSpPr>
          <p:cNvPr id="9" name="矩形 8"/>
          <p:cNvSpPr/>
          <p:nvPr/>
        </p:nvSpPr>
        <p:spPr>
          <a:xfrm>
            <a:off x="1684735" y="2356248"/>
            <a:ext cx="332084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may/might as well</a:t>
            </a:r>
            <a:r>
              <a:rPr lang="zh-CN" altLang="zh-CN" kern="100" dirty="0">
                <a:solidFill>
                  <a:srgbClr val="FF0000"/>
                </a:solidFill>
                <a:latin typeface="+mn-lt"/>
                <a:ea typeface="+mn-ea"/>
                <a:cs typeface="+mn-ea"/>
                <a:sym typeface="+mn-lt"/>
              </a:rPr>
              <a:t>＋动词原形</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1"/>
          <p:cNvSpPr>
            <a:spLocks noChangeArrowheads="1"/>
          </p:cNvSpPr>
          <p:nvPr/>
        </p:nvSpPr>
        <p:spPr bwMode="auto">
          <a:xfrm>
            <a:off x="251222" y="439341"/>
            <a:ext cx="8428434"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3.must</a:t>
            </a:r>
            <a:r>
              <a:rPr lang="zh-CN" altLang="zh-CN" kern="100" dirty="0">
                <a:latin typeface="+mn-lt"/>
                <a:ea typeface="+mn-ea"/>
                <a:cs typeface="+mn-ea"/>
                <a:sym typeface="+mn-lt"/>
              </a:rPr>
              <a:t>与</a:t>
            </a:r>
            <a:r>
              <a:rPr lang="en-US" altLang="zh-CN" b="1" kern="100" dirty="0">
                <a:latin typeface="+mn-lt"/>
                <a:ea typeface="+mn-ea"/>
                <a:cs typeface="+mn-ea"/>
                <a:sym typeface="+mn-lt"/>
              </a:rPr>
              <a:t>have to</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3]</a:t>
            </a:r>
            <a:r>
              <a:rPr lang="zh-CN" altLang="zh-CN" kern="100" dirty="0">
                <a:latin typeface="+mn-lt"/>
                <a:ea typeface="+mn-ea"/>
                <a:cs typeface="+mn-ea"/>
                <a:sym typeface="+mn-lt"/>
              </a:rPr>
              <a:t>　</a:t>
            </a:r>
            <a:endParaRPr lang="zh-CN" altLang="zh-CN" dirty="0">
              <a:latin typeface="+mn-lt"/>
              <a:ea typeface="+mn-ea"/>
              <a:cs typeface="+mn-ea"/>
              <a:sym typeface="+mn-lt"/>
            </a:endParaRPr>
          </a:p>
        </p:txBody>
      </p:sp>
      <p:sp>
        <p:nvSpPr>
          <p:cNvPr id="14339" name="矩形 11"/>
          <p:cNvSpPr>
            <a:spLocks noChangeArrowheads="1"/>
          </p:cNvSpPr>
          <p:nvPr/>
        </p:nvSpPr>
        <p:spPr bwMode="auto">
          <a:xfrm>
            <a:off x="454819" y="1283494"/>
            <a:ext cx="8428435"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①I </a:t>
            </a:r>
            <a:r>
              <a:rPr lang="en-US" altLang="zh-CN" b="1" kern="100" dirty="0">
                <a:latin typeface="+mn-lt"/>
                <a:ea typeface="+mn-ea"/>
                <a:cs typeface="+mn-ea"/>
                <a:sym typeface="+mn-lt"/>
              </a:rPr>
              <a:t>have to</a:t>
            </a:r>
            <a:r>
              <a:rPr lang="en-US" altLang="zh-CN" kern="100" dirty="0">
                <a:latin typeface="+mn-lt"/>
                <a:ea typeface="+mn-ea"/>
                <a:cs typeface="+mn-ea"/>
                <a:sym typeface="+mn-lt"/>
              </a:rPr>
              <a:t> wait here because I have no umbrella with me.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我不得不在这儿等，因为我没带伞。</a:t>
            </a:r>
            <a:r>
              <a:rPr lang="en-US" altLang="zh-CN" kern="100" dirty="0">
                <a:latin typeface="+mn-lt"/>
                <a:ea typeface="+mn-ea"/>
                <a:cs typeface="+mn-ea"/>
                <a:sym typeface="+mn-lt"/>
              </a:rPr>
              <a:t>(</a:t>
            </a:r>
            <a:r>
              <a:rPr lang="zh-CN" altLang="zh-CN" kern="100" dirty="0">
                <a:latin typeface="+mn-lt"/>
                <a:ea typeface="+mn-ea"/>
                <a:cs typeface="+mn-ea"/>
                <a:sym typeface="+mn-lt"/>
              </a:rPr>
              <a:t>强调客观需要</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 </a:t>
            </a:r>
            <a:r>
              <a:rPr lang="en-US" altLang="zh-CN" b="1" kern="100" dirty="0">
                <a:latin typeface="+mn-lt"/>
                <a:ea typeface="+mn-ea"/>
                <a:cs typeface="+mn-ea"/>
                <a:sym typeface="+mn-lt"/>
              </a:rPr>
              <a:t>must</a:t>
            </a:r>
            <a:r>
              <a:rPr lang="en-US" altLang="zh-CN" kern="100" dirty="0">
                <a:latin typeface="+mn-lt"/>
                <a:ea typeface="+mn-ea"/>
                <a:cs typeface="+mn-ea"/>
                <a:sym typeface="+mn-lt"/>
              </a:rPr>
              <a:t> recite the text this morning.</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今天早上我必须背会这篇课文。</a:t>
            </a:r>
            <a:r>
              <a:rPr lang="en-US" altLang="zh-CN" kern="100" dirty="0">
                <a:latin typeface="+mn-lt"/>
                <a:ea typeface="+mn-ea"/>
                <a:cs typeface="+mn-ea"/>
                <a:sym typeface="+mn-lt"/>
              </a:rPr>
              <a:t>(</a:t>
            </a:r>
            <a:r>
              <a:rPr lang="zh-CN" altLang="zh-CN" kern="100" dirty="0">
                <a:latin typeface="+mn-lt"/>
                <a:ea typeface="+mn-ea"/>
                <a:cs typeface="+mn-ea"/>
                <a:sym typeface="+mn-lt"/>
              </a:rPr>
              <a:t>强调主观意志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a:t>
            </a:r>
            <a:r>
              <a:rPr lang="en-US" altLang="zh-CN" b="1" kern="100" dirty="0">
                <a:latin typeface="+mn-lt"/>
                <a:ea typeface="+mn-ea"/>
                <a:cs typeface="+mn-ea"/>
                <a:sym typeface="+mn-lt"/>
              </a:rPr>
              <a:t>Must</a:t>
            </a:r>
            <a:r>
              <a:rPr lang="en-US" altLang="zh-CN" kern="100" dirty="0">
                <a:latin typeface="+mn-lt"/>
                <a:ea typeface="+mn-ea"/>
                <a:cs typeface="+mn-ea"/>
                <a:sym typeface="+mn-lt"/>
              </a:rPr>
              <a:t> we hand in our exercise books today?</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我们今天必须交上练习册吗？</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—Yes</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must</a:t>
            </a:r>
            <a:r>
              <a:rPr lang="en-US" altLang="zh-CN" kern="100" dirty="0">
                <a:latin typeface="+mn-lt"/>
                <a:ea typeface="+mn-ea"/>
                <a:cs typeface="+mn-ea"/>
                <a:sym typeface="+mn-lt"/>
              </a:rPr>
              <a:t>./No</a:t>
            </a:r>
            <a:r>
              <a:rPr lang="zh-CN" altLang="zh-CN" kern="100" dirty="0">
                <a:latin typeface="+mn-lt"/>
                <a:ea typeface="+mn-ea"/>
                <a:cs typeface="+mn-ea"/>
                <a:sym typeface="+mn-lt"/>
              </a:rPr>
              <a:t>，</a:t>
            </a:r>
            <a:r>
              <a:rPr lang="en-US" altLang="zh-CN" kern="100" dirty="0">
                <a:latin typeface="+mn-lt"/>
                <a:ea typeface="+mn-ea"/>
                <a:cs typeface="+mn-ea"/>
                <a:sym typeface="+mn-lt"/>
              </a:rPr>
              <a:t>you </a:t>
            </a:r>
            <a:r>
              <a:rPr lang="en-US" altLang="zh-CN" b="1" kern="100" dirty="0">
                <a:latin typeface="+mn-lt"/>
                <a:ea typeface="+mn-ea"/>
                <a:cs typeface="+mn-ea"/>
                <a:sym typeface="+mn-lt"/>
              </a:rPr>
              <a:t>don’t have to</a:t>
            </a:r>
            <a:r>
              <a:rPr lang="en-US" altLang="zh-CN" kern="100" dirty="0">
                <a:latin typeface="+mn-lt"/>
                <a:ea typeface="+mn-ea"/>
                <a:cs typeface="+mn-ea"/>
                <a:sym typeface="+mn-lt"/>
              </a:rPr>
              <a:t>/you </a:t>
            </a:r>
            <a:r>
              <a:rPr lang="en-US" altLang="zh-CN" b="1" kern="100" dirty="0">
                <a:latin typeface="+mn-lt"/>
                <a:ea typeface="+mn-ea"/>
                <a:cs typeface="+mn-ea"/>
                <a:sym typeface="+mn-lt"/>
              </a:rPr>
              <a:t>needn’t</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是的，必须交上。</a:t>
            </a:r>
            <a:r>
              <a:rPr lang="en-US" altLang="zh-CN" kern="100" dirty="0">
                <a:latin typeface="+mn-lt"/>
                <a:ea typeface="+mn-ea"/>
                <a:cs typeface="+mn-ea"/>
                <a:sym typeface="+mn-lt"/>
              </a:rPr>
              <a:t>/</a:t>
            </a:r>
            <a:r>
              <a:rPr lang="zh-CN" altLang="zh-CN" kern="100" dirty="0">
                <a:latin typeface="+mn-lt"/>
                <a:ea typeface="+mn-ea"/>
                <a:cs typeface="+mn-ea"/>
                <a:sym typeface="+mn-lt"/>
              </a:rPr>
              <a:t>不，没必要。</a:t>
            </a:r>
            <a:endParaRPr lang="zh-CN" altLang="zh-CN" sz="800" kern="100" dirty="0">
              <a:latin typeface="+mn-lt"/>
              <a:ea typeface="+mn-ea"/>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1"/>
          <p:cNvSpPr>
            <a:spLocks noChangeArrowheads="1"/>
          </p:cNvSpPr>
          <p:nvPr/>
        </p:nvSpPr>
        <p:spPr bwMode="auto">
          <a:xfrm>
            <a:off x="415528" y="897732"/>
            <a:ext cx="8099822" cy="25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solidFill>
                  <a:prstClr val="black"/>
                </a:solidFill>
                <a:latin typeface="+mn-lt"/>
                <a:ea typeface="+mn-ea"/>
                <a:cs typeface="+mn-ea"/>
                <a:sym typeface="+mn-lt"/>
              </a:rPr>
              <a:t>④You </a:t>
            </a:r>
            <a:r>
              <a:rPr lang="en-US" altLang="zh-CN" b="1" kern="100" dirty="0">
                <a:solidFill>
                  <a:prstClr val="black"/>
                </a:solidFill>
                <a:latin typeface="+mn-lt"/>
                <a:ea typeface="+mn-ea"/>
                <a:cs typeface="+mn-ea"/>
                <a:sym typeface="+mn-lt"/>
              </a:rPr>
              <a:t>mustn’t</a:t>
            </a:r>
            <a:r>
              <a:rPr lang="en-US" altLang="zh-CN" kern="100" dirty="0">
                <a:solidFill>
                  <a:prstClr val="black"/>
                </a:solidFill>
                <a:latin typeface="+mn-lt"/>
                <a:ea typeface="+mn-ea"/>
                <a:cs typeface="+mn-ea"/>
                <a:sym typeface="+mn-lt"/>
              </a:rPr>
              <a:t> smoke here.</a:t>
            </a:r>
          </a:p>
          <a:p>
            <a:pPr algn="just">
              <a:lnSpc>
                <a:spcPct val="150000"/>
              </a:lnSpc>
              <a:spcAft>
                <a:spcPts val="0"/>
              </a:spcAft>
              <a:defRPr/>
            </a:pPr>
            <a:r>
              <a:rPr lang="zh-CN" altLang="zh-CN" kern="100" dirty="0">
                <a:solidFill>
                  <a:prstClr val="black"/>
                </a:solidFill>
                <a:latin typeface="+mn-lt"/>
                <a:ea typeface="+mn-ea"/>
                <a:cs typeface="+mn-ea"/>
                <a:sym typeface="+mn-lt"/>
              </a:rPr>
              <a:t>你绝不能在这吸烟。</a:t>
            </a:r>
            <a:endParaRPr lang="zh-CN" altLang="zh-CN" sz="800" kern="100" dirty="0">
              <a:solidFill>
                <a:prstClr val="black"/>
              </a:solidFill>
              <a:latin typeface="+mn-lt"/>
              <a:ea typeface="+mn-ea"/>
              <a:cs typeface="+mn-ea"/>
              <a:sym typeface="+mn-lt"/>
            </a:endParaRPr>
          </a:p>
          <a:p>
            <a:pPr algn="just">
              <a:lnSpc>
                <a:spcPct val="150000"/>
              </a:lnSpc>
              <a:spcAft>
                <a:spcPts val="0"/>
              </a:spcAft>
              <a:defRPr/>
            </a:pPr>
            <a:r>
              <a:rPr lang="en-US" altLang="zh-CN" kern="100" dirty="0">
                <a:solidFill>
                  <a:prstClr val="black"/>
                </a:solidFill>
                <a:latin typeface="+mn-lt"/>
                <a:ea typeface="+mn-ea"/>
                <a:cs typeface="+mn-ea"/>
                <a:sym typeface="+mn-lt"/>
              </a:rPr>
              <a:t>⑤Your mother </a:t>
            </a:r>
            <a:r>
              <a:rPr lang="en-US" altLang="zh-CN" b="1" kern="100" dirty="0">
                <a:solidFill>
                  <a:prstClr val="black"/>
                </a:solidFill>
                <a:latin typeface="+mn-lt"/>
                <a:ea typeface="+mn-ea"/>
                <a:cs typeface="+mn-ea"/>
                <a:sym typeface="+mn-lt"/>
              </a:rPr>
              <a:t>must</a:t>
            </a:r>
            <a:r>
              <a:rPr lang="en-US" altLang="zh-CN" kern="100" dirty="0">
                <a:solidFill>
                  <a:prstClr val="black"/>
                </a:solidFill>
                <a:latin typeface="+mn-lt"/>
                <a:ea typeface="+mn-ea"/>
                <a:cs typeface="+mn-ea"/>
                <a:sym typeface="+mn-lt"/>
              </a:rPr>
              <a:t> be waiting for you now.</a:t>
            </a:r>
          </a:p>
          <a:p>
            <a:pPr algn="just">
              <a:lnSpc>
                <a:spcPct val="150000"/>
              </a:lnSpc>
              <a:spcAft>
                <a:spcPts val="0"/>
              </a:spcAft>
              <a:defRPr/>
            </a:pPr>
            <a:r>
              <a:rPr lang="zh-CN" altLang="zh-CN" kern="100" dirty="0">
                <a:solidFill>
                  <a:prstClr val="black"/>
                </a:solidFill>
                <a:latin typeface="+mn-lt"/>
                <a:ea typeface="+mn-ea"/>
                <a:cs typeface="+mn-ea"/>
                <a:sym typeface="+mn-lt"/>
              </a:rPr>
              <a:t>你的母亲现在一定在等着你。</a:t>
            </a:r>
            <a:endParaRPr lang="zh-CN" altLang="zh-CN" sz="800" kern="100" dirty="0">
              <a:solidFill>
                <a:prstClr val="black"/>
              </a:solidFill>
              <a:latin typeface="+mn-lt"/>
              <a:ea typeface="+mn-ea"/>
              <a:cs typeface="+mn-ea"/>
              <a:sym typeface="+mn-lt"/>
            </a:endParaRPr>
          </a:p>
          <a:p>
            <a:pPr algn="just">
              <a:lnSpc>
                <a:spcPct val="150000"/>
              </a:lnSpc>
              <a:spcAft>
                <a:spcPts val="0"/>
              </a:spcAft>
              <a:defRPr/>
            </a:pPr>
            <a:r>
              <a:rPr lang="en-US" altLang="zh-CN" kern="100" dirty="0">
                <a:solidFill>
                  <a:prstClr val="black"/>
                </a:solidFill>
                <a:latin typeface="+mn-lt"/>
                <a:ea typeface="+mn-ea"/>
                <a:cs typeface="+mn-ea"/>
                <a:sym typeface="+mn-lt"/>
              </a:rPr>
              <a:t>⑥Why </a:t>
            </a:r>
            <a:r>
              <a:rPr lang="en-US" altLang="zh-CN" b="1" kern="100" dirty="0">
                <a:solidFill>
                  <a:prstClr val="black"/>
                </a:solidFill>
                <a:latin typeface="+mn-lt"/>
                <a:ea typeface="+mn-ea"/>
                <a:cs typeface="+mn-ea"/>
                <a:sym typeface="+mn-lt"/>
              </a:rPr>
              <a:t>must</a:t>
            </a:r>
            <a:r>
              <a:rPr lang="en-US" altLang="zh-CN" kern="100" dirty="0">
                <a:solidFill>
                  <a:prstClr val="black"/>
                </a:solidFill>
                <a:latin typeface="+mn-lt"/>
                <a:ea typeface="+mn-ea"/>
                <a:cs typeface="+mn-ea"/>
                <a:sym typeface="+mn-lt"/>
              </a:rPr>
              <a:t> you always interrupt me</a:t>
            </a:r>
            <a:r>
              <a:rPr lang="zh-CN" altLang="zh-CN" kern="100" dirty="0">
                <a:solidFill>
                  <a:prstClr val="black"/>
                </a:solidFill>
                <a:latin typeface="+mn-lt"/>
                <a:ea typeface="+mn-ea"/>
                <a:cs typeface="+mn-ea"/>
                <a:sym typeface="+mn-lt"/>
              </a:rPr>
              <a:t>？</a:t>
            </a:r>
            <a:endParaRPr lang="en-US" altLang="zh-CN" kern="100" dirty="0">
              <a:solidFill>
                <a:prstClr val="black"/>
              </a:solidFill>
              <a:latin typeface="+mn-lt"/>
              <a:ea typeface="+mn-ea"/>
              <a:cs typeface="+mn-ea"/>
              <a:sym typeface="+mn-lt"/>
            </a:endParaRPr>
          </a:p>
          <a:p>
            <a:pPr algn="just">
              <a:lnSpc>
                <a:spcPct val="150000"/>
              </a:lnSpc>
              <a:spcAft>
                <a:spcPts val="0"/>
              </a:spcAft>
              <a:defRPr/>
            </a:pPr>
            <a:r>
              <a:rPr lang="zh-CN" altLang="zh-CN" kern="100" dirty="0">
                <a:solidFill>
                  <a:prstClr val="black"/>
                </a:solidFill>
                <a:latin typeface="+mn-lt"/>
                <a:ea typeface="+mn-ea"/>
                <a:cs typeface="+mn-ea"/>
                <a:sym typeface="+mn-lt"/>
              </a:rPr>
              <a:t>你为什么非要一直打断我呢？</a:t>
            </a:r>
            <a:endParaRPr lang="zh-CN" altLang="zh-CN" dirty="0">
              <a:latin typeface="+mn-lt"/>
              <a:ea typeface="+mn-ea"/>
              <a:cs typeface="+mn-ea"/>
              <a:sym typeface="+mn-lt"/>
            </a:endParaRPr>
          </a:p>
        </p:txBody>
      </p:sp>
    </p:spTree>
  </p:cSld>
  <p:clrMapOvr>
    <a:masterClrMapping/>
  </p:clrMapOvr>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qwoh5qhj">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1715</Words>
  <Application>Microsoft Office PowerPoint</Application>
  <PresentationFormat>全屏显示(16:9)</PresentationFormat>
  <Paragraphs>256</Paragraphs>
  <Slides>27</Slides>
  <Notes>26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华文中宋</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2018-01-02T04:06:00Z</dcterms:created>
  <dcterms:modified xsi:type="dcterms:W3CDTF">2023-01-16T22:33:59Z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63E7BB5429924FEABC6D37FB1C2DE79A</vt:lpwstr>
  </property>
  <property fmtid="{A09F084E-AD41-489F-8076-AA5BE3082BCA}" pid="100">
    <vt:ui4>5</vt:ui4>
  </property>
  <property fmtid="{64440492-4C8B-11D1-8B70-080036B11A03}" pid="11">
    <vt:lpwstr>www.2ppt.com-爱PPT提供资源下载</vt:lpwstr>
  </property>
</Properties>
</file>