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0" r:id="rId2"/>
    <p:sldId id="350" r:id="rId3"/>
    <p:sldId id="353" r:id="rId4"/>
    <p:sldId id="356" r:id="rId5"/>
    <p:sldId id="361" r:id="rId6"/>
    <p:sldId id="370" r:id="rId7"/>
    <p:sldId id="357" r:id="rId8"/>
    <p:sldId id="371" r:id="rId9"/>
    <p:sldId id="352" r:id="rId10"/>
    <p:sldId id="372" r:id="rId11"/>
    <p:sldId id="369" r:id="rId12"/>
    <p:sldId id="33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367465" y="4843351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561305" y="349823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174241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简单应用</a:t>
            </a: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013" y="3784600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325533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41994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060349" y="5596421"/>
            <a:ext cx="674405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答：绿地面积要达到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0.66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万平方米。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2282" y="1112169"/>
            <a:ext cx="200453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提出问题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310979" y="1120917"/>
            <a:ext cx="91609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绿地面积达到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的要求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这个小区的绿地面积应该是多少万平方米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597745" y="4571731"/>
            <a:ext cx="245249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2.2×0.3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265839" y="4570504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05054" y="4578133"/>
            <a:ext cx="24694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2.2×30%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060349" y="4571729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926025" y="4580358"/>
            <a:ext cx="31384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0.66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（万平方米）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03339" y="2650091"/>
            <a:ext cx="200453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262037" y="2658840"/>
            <a:ext cx="91609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如果绿地面积达到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就是求小区面积的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是多少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用乘法计算。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659471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847767" y="2438789"/>
            <a:ext cx="9604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求一个数是另一个数的百分之几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用除法计算。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16593" y="717659"/>
            <a:ext cx="2120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城市绿地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0553" y="1543078"/>
            <a:ext cx="1043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指以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自然植被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人工植被为主要存在形态的城市用地。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58498" y="2368496"/>
            <a:ext cx="5406871" cy="4051118"/>
            <a:chOff x="358497" y="2368496"/>
            <a:chExt cx="5406871" cy="40511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8497" y="2368496"/>
              <a:ext cx="5406871" cy="4051118"/>
            </a:xfrm>
            <a:prstGeom prst="ellipse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061932" y="5186130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自然植被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83715" y="2547493"/>
            <a:ext cx="5845939" cy="3910613"/>
            <a:chOff x="5983715" y="2547491"/>
            <a:chExt cx="5845938" cy="391061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983715" y="2547491"/>
              <a:ext cx="5845938" cy="3910613"/>
            </a:xfrm>
            <a:prstGeom prst="ellipse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7993613" y="2837172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人工植被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6" y="402960"/>
            <a:ext cx="1895421" cy="554757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1821" y="808348"/>
            <a:ext cx="10635779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某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房地产公司建“安康小区”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城市规划要求绿地的面积至少要达到小区面积的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。这个小区的绿地面积至少要达到多少平方米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5590" y="3431890"/>
            <a:ext cx="9182004" cy="3080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823" y="3431892"/>
            <a:ext cx="1833768" cy="2310341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1762818" y="3080584"/>
            <a:ext cx="3711551" cy="1408176"/>
          </a:xfrm>
          <a:prstGeom prst="wedgeEllipseCallout">
            <a:avLst>
              <a:gd name="adj1" fmla="val -44879"/>
              <a:gd name="adj2" fmla="val 42404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这个小区占地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9500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9047" y="3040680"/>
            <a:ext cx="5179135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求绿地面积是多少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就是求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9500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平方米的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是多少</a:t>
            </a:r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37361" y="1447526"/>
            <a:ext cx="517913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把小区面积看作单位“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0909" y="2277600"/>
            <a:ext cx="332867" cy="508109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409047" y="5174823"/>
            <a:ext cx="517913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用乘法计算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0909" y="4411741"/>
            <a:ext cx="332867" cy="508109"/>
          </a:xfrm>
          <a:prstGeom prst="rect">
            <a:avLst/>
          </a:prstGeom>
          <a:noFill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803987" y="2809866"/>
            <a:ext cx="245249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9500×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126830" y="3993154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787015" y="1823877"/>
            <a:ext cx="24694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9500×30%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126831" y="2761010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787015" y="4003008"/>
            <a:ext cx="31384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2850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（平方米）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11"/>
          <p:cNvGrpSpPr/>
          <p:nvPr/>
        </p:nvGrpSpPr>
        <p:grpSpPr>
          <a:xfrm>
            <a:off x="9291465" y="2598376"/>
            <a:ext cx="1120841" cy="1057332"/>
            <a:chOff x="4055927" y="-1010496"/>
            <a:chExt cx="590202" cy="1057332"/>
          </a:xfrm>
        </p:grpSpPr>
        <p:sp>
          <p:nvSpPr>
            <p:cNvPr id="26" name="TextBox 2"/>
            <p:cNvSpPr txBox="1"/>
            <p:nvPr/>
          </p:nvSpPr>
          <p:spPr>
            <a:xfrm>
              <a:off x="4134299" y="-1010496"/>
              <a:ext cx="489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4055927" y="-537939"/>
              <a:ext cx="590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00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060208" y="-478584"/>
              <a:ext cx="506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126842" y="4897175"/>
            <a:ext cx="5476580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答：这个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小区的绿地面积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要达到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2850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6" grpId="0"/>
      <p:bldP spid="17" grpId="0"/>
      <p:bldP spid="18" grpId="0"/>
      <p:bldP spid="19" grpId="0"/>
      <p:bldP spid="20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83" y="385012"/>
            <a:ext cx="2648323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8220" y="1828507"/>
            <a:ext cx="11499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求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一个数的百分之几是多少和求一个数的几分之几是多少一样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都用乘法计算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即把这个数看作单位“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8221" y="3965371"/>
            <a:ext cx="7586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求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单位“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的百分之几是多少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用乘法计算。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883" y="2418217"/>
            <a:ext cx="8502095" cy="43146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6" y="402960"/>
            <a:ext cx="1895421" cy="554757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1823" y="808348"/>
            <a:ext cx="978747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“阳光小区”占地面积为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其中绿地面积为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万平方米。你能想到哪些数学问题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7288141" y="2698453"/>
            <a:ext cx="4110328" cy="1408176"/>
          </a:xfrm>
          <a:prstGeom prst="wedgeEllipseCallout">
            <a:avLst>
              <a:gd name="adj1" fmla="val -44879"/>
              <a:gd name="adj2" fmla="val 42404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现在要求绿地面积达到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8790" y="158544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理解题意</a:t>
            </a:r>
            <a:endParaRPr lang="zh-CN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1468043" y="2561275"/>
            <a:ext cx="6914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要求根据已知条件提出数学问题。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68043" y="3537107"/>
            <a:ext cx="980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要求绿地面积达到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是指绿地面积要占小区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占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面积的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9226" y="5311250"/>
            <a:ext cx="112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想到的问题是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阳光小区绿地面积达到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的要求了吗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49833" y="2348037"/>
            <a:ext cx="2739233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需要知道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现有绿地面积占小区总面积的百分比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8168" y="3044190"/>
            <a:ext cx="332866" cy="508109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23685" y="2649884"/>
            <a:ext cx="264228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所求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绿地面积是否达到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292631" y="3070748"/>
            <a:ext cx="332866" cy="508109"/>
          </a:xfrm>
          <a:prstGeom prst="rect">
            <a:avLst/>
          </a:prstGeom>
          <a:noFill/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393096" y="898727"/>
            <a:ext cx="821756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阳光小区绿地面积达到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的要求了吗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78707" y="2042757"/>
            <a:ext cx="3913900" cy="2554545"/>
            <a:chOff x="7878707" y="2042756"/>
            <a:chExt cx="3913900" cy="2554545"/>
          </a:xfrm>
        </p:grpSpPr>
        <p:sp>
          <p:nvSpPr>
            <p:cNvPr id="10" name="矩形 9"/>
            <p:cNvSpPr/>
            <p:nvPr/>
          </p:nvSpPr>
          <p:spPr>
            <a:xfrm>
              <a:off x="7878707" y="2042756"/>
              <a:ext cx="3913900" cy="25545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EF5F8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计算现有绿地面积占小区面积的百分比</a:t>
              </a:r>
              <a:endPara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×100%</a:t>
              </a:r>
            </a:p>
            <a:p>
              <a:pPr algn="ctr"/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1"/>
            <p:cNvGrpSpPr/>
            <p:nvPr/>
          </p:nvGrpSpPr>
          <p:grpSpPr>
            <a:xfrm>
              <a:off x="8203939" y="3186434"/>
              <a:ext cx="1999510" cy="1188058"/>
              <a:chOff x="4060208" y="-1078158"/>
              <a:chExt cx="535883" cy="1188058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4070890" y="-1078158"/>
                <a:ext cx="5252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绿地面积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6"/>
              <p:cNvSpPr txBox="1"/>
              <p:nvPr/>
            </p:nvSpPr>
            <p:spPr>
              <a:xfrm>
                <a:off x="4070335" y="-474875"/>
                <a:ext cx="511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小区面积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直接连接符 18"/>
          <p:cNvCxnSpPr/>
          <p:nvPr/>
        </p:nvCxnSpPr>
        <p:spPr>
          <a:xfrm flipV="1">
            <a:off x="10092000" y="4918845"/>
            <a:ext cx="0" cy="527741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644828" y="5423051"/>
            <a:ext cx="8447173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1644827" y="4840013"/>
            <a:ext cx="0" cy="620404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459065" y="5465626"/>
            <a:ext cx="493837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比较大小看是否达到要求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14835" y="1620360"/>
            <a:ext cx="171599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×100%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4685" y="3647724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8373" y="2761878"/>
            <a:ext cx="31384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0.25×100%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7627" y="2743905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74870" y="3657576"/>
            <a:ext cx="31384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74869" y="1386262"/>
            <a:ext cx="1224267" cy="1057332"/>
            <a:chOff x="4042977" y="-1010496"/>
            <a:chExt cx="644662" cy="1057332"/>
          </a:xfrm>
        </p:grpSpPr>
        <p:sp>
          <p:nvSpPr>
            <p:cNvPr id="13" name="TextBox 2"/>
            <p:cNvSpPr txBox="1"/>
            <p:nvPr/>
          </p:nvSpPr>
          <p:spPr>
            <a:xfrm>
              <a:off x="4042977" y="-1010496"/>
              <a:ext cx="640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0.55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4097437" y="-537939"/>
              <a:ext cx="590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060208" y="-478584"/>
              <a:ext cx="506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32384" y="5593698"/>
            <a:ext cx="986921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答：“阳光小区”的绿地面积没达到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的要求。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968156" y="432927"/>
            <a:ext cx="821756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阳光小区绿地面积达到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的要求了吗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298459" y="4564016"/>
            <a:ext cx="3072836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25%&lt;30%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宽屏</PresentationFormat>
  <Paragraphs>65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2019-09-08T03:10:00Z</dcterms:created>
  <dcterms:modified xsi:type="dcterms:W3CDTF">2023-01-16T22:34:03Z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80364EF6299F4EBCA1C01341AB942FA9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