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A34A530-1473-4788-8DC5-7DF5AC4B3EB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215DD3B-C729-4B13-8345-D3BD6BD90759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zh-CN" alt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fld id="{D3616D05-D1EF-4080-97D9-0A5498CC22EE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07E3A75E-669D-4ED0-9D1C-5F5D955E0F03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371600" y="1143000"/>
            <a:ext cx="4114800" cy="3086100"/>
          </a:xfrm>
        </p:spPr>
      </p:sp>
      <p:sp>
        <p:nvSpPr>
          <p:cNvPr id="19459" name="备注占位符 2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19460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>
              <a:buFont typeface="Arial" panose="020B0604020202020204" pitchFamily="34" charset="0"/>
              <a:buNone/>
            </a:pPr>
            <a:fld id="{FA7B3E4C-B039-41CF-8EE3-FC15F5D7FA33}" type="slidenum">
              <a:rPr lang="zh-CN" altLang="en-US" sz="1200">
                <a:solidFill>
                  <a:srgbClr val="000000"/>
                </a:solidFill>
                <a:latin typeface="Calibri" panose="020F0502020204030204" pitchFamily="34" charset="0"/>
              </a:rPr>
              <a:t>3</a:t>
            </a:fld>
            <a:endParaRPr lang="en-US" altLang="zh-CN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371600" y="1143000"/>
            <a:ext cx="4114800" cy="3086100"/>
          </a:xfrm>
        </p:spPr>
      </p:sp>
      <p:sp>
        <p:nvSpPr>
          <p:cNvPr id="21507" name="备注占位符 2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21508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>
              <a:buFont typeface="Arial" panose="020B0604020202020204" pitchFamily="34" charset="0"/>
              <a:buNone/>
            </a:pPr>
            <a:fld id="{829553F7-1627-4C97-810B-5ADDEA2A942D}" type="slidenum">
              <a:rPr lang="zh-CN" altLang="en-US" sz="1200">
                <a:solidFill>
                  <a:srgbClr val="000000"/>
                </a:solidFill>
                <a:latin typeface="Calibri" panose="020F0502020204030204" pitchFamily="34" charset="0"/>
              </a:rPr>
              <a:t>4</a:t>
            </a:fld>
            <a:endParaRPr lang="en-US" altLang="zh-CN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371600" y="1143000"/>
            <a:ext cx="4114800" cy="3086100"/>
          </a:xfrm>
        </p:spPr>
      </p:sp>
      <p:sp>
        <p:nvSpPr>
          <p:cNvPr id="23555" name="备注占位符 2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23556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>
              <a:buFont typeface="Arial" panose="020B0604020202020204" pitchFamily="34" charset="0"/>
              <a:buNone/>
            </a:pPr>
            <a:fld id="{DDED6939-9473-4072-8537-C97009C7F5FA}" type="slidenum">
              <a:rPr lang="zh-CN" altLang="en-US" sz="1200">
                <a:solidFill>
                  <a:srgbClr val="000000"/>
                </a:solidFill>
                <a:latin typeface="Calibri" panose="020F0502020204030204" pitchFamily="34" charset="0"/>
              </a:rPr>
              <a:t>5</a:t>
            </a:fld>
            <a:endParaRPr lang="en-US" altLang="zh-CN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371600" y="1143000"/>
            <a:ext cx="4114800" cy="3086100"/>
          </a:xfrm>
        </p:spPr>
      </p:sp>
      <p:sp>
        <p:nvSpPr>
          <p:cNvPr id="25603" name="备注占位符 2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25604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>
              <a:buFont typeface="Arial" panose="020B0604020202020204" pitchFamily="34" charset="0"/>
              <a:buNone/>
            </a:pPr>
            <a:fld id="{92FF6285-158F-40F0-9254-136E7B2769AD}" type="slidenum">
              <a:rPr lang="zh-CN" altLang="en-US" sz="1200">
                <a:solidFill>
                  <a:srgbClr val="000000"/>
                </a:solidFill>
                <a:latin typeface="Calibri" panose="020F0502020204030204" pitchFamily="34" charset="0"/>
              </a:rPr>
              <a:t>6</a:t>
            </a:fld>
            <a:endParaRPr lang="en-US" altLang="zh-CN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371600" y="1143000"/>
            <a:ext cx="4114800" cy="3086100"/>
          </a:xfrm>
        </p:spPr>
      </p:sp>
      <p:sp>
        <p:nvSpPr>
          <p:cNvPr id="27651" name="备注占位符 2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27652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>
              <a:buFont typeface="Arial" panose="020B0604020202020204" pitchFamily="34" charset="0"/>
              <a:buNone/>
            </a:pPr>
            <a:fld id="{5E246F6C-3B86-4363-BE9A-4017A63579CD}" type="slidenum">
              <a:rPr lang="zh-CN" altLang="en-US" sz="1200">
                <a:solidFill>
                  <a:srgbClr val="000000"/>
                </a:solidFill>
              </a:rPr>
              <a:t>7</a:t>
            </a:fld>
            <a:endParaRPr lang="en-US" altLang="zh-CN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371600" y="1143000"/>
            <a:ext cx="4114800" cy="3086100"/>
          </a:xfrm>
        </p:spPr>
      </p:sp>
      <p:sp>
        <p:nvSpPr>
          <p:cNvPr id="29699" name="备注占位符 2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29700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>
              <a:buFont typeface="Arial" panose="020B0604020202020204" pitchFamily="34" charset="0"/>
              <a:buNone/>
            </a:pPr>
            <a:fld id="{9B942A46-EEB1-4600-A506-6EDFFCE477A9}" type="slidenum">
              <a:rPr lang="zh-CN" altLang="en-US" sz="1200">
                <a:solidFill>
                  <a:srgbClr val="000000"/>
                </a:solidFill>
                <a:latin typeface="Calibri" panose="020F0502020204030204" pitchFamily="34" charset="0"/>
              </a:rPr>
              <a:t>8</a:t>
            </a:fld>
            <a:endParaRPr lang="en-US" altLang="zh-CN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53C3B2-EAA0-4FBB-AEC4-5802BEDA5C8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7D598C-29C9-4BB3-A1F0-BAAF442D8C9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65125C-55AB-41AB-A65A-61ACCE48C3E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70C351-66AE-4825-8136-C786C6E5365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904F75-1DB2-4FC2-A18F-EF010C9E73E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993990-741A-489E-AA71-58CA4824718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AF389A-7C50-436E-8A24-6E29227CD9D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BA34F-8A39-489C-8FE9-7613EB97868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871E-93B6-4770-ACDD-BE239E3B450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2C1FFD-1F25-4142-8301-0830CFBBC0B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buFont typeface="Arial" panose="020B0604020202020204" pitchFamily="34" charset="0"/>
              <a:buNone/>
            </a:pPr>
            <a:fld id="{E5BB7A49-7167-4DC3-B219-C8A5D9FE4A69}" type="slidenum">
              <a:rPr lang="zh-CN" altLang="en-US">
                <a:ea typeface="宋体" panose="02010600030101010101" pitchFamily="2" charset="-122"/>
              </a:rPr>
              <a:t>‹#›</a:t>
            </a:fld>
            <a:endParaRPr lang="zh-CN" altLang="en-US"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5805264"/>
            <a:ext cx="9144000" cy="497205"/>
          </a:xfrm>
          <a:prstGeom prst="rect">
            <a:avLst/>
          </a:prstGeom>
          <a:solidFill>
            <a:srgbClr val="FFFFFF">
              <a:alpha val="47059"/>
            </a:srgbClr>
          </a:solidFill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单圆角矩形 8"/>
          <p:cNvSpPr/>
          <p:nvPr/>
        </p:nvSpPr>
        <p:spPr>
          <a:xfrm>
            <a:off x="0" y="1124744"/>
            <a:ext cx="2484438" cy="720725"/>
          </a:xfrm>
          <a:prstGeom prst="round1Rect">
            <a:avLst>
              <a:gd name="adj" fmla="val 48412"/>
            </a:avLst>
          </a:prstGeom>
          <a:solidFill>
            <a:srgbClr val="8DD2EB"/>
          </a:solidFill>
          <a:ln>
            <a:solidFill>
              <a:srgbClr val="8DD2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noProof="1">
              <a:solidFill>
                <a:prstClr val="white"/>
              </a:solidFill>
            </a:endParaRPr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2251075" y="1804194"/>
            <a:ext cx="3600450" cy="19050"/>
          </a:xfrm>
          <a:prstGeom prst="line">
            <a:avLst/>
          </a:prstGeom>
          <a:noFill/>
          <a:ln w="57150" cmpd="thinThick">
            <a:solidFill>
              <a:srgbClr val="8DD2EB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>
              <a:buFont typeface="Arial" panose="020B0604020202020204" pitchFamily="34" charset="0"/>
              <a:buNone/>
            </a:pPr>
            <a:endParaRPr lang="zh-CN" altLang="en-US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1825526" y="2613025"/>
            <a:ext cx="730250" cy="7302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txBody>
          <a:bodyPr wrap="none" anchor="ctr"/>
          <a:lstStyle/>
          <a:p>
            <a:pPr algn="ctr" eaLnBrk="0" hangingPunct="0">
              <a:buFont typeface="Arial" panose="020B0604020202020204" pitchFamily="34" charset="0"/>
              <a:buNone/>
            </a:pPr>
            <a:endParaRPr lang="zh-CN" altLang="en-US">
              <a:solidFill>
                <a:prstClr val="black"/>
              </a:solidFill>
              <a:ea typeface="黑体" panose="02010609060101010101" pitchFamily="49" charset="-122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107504" y="1196752"/>
            <a:ext cx="6351418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5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5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zh-CN" altLang="en-US" sz="15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5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</a:t>
            </a:r>
            <a:r>
              <a:rPr lang="zh-CN" altLang="en-US" sz="15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5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单元    </a:t>
            </a:r>
            <a:r>
              <a:rPr lang="zh-CN" altLang="en-US" sz="3500" b="1" dirty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异分母分数加减法</a:t>
            </a: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127000" y="2636912"/>
            <a:ext cx="87582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buFont typeface="Arial" panose="020B0604020202020204" pitchFamily="34" charset="0"/>
              <a:buNone/>
            </a:pP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  </a:t>
            </a:r>
            <a:r>
              <a:rPr lang="en-US" altLang="zh-CN" sz="3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课时   分 数 </a:t>
            </a:r>
            <a:r>
              <a:rPr lang="zh-CN" altLang="en-US" sz="36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和 小 数 互 化</a:t>
            </a:r>
            <a:endParaRPr lang="en-US" altLang="zh-CN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868488" y="2233613"/>
            <a:ext cx="5262562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FF0000"/>
                </a:solidFill>
                <a:latin typeface="Calibri" panose="020F0502020204030204" pitchFamily="34" charset="0"/>
              </a:rPr>
              <a:t>一位小数表示十分之几，</a:t>
            </a:r>
          </a:p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FF0000"/>
                </a:solidFill>
                <a:latin typeface="Calibri" panose="020F0502020204030204" pitchFamily="34" charset="0"/>
              </a:rPr>
              <a:t>两位小数表示百分之几，</a:t>
            </a:r>
          </a:p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FF0000"/>
                </a:solidFill>
                <a:latin typeface="Calibri" panose="020F0502020204030204" pitchFamily="34" charset="0"/>
              </a:rPr>
              <a:t>三位小数表示千分之几。</a:t>
            </a:r>
          </a:p>
        </p:txBody>
      </p:sp>
      <p:sp>
        <p:nvSpPr>
          <p:cNvPr id="16387" name="矩形 1"/>
          <p:cNvSpPr>
            <a:spLocks noChangeArrowheads="1"/>
          </p:cNvSpPr>
          <p:nvPr/>
        </p:nvSpPr>
        <p:spPr bwMode="auto">
          <a:xfrm>
            <a:off x="508000" y="800100"/>
            <a:ext cx="226218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buFont typeface="Arial" panose="020B0604020202020204" pitchFamily="34" charset="0"/>
              <a:buNone/>
            </a:pPr>
            <a:r>
              <a:rPr lang="zh-CN" altLang="en-US" sz="5400" dirty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复习：</a:t>
            </a:r>
          </a:p>
        </p:txBody>
      </p:sp>
      <p:sp>
        <p:nvSpPr>
          <p:cNvPr id="16388" name="文本框 2"/>
          <p:cNvSpPr txBox="1">
            <a:spLocks noChangeArrowheads="1"/>
          </p:cNvSpPr>
          <p:nvPr/>
        </p:nvSpPr>
        <p:spPr bwMode="auto">
          <a:xfrm>
            <a:off x="1065213" y="4492625"/>
            <a:ext cx="7015162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Calibri" panose="020F0502020204030204" pitchFamily="34" charset="0"/>
              </a:rPr>
              <a:t>通过所学的知识，我们今天向大家介绍如何互化分数和小数。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4"/>
          <p:cNvGrpSpPr/>
          <p:nvPr/>
        </p:nvGrpSpPr>
        <p:grpSpPr bwMode="auto">
          <a:xfrm>
            <a:off x="728663" y="3759200"/>
            <a:ext cx="2697162" cy="1138238"/>
            <a:chOff x="367782" y="2001893"/>
            <a:chExt cx="2322261" cy="1138739"/>
          </a:xfrm>
        </p:grpSpPr>
        <p:sp>
          <p:nvSpPr>
            <p:cNvPr id="17411" name="TextBox 8"/>
            <p:cNvSpPr txBox="1">
              <a:spLocks noChangeArrowheads="1"/>
            </p:cNvSpPr>
            <p:nvPr/>
          </p:nvSpPr>
          <p:spPr bwMode="auto">
            <a:xfrm>
              <a:off x="696045" y="2186525"/>
              <a:ext cx="1993998" cy="954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＝</a:t>
              </a: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4÷5</a:t>
              </a:r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＝</a:t>
              </a: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0.8</a:t>
              </a:r>
              <a:endPara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7412" name="组合 6"/>
            <p:cNvGrpSpPr/>
            <p:nvPr/>
          </p:nvGrpSpPr>
          <p:grpSpPr bwMode="auto">
            <a:xfrm>
              <a:off x="367782" y="2001893"/>
              <a:ext cx="531814" cy="865187"/>
              <a:chOff x="1206553" y="3645024"/>
              <a:chExt cx="531676" cy="864096"/>
            </a:xfrm>
          </p:grpSpPr>
          <p:sp>
            <p:nvSpPr>
              <p:cNvPr id="17413" name="TextBox 8"/>
              <p:cNvSpPr txBox="1">
                <a:spLocks noChangeArrowheads="1"/>
              </p:cNvSpPr>
              <p:nvPr/>
            </p:nvSpPr>
            <p:spPr bwMode="auto">
              <a:xfrm>
                <a:off x="1241595" y="3645024"/>
                <a:ext cx="315208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414" name="TextBox 8"/>
              <p:cNvSpPr txBox="1">
                <a:spLocks noChangeArrowheads="1"/>
              </p:cNvSpPr>
              <p:nvPr/>
            </p:nvSpPr>
            <p:spPr bwMode="auto">
              <a:xfrm>
                <a:off x="1206553" y="3985900"/>
                <a:ext cx="531676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3" name="直接连接符 2"/>
              <p:cNvCxnSpPr/>
              <p:nvPr/>
            </p:nvCxnSpPr>
            <p:spPr>
              <a:xfrm flipV="1">
                <a:off x="1273510" y="4087573"/>
                <a:ext cx="266465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7416" name="TextBox 8"/>
          <p:cNvSpPr txBox="1">
            <a:spLocks noChangeArrowheads="1"/>
          </p:cNvSpPr>
          <p:nvPr/>
        </p:nvSpPr>
        <p:spPr bwMode="auto">
          <a:xfrm>
            <a:off x="263525" y="442913"/>
            <a:ext cx="31210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例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分钟赛跑。</a:t>
            </a:r>
          </a:p>
        </p:txBody>
      </p:sp>
      <p:pic>
        <p:nvPicPr>
          <p:cNvPr id="17417" name="图片 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61988" y="981075"/>
            <a:ext cx="1233487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8" name="图片 3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756025" y="1049338"/>
            <a:ext cx="1533525" cy="147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9" name="TextBox 8"/>
          <p:cNvSpPr txBox="1">
            <a:spLocks noChangeArrowheads="1"/>
          </p:cNvSpPr>
          <p:nvPr/>
        </p:nvSpPr>
        <p:spPr bwMode="auto">
          <a:xfrm>
            <a:off x="2071688" y="1017588"/>
            <a:ext cx="2093912" cy="94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羚羊跑了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0.9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千米。</a:t>
            </a:r>
          </a:p>
        </p:txBody>
      </p:sp>
      <p:grpSp>
        <p:nvGrpSpPr>
          <p:cNvPr id="17420" name="组合 6"/>
          <p:cNvGrpSpPr/>
          <p:nvPr/>
        </p:nvGrpSpPr>
        <p:grpSpPr bwMode="auto">
          <a:xfrm>
            <a:off x="5387975" y="919163"/>
            <a:ext cx="1739900" cy="1146175"/>
            <a:chOff x="3537233" y="2146003"/>
            <a:chExt cx="1740173" cy="1144361"/>
          </a:xfrm>
        </p:grpSpPr>
        <p:sp>
          <p:nvSpPr>
            <p:cNvPr id="17421" name="TextBox 8"/>
            <p:cNvSpPr txBox="1">
              <a:spLocks noChangeArrowheads="1"/>
            </p:cNvSpPr>
            <p:nvPr/>
          </p:nvSpPr>
          <p:spPr bwMode="auto">
            <a:xfrm>
              <a:off x="3537233" y="2146003"/>
              <a:ext cx="1740173" cy="9439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鸵鸟跑了</a:t>
              </a:r>
            </a:p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千米。</a:t>
              </a:r>
            </a:p>
          </p:txBody>
        </p:sp>
        <p:grpSp>
          <p:nvGrpSpPr>
            <p:cNvPr id="17422" name="组合 6"/>
            <p:cNvGrpSpPr/>
            <p:nvPr/>
          </p:nvGrpSpPr>
          <p:grpSpPr bwMode="auto">
            <a:xfrm>
              <a:off x="3638442" y="2425313"/>
              <a:ext cx="639854" cy="865051"/>
              <a:chOff x="-175174" y="3839217"/>
              <a:chExt cx="639688" cy="863961"/>
            </a:xfrm>
          </p:grpSpPr>
          <p:sp>
            <p:nvSpPr>
              <p:cNvPr id="17423" name="TextBox 8"/>
              <p:cNvSpPr txBox="1">
                <a:spLocks noChangeArrowheads="1"/>
              </p:cNvSpPr>
              <p:nvPr/>
            </p:nvSpPr>
            <p:spPr bwMode="auto">
              <a:xfrm>
                <a:off x="-175174" y="3839217"/>
                <a:ext cx="639688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424" name="TextBox 8"/>
              <p:cNvSpPr txBox="1">
                <a:spLocks noChangeArrowheads="1"/>
              </p:cNvSpPr>
              <p:nvPr/>
            </p:nvSpPr>
            <p:spPr bwMode="auto">
              <a:xfrm>
                <a:off x="-164285" y="4179958"/>
                <a:ext cx="531676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44" name="直接连接符 43"/>
              <p:cNvCxnSpPr/>
              <p:nvPr/>
            </p:nvCxnSpPr>
            <p:spPr>
              <a:xfrm>
                <a:off x="-96987" y="4277353"/>
                <a:ext cx="268259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" name="组合 8"/>
          <p:cNvGrpSpPr/>
          <p:nvPr/>
        </p:nvGrpSpPr>
        <p:grpSpPr bwMode="auto">
          <a:xfrm>
            <a:off x="4392613" y="3535363"/>
            <a:ext cx="1550987" cy="858837"/>
            <a:chOff x="3870645" y="3990153"/>
            <a:chExt cx="1552448" cy="859155"/>
          </a:xfrm>
        </p:grpSpPr>
        <p:sp>
          <p:nvSpPr>
            <p:cNvPr id="17427" name="TextBox 8"/>
            <p:cNvSpPr txBox="1">
              <a:spLocks noChangeArrowheads="1"/>
            </p:cNvSpPr>
            <p:nvPr/>
          </p:nvSpPr>
          <p:spPr bwMode="auto">
            <a:xfrm>
              <a:off x="3870645" y="4163190"/>
              <a:ext cx="1505784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0.9</a:t>
              </a:r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＝</a:t>
              </a:r>
            </a:p>
          </p:txBody>
        </p:sp>
        <p:grpSp>
          <p:nvGrpSpPr>
            <p:cNvPr id="17428" name="组合 6"/>
            <p:cNvGrpSpPr/>
            <p:nvPr/>
          </p:nvGrpSpPr>
          <p:grpSpPr bwMode="auto">
            <a:xfrm>
              <a:off x="4663300" y="3990153"/>
              <a:ext cx="759793" cy="859155"/>
              <a:chOff x="1106102" y="3645024"/>
              <a:chExt cx="759598" cy="858072"/>
            </a:xfrm>
          </p:grpSpPr>
          <p:sp>
            <p:nvSpPr>
              <p:cNvPr id="17429" name="TextBox 8"/>
              <p:cNvSpPr txBox="1">
                <a:spLocks noChangeArrowheads="1"/>
              </p:cNvSpPr>
              <p:nvPr/>
            </p:nvSpPr>
            <p:spPr bwMode="auto">
              <a:xfrm>
                <a:off x="1207830" y="3645024"/>
                <a:ext cx="639688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9</a:t>
                </a: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430" name="TextBox 8"/>
              <p:cNvSpPr txBox="1">
                <a:spLocks noChangeArrowheads="1"/>
              </p:cNvSpPr>
              <p:nvPr/>
            </p:nvSpPr>
            <p:spPr bwMode="auto">
              <a:xfrm>
                <a:off x="1106102" y="3985589"/>
                <a:ext cx="759598" cy="5175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</a:t>
                </a: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41" name="直接连接符 40"/>
              <p:cNvCxnSpPr/>
              <p:nvPr/>
            </p:nvCxnSpPr>
            <p:spPr>
              <a:xfrm flipV="1">
                <a:off x="1223911" y="4073267"/>
                <a:ext cx="378084" cy="9517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" name="组合 7"/>
          <p:cNvGrpSpPr/>
          <p:nvPr/>
        </p:nvGrpSpPr>
        <p:grpSpPr bwMode="auto">
          <a:xfrm>
            <a:off x="6388100" y="3548063"/>
            <a:ext cx="1646238" cy="866775"/>
            <a:chOff x="5887295" y="4024343"/>
            <a:chExt cx="1645117" cy="865979"/>
          </a:xfrm>
        </p:grpSpPr>
        <p:grpSp>
          <p:nvGrpSpPr>
            <p:cNvPr id="17433" name="组合 6"/>
            <p:cNvGrpSpPr/>
            <p:nvPr/>
          </p:nvGrpSpPr>
          <p:grpSpPr bwMode="auto">
            <a:xfrm>
              <a:off x="5887295" y="4024343"/>
              <a:ext cx="1063625" cy="865187"/>
              <a:chOff x="1115875" y="3645024"/>
              <a:chExt cx="1063352" cy="864096"/>
            </a:xfrm>
          </p:grpSpPr>
          <p:sp>
            <p:nvSpPr>
              <p:cNvPr id="17434" name="TextBox 8"/>
              <p:cNvSpPr txBox="1">
                <a:spLocks noChangeArrowheads="1"/>
              </p:cNvSpPr>
              <p:nvPr/>
            </p:nvSpPr>
            <p:spPr bwMode="auto">
              <a:xfrm>
                <a:off x="1124000" y="3645024"/>
                <a:ext cx="639688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435" name="TextBox 8"/>
              <p:cNvSpPr txBox="1">
                <a:spLocks noChangeArrowheads="1"/>
              </p:cNvSpPr>
              <p:nvPr/>
            </p:nvSpPr>
            <p:spPr bwMode="auto">
              <a:xfrm>
                <a:off x="1115875" y="3985900"/>
                <a:ext cx="1063352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45" name="直接连接符 44"/>
              <p:cNvCxnSpPr/>
              <p:nvPr/>
            </p:nvCxnSpPr>
            <p:spPr>
              <a:xfrm>
                <a:off x="1131735" y="4079052"/>
                <a:ext cx="312445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437" name="组合 6"/>
            <p:cNvGrpSpPr/>
            <p:nvPr/>
          </p:nvGrpSpPr>
          <p:grpSpPr bwMode="auto">
            <a:xfrm>
              <a:off x="6468787" y="4025135"/>
              <a:ext cx="1063625" cy="865187"/>
              <a:chOff x="988972" y="3645024"/>
              <a:chExt cx="1063352" cy="864096"/>
            </a:xfrm>
          </p:grpSpPr>
          <p:sp>
            <p:nvSpPr>
              <p:cNvPr id="17438" name="TextBox 8"/>
              <p:cNvSpPr txBox="1">
                <a:spLocks noChangeArrowheads="1"/>
              </p:cNvSpPr>
              <p:nvPr/>
            </p:nvSpPr>
            <p:spPr bwMode="auto">
              <a:xfrm>
                <a:off x="1124000" y="3645024"/>
                <a:ext cx="639688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</a:t>
                </a: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439" name="TextBox 8"/>
              <p:cNvSpPr txBox="1">
                <a:spLocks noChangeArrowheads="1"/>
              </p:cNvSpPr>
              <p:nvPr/>
            </p:nvSpPr>
            <p:spPr bwMode="auto">
              <a:xfrm>
                <a:off x="988972" y="3985900"/>
                <a:ext cx="1063352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</a:t>
                </a: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54" name="直接连接符 53"/>
              <p:cNvCxnSpPr/>
              <p:nvPr/>
            </p:nvCxnSpPr>
            <p:spPr>
              <a:xfrm>
                <a:off x="1132437" y="4078260"/>
                <a:ext cx="312444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441" name="TextBox 8"/>
            <p:cNvSpPr txBox="1">
              <a:spLocks noChangeArrowheads="1"/>
            </p:cNvSpPr>
            <p:nvPr/>
          </p:nvSpPr>
          <p:spPr bwMode="auto">
            <a:xfrm>
              <a:off x="6178802" y="4196911"/>
              <a:ext cx="57996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＝</a:t>
              </a:r>
            </a:p>
          </p:txBody>
        </p:sp>
      </p:grpSp>
      <p:grpSp>
        <p:nvGrpSpPr>
          <p:cNvPr id="17442" name="组合 13"/>
          <p:cNvGrpSpPr/>
          <p:nvPr/>
        </p:nvGrpSpPr>
        <p:grpSpPr bwMode="auto">
          <a:xfrm>
            <a:off x="5780088" y="1835150"/>
            <a:ext cx="3278187" cy="950913"/>
            <a:chOff x="4987693" y="1472786"/>
            <a:chExt cx="3278569" cy="951141"/>
          </a:xfrm>
        </p:grpSpPr>
        <p:sp>
          <p:nvSpPr>
            <p:cNvPr id="62" name="圆角矩形标注 61"/>
            <p:cNvSpPr/>
            <p:nvPr/>
          </p:nvSpPr>
          <p:spPr>
            <a:xfrm>
              <a:off x="4987693" y="1518835"/>
              <a:ext cx="2408518" cy="498595"/>
            </a:xfrm>
            <a:prstGeom prst="wedgeRoundRectCallout">
              <a:avLst>
                <a:gd name="adj1" fmla="val 35169"/>
                <a:gd name="adj2" fmla="val 83862"/>
                <a:gd name="adj3" fmla="val 16667"/>
              </a:avLst>
            </a:prstGeom>
            <a:solidFill>
              <a:srgbClr val="EDECAE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7444" name="TextBox 62"/>
            <p:cNvSpPr txBox="1">
              <a:spLocks noChangeArrowheads="1"/>
            </p:cNvSpPr>
            <p:nvPr/>
          </p:nvSpPr>
          <p:spPr bwMode="auto">
            <a:xfrm>
              <a:off x="4987693" y="1472786"/>
              <a:ext cx="2535461" cy="518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谁跑得快些？</a:t>
              </a:r>
            </a:p>
          </p:txBody>
        </p:sp>
        <p:pic>
          <p:nvPicPr>
            <p:cNvPr id="17445" name="图片 3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7492032" y="1629721"/>
              <a:ext cx="774230" cy="794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" name="组合 83"/>
          <p:cNvGrpSpPr/>
          <p:nvPr/>
        </p:nvGrpSpPr>
        <p:grpSpPr bwMode="auto">
          <a:xfrm>
            <a:off x="4953000" y="2687638"/>
            <a:ext cx="3879850" cy="1103312"/>
            <a:chOff x="4720230" y="3871167"/>
            <a:chExt cx="3879539" cy="1102323"/>
          </a:xfrm>
        </p:grpSpPr>
        <p:sp>
          <p:nvSpPr>
            <p:cNvPr id="66" name="云形标注 65"/>
            <p:cNvSpPr/>
            <p:nvPr/>
          </p:nvSpPr>
          <p:spPr>
            <a:xfrm>
              <a:off x="4720230" y="3871167"/>
              <a:ext cx="3019183" cy="951646"/>
            </a:xfrm>
            <a:prstGeom prst="cloudCallout">
              <a:avLst>
                <a:gd name="adj1" fmla="val 53499"/>
                <a:gd name="adj2" fmla="val 20312"/>
              </a:avLst>
            </a:prstGeom>
            <a:solidFill>
              <a:srgbClr val="99FF99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7448" name="TextBox 66"/>
            <p:cNvSpPr txBox="1">
              <a:spLocks noChangeArrowheads="1"/>
            </p:cNvSpPr>
            <p:nvPr/>
          </p:nvSpPr>
          <p:spPr bwMode="auto">
            <a:xfrm>
              <a:off x="5238325" y="4053882"/>
              <a:ext cx="2514398" cy="700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0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先把小数化成分数，</a:t>
              </a:r>
            </a:p>
            <a:p>
              <a:pPr>
                <a:buFont typeface="Arial" panose="020B0604020202020204" pitchFamily="34" charset="0"/>
                <a:buNone/>
              </a:pPr>
              <a:r>
                <a:rPr lang="zh-CN" altLang="en-US" sz="20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再比较。</a:t>
              </a:r>
            </a:p>
          </p:txBody>
        </p:sp>
        <p:pic>
          <p:nvPicPr>
            <p:cNvPr id="17449" name="图片 8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7960271" y="4079081"/>
              <a:ext cx="639498" cy="8944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4" name="组合 93"/>
          <p:cNvGrpSpPr/>
          <p:nvPr/>
        </p:nvGrpSpPr>
        <p:grpSpPr bwMode="auto">
          <a:xfrm>
            <a:off x="315913" y="2651125"/>
            <a:ext cx="3703637" cy="1306513"/>
            <a:chOff x="2495426" y="3871430"/>
            <a:chExt cx="3707077" cy="1302851"/>
          </a:xfrm>
        </p:grpSpPr>
        <p:sp>
          <p:nvSpPr>
            <p:cNvPr id="70" name="云形标注 69"/>
            <p:cNvSpPr/>
            <p:nvPr/>
          </p:nvSpPr>
          <p:spPr>
            <a:xfrm>
              <a:off x="3272434" y="3871430"/>
              <a:ext cx="2930069" cy="1136630"/>
            </a:xfrm>
            <a:prstGeom prst="cloudCallout">
              <a:avLst>
                <a:gd name="adj1" fmla="val -49387"/>
                <a:gd name="adj2" fmla="val 38642"/>
              </a:avLst>
            </a:prstGeom>
            <a:solidFill>
              <a:srgbClr val="99FF99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7452" name="TextBox 70"/>
            <p:cNvSpPr txBox="1">
              <a:spLocks noChangeArrowheads="1"/>
            </p:cNvSpPr>
            <p:nvPr/>
          </p:nvSpPr>
          <p:spPr bwMode="auto">
            <a:xfrm>
              <a:off x="3743069" y="4089891"/>
              <a:ext cx="2459051" cy="699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0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先把分数化成小数，</a:t>
              </a:r>
            </a:p>
            <a:p>
              <a:pPr>
                <a:buFont typeface="Arial" panose="020B0604020202020204" pitchFamily="34" charset="0"/>
                <a:buNone/>
              </a:pPr>
              <a:r>
                <a:rPr lang="zh-CN" altLang="en-US" sz="20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再比较。</a:t>
              </a:r>
            </a:p>
          </p:txBody>
        </p:sp>
        <p:pic>
          <p:nvPicPr>
            <p:cNvPr id="17453" name="图片 8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2495426" y="4240056"/>
              <a:ext cx="716065" cy="934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454" name="TextBox 8"/>
          <p:cNvSpPr txBox="1">
            <a:spLocks noChangeArrowheads="1"/>
          </p:cNvSpPr>
          <p:nvPr/>
        </p:nvSpPr>
        <p:spPr bwMode="auto">
          <a:xfrm>
            <a:off x="1123950" y="4786313"/>
            <a:ext cx="16557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0.8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＜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0.9</a:t>
            </a:r>
            <a:endParaRPr lang="zh-CN" altLang="en-US" sz="28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5" name="组合 10"/>
          <p:cNvGrpSpPr/>
          <p:nvPr/>
        </p:nvGrpSpPr>
        <p:grpSpPr bwMode="auto">
          <a:xfrm>
            <a:off x="495300" y="5475288"/>
            <a:ext cx="2422525" cy="865187"/>
            <a:chOff x="1153554" y="5733256"/>
            <a:chExt cx="2421920" cy="865187"/>
          </a:xfrm>
        </p:grpSpPr>
        <p:sp>
          <p:nvSpPr>
            <p:cNvPr id="17456" name="TextBox 8"/>
            <p:cNvSpPr txBox="1">
              <a:spLocks noChangeArrowheads="1"/>
            </p:cNvSpPr>
            <p:nvPr/>
          </p:nvSpPr>
          <p:spPr bwMode="auto">
            <a:xfrm>
              <a:off x="1153554" y="5853136"/>
              <a:ext cx="242192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所以</a:t>
              </a: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＜</a:t>
              </a: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0.9</a:t>
              </a:r>
              <a:endPara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7457" name="组合 9"/>
            <p:cNvGrpSpPr/>
            <p:nvPr/>
          </p:nvGrpSpPr>
          <p:grpSpPr bwMode="auto">
            <a:xfrm>
              <a:off x="1951955" y="5733256"/>
              <a:ext cx="675829" cy="865187"/>
              <a:chOff x="1937501" y="5773109"/>
              <a:chExt cx="675829" cy="865187"/>
            </a:xfrm>
          </p:grpSpPr>
          <p:sp>
            <p:nvSpPr>
              <p:cNvPr id="17458" name="TextBox 8"/>
              <p:cNvSpPr txBox="1">
                <a:spLocks noChangeArrowheads="1"/>
              </p:cNvSpPr>
              <p:nvPr/>
            </p:nvSpPr>
            <p:spPr bwMode="auto">
              <a:xfrm>
                <a:off x="1973477" y="5773109"/>
                <a:ext cx="639853" cy="5238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459" name="TextBox 8"/>
              <p:cNvSpPr txBox="1">
                <a:spLocks noChangeArrowheads="1"/>
              </p:cNvSpPr>
              <p:nvPr/>
            </p:nvSpPr>
            <p:spPr bwMode="auto">
              <a:xfrm>
                <a:off x="1937501" y="6114415"/>
                <a:ext cx="531813" cy="5238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77" name="直接连接符 76"/>
              <p:cNvCxnSpPr/>
              <p:nvPr/>
            </p:nvCxnSpPr>
            <p:spPr bwMode="auto">
              <a:xfrm>
                <a:off x="1967568" y="6201734"/>
                <a:ext cx="361860" cy="4762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7" name="组合 12"/>
          <p:cNvGrpSpPr/>
          <p:nvPr/>
        </p:nvGrpSpPr>
        <p:grpSpPr bwMode="auto">
          <a:xfrm>
            <a:off x="5122863" y="4281488"/>
            <a:ext cx="1871662" cy="866775"/>
            <a:chOff x="4250584" y="4726335"/>
            <a:chExt cx="1870875" cy="867827"/>
          </a:xfrm>
        </p:grpSpPr>
        <p:grpSp>
          <p:nvGrpSpPr>
            <p:cNvPr id="17462" name="组合 81"/>
            <p:cNvGrpSpPr/>
            <p:nvPr/>
          </p:nvGrpSpPr>
          <p:grpSpPr bwMode="auto">
            <a:xfrm>
              <a:off x="4250584" y="4732071"/>
              <a:ext cx="646167" cy="862091"/>
              <a:chOff x="1937501" y="5775544"/>
              <a:chExt cx="646167" cy="862091"/>
            </a:xfrm>
          </p:grpSpPr>
          <p:sp>
            <p:nvSpPr>
              <p:cNvPr id="17463" name="TextBox 8"/>
              <p:cNvSpPr txBox="1">
                <a:spLocks noChangeArrowheads="1"/>
              </p:cNvSpPr>
              <p:nvPr/>
            </p:nvSpPr>
            <p:spPr bwMode="auto">
              <a:xfrm>
                <a:off x="2025452" y="5775544"/>
                <a:ext cx="364135" cy="5238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9</a:t>
                </a: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464" name="TextBox 8"/>
              <p:cNvSpPr txBox="1">
                <a:spLocks noChangeArrowheads="1"/>
              </p:cNvSpPr>
              <p:nvPr/>
            </p:nvSpPr>
            <p:spPr bwMode="auto">
              <a:xfrm>
                <a:off x="1937501" y="6114415"/>
                <a:ext cx="646167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</a:t>
                </a: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85" name="直接连接符 84"/>
              <p:cNvCxnSpPr/>
              <p:nvPr/>
            </p:nvCxnSpPr>
            <p:spPr bwMode="auto">
              <a:xfrm>
                <a:off x="2073969" y="6202132"/>
                <a:ext cx="263414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466" name="组合 85"/>
            <p:cNvGrpSpPr/>
            <p:nvPr/>
          </p:nvGrpSpPr>
          <p:grpSpPr bwMode="auto">
            <a:xfrm>
              <a:off x="5475292" y="4726335"/>
              <a:ext cx="646167" cy="863335"/>
              <a:chOff x="1937501" y="5774300"/>
              <a:chExt cx="646167" cy="863335"/>
            </a:xfrm>
          </p:grpSpPr>
          <p:sp>
            <p:nvSpPr>
              <p:cNvPr id="17467" name="TextBox 8"/>
              <p:cNvSpPr txBox="1">
                <a:spLocks noChangeArrowheads="1"/>
              </p:cNvSpPr>
              <p:nvPr/>
            </p:nvSpPr>
            <p:spPr bwMode="auto">
              <a:xfrm>
                <a:off x="2027389" y="5774300"/>
                <a:ext cx="425270" cy="5238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</a:t>
                </a: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468" name="TextBox 8"/>
              <p:cNvSpPr txBox="1">
                <a:spLocks noChangeArrowheads="1"/>
              </p:cNvSpPr>
              <p:nvPr/>
            </p:nvSpPr>
            <p:spPr bwMode="auto">
              <a:xfrm>
                <a:off x="1937501" y="6114415"/>
                <a:ext cx="646167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</a:t>
                </a: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89" name="直接连接符 88"/>
              <p:cNvCxnSpPr/>
              <p:nvPr/>
            </p:nvCxnSpPr>
            <p:spPr bwMode="auto">
              <a:xfrm>
                <a:off x="2044145" y="6206624"/>
                <a:ext cx="290391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470" name="TextBox 8"/>
            <p:cNvSpPr txBox="1">
              <a:spLocks noChangeArrowheads="1"/>
            </p:cNvSpPr>
            <p:nvPr/>
          </p:nvSpPr>
          <p:spPr bwMode="auto">
            <a:xfrm>
              <a:off x="4782409" y="4976032"/>
              <a:ext cx="594019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＞</a:t>
              </a:r>
            </a:p>
          </p:txBody>
        </p:sp>
      </p:grpSp>
      <p:grpSp>
        <p:nvGrpSpPr>
          <p:cNvPr id="20" name="组合 11"/>
          <p:cNvGrpSpPr/>
          <p:nvPr/>
        </p:nvGrpSpPr>
        <p:grpSpPr bwMode="auto">
          <a:xfrm>
            <a:off x="4522788" y="4964113"/>
            <a:ext cx="2401887" cy="865187"/>
            <a:chOff x="3622781" y="5550365"/>
            <a:chExt cx="2403372" cy="865501"/>
          </a:xfrm>
        </p:grpSpPr>
        <p:grpSp>
          <p:nvGrpSpPr>
            <p:cNvPr id="17472" name="组合 77"/>
            <p:cNvGrpSpPr/>
            <p:nvPr/>
          </p:nvGrpSpPr>
          <p:grpSpPr bwMode="auto">
            <a:xfrm>
              <a:off x="5492047" y="5550365"/>
              <a:ext cx="534106" cy="865501"/>
              <a:chOff x="1935208" y="5772795"/>
              <a:chExt cx="534106" cy="865501"/>
            </a:xfrm>
          </p:grpSpPr>
          <p:sp>
            <p:nvSpPr>
              <p:cNvPr id="17473" name="TextBox 8"/>
              <p:cNvSpPr txBox="1">
                <a:spLocks noChangeArrowheads="1"/>
              </p:cNvSpPr>
              <p:nvPr/>
            </p:nvSpPr>
            <p:spPr bwMode="auto">
              <a:xfrm>
                <a:off x="1935208" y="5772795"/>
                <a:ext cx="309519" cy="5238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474" name="TextBox 8"/>
              <p:cNvSpPr txBox="1">
                <a:spLocks noChangeArrowheads="1"/>
              </p:cNvSpPr>
              <p:nvPr/>
            </p:nvSpPr>
            <p:spPr bwMode="auto">
              <a:xfrm>
                <a:off x="1937501" y="6114415"/>
                <a:ext cx="531813" cy="5238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81" name="直接连接符 80"/>
              <p:cNvCxnSpPr/>
              <p:nvPr/>
            </p:nvCxnSpPr>
            <p:spPr bwMode="auto">
              <a:xfrm flipV="1">
                <a:off x="1937173" y="6195223"/>
                <a:ext cx="384413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476" name="TextBox 8"/>
            <p:cNvSpPr txBox="1">
              <a:spLocks noChangeArrowheads="1"/>
            </p:cNvSpPr>
            <p:nvPr/>
          </p:nvSpPr>
          <p:spPr bwMode="auto">
            <a:xfrm>
              <a:off x="3622781" y="5722455"/>
              <a:ext cx="179678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所以</a:t>
              </a: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0.9</a:t>
              </a: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＞</a:t>
              </a:r>
            </a:p>
          </p:txBody>
        </p:sp>
      </p:grpSp>
      <p:grpSp>
        <p:nvGrpSpPr>
          <p:cNvPr id="22" name="组合 83"/>
          <p:cNvGrpSpPr/>
          <p:nvPr/>
        </p:nvGrpSpPr>
        <p:grpSpPr bwMode="auto">
          <a:xfrm>
            <a:off x="4956175" y="5457825"/>
            <a:ext cx="3994150" cy="1014413"/>
            <a:chOff x="4720230" y="3810004"/>
            <a:chExt cx="3992860" cy="1013161"/>
          </a:xfrm>
        </p:grpSpPr>
        <p:sp>
          <p:nvSpPr>
            <p:cNvPr id="93" name="云形标注 92"/>
            <p:cNvSpPr/>
            <p:nvPr/>
          </p:nvSpPr>
          <p:spPr>
            <a:xfrm>
              <a:off x="4720230" y="4152481"/>
              <a:ext cx="3018450" cy="670684"/>
            </a:xfrm>
            <a:prstGeom prst="cloudCallout">
              <a:avLst>
                <a:gd name="adj1" fmla="val 53499"/>
                <a:gd name="adj2" fmla="val 20312"/>
              </a:avLst>
            </a:prstGeom>
            <a:solidFill>
              <a:srgbClr val="99FF99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7479" name="TextBox 93"/>
            <p:cNvSpPr txBox="1">
              <a:spLocks noChangeArrowheads="1"/>
            </p:cNvSpPr>
            <p:nvPr/>
          </p:nvSpPr>
          <p:spPr bwMode="auto">
            <a:xfrm>
              <a:off x="5006899" y="4243866"/>
              <a:ext cx="2568025" cy="4566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4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羚羊跑得快些。</a:t>
              </a:r>
            </a:p>
          </p:txBody>
        </p:sp>
        <p:pic>
          <p:nvPicPr>
            <p:cNvPr id="17480" name="图片 8"/>
            <p:cNvPicPr>
              <a:picLocks noChangeAspect="1" noChangeArrowheads="1"/>
            </p:cNvPicPr>
            <p:nvPr/>
          </p:nvPicPr>
          <p:blipFill>
            <a:blip r:embed="rId8" cstate="email"/>
            <a:srcRect/>
            <a:stretch>
              <a:fillRect/>
            </a:stretch>
          </p:blipFill>
          <p:spPr bwMode="auto">
            <a:xfrm>
              <a:off x="7748683" y="3810004"/>
              <a:ext cx="964407" cy="10128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5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83"/>
          <p:cNvGrpSpPr/>
          <p:nvPr/>
        </p:nvGrpSpPr>
        <p:grpSpPr bwMode="auto">
          <a:xfrm>
            <a:off x="1779588" y="3938588"/>
            <a:ext cx="6580187" cy="1703387"/>
            <a:chOff x="2134603" y="3684576"/>
            <a:chExt cx="6580129" cy="1699738"/>
          </a:xfrm>
        </p:grpSpPr>
        <p:sp>
          <p:nvSpPr>
            <p:cNvPr id="66" name="云形标注 65"/>
            <p:cNvSpPr/>
            <p:nvPr/>
          </p:nvSpPr>
          <p:spPr>
            <a:xfrm>
              <a:off x="2134603" y="3684576"/>
              <a:ext cx="5514926" cy="1493805"/>
            </a:xfrm>
            <a:prstGeom prst="cloudCallout">
              <a:avLst>
                <a:gd name="adj1" fmla="val 53499"/>
                <a:gd name="adj2" fmla="val 20312"/>
              </a:avLst>
            </a:prstGeom>
            <a:solidFill>
              <a:srgbClr val="99FF99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0484" name="TextBox 66"/>
            <p:cNvSpPr txBox="1">
              <a:spLocks noChangeArrowheads="1"/>
            </p:cNvSpPr>
            <p:nvPr/>
          </p:nvSpPr>
          <p:spPr bwMode="auto">
            <a:xfrm>
              <a:off x="2640694" y="4020405"/>
              <a:ext cx="5008836" cy="821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4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把小数化成分数，先把小数化成分</a:t>
              </a:r>
            </a:p>
            <a:p>
              <a:pPr>
                <a:buFont typeface="Arial" panose="020B0604020202020204" pitchFamily="34" charset="0"/>
                <a:buNone/>
              </a:pPr>
              <a:r>
                <a:rPr lang="zh-CN" altLang="en-US" sz="24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母是</a:t>
              </a:r>
              <a:r>
                <a:rPr lang="en-US" altLang="zh-CN" sz="24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10</a:t>
              </a:r>
              <a:r>
                <a:rPr lang="zh-CN" altLang="en-US" sz="24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、</a:t>
              </a:r>
              <a:r>
                <a:rPr lang="en-US" altLang="zh-CN" sz="24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100</a:t>
              </a:r>
              <a:r>
                <a:rPr lang="zh-CN" altLang="en-US" sz="24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、</a:t>
              </a:r>
              <a:r>
                <a:rPr lang="en-US" altLang="zh-CN" sz="24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1000</a:t>
              </a:r>
              <a:r>
                <a:rPr lang="zh-CN" altLang="en-US" sz="24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的分数</a:t>
              </a:r>
              <a:r>
                <a:rPr lang="en-US" altLang="zh-CN" sz="2400" b="1" dirty="0">
                  <a:solidFill>
                    <a:srgbClr val="000000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……</a:t>
              </a:r>
            </a:p>
          </p:txBody>
        </p:sp>
        <p:pic>
          <p:nvPicPr>
            <p:cNvPr id="20485" name="图片 8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8022785" y="4416784"/>
              <a:ext cx="691947" cy="967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" name="组合 93"/>
          <p:cNvGrpSpPr/>
          <p:nvPr/>
        </p:nvGrpSpPr>
        <p:grpSpPr bwMode="auto">
          <a:xfrm>
            <a:off x="468313" y="2336800"/>
            <a:ext cx="3705225" cy="1450975"/>
            <a:chOff x="2543755" y="3871430"/>
            <a:chExt cx="3707974" cy="1447722"/>
          </a:xfrm>
        </p:grpSpPr>
        <p:sp>
          <p:nvSpPr>
            <p:cNvPr id="70" name="云形标注 69"/>
            <p:cNvSpPr/>
            <p:nvPr/>
          </p:nvSpPr>
          <p:spPr>
            <a:xfrm>
              <a:off x="3271369" y="3871430"/>
              <a:ext cx="2931110" cy="1137270"/>
            </a:xfrm>
            <a:prstGeom prst="cloudCallout">
              <a:avLst>
                <a:gd name="adj1" fmla="val -49387"/>
                <a:gd name="adj2" fmla="val 38642"/>
              </a:avLst>
            </a:prstGeom>
            <a:solidFill>
              <a:srgbClr val="99FF99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0488" name="TextBox 70"/>
            <p:cNvSpPr txBox="1">
              <a:spLocks noChangeArrowheads="1"/>
            </p:cNvSpPr>
            <p:nvPr/>
          </p:nvSpPr>
          <p:spPr bwMode="auto">
            <a:xfrm>
              <a:off x="3481082" y="3991810"/>
              <a:ext cx="2770647" cy="821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4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把分数化成小数，</a:t>
              </a:r>
            </a:p>
            <a:p>
              <a:pPr>
                <a:buFont typeface="Arial" panose="020B0604020202020204" pitchFamily="34" charset="0"/>
                <a:buNone/>
              </a:pPr>
              <a:r>
                <a:rPr lang="zh-CN" altLang="en-US" sz="24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用分子除以分母。</a:t>
              </a:r>
            </a:p>
          </p:txBody>
        </p:sp>
        <p:pic>
          <p:nvPicPr>
            <p:cNvPr id="20489" name="图片 8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2543755" y="4503807"/>
              <a:ext cx="627241" cy="815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490" name="TextBox 8"/>
          <p:cNvSpPr txBox="1">
            <a:spLocks noChangeArrowheads="1"/>
          </p:cNvSpPr>
          <p:nvPr/>
        </p:nvSpPr>
        <p:spPr bwMode="auto">
          <a:xfrm>
            <a:off x="554038" y="1558925"/>
            <a:ext cx="73406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怎样把分数化成小数？怎样把小数化成分数？</a:t>
            </a:r>
          </a:p>
        </p:txBody>
      </p:sp>
      <p:sp>
        <p:nvSpPr>
          <p:cNvPr id="2" name="矩形 1"/>
          <p:cNvSpPr/>
          <p:nvPr/>
        </p:nvSpPr>
        <p:spPr>
          <a:xfrm>
            <a:off x="406308" y="690876"/>
            <a:ext cx="2271777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 eaLnBrk="0" hangingPunct="0">
              <a:defRPr/>
            </a:pPr>
            <a:r>
              <a:rPr lang="zh-CN" altLang="en-US" sz="5400" b="1" dirty="0">
                <a:solidFill>
                  <a:schemeClr val="accent3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说一说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8"/>
          <p:cNvSpPr txBox="1">
            <a:spLocks noChangeArrowheads="1"/>
          </p:cNvSpPr>
          <p:nvPr/>
        </p:nvSpPr>
        <p:spPr bwMode="auto">
          <a:xfrm>
            <a:off x="330200" y="503238"/>
            <a:ext cx="8377238" cy="94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例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zh-CN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把下面的分数化成小数，小数化成带分数和假分数。</a:t>
            </a:r>
            <a:endParaRPr lang="zh-CN" altLang="en-US" sz="2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31" name="TextBox 8"/>
          <p:cNvSpPr txBox="1">
            <a:spLocks noChangeArrowheads="1"/>
          </p:cNvSpPr>
          <p:nvPr/>
        </p:nvSpPr>
        <p:spPr bwMode="auto">
          <a:xfrm>
            <a:off x="223838" y="3859213"/>
            <a:ext cx="6769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小组合作，总结分数和小数互化的方法。</a:t>
            </a:r>
            <a:endParaRPr lang="zh-CN" altLang="en-US" sz="2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2532" name="组合 3"/>
          <p:cNvGrpSpPr/>
          <p:nvPr/>
        </p:nvGrpSpPr>
        <p:grpSpPr bwMode="auto">
          <a:xfrm>
            <a:off x="1644650" y="1128713"/>
            <a:ext cx="639763" cy="884237"/>
            <a:chOff x="899592" y="960903"/>
            <a:chExt cx="639781" cy="885012"/>
          </a:xfrm>
        </p:grpSpPr>
        <p:sp>
          <p:nvSpPr>
            <p:cNvPr id="22533" name="TextBox 8"/>
            <p:cNvSpPr txBox="1">
              <a:spLocks noChangeArrowheads="1"/>
            </p:cNvSpPr>
            <p:nvPr/>
          </p:nvSpPr>
          <p:spPr bwMode="auto">
            <a:xfrm>
              <a:off x="899592" y="960903"/>
              <a:ext cx="639781" cy="5238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15</a:t>
              </a:r>
              <a:endPara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534" name="TextBox 8"/>
            <p:cNvSpPr txBox="1">
              <a:spLocks noChangeArrowheads="1"/>
            </p:cNvSpPr>
            <p:nvPr/>
          </p:nvSpPr>
          <p:spPr bwMode="auto">
            <a:xfrm>
              <a:off x="1005585" y="1322034"/>
              <a:ext cx="531753" cy="5238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endPara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7" name="直接连接符 6"/>
            <p:cNvCxnSpPr/>
            <p:nvPr/>
          </p:nvCxnSpPr>
          <p:spPr bwMode="auto">
            <a:xfrm>
              <a:off x="931343" y="1413737"/>
              <a:ext cx="48261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536" name="组合 7"/>
          <p:cNvGrpSpPr/>
          <p:nvPr/>
        </p:nvGrpSpPr>
        <p:grpSpPr bwMode="auto">
          <a:xfrm>
            <a:off x="3055938" y="1096963"/>
            <a:ext cx="1036637" cy="884237"/>
            <a:chOff x="1663983" y="960903"/>
            <a:chExt cx="1035809" cy="885012"/>
          </a:xfrm>
        </p:grpSpPr>
        <p:grpSp>
          <p:nvGrpSpPr>
            <p:cNvPr id="22537" name="组合 2"/>
            <p:cNvGrpSpPr/>
            <p:nvPr/>
          </p:nvGrpSpPr>
          <p:grpSpPr bwMode="auto">
            <a:xfrm>
              <a:off x="2000154" y="960903"/>
              <a:ext cx="699638" cy="885012"/>
              <a:chOff x="2000154" y="960903"/>
              <a:chExt cx="699638" cy="885012"/>
            </a:xfrm>
          </p:grpSpPr>
          <p:sp>
            <p:nvSpPr>
              <p:cNvPr id="22538" name="TextBox 8"/>
              <p:cNvSpPr txBox="1">
                <a:spLocks noChangeArrowheads="1"/>
              </p:cNvSpPr>
              <p:nvPr/>
            </p:nvSpPr>
            <p:spPr bwMode="auto">
              <a:xfrm>
                <a:off x="2060011" y="960903"/>
                <a:ext cx="639781" cy="5238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539" name="TextBox 8"/>
              <p:cNvSpPr txBox="1">
                <a:spLocks noChangeArrowheads="1"/>
              </p:cNvSpPr>
              <p:nvPr/>
            </p:nvSpPr>
            <p:spPr bwMode="auto">
              <a:xfrm>
                <a:off x="2074922" y="1322034"/>
                <a:ext cx="531753" cy="5238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1" name="直接连接符 10"/>
              <p:cNvCxnSpPr/>
              <p:nvPr/>
            </p:nvCxnSpPr>
            <p:spPr bwMode="auto">
              <a:xfrm>
                <a:off x="2000264" y="1413737"/>
                <a:ext cx="4838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541" name="TextBox 8"/>
            <p:cNvSpPr txBox="1">
              <a:spLocks noChangeArrowheads="1"/>
            </p:cNvSpPr>
            <p:nvPr/>
          </p:nvSpPr>
          <p:spPr bwMode="auto">
            <a:xfrm>
              <a:off x="1663983" y="1152173"/>
              <a:ext cx="531753" cy="5238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2542" name="TextBox 8"/>
          <p:cNvSpPr txBox="1">
            <a:spLocks noChangeArrowheads="1"/>
          </p:cNvSpPr>
          <p:nvPr/>
        </p:nvSpPr>
        <p:spPr bwMode="auto">
          <a:xfrm>
            <a:off x="4938713" y="1341438"/>
            <a:ext cx="8858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2.6</a:t>
            </a:r>
            <a:endParaRPr lang="zh-CN" altLang="en-US" sz="28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43" name="TextBox 8"/>
          <p:cNvSpPr txBox="1">
            <a:spLocks noChangeArrowheads="1"/>
          </p:cNvSpPr>
          <p:nvPr/>
        </p:nvSpPr>
        <p:spPr bwMode="auto">
          <a:xfrm>
            <a:off x="6778625" y="1327150"/>
            <a:ext cx="17287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3.08</a:t>
            </a:r>
            <a:endParaRPr lang="zh-CN" altLang="en-US" sz="28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2544" name="组合 13"/>
          <p:cNvGrpSpPr/>
          <p:nvPr/>
        </p:nvGrpSpPr>
        <p:grpSpPr bwMode="auto">
          <a:xfrm>
            <a:off x="5132388" y="2138363"/>
            <a:ext cx="3616325" cy="1358900"/>
            <a:chOff x="3991593" y="1472786"/>
            <a:chExt cx="3617679" cy="1359680"/>
          </a:xfrm>
        </p:grpSpPr>
        <p:sp>
          <p:nvSpPr>
            <p:cNvPr id="19" name="圆角矩形标注 18"/>
            <p:cNvSpPr/>
            <p:nvPr/>
          </p:nvSpPr>
          <p:spPr>
            <a:xfrm>
              <a:off x="3991593" y="1518849"/>
              <a:ext cx="3404874" cy="498761"/>
            </a:xfrm>
            <a:prstGeom prst="wedgeRoundRectCallout">
              <a:avLst>
                <a:gd name="adj1" fmla="val 35169"/>
                <a:gd name="adj2" fmla="val 83862"/>
                <a:gd name="adj3" fmla="val 16667"/>
              </a:avLst>
            </a:prstGeom>
            <a:solidFill>
              <a:srgbClr val="EDECAE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2546" name="TextBox 19"/>
            <p:cNvSpPr txBox="1">
              <a:spLocks noChangeArrowheads="1"/>
            </p:cNvSpPr>
            <p:nvPr/>
          </p:nvSpPr>
          <p:spPr bwMode="auto">
            <a:xfrm>
              <a:off x="3991593" y="1472786"/>
              <a:ext cx="3528746" cy="524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用自己的方法试一试。</a:t>
              </a:r>
            </a:p>
          </p:txBody>
        </p:sp>
        <p:pic>
          <p:nvPicPr>
            <p:cNvPr id="22547" name="图片 3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6910526" y="2017612"/>
              <a:ext cx="698746" cy="8148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" name="组合 55"/>
          <p:cNvGrpSpPr/>
          <p:nvPr/>
        </p:nvGrpSpPr>
        <p:grpSpPr bwMode="auto">
          <a:xfrm>
            <a:off x="317500" y="1797050"/>
            <a:ext cx="3817938" cy="885825"/>
            <a:chOff x="1083217" y="1890118"/>
            <a:chExt cx="3387943" cy="885012"/>
          </a:xfrm>
        </p:grpSpPr>
        <p:grpSp>
          <p:nvGrpSpPr>
            <p:cNvPr id="22549" name="组合 21"/>
            <p:cNvGrpSpPr/>
            <p:nvPr/>
          </p:nvGrpSpPr>
          <p:grpSpPr bwMode="auto">
            <a:xfrm>
              <a:off x="1083217" y="1890118"/>
              <a:ext cx="639781" cy="885012"/>
              <a:chOff x="899592" y="960903"/>
              <a:chExt cx="639781" cy="885012"/>
            </a:xfrm>
          </p:grpSpPr>
          <p:sp>
            <p:nvSpPr>
              <p:cNvPr id="22550" name="TextBox 8"/>
              <p:cNvSpPr txBox="1">
                <a:spLocks noChangeArrowheads="1"/>
              </p:cNvSpPr>
              <p:nvPr/>
            </p:nvSpPr>
            <p:spPr bwMode="auto">
              <a:xfrm>
                <a:off x="899592" y="960903"/>
                <a:ext cx="639781" cy="5238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15</a:t>
                </a: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551" name="TextBox 8"/>
              <p:cNvSpPr txBox="1">
                <a:spLocks noChangeArrowheads="1"/>
              </p:cNvSpPr>
              <p:nvPr/>
            </p:nvSpPr>
            <p:spPr bwMode="auto">
              <a:xfrm>
                <a:off x="1005585" y="1322034"/>
                <a:ext cx="531753" cy="5238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</a:t>
                </a: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25" name="直接连接符 24"/>
              <p:cNvCxnSpPr/>
              <p:nvPr/>
            </p:nvCxnSpPr>
            <p:spPr bwMode="auto">
              <a:xfrm>
                <a:off x="930584" y="1414511"/>
                <a:ext cx="484596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553" name="TextBox 8"/>
            <p:cNvSpPr txBox="1">
              <a:spLocks noChangeArrowheads="1"/>
            </p:cNvSpPr>
            <p:nvPr/>
          </p:nvSpPr>
          <p:spPr bwMode="auto">
            <a:xfrm>
              <a:off x="1275250" y="2060848"/>
              <a:ext cx="3195910" cy="5227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</a:t>
              </a:r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＝</a:t>
              </a: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15÷8</a:t>
              </a:r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＝</a:t>
              </a: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1.875</a:t>
              </a:r>
              <a:endPara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9" name="组合 56"/>
          <p:cNvGrpSpPr/>
          <p:nvPr/>
        </p:nvGrpSpPr>
        <p:grpSpPr bwMode="auto">
          <a:xfrm>
            <a:off x="250825" y="2492375"/>
            <a:ext cx="2881313" cy="885825"/>
            <a:chOff x="827584" y="2276872"/>
            <a:chExt cx="2880320" cy="885012"/>
          </a:xfrm>
        </p:grpSpPr>
        <p:grpSp>
          <p:nvGrpSpPr>
            <p:cNvPr id="22555" name="组合 26"/>
            <p:cNvGrpSpPr/>
            <p:nvPr/>
          </p:nvGrpSpPr>
          <p:grpSpPr bwMode="auto">
            <a:xfrm>
              <a:off x="827584" y="2276872"/>
              <a:ext cx="1035809" cy="885012"/>
              <a:chOff x="1663983" y="960903"/>
              <a:chExt cx="1035809" cy="885012"/>
            </a:xfrm>
          </p:grpSpPr>
          <p:grpSp>
            <p:nvGrpSpPr>
              <p:cNvPr id="22556" name="组合 27"/>
              <p:cNvGrpSpPr/>
              <p:nvPr/>
            </p:nvGrpSpPr>
            <p:grpSpPr bwMode="auto">
              <a:xfrm>
                <a:off x="2000154" y="960903"/>
                <a:ext cx="699638" cy="885012"/>
                <a:chOff x="2000154" y="960903"/>
                <a:chExt cx="699638" cy="885012"/>
              </a:xfrm>
            </p:grpSpPr>
            <p:sp>
              <p:nvSpPr>
                <p:cNvPr id="22557" name="TextBox 29"/>
                <p:cNvSpPr txBox="1">
                  <a:spLocks noChangeArrowheads="1"/>
                </p:cNvSpPr>
                <p:nvPr/>
              </p:nvSpPr>
              <p:spPr bwMode="auto">
                <a:xfrm>
                  <a:off x="2060011" y="960903"/>
                  <a:ext cx="639781" cy="52388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</a:t>
                  </a:r>
                  <a:endParaRPr lang="zh-CN" altLang="en-US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2558" name="TextBox 8"/>
                <p:cNvSpPr txBox="1">
                  <a:spLocks noChangeArrowheads="1"/>
                </p:cNvSpPr>
                <p:nvPr/>
              </p:nvSpPr>
              <p:spPr bwMode="auto">
                <a:xfrm>
                  <a:off x="2074922" y="1322034"/>
                  <a:ext cx="531753" cy="52388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5</a:t>
                  </a:r>
                  <a:endParaRPr lang="zh-CN" altLang="en-US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32" name="直接连接符 31"/>
                <p:cNvCxnSpPr/>
                <p:nvPr/>
              </p:nvCxnSpPr>
              <p:spPr bwMode="auto">
                <a:xfrm>
                  <a:off x="2000417" y="1414511"/>
                  <a:ext cx="484021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2560" name="TextBox 8"/>
              <p:cNvSpPr txBox="1">
                <a:spLocks noChangeArrowheads="1"/>
              </p:cNvSpPr>
              <p:nvPr/>
            </p:nvSpPr>
            <p:spPr bwMode="auto">
              <a:xfrm>
                <a:off x="1663983" y="1152173"/>
                <a:ext cx="531753" cy="5238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2561" name="TextBox 8"/>
            <p:cNvSpPr txBox="1">
              <a:spLocks noChangeArrowheads="1"/>
            </p:cNvSpPr>
            <p:nvPr/>
          </p:nvSpPr>
          <p:spPr bwMode="auto">
            <a:xfrm>
              <a:off x="1016050" y="2418531"/>
              <a:ext cx="2691854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</a:t>
              </a:r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＝</a:t>
              </a: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7÷5</a:t>
              </a:r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＝</a:t>
              </a: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1.4</a:t>
              </a:r>
              <a:endPara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3" name="组合 14"/>
          <p:cNvGrpSpPr/>
          <p:nvPr/>
        </p:nvGrpSpPr>
        <p:grpSpPr bwMode="auto">
          <a:xfrm>
            <a:off x="250825" y="3108325"/>
            <a:ext cx="4011613" cy="893763"/>
            <a:chOff x="803382" y="3653730"/>
            <a:chExt cx="3555711" cy="892625"/>
          </a:xfrm>
        </p:grpSpPr>
        <p:sp>
          <p:nvSpPr>
            <p:cNvPr id="22563" name="TextBox 8"/>
            <p:cNvSpPr txBox="1">
              <a:spLocks noChangeArrowheads="1"/>
            </p:cNvSpPr>
            <p:nvPr/>
          </p:nvSpPr>
          <p:spPr bwMode="auto">
            <a:xfrm>
              <a:off x="803382" y="3846046"/>
              <a:ext cx="3555711" cy="522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2.6</a:t>
              </a:r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＝</a:t>
              </a: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26÷10</a:t>
              </a:r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＝</a:t>
              </a: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</a:t>
              </a:r>
              <a:endPara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2564" name="组合 34"/>
            <p:cNvGrpSpPr/>
            <p:nvPr/>
          </p:nvGrpSpPr>
          <p:grpSpPr bwMode="auto">
            <a:xfrm>
              <a:off x="2785406" y="3653730"/>
              <a:ext cx="642849" cy="892625"/>
              <a:chOff x="714166" y="960903"/>
              <a:chExt cx="642849" cy="892625"/>
            </a:xfrm>
          </p:grpSpPr>
          <p:sp>
            <p:nvSpPr>
              <p:cNvPr id="22565" name="TextBox 8"/>
              <p:cNvSpPr txBox="1">
                <a:spLocks noChangeArrowheads="1"/>
              </p:cNvSpPr>
              <p:nvPr/>
            </p:nvSpPr>
            <p:spPr bwMode="auto">
              <a:xfrm>
                <a:off x="717234" y="960903"/>
                <a:ext cx="639781" cy="5238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13</a:t>
                </a: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566" name="TextBox 8"/>
              <p:cNvSpPr txBox="1">
                <a:spLocks noChangeArrowheads="1"/>
              </p:cNvSpPr>
              <p:nvPr/>
            </p:nvSpPr>
            <p:spPr bwMode="auto">
              <a:xfrm>
                <a:off x="791598" y="1329647"/>
                <a:ext cx="531753" cy="5238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38" name="直接连接符 37"/>
              <p:cNvCxnSpPr/>
              <p:nvPr/>
            </p:nvCxnSpPr>
            <p:spPr bwMode="auto">
              <a:xfrm>
                <a:off x="714729" y="1414350"/>
                <a:ext cx="481224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7" name="组合 11"/>
          <p:cNvGrpSpPr/>
          <p:nvPr/>
        </p:nvGrpSpPr>
        <p:grpSpPr bwMode="auto">
          <a:xfrm>
            <a:off x="4567238" y="3059113"/>
            <a:ext cx="4835525" cy="885825"/>
            <a:chOff x="323528" y="4533743"/>
            <a:chExt cx="4550914" cy="884351"/>
          </a:xfrm>
        </p:grpSpPr>
        <p:sp>
          <p:nvSpPr>
            <p:cNvPr id="22569" name="TextBox 8"/>
            <p:cNvSpPr txBox="1">
              <a:spLocks noChangeArrowheads="1"/>
            </p:cNvSpPr>
            <p:nvPr/>
          </p:nvSpPr>
          <p:spPr bwMode="auto">
            <a:xfrm>
              <a:off x="323528" y="4714639"/>
              <a:ext cx="4550914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3.08</a:t>
              </a:r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＝</a:t>
              </a: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308÷100</a:t>
              </a:r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＝</a:t>
              </a: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</a:t>
              </a:r>
              <a:endPara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2570" name="组合 45"/>
            <p:cNvGrpSpPr/>
            <p:nvPr/>
          </p:nvGrpSpPr>
          <p:grpSpPr bwMode="auto">
            <a:xfrm>
              <a:off x="2970832" y="4533743"/>
              <a:ext cx="639781" cy="884351"/>
              <a:chOff x="899592" y="960903"/>
              <a:chExt cx="639781" cy="884351"/>
            </a:xfrm>
          </p:grpSpPr>
          <p:sp>
            <p:nvSpPr>
              <p:cNvPr id="22571" name="TextBox 8"/>
              <p:cNvSpPr txBox="1">
                <a:spLocks noChangeArrowheads="1"/>
              </p:cNvSpPr>
              <p:nvPr/>
            </p:nvSpPr>
            <p:spPr bwMode="auto">
              <a:xfrm>
                <a:off x="899592" y="960903"/>
                <a:ext cx="639781" cy="5238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77</a:t>
                </a: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572" name="TextBox 8"/>
              <p:cNvSpPr txBox="1">
                <a:spLocks noChangeArrowheads="1"/>
              </p:cNvSpPr>
              <p:nvPr/>
            </p:nvSpPr>
            <p:spPr bwMode="auto">
              <a:xfrm>
                <a:off x="899593" y="1322034"/>
                <a:ext cx="637746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25</a:t>
                </a: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49" name="直接连接符 48"/>
              <p:cNvCxnSpPr/>
              <p:nvPr/>
            </p:nvCxnSpPr>
            <p:spPr bwMode="auto">
              <a:xfrm>
                <a:off x="931141" y="1414173"/>
                <a:ext cx="482583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2574" name="矩形 12"/>
          <p:cNvSpPr>
            <a:spLocks noChangeArrowheads="1"/>
          </p:cNvSpPr>
          <p:nvPr/>
        </p:nvSpPr>
        <p:spPr bwMode="auto">
          <a:xfrm>
            <a:off x="420688" y="4408488"/>
            <a:ext cx="7243762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latinLnBrk="1"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70C0"/>
                </a:solidFill>
              </a:rPr>
              <a:t>分母是整十整百等的分数直接转化成小数，</a:t>
            </a:r>
          </a:p>
          <a:p>
            <a:pPr latinLnBrk="1"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70C0"/>
                </a:solidFill>
              </a:rPr>
              <a:t>真分数转化成小数，采用转化成除法算式或者采用通分方式转化。</a:t>
            </a:r>
          </a:p>
        </p:txBody>
      </p:sp>
      <p:sp>
        <p:nvSpPr>
          <p:cNvPr id="22575" name="矩形 57"/>
          <p:cNvSpPr>
            <a:spLocks noChangeArrowheads="1"/>
          </p:cNvSpPr>
          <p:nvPr/>
        </p:nvSpPr>
        <p:spPr bwMode="auto">
          <a:xfrm>
            <a:off x="460375" y="5643563"/>
            <a:ext cx="60293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latinLnBrk="1"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70C0"/>
                </a:solidFill>
              </a:rPr>
              <a:t>纯小数转化成为分数，要化简。</a:t>
            </a:r>
          </a:p>
          <a:p>
            <a:pPr latinLnBrk="1"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70C0"/>
                </a:solidFill>
              </a:rPr>
              <a:t>带小数转化成为分数，要化简。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/>
      <p:bldP spid="22574" grpId="0"/>
      <p:bldP spid="2257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8"/>
          <p:cNvSpPr txBox="1">
            <a:spLocks noChangeArrowheads="1"/>
          </p:cNvSpPr>
          <p:nvPr/>
        </p:nvSpPr>
        <p:spPr bwMode="auto">
          <a:xfrm>
            <a:off x="222250" y="117475"/>
            <a:ext cx="23844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zh-CN" altLang="en-US" sz="28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79" name="TextBox 8"/>
          <p:cNvSpPr txBox="1">
            <a:spLocks noChangeArrowheads="1"/>
          </p:cNvSpPr>
          <p:nvPr/>
        </p:nvSpPr>
        <p:spPr bwMode="auto">
          <a:xfrm>
            <a:off x="449263" y="600075"/>
            <a:ext cx="802322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00"/>
                </a:solidFill>
              </a:rPr>
              <a:t>练一练：</a:t>
            </a:r>
            <a:r>
              <a:rPr lang="zh-CN" altLang="zh-CN" sz="2800" b="1">
                <a:solidFill>
                  <a:srgbClr val="000000"/>
                </a:solidFill>
              </a:rPr>
              <a:t>把下面的小数先化成带分数，</a:t>
            </a:r>
            <a:r>
              <a:rPr lang="zh-CN" altLang="en-US" sz="2800" b="1">
                <a:solidFill>
                  <a:srgbClr val="000000"/>
                </a:solidFill>
              </a:rPr>
              <a:t>再化成假分数。</a:t>
            </a:r>
            <a:endParaRPr lang="zh-CN" altLang="en-US" sz="28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80" name="TextBox 8"/>
          <p:cNvSpPr txBox="1">
            <a:spLocks noChangeArrowheads="1"/>
          </p:cNvSpPr>
          <p:nvPr/>
        </p:nvSpPr>
        <p:spPr bwMode="auto">
          <a:xfrm>
            <a:off x="2820988" y="2601913"/>
            <a:ext cx="7921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2.4</a:t>
            </a:r>
            <a:endParaRPr lang="zh-CN" altLang="en-US" sz="28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81" name="TextBox 9"/>
          <p:cNvSpPr txBox="1">
            <a:spLocks noChangeArrowheads="1"/>
          </p:cNvSpPr>
          <p:nvPr/>
        </p:nvSpPr>
        <p:spPr bwMode="auto">
          <a:xfrm>
            <a:off x="3227388" y="1692275"/>
            <a:ext cx="8858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1.5</a:t>
            </a:r>
            <a:endParaRPr lang="zh-CN" altLang="en-US" sz="28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82" name="TextBox 10"/>
          <p:cNvSpPr txBox="1">
            <a:spLocks noChangeArrowheads="1"/>
          </p:cNvSpPr>
          <p:nvPr/>
        </p:nvSpPr>
        <p:spPr bwMode="auto">
          <a:xfrm>
            <a:off x="4932363" y="1692275"/>
            <a:ext cx="8858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4.12</a:t>
            </a:r>
            <a:endParaRPr lang="zh-CN" altLang="en-US" sz="28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83" name="TextBox 11"/>
          <p:cNvSpPr txBox="1">
            <a:spLocks noChangeArrowheads="1"/>
          </p:cNvSpPr>
          <p:nvPr/>
        </p:nvSpPr>
        <p:spPr bwMode="auto">
          <a:xfrm>
            <a:off x="6588125" y="1692275"/>
            <a:ext cx="8858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2.08</a:t>
            </a:r>
            <a:endParaRPr lang="zh-CN" altLang="en-US" sz="28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84" name="TextBox 12"/>
          <p:cNvSpPr txBox="1">
            <a:spLocks noChangeArrowheads="1"/>
          </p:cNvSpPr>
          <p:nvPr/>
        </p:nvSpPr>
        <p:spPr bwMode="auto">
          <a:xfrm>
            <a:off x="2862263" y="3579813"/>
            <a:ext cx="8858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1.5</a:t>
            </a:r>
            <a:endParaRPr lang="zh-CN" altLang="en-US" sz="28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组合 1"/>
          <p:cNvGrpSpPr/>
          <p:nvPr/>
        </p:nvGrpSpPr>
        <p:grpSpPr bwMode="auto">
          <a:xfrm>
            <a:off x="3414713" y="2430463"/>
            <a:ext cx="1343025" cy="884237"/>
            <a:chOff x="1852703" y="2132856"/>
            <a:chExt cx="1342835" cy="884035"/>
          </a:xfrm>
        </p:grpSpPr>
        <p:grpSp>
          <p:nvGrpSpPr>
            <p:cNvPr id="24586" name="组合 3"/>
            <p:cNvGrpSpPr/>
            <p:nvPr/>
          </p:nvGrpSpPr>
          <p:grpSpPr bwMode="auto">
            <a:xfrm>
              <a:off x="2516184" y="2132856"/>
              <a:ext cx="679354" cy="884035"/>
              <a:chOff x="930877" y="960903"/>
              <a:chExt cx="679374" cy="884809"/>
            </a:xfrm>
          </p:grpSpPr>
          <p:sp>
            <p:nvSpPr>
              <p:cNvPr id="24587" name="TextBox 8"/>
              <p:cNvSpPr txBox="1">
                <a:spLocks noChangeArrowheads="1"/>
              </p:cNvSpPr>
              <p:nvPr/>
            </p:nvSpPr>
            <p:spPr bwMode="auto">
              <a:xfrm>
                <a:off x="970470" y="960903"/>
                <a:ext cx="639781" cy="5238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588" name="TextBox 8"/>
              <p:cNvSpPr txBox="1">
                <a:spLocks noChangeArrowheads="1"/>
              </p:cNvSpPr>
              <p:nvPr/>
            </p:nvSpPr>
            <p:spPr bwMode="auto">
              <a:xfrm>
                <a:off x="982728" y="1322034"/>
                <a:ext cx="531753" cy="5236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7" name="直接连接符 6"/>
              <p:cNvCxnSpPr/>
              <p:nvPr/>
            </p:nvCxnSpPr>
            <p:spPr bwMode="auto">
              <a:xfrm>
                <a:off x="930877" y="1413633"/>
                <a:ext cx="482546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590" name="TextBox 8"/>
            <p:cNvSpPr txBox="1">
              <a:spLocks noChangeArrowheads="1"/>
            </p:cNvSpPr>
            <p:nvPr/>
          </p:nvSpPr>
          <p:spPr bwMode="auto">
            <a:xfrm>
              <a:off x="1852703" y="2312797"/>
              <a:ext cx="585507" cy="5243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＝</a:t>
              </a:r>
            </a:p>
          </p:txBody>
        </p:sp>
        <p:sp>
          <p:nvSpPr>
            <p:cNvPr id="24591" name="TextBox 8"/>
            <p:cNvSpPr txBox="1">
              <a:spLocks noChangeArrowheads="1"/>
            </p:cNvSpPr>
            <p:nvPr/>
          </p:nvSpPr>
          <p:spPr bwMode="auto">
            <a:xfrm>
              <a:off x="2187112" y="2290865"/>
              <a:ext cx="531842" cy="524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" name="组合 2047"/>
          <p:cNvGrpSpPr/>
          <p:nvPr/>
        </p:nvGrpSpPr>
        <p:grpSpPr bwMode="auto">
          <a:xfrm>
            <a:off x="3397250" y="3363913"/>
            <a:ext cx="1392238" cy="884237"/>
            <a:chOff x="1835696" y="3121029"/>
            <a:chExt cx="1391323" cy="884035"/>
          </a:xfrm>
        </p:grpSpPr>
        <p:sp>
          <p:nvSpPr>
            <p:cNvPr id="24593" name="TextBox 8"/>
            <p:cNvSpPr txBox="1">
              <a:spLocks noChangeArrowheads="1"/>
            </p:cNvSpPr>
            <p:nvPr/>
          </p:nvSpPr>
          <p:spPr bwMode="auto">
            <a:xfrm>
              <a:off x="1835696" y="3323847"/>
              <a:ext cx="585507" cy="5243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＝</a:t>
              </a:r>
            </a:p>
          </p:txBody>
        </p:sp>
        <p:grpSp>
          <p:nvGrpSpPr>
            <p:cNvPr id="24594" name="组合 15"/>
            <p:cNvGrpSpPr/>
            <p:nvPr/>
          </p:nvGrpSpPr>
          <p:grpSpPr bwMode="auto">
            <a:xfrm>
              <a:off x="2548015" y="3121029"/>
              <a:ext cx="679003" cy="884035"/>
              <a:chOff x="931227" y="960903"/>
              <a:chExt cx="679024" cy="884809"/>
            </a:xfrm>
          </p:grpSpPr>
          <p:sp>
            <p:nvSpPr>
              <p:cNvPr id="24595" name="TextBox 8"/>
              <p:cNvSpPr txBox="1">
                <a:spLocks noChangeArrowheads="1"/>
              </p:cNvSpPr>
              <p:nvPr/>
            </p:nvSpPr>
            <p:spPr bwMode="auto">
              <a:xfrm>
                <a:off x="970470" y="960903"/>
                <a:ext cx="639781" cy="5238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596" name="TextBox 8"/>
              <p:cNvSpPr txBox="1">
                <a:spLocks noChangeArrowheads="1"/>
              </p:cNvSpPr>
              <p:nvPr/>
            </p:nvSpPr>
            <p:spPr bwMode="auto">
              <a:xfrm>
                <a:off x="975125" y="1322034"/>
                <a:ext cx="531753" cy="5236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9" name="直接连接符 18"/>
              <p:cNvCxnSpPr/>
              <p:nvPr/>
            </p:nvCxnSpPr>
            <p:spPr bwMode="auto">
              <a:xfrm>
                <a:off x="931228" y="1413633"/>
                <a:ext cx="482297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598" name="TextBox 8"/>
            <p:cNvSpPr txBox="1">
              <a:spLocks noChangeArrowheads="1"/>
            </p:cNvSpPr>
            <p:nvPr/>
          </p:nvSpPr>
          <p:spPr bwMode="auto">
            <a:xfrm>
              <a:off x="2218581" y="3286656"/>
              <a:ext cx="531842" cy="524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" name="组合 2"/>
          <p:cNvGrpSpPr/>
          <p:nvPr/>
        </p:nvGrpSpPr>
        <p:grpSpPr bwMode="auto">
          <a:xfrm>
            <a:off x="4560888" y="2433638"/>
            <a:ext cx="1103312" cy="884237"/>
            <a:chOff x="2999250" y="2136130"/>
            <a:chExt cx="1102628" cy="884035"/>
          </a:xfrm>
        </p:grpSpPr>
        <p:grpSp>
          <p:nvGrpSpPr>
            <p:cNvPr id="24600" name="组合 20"/>
            <p:cNvGrpSpPr/>
            <p:nvPr/>
          </p:nvGrpSpPr>
          <p:grpSpPr bwMode="auto">
            <a:xfrm>
              <a:off x="3460925" y="2136130"/>
              <a:ext cx="640953" cy="884035"/>
              <a:chOff x="931204" y="960903"/>
              <a:chExt cx="640972" cy="884809"/>
            </a:xfrm>
          </p:grpSpPr>
          <p:sp>
            <p:nvSpPr>
              <p:cNvPr id="24601" name="TextBox 8"/>
              <p:cNvSpPr txBox="1">
                <a:spLocks noChangeArrowheads="1"/>
              </p:cNvSpPr>
              <p:nvPr/>
            </p:nvSpPr>
            <p:spPr bwMode="auto">
              <a:xfrm>
                <a:off x="932395" y="960903"/>
                <a:ext cx="639781" cy="5238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12</a:t>
                </a: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602" name="TextBox 8"/>
              <p:cNvSpPr txBox="1">
                <a:spLocks noChangeArrowheads="1"/>
              </p:cNvSpPr>
              <p:nvPr/>
            </p:nvSpPr>
            <p:spPr bwMode="auto">
              <a:xfrm>
                <a:off x="1005585" y="1322034"/>
                <a:ext cx="531753" cy="5236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24" name="直接连接符 23"/>
              <p:cNvCxnSpPr/>
              <p:nvPr/>
            </p:nvCxnSpPr>
            <p:spPr bwMode="auto">
              <a:xfrm>
                <a:off x="931205" y="1413633"/>
                <a:ext cx="482315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604" name="TextBox 8"/>
            <p:cNvSpPr txBox="1">
              <a:spLocks noChangeArrowheads="1"/>
            </p:cNvSpPr>
            <p:nvPr/>
          </p:nvSpPr>
          <p:spPr bwMode="auto">
            <a:xfrm>
              <a:off x="2999250" y="2331854"/>
              <a:ext cx="585507" cy="5243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＝</a:t>
              </a:r>
            </a:p>
          </p:txBody>
        </p:sp>
      </p:grpSp>
      <p:grpSp>
        <p:nvGrpSpPr>
          <p:cNvPr id="10" name="组合 2048"/>
          <p:cNvGrpSpPr/>
          <p:nvPr/>
        </p:nvGrpSpPr>
        <p:grpSpPr bwMode="auto">
          <a:xfrm>
            <a:off x="4621213" y="3363913"/>
            <a:ext cx="1068387" cy="884237"/>
            <a:chOff x="3059832" y="3121029"/>
            <a:chExt cx="1067791" cy="884035"/>
          </a:xfrm>
        </p:grpSpPr>
        <p:grpSp>
          <p:nvGrpSpPr>
            <p:cNvPr id="24606" name="组合 26"/>
            <p:cNvGrpSpPr/>
            <p:nvPr/>
          </p:nvGrpSpPr>
          <p:grpSpPr bwMode="auto">
            <a:xfrm>
              <a:off x="3521507" y="3121029"/>
              <a:ext cx="606116" cy="884035"/>
              <a:chOff x="931204" y="960903"/>
              <a:chExt cx="606134" cy="884809"/>
            </a:xfrm>
          </p:grpSpPr>
          <p:sp>
            <p:nvSpPr>
              <p:cNvPr id="24607" name="TextBox 8"/>
              <p:cNvSpPr txBox="1">
                <a:spLocks noChangeArrowheads="1"/>
              </p:cNvSpPr>
              <p:nvPr/>
            </p:nvSpPr>
            <p:spPr bwMode="auto">
              <a:xfrm>
                <a:off x="1016380" y="960903"/>
                <a:ext cx="510237" cy="5184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608" name="TextBox 8"/>
              <p:cNvSpPr txBox="1">
                <a:spLocks noChangeArrowheads="1"/>
              </p:cNvSpPr>
              <p:nvPr/>
            </p:nvSpPr>
            <p:spPr bwMode="auto">
              <a:xfrm>
                <a:off x="1005585" y="1322034"/>
                <a:ext cx="531753" cy="5236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30" name="直接连接符 29"/>
              <p:cNvCxnSpPr/>
              <p:nvPr/>
            </p:nvCxnSpPr>
            <p:spPr bwMode="auto">
              <a:xfrm>
                <a:off x="931233" y="1413633"/>
                <a:ext cx="482345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610" name="TextBox 8"/>
            <p:cNvSpPr txBox="1">
              <a:spLocks noChangeArrowheads="1"/>
            </p:cNvSpPr>
            <p:nvPr/>
          </p:nvSpPr>
          <p:spPr bwMode="auto">
            <a:xfrm>
              <a:off x="3059832" y="3316753"/>
              <a:ext cx="585507" cy="5243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＝</a:t>
              </a:r>
            </a:p>
          </p:txBody>
        </p:sp>
      </p:grpSp>
      <p:sp>
        <p:nvSpPr>
          <p:cNvPr id="24611" name="TextBox 31"/>
          <p:cNvSpPr txBox="1">
            <a:spLocks noChangeArrowheads="1"/>
          </p:cNvSpPr>
          <p:nvPr/>
        </p:nvSpPr>
        <p:spPr bwMode="auto">
          <a:xfrm>
            <a:off x="1336675" y="1692275"/>
            <a:ext cx="8858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2.4</a:t>
            </a:r>
            <a:endParaRPr lang="zh-CN" altLang="en-US" sz="28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612" name="TextBox 37"/>
          <p:cNvSpPr txBox="1">
            <a:spLocks noChangeArrowheads="1"/>
          </p:cNvSpPr>
          <p:nvPr/>
        </p:nvSpPr>
        <p:spPr bwMode="auto">
          <a:xfrm>
            <a:off x="2863850" y="4506913"/>
            <a:ext cx="89376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4.12</a:t>
            </a:r>
            <a:endParaRPr lang="zh-CN" altLang="en-US" sz="28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2" name="组合 2051"/>
          <p:cNvGrpSpPr/>
          <p:nvPr/>
        </p:nvGrpSpPr>
        <p:grpSpPr bwMode="auto">
          <a:xfrm>
            <a:off x="3516313" y="4335463"/>
            <a:ext cx="1341437" cy="884237"/>
            <a:chOff x="1953802" y="4145806"/>
            <a:chExt cx="1342835" cy="884035"/>
          </a:xfrm>
        </p:grpSpPr>
        <p:grpSp>
          <p:nvGrpSpPr>
            <p:cNvPr id="24614" name="组合 32"/>
            <p:cNvGrpSpPr/>
            <p:nvPr/>
          </p:nvGrpSpPr>
          <p:grpSpPr bwMode="auto">
            <a:xfrm>
              <a:off x="2587257" y="4145806"/>
              <a:ext cx="709380" cy="884035"/>
              <a:chOff x="900850" y="960903"/>
              <a:chExt cx="709401" cy="884809"/>
            </a:xfrm>
          </p:grpSpPr>
          <p:sp>
            <p:nvSpPr>
              <p:cNvPr id="24615" name="TextBox 8"/>
              <p:cNvSpPr txBox="1">
                <a:spLocks noChangeArrowheads="1"/>
              </p:cNvSpPr>
              <p:nvPr/>
            </p:nvSpPr>
            <p:spPr bwMode="auto">
              <a:xfrm>
                <a:off x="970470" y="960903"/>
                <a:ext cx="639781" cy="5238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616" name="TextBox 8"/>
              <p:cNvSpPr txBox="1">
                <a:spLocks noChangeArrowheads="1"/>
              </p:cNvSpPr>
              <p:nvPr/>
            </p:nvSpPr>
            <p:spPr bwMode="auto">
              <a:xfrm>
                <a:off x="900850" y="1322034"/>
                <a:ext cx="616609" cy="5236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25</a:t>
                </a: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36" name="直接连接符 35"/>
              <p:cNvCxnSpPr/>
              <p:nvPr/>
            </p:nvCxnSpPr>
            <p:spPr bwMode="auto">
              <a:xfrm>
                <a:off x="931662" y="1413633"/>
                <a:ext cx="483118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618" name="TextBox 8"/>
            <p:cNvSpPr txBox="1">
              <a:spLocks noChangeArrowheads="1"/>
            </p:cNvSpPr>
            <p:nvPr/>
          </p:nvSpPr>
          <p:spPr bwMode="auto">
            <a:xfrm>
              <a:off x="1953802" y="4325747"/>
              <a:ext cx="585507" cy="5243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＝</a:t>
              </a:r>
            </a:p>
          </p:txBody>
        </p:sp>
        <p:sp>
          <p:nvSpPr>
            <p:cNvPr id="24619" name="TextBox 8"/>
            <p:cNvSpPr txBox="1">
              <a:spLocks noChangeArrowheads="1"/>
            </p:cNvSpPr>
            <p:nvPr/>
          </p:nvSpPr>
          <p:spPr bwMode="auto">
            <a:xfrm>
              <a:off x="2295866" y="4311433"/>
              <a:ext cx="531842" cy="524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5" name="组合 2052"/>
          <p:cNvGrpSpPr/>
          <p:nvPr/>
        </p:nvGrpSpPr>
        <p:grpSpPr bwMode="auto">
          <a:xfrm>
            <a:off x="4684713" y="4338638"/>
            <a:ext cx="1117600" cy="884237"/>
            <a:chOff x="3122397" y="4149080"/>
            <a:chExt cx="1118654" cy="884035"/>
          </a:xfrm>
        </p:grpSpPr>
        <p:grpSp>
          <p:nvGrpSpPr>
            <p:cNvPr id="24621" name="组合 39"/>
            <p:cNvGrpSpPr/>
            <p:nvPr/>
          </p:nvGrpSpPr>
          <p:grpSpPr bwMode="auto">
            <a:xfrm>
              <a:off x="3500190" y="4149080"/>
              <a:ext cx="740861" cy="884035"/>
              <a:chOff x="869368" y="960903"/>
              <a:chExt cx="740883" cy="884809"/>
            </a:xfrm>
          </p:grpSpPr>
          <p:sp>
            <p:nvSpPr>
              <p:cNvPr id="24622" name="TextBox 8"/>
              <p:cNvSpPr txBox="1">
                <a:spLocks noChangeArrowheads="1"/>
              </p:cNvSpPr>
              <p:nvPr/>
            </p:nvSpPr>
            <p:spPr bwMode="auto">
              <a:xfrm>
                <a:off x="869368" y="960903"/>
                <a:ext cx="740883" cy="5236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103</a:t>
                </a: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623" name="TextBox 8"/>
              <p:cNvSpPr txBox="1">
                <a:spLocks noChangeArrowheads="1"/>
              </p:cNvSpPr>
              <p:nvPr/>
            </p:nvSpPr>
            <p:spPr bwMode="auto">
              <a:xfrm>
                <a:off x="931343" y="1322034"/>
                <a:ext cx="605995" cy="5236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25</a:t>
                </a: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43" name="直接连接符 42"/>
              <p:cNvCxnSpPr/>
              <p:nvPr/>
            </p:nvCxnSpPr>
            <p:spPr bwMode="auto">
              <a:xfrm>
                <a:off x="961921" y="1413633"/>
                <a:ext cx="483069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625" name="TextBox 8"/>
            <p:cNvSpPr txBox="1">
              <a:spLocks noChangeArrowheads="1"/>
            </p:cNvSpPr>
            <p:nvPr/>
          </p:nvSpPr>
          <p:spPr bwMode="auto">
            <a:xfrm>
              <a:off x="3122397" y="4344804"/>
              <a:ext cx="585507" cy="5243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＝</a:t>
              </a:r>
            </a:p>
          </p:txBody>
        </p:sp>
      </p:grpSp>
      <p:sp>
        <p:nvSpPr>
          <p:cNvPr id="24626" name="TextBox 49"/>
          <p:cNvSpPr txBox="1">
            <a:spLocks noChangeArrowheads="1"/>
          </p:cNvSpPr>
          <p:nvPr/>
        </p:nvSpPr>
        <p:spPr bwMode="auto">
          <a:xfrm>
            <a:off x="2843213" y="5595938"/>
            <a:ext cx="8620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2.08</a:t>
            </a:r>
            <a:endParaRPr lang="zh-CN" altLang="en-US" sz="28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7" name="组合 2053"/>
          <p:cNvGrpSpPr/>
          <p:nvPr/>
        </p:nvGrpSpPr>
        <p:grpSpPr bwMode="auto">
          <a:xfrm>
            <a:off x="3554413" y="5426075"/>
            <a:ext cx="1328737" cy="882650"/>
            <a:chOff x="2114285" y="5301208"/>
            <a:chExt cx="1328758" cy="884035"/>
          </a:xfrm>
        </p:grpSpPr>
        <p:grpSp>
          <p:nvGrpSpPr>
            <p:cNvPr id="24628" name="组合 44"/>
            <p:cNvGrpSpPr/>
            <p:nvPr/>
          </p:nvGrpSpPr>
          <p:grpSpPr bwMode="auto">
            <a:xfrm>
              <a:off x="2727578" y="5301208"/>
              <a:ext cx="715465" cy="884035"/>
              <a:chOff x="894765" y="960903"/>
              <a:chExt cx="715486" cy="884809"/>
            </a:xfrm>
          </p:grpSpPr>
          <p:sp>
            <p:nvSpPr>
              <p:cNvPr id="24629" name="TextBox 8"/>
              <p:cNvSpPr txBox="1">
                <a:spLocks noChangeArrowheads="1"/>
              </p:cNvSpPr>
              <p:nvPr/>
            </p:nvSpPr>
            <p:spPr bwMode="auto">
              <a:xfrm>
                <a:off x="970470" y="960903"/>
                <a:ext cx="639781" cy="5238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630" name="TextBox 8"/>
              <p:cNvSpPr txBox="1">
                <a:spLocks noChangeArrowheads="1"/>
              </p:cNvSpPr>
              <p:nvPr/>
            </p:nvSpPr>
            <p:spPr bwMode="auto">
              <a:xfrm>
                <a:off x="894765" y="1322034"/>
                <a:ext cx="575976" cy="5236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25</a:t>
                </a: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48" name="直接连接符 47"/>
              <p:cNvCxnSpPr/>
              <p:nvPr/>
            </p:nvCxnSpPr>
            <p:spPr bwMode="auto">
              <a:xfrm>
                <a:off x="930771" y="1414448"/>
                <a:ext cx="48262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632" name="TextBox 8"/>
            <p:cNvSpPr txBox="1">
              <a:spLocks noChangeArrowheads="1"/>
            </p:cNvSpPr>
            <p:nvPr/>
          </p:nvSpPr>
          <p:spPr bwMode="auto">
            <a:xfrm>
              <a:off x="2114285" y="5481149"/>
              <a:ext cx="585507" cy="5243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＝</a:t>
              </a:r>
            </a:p>
          </p:txBody>
        </p:sp>
        <p:sp>
          <p:nvSpPr>
            <p:cNvPr id="24633" name="TextBox 8"/>
            <p:cNvSpPr txBox="1">
              <a:spLocks noChangeArrowheads="1"/>
            </p:cNvSpPr>
            <p:nvPr/>
          </p:nvSpPr>
          <p:spPr bwMode="auto">
            <a:xfrm>
              <a:off x="2457480" y="5466863"/>
              <a:ext cx="531842" cy="524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0" name="组合 2054"/>
          <p:cNvGrpSpPr/>
          <p:nvPr/>
        </p:nvGrpSpPr>
        <p:grpSpPr bwMode="auto">
          <a:xfrm>
            <a:off x="4633913" y="5429250"/>
            <a:ext cx="1089025" cy="884238"/>
            <a:chOff x="3194405" y="5304482"/>
            <a:chExt cx="1089563" cy="884035"/>
          </a:xfrm>
        </p:grpSpPr>
        <p:grpSp>
          <p:nvGrpSpPr>
            <p:cNvPr id="24635" name="组合 51"/>
            <p:cNvGrpSpPr/>
            <p:nvPr/>
          </p:nvGrpSpPr>
          <p:grpSpPr bwMode="auto">
            <a:xfrm>
              <a:off x="3644205" y="5304482"/>
              <a:ext cx="639762" cy="884035"/>
              <a:chOff x="970470" y="960903"/>
              <a:chExt cx="639781" cy="884809"/>
            </a:xfrm>
          </p:grpSpPr>
          <p:sp>
            <p:nvSpPr>
              <p:cNvPr id="24636" name="TextBox 8"/>
              <p:cNvSpPr txBox="1">
                <a:spLocks noChangeArrowheads="1"/>
              </p:cNvSpPr>
              <p:nvPr/>
            </p:nvSpPr>
            <p:spPr bwMode="auto">
              <a:xfrm>
                <a:off x="970470" y="960903"/>
                <a:ext cx="639781" cy="5238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52</a:t>
                </a: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637" name="TextBox 8"/>
              <p:cNvSpPr txBox="1">
                <a:spLocks noChangeArrowheads="1"/>
              </p:cNvSpPr>
              <p:nvPr/>
            </p:nvSpPr>
            <p:spPr bwMode="auto">
              <a:xfrm>
                <a:off x="970470" y="1322034"/>
                <a:ext cx="566868" cy="5236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25</a:t>
                </a: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55" name="直接连接符 54"/>
              <p:cNvCxnSpPr/>
              <p:nvPr/>
            </p:nvCxnSpPr>
            <p:spPr bwMode="auto">
              <a:xfrm>
                <a:off x="1000333" y="1413633"/>
                <a:ext cx="482853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639" name="TextBox 8"/>
            <p:cNvSpPr txBox="1">
              <a:spLocks noChangeArrowheads="1"/>
            </p:cNvSpPr>
            <p:nvPr/>
          </p:nvSpPr>
          <p:spPr bwMode="auto">
            <a:xfrm>
              <a:off x="3194405" y="5500206"/>
              <a:ext cx="585507" cy="5243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＝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4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/>
      <p:bldP spid="24584" grpId="0"/>
      <p:bldP spid="24612" grpId="0"/>
      <p:bldP spid="246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图片 8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898900" y="2103438"/>
            <a:ext cx="161607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7" name="图片 8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22488" y="2173288"/>
            <a:ext cx="1616075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8" name="图片 8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04800" y="2117725"/>
            <a:ext cx="161607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9" name="图片 8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14975" y="2032000"/>
            <a:ext cx="161607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0" name="图片 8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14363" y="4473575"/>
            <a:ext cx="1443037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1" name="图片 8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459038" y="4511675"/>
            <a:ext cx="1443037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2" name="图片 8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281488" y="4525963"/>
            <a:ext cx="1443037" cy="151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3" name="图片 8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786688" y="4511675"/>
            <a:ext cx="1443037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4" name="文本框 3"/>
          <p:cNvSpPr txBox="1">
            <a:spLocks noChangeArrowheads="1"/>
          </p:cNvSpPr>
          <p:nvPr/>
        </p:nvSpPr>
        <p:spPr bwMode="auto">
          <a:xfrm>
            <a:off x="174625" y="1262063"/>
            <a:ext cx="4033838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4400" b="1" dirty="0">
                <a:solidFill>
                  <a:srgbClr val="000000"/>
                </a:solidFill>
              </a:rPr>
              <a:t>连一连。</a:t>
            </a:r>
          </a:p>
        </p:txBody>
      </p:sp>
      <p:pic>
        <p:nvPicPr>
          <p:cNvPr id="26635" name="图片 8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229475" y="2041525"/>
            <a:ext cx="1616075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6" name="图片 8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124575" y="4525963"/>
            <a:ext cx="1443038" cy="151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6637" name="组合 78"/>
          <p:cNvGrpSpPr/>
          <p:nvPr/>
        </p:nvGrpSpPr>
        <p:grpSpPr bwMode="auto">
          <a:xfrm>
            <a:off x="1295400" y="2279650"/>
            <a:ext cx="1163638" cy="1031875"/>
            <a:chOff x="7184165" y="545325"/>
            <a:chExt cx="1165015" cy="1031397"/>
          </a:xfrm>
        </p:grpSpPr>
        <p:sp>
          <p:nvSpPr>
            <p:cNvPr id="26638" name="文本框 4"/>
            <p:cNvSpPr txBox="1">
              <a:spLocks noChangeArrowheads="1"/>
            </p:cNvSpPr>
            <p:nvPr/>
          </p:nvSpPr>
          <p:spPr bwMode="auto">
            <a:xfrm>
              <a:off x="7267471" y="545325"/>
              <a:ext cx="1081709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  <a:endPara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639" name="文本框 12"/>
            <p:cNvSpPr txBox="1">
              <a:spLocks noChangeArrowheads="1"/>
            </p:cNvSpPr>
            <p:nvPr/>
          </p:nvSpPr>
          <p:spPr bwMode="auto">
            <a:xfrm>
              <a:off x="7184165" y="991947"/>
              <a:ext cx="1081709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40</a:t>
              </a:r>
              <a:endPara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93" name="直接连接符 92"/>
            <p:cNvCxnSpPr/>
            <p:nvPr/>
          </p:nvCxnSpPr>
          <p:spPr bwMode="auto">
            <a:xfrm>
              <a:off x="7290654" y="1061024"/>
              <a:ext cx="33377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6641" name="组合 78"/>
          <p:cNvGrpSpPr/>
          <p:nvPr/>
        </p:nvGrpSpPr>
        <p:grpSpPr bwMode="auto">
          <a:xfrm>
            <a:off x="3070225" y="2352675"/>
            <a:ext cx="1089025" cy="1028700"/>
            <a:chOff x="7176448" y="548300"/>
            <a:chExt cx="1089426" cy="1028422"/>
          </a:xfrm>
        </p:grpSpPr>
        <p:sp>
          <p:nvSpPr>
            <p:cNvPr id="26642" name="文本框 4"/>
            <p:cNvSpPr txBox="1">
              <a:spLocks noChangeArrowheads="1"/>
            </p:cNvSpPr>
            <p:nvPr/>
          </p:nvSpPr>
          <p:spPr bwMode="auto">
            <a:xfrm>
              <a:off x="7176448" y="548300"/>
              <a:ext cx="1081709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11</a:t>
              </a:r>
              <a:endPara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643" name="文本框 12"/>
            <p:cNvSpPr txBox="1">
              <a:spLocks noChangeArrowheads="1"/>
            </p:cNvSpPr>
            <p:nvPr/>
          </p:nvSpPr>
          <p:spPr bwMode="auto">
            <a:xfrm>
              <a:off x="7184165" y="991947"/>
              <a:ext cx="1081709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20</a:t>
              </a:r>
              <a:endPara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04" name="直接连接符 103"/>
            <p:cNvCxnSpPr/>
            <p:nvPr/>
          </p:nvCxnSpPr>
          <p:spPr bwMode="auto">
            <a:xfrm>
              <a:off x="7290790" y="1060924"/>
              <a:ext cx="333498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6645" name="组合 78"/>
          <p:cNvGrpSpPr/>
          <p:nvPr/>
        </p:nvGrpSpPr>
        <p:grpSpPr bwMode="auto">
          <a:xfrm>
            <a:off x="4883150" y="2266950"/>
            <a:ext cx="1108075" cy="1031875"/>
            <a:chOff x="7267471" y="545325"/>
            <a:chExt cx="1108354" cy="1030524"/>
          </a:xfrm>
        </p:grpSpPr>
        <p:sp>
          <p:nvSpPr>
            <p:cNvPr id="26646" name="文本框 4"/>
            <p:cNvSpPr txBox="1">
              <a:spLocks noChangeArrowheads="1"/>
            </p:cNvSpPr>
            <p:nvPr/>
          </p:nvSpPr>
          <p:spPr bwMode="auto">
            <a:xfrm>
              <a:off x="7267471" y="545325"/>
              <a:ext cx="1081709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647" name="文本框 12"/>
            <p:cNvSpPr txBox="1">
              <a:spLocks noChangeArrowheads="1"/>
            </p:cNvSpPr>
            <p:nvPr/>
          </p:nvSpPr>
          <p:spPr bwMode="auto">
            <a:xfrm>
              <a:off x="7294116" y="991074"/>
              <a:ext cx="1081709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endPara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08" name="直接连接符 107"/>
            <p:cNvCxnSpPr/>
            <p:nvPr/>
          </p:nvCxnSpPr>
          <p:spPr bwMode="auto">
            <a:xfrm>
              <a:off x="7291290" y="1060587"/>
              <a:ext cx="333459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6649" name="组合 78"/>
          <p:cNvGrpSpPr/>
          <p:nvPr/>
        </p:nvGrpSpPr>
        <p:grpSpPr bwMode="auto">
          <a:xfrm>
            <a:off x="6451600" y="2266950"/>
            <a:ext cx="1154113" cy="1019175"/>
            <a:chOff x="7195320" y="543224"/>
            <a:chExt cx="1155802" cy="1019076"/>
          </a:xfrm>
        </p:grpSpPr>
        <p:sp>
          <p:nvSpPr>
            <p:cNvPr id="26650" name="文本框 4"/>
            <p:cNvSpPr txBox="1">
              <a:spLocks noChangeArrowheads="1"/>
            </p:cNvSpPr>
            <p:nvPr/>
          </p:nvSpPr>
          <p:spPr bwMode="auto">
            <a:xfrm>
              <a:off x="7269413" y="543224"/>
              <a:ext cx="1081709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  <a:endPara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651" name="文本框 12"/>
            <p:cNvSpPr txBox="1">
              <a:spLocks noChangeArrowheads="1"/>
            </p:cNvSpPr>
            <p:nvPr/>
          </p:nvSpPr>
          <p:spPr bwMode="auto">
            <a:xfrm>
              <a:off x="7195320" y="977525"/>
              <a:ext cx="1081709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50</a:t>
              </a:r>
              <a:endPara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2" name="直接连接符 111"/>
            <p:cNvCxnSpPr/>
            <p:nvPr/>
          </p:nvCxnSpPr>
          <p:spPr bwMode="auto">
            <a:xfrm>
              <a:off x="7290709" y="1060699"/>
              <a:ext cx="333863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6653" name="组合 78"/>
          <p:cNvGrpSpPr/>
          <p:nvPr/>
        </p:nvGrpSpPr>
        <p:grpSpPr bwMode="auto">
          <a:xfrm>
            <a:off x="8332788" y="2251075"/>
            <a:ext cx="655637" cy="1042988"/>
            <a:chOff x="7279316" y="516729"/>
            <a:chExt cx="1125691" cy="1041974"/>
          </a:xfrm>
        </p:grpSpPr>
        <p:sp>
          <p:nvSpPr>
            <p:cNvPr id="26654" name="文本框 4"/>
            <p:cNvSpPr txBox="1">
              <a:spLocks noChangeArrowheads="1"/>
            </p:cNvSpPr>
            <p:nvPr/>
          </p:nvSpPr>
          <p:spPr bwMode="auto">
            <a:xfrm>
              <a:off x="7323298" y="516729"/>
              <a:ext cx="1081709" cy="5790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655" name="文本框 12"/>
            <p:cNvSpPr txBox="1">
              <a:spLocks noChangeArrowheads="1"/>
            </p:cNvSpPr>
            <p:nvPr/>
          </p:nvSpPr>
          <p:spPr bwMode="auto">
            <a:xfrm>
              <a:off x="7279316" y="979626"/>
              <a:ext cx="1081709" cy="5790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23" name="直接连接符 122"/>
            <p:cNvCxnSpPr/>
            <p:nvPr/>
          </p:nvCxnSpPr>
          <p:spPr bwMode="auto">
            <a:xfrm>
              <a:off x="7404696" y="1060713"/>
              <a:ext cx="332529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6657" name="文本框 9"/>
          <p:cNvSpPr txBox="1">
            <a:spLocks noChangeArrowheads="1"/>
          </p:cNvSpPr>
          <p:nvPr/>
        </p:nvSpPr>
        <p:spPr bwMode="auto">
          <a:xfrm>
            <a:off x="744538" y="4906963"/>
            <a:ext cx="13779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0.225</a:t>
            </a:r>
            <a:endParaRPr lang="zh-CN" altLang="en-US" sz="36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658" name="文本框 123"/>
          <p:cNvSpPr txBox="1">
            <a:spLocks noChangeArrowheads="1"/>
          </p:cNvSpPr>
          <p:nvPr/>
        </p:nvSpPr>
        <p:spPr bwMode="auto">
          <a:xfrm>
            <a:off x="2670175" y="4948238"/>
            <a:ext cx="13763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0.18</a:t>
            </a:r>
            <a:endParaRPr lang="zh-CN" altLang="en-US" sz="36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659" name="文本框 124"/>
          <p:cNvSpPr txBox="1">
            <a:spLocks noChangeArrowheads="1"/>
          </p:cNvSpPr>
          <p:nvPr/>
        </p:nvSpPr>
        <p:spPr bwMode="auto">
          <a:xfrm>
            <a:off x="4481513" y="4945063"/>
            <a:ext cx="137636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0.55</a:t>
            </a:r>
            <a:endParaRPr lang="zh-CN" altLang="en-US" sz="36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660" name="文本框 126"/>
          <p:cNvSpPr txBox="1">
            <a:spLocks noChangeArrowheads="1"/>
          </p:cNvSpPr>
          <p:nvPr/>
        </p:nvSpPr>
        <p:spPr bwMode="auto">
          <a:xfrm>
            <a:off x="6189663" y="4948238"/>
            <a:ext cx="13779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0.375</a:t>
            </a:r>
            <a:endParaRPr lang="zh-CN" altLang="en-US" sz="36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661" name="文本框 127"/>
          <p:cNvSpPr txBox="1">
            <a:spLocks noChangeArrowheads="1"/>
          </p:cNvSpPr>
          <p:nvPr/>
        </p:nvSpPr>
        <p:spPr bwMode="auto">
          <a:xfrm>
            <a:off x="7950200" y="4906963"/>
            <a:ext cx="1100138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0.75</a:t>
            </a:r>
            <a:endParaRPr lang="zh-CN" altLang="en-US" sz="36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直接连接符 11"/>
          <p:cNvCxnSpPr/>
          <p:nvPr/>
        </p:nvCxnSpPr>
        <p:spPr>
          <a:xfrm>
            <a:off x="1335088" y="3616325"/>
            <a:ext cx="0" cy="7731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9" name="直接连接符 128"/>
          <p:cNvCxnSpPr/>
          <p:nvPr/>
        </p:nvCxnSpPr>
        <p:spPr>
          <a:xfrm>
            <a:off x="3132138" y="3556000"/>
            <a:ext cx="1585912" cy="103822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1" name="直接连接符 130"/>
          <p:cNvCxnSpPr/>
          <p:nvPr/>
        </p:nvCxnSpPr>
        <p:spPr>
          <a:xfrm>
            <a:off x="4910138" y="3535363"/>
            <a:ext cx="1422400" cy="103822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2" name="直接连接符 131"/>
          <p:cNvCxnSpPr/>
          <p:nvPr/>
        </p:nvCxnSpPr>
        <p:spPr>
          <a:xfrm flipH="1">
            <a:off x="3411538" y="3502025"/>
            <a:ext cx="3027362" cy="11049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3" name="直接连接符 132"/>
          <p:cNvCxnSpPr/>
          <p:nvPr/>
        </p:nvCxnSpPr>
        <p:spPr>
          <a:xfrm>
            <a:off x="8340725" y="3603625"/>
            <a:ext cx="0" cy="7731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" name="矩形 3"/>
          <p:cNvSpPr/>
          <p:nvPr/>
        </p:nvSpPr>
        <p:spPr>
          <a:xfrm>
            <a:off x="103249" y="502919"/>
            <a:ext cx="2019300" cy="64008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zh-CN" altLang="en-US" sz="3600" b="1" dirty="0">
                <a:ln w="18000">
                  <a:solidFill>
                    <a:srgbClr val="333399">
                      <a:satMod val="140000"/>
                    </a:srgbClr>
                  </a:solidFill>
                  <a:prstDash val="solid"/>
                  <a:miter lim="800000"/>
                </a:ln>
                <a:noFill/>
                <a:latin typeface="Arial" panose="020B0604020202020204"/>
                <a:ea typeface="宋体" panose="02010600030101010101" pitchFamily="2" charset="-122"/>
              </a:rPr>
              <a:t>巩固练习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8"/>
          <p:cNvSpPr txBox="1">
            <a:spLocks noChangeArrowheads="1"/>
          </p:cNvSpPr>
          <p:nvPr/>
        </p:nvSpPr>
        <p:spPr bwMode="auto">
          <a:xfrm>
            <a:off x="342900" y="701675"/>
            <a:ext cx="43132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、把下面的小数化成分数。</a:t>
            </a:r>
          </a:p>
        </p:txBody>
      </p:sp>
      <p:grpSp>
        <p:nvGrpSpPr>
          <p:cNvPr id="2" name="组合 6"/>
          <p:cNvGrpSpPr/>
          <p:nvPr/>
        </p:nvGrpSpPr>
        <p:grpSpPr bwMode="auto">
          <a:xfrm>
            <a:off x="3224213" y="1679575"/>
            <a:ext cx="1123950" cy="865188"/>
            <a:chOff x="1055590" y="3645024"/>
            <a:chExt cx="1123661" cy="864096"/>
          </a:xfrm>
        </p:grpSpPr>
        <p:sp>
          <p:nvSpPr>
            <p:cNvPr id="28676" name="TextBox 8"/>
            <p:cNvSpPr txBox="1">
              <a:spLocks noChangeArrowheads="1"/>
            </p:cNvSpPr>
            <p:nvPr/>
          </p:nvSpPr>
          <p:spPr bwMode="auto">
            <a:xfrm>
              <a:off x="1124000" y="3645024"/>
              <a:ext cx="639688" cy="522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39</a:t>
              </a:r>
              <a:endPara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677" name="TextBox 8"/>
            <p:cNvSpPr txBox="1">
              <a:spLocks noChangeArrowheads="1"/>
            </p:cNvSpPr>
            <p:nvPr/>
          </p:nvSpPr>
          <p:spPr bwMode="auto">
            <a:xfrm>
              <a:off x="1115899" y="3985900"/>
              <a:ext cx="106335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50</a:t>
              </a:r>
              <a:endPara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1" name="直接连接符 40"/>
            <p:cNvCxnSpPr/>
            <p:nvPr/>
          </p:nvCxnSpPr>
          <p:spPr>
            <a:xfrm>
              <a:off x="1055590" y="4077865"/>
              <a:ext cx="612617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679" name="TextBox 8"/>
          <p:cNvSpPr txBox="1">
            <a:spLocks noChangeArrowheads="1"/>
          </p:cNvSpPr>
          <p:nvPr/>
        </p:nvSpPr>
        <p:spPr bwMode="auto">
          <a:xfrm>
            <a:off x="923925" y="1838325"/>
            <a:ext cx="2000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0.78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</a:p>
        </p:txBody>
      </p:sp>
      <p:grpSp>
        <p:nvGrpSpPr>
          <p:cNvPr id="3" name="组合 6"/>
          <p:cNvGrpSpPr/>
          <p:nvPr/>
        </p:nvGrpSpPr>
        <p:grpSpPr bwMode="auto">
          <a:xfrm>
            <a:off x="2024063" y="1652588"/>
            <a:ext cx="1063625" cy="879475"/>
            <a:chOff x="1060376" y="3631393"/>
            <a:chExt cx="1063352" cy="877727"/>
          </a:xfrm>
        </p:grpSpPr>
        <p:sp>
          <p:nvSpPr>
            <p:cNvPr id="28681" name="TextBox 8"/>
            <p:cNvSpPr txBox="1">
              <a:spLocks noChangeArrowheads="1"/>
            </p:cNvSpPr>
            <p:nvPr/>
          </p:nvSpPr>
          <p:spPr bwMode="auto">
            <a:xfrm>
              <a:off x="1124000" y="3631393"/>
              <a:ext cx="63968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78</a:t>
              </a:r>
              <a:endPara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682" name="TextBox 8"/>
            <p:cNvSpPr txBox="1">
              <a:spLocks noChangeArrowheads="1"/>
            </p:cNvSpPr>
            <p:nvPr/>
          </p:nvSpPr>
          <p:spPr bwMode="auto">
            <a:xfrm>
              <a:off x="1060376" y="3985900"/>
              <a:ext cx="106335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100</a:t>
              </a:r>
              <a:endPara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0" name="直接连接符 49"/>
            <p:cNvCxnSpPr/>
            <p:nvPr/>
          </p:nvCxnSpPr>
          <p:spPr>
            <a:xfrm>
              <a:off x="1131795" y="4078178"/>
              <a:ext cx="612618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684" name="TextBox 8"/>
          <p:cNvSpPr txBox="1">
            <a:spLocks noChangeArrowheads="1"/>
          </p:cNvSpPr>
          <p:nvPr/>
        </p:nvSpPr>
        <p:spPr bwMode="auto">
          <a:xfrm>
            <a:off x="933450" y="1225550"/>
            <a:ext cx="8620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0.78</a:t>
            </a:r>
            <a:endParaRPr lang="zh-CN" altLang="en-US" sz="2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685" name="TextBox 8"/>
          <p:cNvSpPr txBox="1">
            <a:spLocks noChangeArrowheads="1"/>
          </p:cNvSpPr>
          <p:nvPr/>
        </p:nvSpPr>
        <p:spPr bwMode="auto">
          <a:xfrm>
            <a:off x="4521200" y="1225550"/>
            <a:ext cx="8620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1.32</a:t>
            </a:r>
            <a:endParaRPr lang="zh-CN" altLang="en-US" sz="2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686" name="TextBox 8"/>
          <p:cNvSpPr txBox="1">
            <a:spLocks noChangeArrowheads="1"/>
          </p:cNvSpPr>
          <p:nvPr/>
        </p:nvSpPr>
        <p:spPr bwMode="auto">
          <a:xfrm>
            <a:off x="4521200" y="1846263"/>
            <a:ext cx="20208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1.32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endParaRPr lang="zh-CN" altLang="en-US" sz="28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组合 6"/>
          <p:cNvGrpSpPr/>
          <p:nvPr/>
        </p:nvGrpSpPr>
        <p:grpSpPr bwMode="auto">
          <a:xfrm>
            <a:off x="5556250" y="1679575"/>
            <a:ext cx="1081088" cy="865188"/>
            <a:chOff x="1043885" y="3645024"/>
            <a:chExt cx="1079843" cy="864096"/>
          </a:xfrm>
        </p:grpSpPr>
        <p:sp>
          <p:nvSpPr>
            <p:cNvPr id="28688" name="TextBox 8"/>
            <p:cNvSpPr txBox="1">
              <a:spLocks noChangeArrowheads="1"/>
            </p:cNvSpPr>
            <p:nvPr/>
          </p:nvSpPr>
          <p:spPr bwMode="auto">
            <a:xfrm>
              <a:off x="1043885" y="3645024"/>
              <a:ext cx="783760" cy="522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132</a:t>
              </a:r>
              <a:endPara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689" name="TextBox 8"/>
            <p:cNvSpPr txBox="1">
              <a:spLocks noChangeArrowheads="1"/>
            </p:cNvSpPr>
            <p:nvPr/>
          </p:nvSpPr>
          <p:spPr bwMode="auto">
            <a:xfrm>
              <a:off x="1060376" y="3985900"/>
              <a:ext cx="106335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100</a:t>
              </a:r>
              <a:endPara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3" name="直接连接符 52"/>
            <p:cNvCxnSpPr/>
            <p:nvPr/>
          </p:nvCxnSpPr>
          <p:spPr>
            <a:xfrm>
              <a:off x="1131097" y="4077865"/>
              <a:ext cx="61365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691" name="TextBox 8"/>
          <p:cNvSpPr txBox="1">
            <a:spLocks noChangeArrowheads="1"/>
          </p:cNvSpPr>
          <p:nvPr/>
        </p:nvSpPr>
        <p:spPr bwMode="auto">
          <a:xfrm>
            <a:off x="2724150" y="1838325"/>
            <a:ext cx="666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</a:p>
        </p:txBody>
      </p:sp>
      <p:grpSp>
        <p:nvGrpSpPr>
          <p:cNvPr id="5" name="组合 6"/>
          <p:cNvGrpSpPr/>
          <p:nvPr/>
        </p:nvGrpSpPr>
        <p:grpSpPr bwMode="auto">
          <a:xfrm>
            <a:off x="6588125" y="1693863"/>
            <a:ext cx="1063625" cy="865187"/>
            <a:chOff x="1115899" y="3645024"/>
            <a:chExt cx="1063352" cy="864096"/>
          </a:xfrm>
        </p:grpSpPr>
        <p:sp>
          <p:nvSpPr>
            <p:cNvPr id="28693" name="TextBox 8"/>
            <p:cNvSpPr txBox="1">
              <a:spLocks noChangeArrowheads="1"/>
            </p:cNvSpPr>
            <p:nvPr/>
          </p:nvSpPr>
          <p:spPr bwMode="auto">
            <a:xfrm>
              <a:off x="1124000" y="3645024"/>
              <a:ext cx="639688" cy="522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33</a:t>
              </a:r>
              <a:endPara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694" name="TextBox 8"/>
            <p:cNvSpPr txBox="1">
              <a:spLocks noChangeArrowheads="1"/>
            </p:cNvSpPr>
            <p:nvPr/>
          </p:nvSpPr>
          <p:spPr bwMode="auto">
            <a:xfrm>
              <a:off x="1115899" y="3985900"/>
              <a:ext cx="106335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25</a:t>
              </a:r>
              <a:endPara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2" name="直接连接符 41"/>
            <p:cNvCxnSpPr/>
            <p:nvPr/>
          </p:nvCxnSpPr>
          <p:spPr>
            <a:xfrm>
              <a:off x="1131770" y="4077864"/>
              <a:ext cx="612618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696" name="TextBox 8"/>
          <p:cNvSpPr txBox="1">
            <a:spLocks noChangeArrowheads="1"/>
          </p:cNvSpPr>
          <p:nvPr/>
        </p:nvSpPr>
        <p:spPr bwMode="auto">
          <a:xfrm>
            <a:off x="6153150" y="1839913"/>
            <a:ext cx="666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</a:p>
        </p:txBody>
      </p:sp>
      <p:sp>
        <p:nvSpPr>
          <p:cNvPr id="28697" name="文本框 1"/>
          <p:cNvSpPr txBox="1">
            <a:spLocks noChangeArrowheads="1"/>
          </p:cNvSpPr>
          <p:nvPr/>
        </p:nvSpPr>
        <p:spPr bwMode="auto">
          <a:xfrm>
            <a:off x="342900" y="2544763"/>
            <a:ext cx="8118475" cy="94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800" b="1" dirty="0">
                <a:solidFill>
                  <a:srgbClr val="000000"/>
                </a:solidFill>
              </a:rPr>
              <a:t>、把下面的分数化成小数。（不能化成有限小数</a:t>
            </a:r>
          </a:p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00"/>
                </a:solidFill>
              </a:rPr>
              <a:t>     的精确到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0.01</a:t>
            </a:r>
            <a:r>
              <a:rPr lang="zh-CN" altLang="en-US" sz="2800" b="1" dirty="0">
                <a:solidFill>
                  <a:srgbClr val="000000"/>
                </a:solidFill>
              </a:rPr>
              <a:t>）</a:t>
            </a:r>
          </a:p>
        </p:txBody>
      </p:sp>
      <p:grpSp>
        <p:nvGrpSpPr>
          <p:cNvPr id="50179" name="组合 78"/>
          <p:cNvGrpSpPr/>
          <p:nvPr/>
        </p:nvGrpSpPr>
        <p:grpSpPr bwMode="auto">
          <a:xfrm>
            <a:off x="1116013" y="3478213"/>
            <a:ext cx="1081087" cy="965200"/>
            <a:chOff x="7267470" y="545325"/>
            <a:chExt cx="1081710" cy="965305"/>
          </a:xfrm>
        </p:grpSpPr>
        <p:sp>
          <p:nvSpPr>
            <p:cNvPr id="28699" name="文本框 4"/>
            <p:cNvSpPr txBox="1">
              <a:spLocks noChangeArrowheads="1"/>
            </p:cNvSpPr>
            <p:nvPr/>
          </p:nvSpPr>
          <p:spPr bwMode="auto">
            <a:xfrm>
              <a:off x="7267471" y="545325"/>
              <a:ext cx="1081709" cy="518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28700" name="文本框 12"/>
            <p:cNvSpPr txBox="1">
              <a:spLocks noChangeArrowheads="1"/>
            </p:cNvSpPr>
            <p:nvPr/>
          </p:nvSpPr>
          <p:spPr bwMode="auto">
            <a:xfrm>
              <a:off x="7267470" y="992455"/>
              <a:ext cx="1081709" cy="518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</a:p>
          </p:txBody>
        </p:sp>
        <p:cxnSp>
          <p:nvCxnSpPr>
            <p:cNvPr id="69" name="直接连接符 68"/>
            <p:cNvCxnSpPr/>
            <p:nvPr/>
          </p:nvCxnSpPr>
          <p:spPr bwMode="auto">
            <a:xfrm>
              <a:off x="7291296" y="1061318"/>
              <a:ext cx="333567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0183" name="组合 78"/>
          <p:cNvGrpSpPr/>
          <p:nvPr/>
        </p:nvGrpSpPr>
        <p:grpSpPr bwMode="auto">
          <a:xfrm>
            <a:off x="2190750" y="3478213"/>
            <a:ext cx="1177925" cy="981075"/>
            <a:chOff x="7169717" y="545325"/>
            <a:chExt cx="1179463" cy="981196"/>
          </a:xfrm>
        </p:grpSpPr>
        <p:sp>
          <p:nvSpPr>
            <p:cNvPr id="28703" name="文本框 4"/>
            <p:cNvSpPr txBox="1">
              <a:spLocks noChangeArrowheads="1"/>
            </p:cNvSpPr>
            <p:nvPr/>
          </p:nvSpPr>
          <p:spPr bwMode="auto">
            <a:xfrm>
              <a:off x="7267471" y="545325"/>
              <a:ext cx="1081709" cy="518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28704" name="文本框 12"/>
            <p:cNvSpPr txBox="1">
              <a:spLocks noChangeArrowheads="1"/>
            </p:cNvSpPr>
            <p:nvPr/>
          </p:nvSpPr>
          <p:spPr bwMode="auto">
            <a:xfrm>
              <a:off x="7169717" y="1008341"/>
              <a:ext cx="1081709" cy="518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20</a:t>
              </a:r>
            </a:p>
          </p:txBody>
        </p:sp>
        <p:cxnSp>
          <p:nvCxnSpPr>
            <p:cNvPr id="76" name="直接连接符 75"/>
            <p:cNvCxnSpPr/>
            <p:nvPr/>
          </p:nvCxnSpPr>
          <p:spPr bwMode="auto">
            <a:xfrm>
              <a:off x="7290525" y="1061326"/>
              <a:ext cx="33381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0187" name="组合 78"/>
          <p:cNvGrpSpPr/>
          <p:nvPr/>
        </p:nvGrpSpPr>
        <p:grpSpPr bwMode="auto">
          <a:xfrm>
            <a:off x="3454400" y="3413125"/>
            <a:ext cx="1081088" cy="1030288"/>
            <a:chOff x="7158429" y="479705"/>
            <a:chExt cx="1081709" cy="1031176"/>
          </a:xfrm>
        </p:grpSpPr>
        <p:sp>
          <p:nvSpPr>
            <p:cNvPr id="28707" name="文本框 4"/>
            <p:cNvSpPr txBox="1">
              <a:spLocks noChangeArrowheads="1"/>
            </p:cNvSpPr>
            <p:nvPr/>
          </p:nvSpPr>
          <p:spPr bwMode="auto">
            <a:xfrm>
              <a:off x="7158429" y="479705"/>
              <a:ext cx="1081709" cy="518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14</a:t>
              </a:r>
            </a:p>
          </p:txBody>
        </p:sp>
        <p:sp>
          <p:nvSpPr>
            <p:cNvPr id="28708" name="文本框 12"/>
            <p:cNvSpPr txBox="1">
              <a:spLocks noChangeArrowheads="1"/>
            </p:cNvSpPr>
            <p:nvPr/>
          </p:nvSpPr>
          <p:spPr bwMode="auto">
            <a:xfrm>
              <a:off x="7158429" y="992455"/>
              <a:ext cx="1081709" cy="518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12</a:t>
              </a:r>
            </a:p>
          </p:txBody>
        </p:sp>
        <p:cxnSp>
          <p:nvCxnSpPr>
            <p:cNvPr id="81" name="直接连接符 80"/>
            <p:cNvCxnSpPr/>
            <p:nvPr/>
          </p:nvCxnSpPr>
          <p:spPr bwMode="auto">
            <a:xfrm>
              <a:off x="7291856" y="1061231"/>
              <a:ext cx="333566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0191" name="组合 1"/>
          <p:cNvGrpSpPr/>
          <p:nvPr/>
        </p:nvGrpSpPr>
        <p:grpSpPr bwMode="auto">
          <a:xfrm>
            <a:off x="4668838" y="3478213"/>
            <a:ext cx="1443037" cy="965200"/>
            <a:chOff x="4668786" y="2708920"/>
            <a:chExt cx="1443130" cy="965277"/>
          </a:xfrm>
        </p:grpSpPr>
        <p:grpSp>
          <p:nvGrpSpPr>
            <p:cNvPr id="28711" name="组合 78"/>
            <p:cNvGrpSpPr/>
            <p:nvPr/>
          </p:nvGrpSpPr>
          <p:grpSpPr bwMode="auto">
            <a:xfrm>
              <a:off x="5030829" y="2708920"/>
              <a:ext cx="1081087" cy="965277"/>
              <a:chOff x="7267470" y="545325"/>
              <a:chExt cx="1081710" cy="965305"/>
            </a:xfrm>
          </p:grpSpPr>
          <p:sp>
            <p:nvSpPr>
              <p:cNvPr id="28712" name="文本框 4"/>
              <p:cNvSpPr txBox="1">
                <a:spLocks noChangeArrowheads="1"/>
              </p:cNvSpPr>
              <p:nvPr/>
            </p:nvSpPr>
            <p:spPr bwMode="auto">
              <a:xfrm>
                <a:off x="7267471" y="545325"/>
                <a:ext cx="1081709" cy="518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</a:p>
            </p:txBody>
          </p:sp>
          <p:sp>
            <p:nvSpPr>
              <p:cNvPr id="28713" name="文本框 12"/>
              <p:cNvSpPr txBox="1">
                <a:spLocks noChangeArrowheads="1"/>
              </p:cNvSpPr>
              <p:nvPr/>
            </p:nvSpPr>
            <p:spPr bwMode="auto">
              <a:xfrm>
                <a:off x="7267470" y="992455"/>
                <a:ext cx="1081709" cy="518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</a:p>
            </p:txBody>
          </p:sp>
          <p:cxnSp>
            <p:nvCxnSpPr>
              <p:cNvPr id="85" name="直接连接符 84"/>
              <p:cNvCxnSpPr/>
              <p:nvPr/>
            </p:nvCxnSpPr>
            <p:spPr bwMode="auto">
              <a:xfrm>
                <a:off x="7291227" y="1061318"/>
                <a:ext cx="333589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8715" name="文本框 85"/>
            <p:cNvSpPr txBox="1">
              <a:spLocks noChangeArrowheads="1"/>
            </p:cNvSpPr>
            <p:nvPr/>
          </p:nvSpPr>
          <p:spPr bwMode="auto">
            <a:xfrm>
              <a:off x="4668786" y="2901802"/>
              <a:ext cx="571500" cy="579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Font typeface="Arial" panose="020B0604020202020204" pitchFamily="34" charset="0"/>
                <a:buNone/>
              </a:pPr>
              <a:r>
                <a:rPr lang="en-US" altLang="zh-CN" sz="32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</p:grpSp>
      <p:grpSp>
        <p:nvGrpSpPr>
          <p:cNvPr id="7" name="组合 2"/>
          <p:cNvGrpSpPr/>
          <p:nvPr/>
        </p:nvGrpSpPr>
        <p:grpSpPr bwMode="auto">
          <a:xfrm>
            <a:off x="1025525" y="4341813"/>
            <a:ext cx="2197100" cy="1143000"/>
            <a:chOff x="1140400" y="3792765"/>
            <a:chExt cx="2196625" cy="1143000"/>
          </a:xfrm>
        </p:grpSpPr>
        <p:grpSp>
          <p:nvGrpSpPr>
            <p:cNvPr id="28717" name="组合 78"/>
            <p:cNvGrpSpPr/>
            <p:nvPr/>
          </p:nvGrpSpPr>
          <p:grpSpPr bwMode="auto">
            <a:xfrm>
              <a:off x="1140400" y="3890927"/>
              <a:ext cx="572009" cy="934657"/>
              <a:chOff x="7267470" y="606285"/>
              <a:chExt cx="572286" cy="934685"/>
            </a:xfrm>
          </p:grpSpPr>
          <p:sp>
            <p:nvSpPr>
              <p:cNvPr id="28718" name="文本框 4"/>
              <p:cNvSpPr txBox="1">
                <a:spLocks noChangeArrowheads="1"/>
              </p:cNvSpPr>
              <p:nvPr/>
            </p:nvSpPr>
            <p:spPr bwMode="auto">
              <a:xfrm>
                <a:off x="7267470" y="606285"/>
                <a:ext cx="431914" cy="518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28719" name="文本框 12"/>
              <p:cNvSpPr txBox="1">
                <a:spLocks noChangeArrowheads="1"/>
              </p:cNvSpPr>
              <p:nvPr/>
            </p:nvSpPr>
            <p:spPr bwMode="auto">
              <a:xfrm>
                <a:off x="7267470" y="1022858"/>
                <a:ext cx="572286" cy="5181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</a:p>
            </p:txBody>
          </p:sp>
          <p:cxnSp>
            <p:nvCxnSpPr>
              <p:cNvPr id="92" name="直接连接符 91"/>
              <p:cNvCxnSpPr/>
              <p:nvPr/>
            </p:nvCxnSpPr>
            <p:spPr bwMode="auto">
              <a:xfrm>
                <a:off x="7291289" y="1060587"/>
                <a:ext cx="333464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8721" name="标题 1"/>
            <p:cNvSpPr txBox="1">
              <a:spLocks noChangeArrowheads="1"/>
            </p:cNvSpPr>
            <p:nvPr/>
          </p:nvSpPr>
          <p:spPr bwMode="auto">
            <a:xfrm>
              <a:off x="1412127" y="3792765"/>
              <a:ext cx="1924898" cy="1143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0" hangingPunct="0">
                <a:buFont typeface="Arial" panose="020B0604020202020204" pitchFamily="34" charset="0"/>
                <a:buNone/>
              </a:pPr>
              <a:r>
                <a:rPr lang="zh-CN" alt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＝</a:t>
              </a:r>
              <a:r>
                <a:rPr lang="en-US" altLang="zh-CN" sz="28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4÷5</a:t>
              </a:r>
              <a:r>
                <a:rPr lang="zh-CN" alt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＝</a:t>
              </a:r>
              <a:r>
                <a:rPr lang="en-US" altLang="zh-CN" sz="28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0.8</a:t>
              </a:r>
            </a:p>
          </p:txBody>
        </p:sp>
      </p:grpSp>
      <p:grpSp>
        <p:nvGrpSpPr>
          <p:cNvPr id="9" name="组合 3"/>
          <p:cNvGrpSpPr/>
          <p:nvPr/>
        </p:nvGrpSpPr>
        <p:grpSpPr bwMode="auto">
          <a:xfrm>
            <a:off x="820738" y="5495925"/>
            <a:ext cx="3124200" cy="1144588"/>
            <a:chOff x="1128093" y="4934137"/>
            <a:chExt cx="2805258" cy="1143000"/>
          </a:xfrm>
        </p:grpSpPr>
        <p:sp>
          <p:nvSpPr>
            <p:cNvPr id="28723" name="标题 1"/>
            <p:cNvSpPr txBox="1">
              <a:spLocks noChangeArrowheads="1"/>
            </p:cNvSpPr>
            <p:nvPr/>
          </p:nvSpPr>
          <p:spPr bwMode="auto">
            <a:xfrm>
              <a:off x="1265851" y="4934137"/>
              <a:ext cx="2667500" cy="1143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0" hangingPunct="0"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＝</a:t>
              </a: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3÷20</a:t>
              </a:r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＝</a:t>
              </a: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0.15</a:t>
              </a:r>
            </a:p>
          </p:txBody>
        </p:sp>
        <p:grpSp>
          <p:nvGrpSpPr>
            <p:cNvPr id="28724" name="组合 78"/>
            <p:cNvGrpSpPr/>
            <p:nvPr/>
          </p:nvGrpSpPr>
          <p:grpSpPr bwMode="auto">
            <a:xfrm>
              <a:off x="1128093" y="5073493"/>
              <a:ext cx="557060" cy="898925"/>
              <a:chOff x="7279960" y="649056"/>
              <a:chExt cx="557382" cy="898952"/>
            </a:xfrm>
          </p:grpSpPr>
          <p:sp>
            <p:nvSpPr>
              <p:cNvPr id="28725" name="文本框 4"/>
              <p:cNvSpPr txBox="1">
                <a:spLocks noChangeArrowheads="1"/>
              </p:cNvSpPr>
              <p:nvPr/>
            </p:nvSpPr>
            <p:spPr bwMode="auto">
              <a:xfrm>
                <a:off x="7383792" y="649056"/>
                <a:ext cx="453550" cy="5176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28726" name="文本框 12"/>
              <p:cNvSpPr txBox="1">
                <a:spLocks noChangeArrowheads="1"/>
              </p:cNvSpPr>
              <p:nvPr/>
            </p:nvSpPr>
            <p:spPr bwMode="auto">
              <a:xfrm>
                <a:off x="7279960" y="1030348"/>
                <a:ext cx="533991" cy="5176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20</a:t>
                </a:r>
              </a:p>
            </p:txBody>
          </p:sp>
          <p:cxnSp>
            <p:nvCxnSpPr>
              <p:cNvPr id="97" name="直接连接符 96"/>
              <p:cNvCxnSpPr/>
              <p:nvPr/>
            </p:nvCxnSpPr>
            <p:spPr bwMode="auto">
              <a:xfrm>
                <a:off x="7388356" y="1086761"/>
                <a:ext cx="333745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" name="组合 4"/>
          <p:cNvGrpSpPr/>
          <p:nvPr/>
        </p:nvGrpSpPr>
        <p:grpSpPr bwMode="auto">
          <a:xfrm>
            <a:off x="4152900" y="4284663"/>
            <a:ext cx="3395663" cy="1209675"/>
            <a:chOff x="4152181" y="3736540"/>
            <a:chExt cx="3016088" cy="1208609"/>
          </a:xfrm>
        </p:grpSpPr>
        <p:grpSp>
          <p:nvGrpSpPr>
            <p:cNvPr id="28729" name="组合 78"/>
            <p:cNvGrpSpPr/>
            <p:nvPr/>
          </p:nvGrpSpPr>
          <p:grpSpPr bwMode="auto">
            <a:xfrm>
              <a:off x="4152181" y="3756681"/>
              <a:ext cx="1081086" cy="1030982"/>
              <a:chOff x="7158429" y="479705"/>
              <a:chExt cx="1081709" cy="1031012"/>
            </a:xfrm>
          </p:grpSpPr>
          <p:sp>
            <p:nvSpPr>
              <p:cNvPr id="28730" name="文本框 4"/>
              <p:cNvSpPr txBox="1">
                <a:spLocks noChangeArrowheads="1"/>
              </p:cNvSpPr>
              <p:nvPr/>
            </p:nvSpPr>
            <p:spPr bwMode="auto">
              <a:xfrm>
                <a:off x="7158429" y="479705"/>
                <a:ext cx="1081709" cy="5182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14</a:t>
                </a:r>
              </a:p>
            </p:txBody>
          </p:sp>
          <p:sp>
            <p:nvSpPr>
              <p:cNvPr id="28731" name="文本框 12"/>
              <p:cNvSpPr txBox="1">
                <a:spLocks noChangeArrowheads="1"/>
              </p:cNvSpPr>
              <p:nvPr/>
            </p:nvSpPr>
            <p:spPr bwMode="auto">
              <a:xfrm>
                <a:off x="7158429" y="992455"/>
                <a:ext cx="1081709" cy="5182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12</a:t>
                </a:r>
              </a:p>
            </p:txBody>
          </p:sp>
          <p:cxnSp>
            <p:nvCxnSpPr>
              <p:cNvPr id="101" name="直接连接符 100"/>
              <p:cNvCxnSpPr/>
              <p:nvPr/>
            </p:nvCxnSpPr>
            <p:spPr bwMode="auto">
              <a:xfrm>
                <a:off x="7292461" y="1062299"/>
                <a:ext cx="332962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8733" name="标题 1"/>
            <p:cNvSpPr txBox="1">
              <a:spLocks noChangeArrowheads="1"/>
            </p:cNvSpPr>
            <p:nvPr/>
          </p:nvSpPr>
          <p:spPr bwMode="auto">
            <a:xfrm>
              <a:off x="4500769" y="3802149"/>
              <a:ext cx="2667500" cy="1143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0" hangingPunct="0"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＝</a:t>
              </a: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14÷12</a:t>
              </a:r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＝</a:t>
              </a: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1.16</a:t>
              </a:r>
            </a:p>
          </p:txBody>
        </p:sp>
        <p:sp>
          <p:nvSpPr>
            <p:cNvPr id="28734" name="标题 1"/>
            <p:cNvSpPr txBox="1">
              <a:spLocks noChangeArrowheads="1"/>
            </p:cNvSpPr>
            <p:nvPr/>
          </p:nvSpPr>
          <p:spPr bwMode="auto">
            <a:xfrm>
              <a:off x="6467870" y="3736540"/>
              <a:ext cx="606422" cy="532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0" hangingPunct="0">
                <a:buFont typeface="Arial" panose="020B0604020202020204" pitchFamily="34" charset="0"/>
                <a:buNone/>
              </a:pPr>
              <a:r>
                <a:rPr lang="en-US" altLang="zh-CN" sz="4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</p:txBody>
        </p:sp>
      </p:grpSp>
      <p:sp>
        <p:nvSpPr>
          <p:cNvPr id="28735" name="标题 1"/>
          <p:cNvSpPr txBox="1">
            <a:spLocks noChangeArrowheads="1"/>
          </p:cNvSpPr>
          <p:nvPr/>
        </p:nvSpPr>
        <p:spPr bwMode="auto">
          <a:xfrm>
            <a:off x="7051675" y="4337050"/>
            <a:ext cx="1322388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≈ 1.17</a:t>
            </a:r>
          </a:p>
        </p:txBody>
      </p:sp>
      <p:grpSp>
        <p:nvGrpSpPr>
          <p:cNvPr id="13" name="组合 5"/>
          <p:cNvGrpSpPr/>
          <p:nvPr/>
        </p:nvGrpSpPr>
        <p:grpSpPr bwMode="auto">
          <a:xfrm>
            <a:off x="4183063" y="5392738"/>
            <a:ext cx="3522662" cy="1169987"/>
            <a:chOff x="4289376" y="4843831"/>
            <a:chExt cx="3522602" cy="1169231"/>
          </a:xfrm>
        </p:grpSpPr>
        <p:grpSp>
          <p:nvGrpSpPr>
            <p:cNvPr id="28737" name="组合 104"/>
            <p:cNvGrpSpPr/>
            <p:nvPr/>
          </p:nvGrpSpPr>
          <p:grpSpPr bwMode="auto">
            <a:xfrm>
              <a:off x="4289376" y="4976890"/>
              <a:ext cx="1412635" cy="927255"/>
              <a:chOff x="4805982" y="2708920"/>
              <a:chExt cx="1412635" cy="927255"/>
            </a:xfrm>
          </p:grpSpPr>
          <p:grpSp>
            <p:nvGrpSpPr>
              <p:cNvPr id="28738" name="组合 78"/>
              <p:cNvGrpSpPr/>
              <p:nvPr/>
            </p:nvGrpSpPr>
            <p:grpSpPr bwMode="auto">
              <a:xfrm>
                <a:off x="5122289" y="2708920"/>
                <a:ext cx="1096328" cy="927255"/>
                <a:chOff x="7358983" y="545325"/>
                <a:chExt cx="1096960" cy="927282"/>
              </a:xfrm>
            </p:grpSpPr>
            <p:sp>
              <p:nvSpPr>
                <p:cNvPr id="28739" name="文本框 4"/>
                <p:cNvSpPr txBox="1">
                  <a:spLocks noChangeArrowheads="1"/>
                </p:cNvSpPr>
                <p:nvPr/>
              </p:nvSpPr>
              <p:spPr bwMode="auto">
                <a:xfrm>
                  <a:off x="7358983" y="545325"/>
                  <a:ext cx="1081709" cy="5182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5</a:t>
                  </a:r>
                </a:p>
              </p:txBody>
            </p:sp>
            <p:sp>
              <p:nvSpPr>
                <p:cNvPr id="28740" name="文本框 12"/>
                <p:cNvSpPr txBox="1">
                  <a:spLocks noChangeArrowheads="1"/>
                </p:cNvSpPr>
                <p:nvPr/>
              </p:nvSpPr>
              <p:spPr bwMode="auto">
                <a:xfrm>
                  <a:off x="7374234" y="954345"/>
                  <a:ext cx="1081709" cy="5182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6</a:t>
                  </a:r>
                </a:p>
              </p:txBody>
            </p:sp>
            <p:cxnSp>
              <p:nvCxnSpPr>
                <p:cNvPr id="110" name="直接连接符 109"/>
                <p:cNvCxnSpPr/>
                <p:nvPr/>
              </p:nvCxnSpPr>
              <p:spPr bwMode="auto">
                <a:xfrm>
                  <a:off x="7390351" y="999274"/>
                  <a:ext cx="333561" cy="0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8742" name="文本框 106"/>
              <p:cNvSpPr txBox="1">
                <a:spLocks noChangeArrowheads="1"/>
              </p:cNvSpPr>
              <p:nvPr/>
            </p:nvSpPr>
            <p:spPr bwMode="auto">
              <a:xfrm>
                <a:off x="4805982" y="2805538"/>
                <a:ext cx="571500" cy="618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buFont typeface="Arial" panose="020B0604020202020204" pitchFamily="34" charset="0"/>
                  <a:buNone/>
                </a:pPr>
                <a:r>
                  <a:rPr lang="en-US" altLang="zh-CN" sz="32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</a:p>
            </p:txBody>
          </p:sp>
        </p:grpSp>
        <p:sp>
          <p:nvSpPr>
            <p:cNvPr id="28743" name="标题 1"/>
            <p:cNvSpPr txBox="1">
              <a:spLocks noChangeArrowheads="1"/>
            </p:cNvSpPr>
            <p:nvPr/>
          </p:nvSpPr>
          <p:spPr bwMode="auto">
            <a:xfrm>
              <a:off x="4613309" y="4869870"/>
              <a:ext cx="3198669" cy="1143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0" hangingPunct="0"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＝</a:t>
              </a: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2+5÷6</a:t>
              </a:r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＝</a:t>
              </a: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2.83</a:t>
              </a:r>
            </a:p>
          </p:txBody>
        </p:sp>
        <p:sp>
          <p:nvSpPr>
            <p:cNvPr id="28744" name="标题 1"/>
            <p:cNvSpPr txBox="1">
              <a:spLocks noChangeArrowheads="1"/>
            </p:cNvSpPr>
            <p:nvPr/>
          </p:nvSpPr>
          <p:spPr bwMode="auto">
            <a:xfrm>
              <a:off x="6847165" y="4843831"/>
              <a:ext cx="694230" cy="401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0" hangingPunct="0">
                <a:buFont typeface="Arial" panose="020B0604020202020204" pitchFamily="34" charset="0"/>
                <a:buNone/>
              </a:pPr>
              <a:r>
                <a:rPr lang="en-US" altLang="zh-CN" sz="4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</p:txBody>
        </p:sp>
      </p:grpSp>
      <p:sp>
        <p:nvSpPr>
          <p:cNvPr id="28745" name="标题 1"/>
          <p:cNvSpPr txBox="1">
            <a:spLocks noChangeArrowheads="1"/>
          </p:cNvSpPr>
          <p:nvPr/>
        </p:nvSpPr>
        <p:spPr bwMode="auto">
          <a:xfrm>
            <a:off x="7061200" y="5619750"/>
            <a:ext cx="1317625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≈ </a:t>
            </a:r>
            <a:r>
              <a:rPr lang="en-US" altLang="zh-CN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2.83 </a:t>
            </a:r>
            <a:endParaRPr lang="en-US" altLang="zh-CN" sz="2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8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8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8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50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50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50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8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8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8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8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9" grpId="0"/>
      <p:bldP spid="28686" grpId="0"/>
      <p:bldP spid="28691" grpId="0"/>
      <p:bldP spid="28696" grpId="0"/>
      <p:bldP spid="28697" grpId="0"/>
      <p:bldP spid="28735" grpId="0"/>
      <p:bldP spid="2874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5" descr="未标题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2667000"/>
            <a:ext cx="5105400" cy="126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478</Words>
  <Application>Microsoft Office PowerPoint</Application>
  <PresentationFormat>全屏显示(4:3)</PresentationFormat>
  <Paragraphs>180</Paragraphs>
  <Slides>9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6" baseType="lpstr">
      <vt:lpstr>黑体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China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cp:keywords>第一PPT模板网-WWW.1PPT.COM</cp:keywords>
  <dc:description>www.ppt818.com-提供资源下载</dc:description>
  <cp:lastModifiedBy>Windows 用户</cp:lastModifiedBy>
  <cp:revision>8</cp:revision>
  <dcterms:created xsi:type="dcterms:W3CDTF">2017-01-21T06:37:00Z</dcterms:created>
  <dcterms:modified xsi:type="dcterms:W3CDTF">2023-01-16T22:34:39Z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518A84E191A1467DBBFDAA5A71A403A7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