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5"/>
  </p:notesMasterIdLst>
  <p:sldIdLst>
    <p:sldId id="256" r:id="rId2"/>
    <p:sldId id="258" r:id="rId3"/>
    <p:sldId id="361" r:id="rId4"/>
    <p:sldId id="888" r:id="rId5"/>
    <p:sldId id="889" r:id="rId6"/>
    <p:sldId id="890" r:id="rId7"/>
    <p:sldId id="891" r:id="rId8"/>
    <p:sldId id="892" r:id="rId9"/>
    <p:sldId id="893" r:id="rId10"/>
    <p:sldId id="894" r:id="rId11"/>
    <p:sldId id="895" r:id="rId12"/>
    <p:sldId id="896" r:id="rId13"/>
    <p:sldId id="897" r:id="rId14"/>
    <p:sldId id="898" r:id="rId15"/>
    <p:sldId id="899" r:id="rId16"/>
    <p:sldId id="900" r:id="rId17"/>
    <p:sldId id="901" r:id="rId18"/>
    <p:sldId id="902" r:id="rId19"/>
    <p:sldId id="903" r:id="rId20"/>
    <p:sldId id="904" r:id="rId21"/>
    <p:sldId id="905" r:id="rId22"/>
    <p:sldId id="906" r:id="rId23"/>
    <p:sldId id="907" r:id="rId24"/>
    <p:sldId id="908" r:id="rId25"/>
    <p:sldId id="909" r:id="rId26"/>
    <p:sldId id="910" r:id="rId27"/>
    <p:sldId id="911" r:id="rId28"/>
    <p:sldId id="912" r:id="rId29"/>
    <p:sldId id="913" r:id="rId30"/>
    <p:sldId id="914" r:id="rId31"/>
    <p:sldId id="915" r:id="rId32"/>
    <p:sldId id="916" r:id="rId33"/>
    <p:sldId id="257" r:id="rId3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73" autoAdjust="0"/>
    <p:restoredTop sz="94660"/>
  </p:normalViewPr>
  <p:slideViewPr>
    <p:cSldViewPr snapToGrid="0">
      <p:cViewPr>
        <p:scale>
          <a:sx n="66" d="100"/>
          <a:sy n="66" d="100"/>
        </p:scale>
        <p:origin x="1500" y="8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8E3B30C7-92A3-4D16-ACEF-417656AEE4CC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CF7FAAA9-43E5-44C8-9CFB-C97C613E9C4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11518860" y="6235700"/>
            <a:ext cx="673139" cy="424814"/>
            <a:chOff x="11449050" y="6191643"/>
            <a:chExt cx="742950" cy="468871"/>
          </a:xfrm>
        </p:grpSpPr>
        <p:sp>
          <p:nvSpPr>
            <p:cNvPr id="6" name="箭头: 五边形 5"/>
            <p:cNvSpPr/>
            <p:nvPr userDrawn="1"/>
          </p:nvSpPr>
          <p:spPr>
            <a:xfrm rot="10800000">
              <a:off x="11449050" y="6378705"/>
              <a:ext cx="742950" cy="281809"/>
            </a:xfrm>
            <a:prstGeom prst="homePlat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箭头: 五边形 42"/>
            <p:cNvSpPr/>
            <p:nvPr userDrawn="1"/>
          </p:nvSpPr>
          <p:spPr>
            <a:xfrm rot="10800000">
              <a:off x="11610402" y="6191643"/>
              <a:ext cx="581598" cy="220607"/>
            </a:xfrm>
            <a:prstGeom prst="homePlat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7" name="组合 6"/>
          <p:cNvGrpSpPr/>
          <p:nvPr userDrawn="1"/>
        </p:nvGrpSpPr>
        <p:grpSpPr>
          <a:xfrm rot="10800000">
            <a:off x="0" y="0"/>
            <a:ext cx="457200" cy="1065988"/>
            <a:chOff x="11080812" y="2484120"/>
            <a:chExt cx="1111188" cy="2590800"/>
          </a:xfrm>
        </p:grpSpPr>
        <p:sp>
          <p:nvSpPr>
            <p:cNvPr id="44" name="任意多边形: 形状 43"/>
            <p:cNvSpPr/>
            <p:nvPr userDrawn="1"/>
          </p:nvSpPr>
          <p:spPr>
            <a:xfrm>
              <a:off x="11080812" y="2852544"/>
              <a:ext cx="1111188" cy="2222376"/>
            </a:xfrm>
            <a:custGeom>
              <a:avLst/>
              <a:gdLst>
                <a:gd name="connsiteX0" fmla="*/ 1524000 w 1524000"/>
                <a:gd name="connsiteY0" fmla="*/ 0 h 3048000"/>
                <a:gd name="connsiteX1" fmla="*/ 1524000 w 1524000"/>
                <a:gd name="connsiteY1" fmla="*/ 3048000 h 3048000"/>
                <a:gd name="connsiteX2" fmla="*/ 0 w 1524000"/>
                <a:gd name="connsiteY2" fmla="*/ 1524000 h 30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0" h="3048000">
                  <a:moveTo>
                    <a:pt x="1524000" y="0"/>
                  </a:moveTo>
                  <a:lnTo>
                    <a:pt x="1524000" y="3048000"/>
                  </a:lnTo>
                  <a:lnTo>
                    <a:pt x="0" y="152400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任意多边形: 形状 44"/>
            <p:cNvSpPr/>
            <p:nvPr userDrawn="1"/>
          </p:nvSpPr>
          <p:spPr>
            <a:xfrm>
              <a:off x="11262360" y="2484120"/>
              <a:ext cx="929640" cy="1859280"/>
            </a:xfrm>
            <a:custGeom>
              <a:avLst/>
              <a:gdLst>
                <a:gd name="connsiteX0" fmla="*/ 914400 w 914400"/>
                <a:gd name="connsiteY0" fmla="*/ 0 h 1828800"/>
                <a:gd name="connsiteX1" fmla="*/ 914400 w 914400"/>
                <a:gd name="connsiteY1" fmla="*/ 1828800 h 1828800"/>
                <a:gd name="connsiteX2" fmla="*/ 0 w 914400"/>
                <a:gd name="connsiteY2" fmla="*/ 9144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1828800">
                  <a:moveTo>
                    <a:pt x="914400" y="0"/>
                  </a:moveTo>
                  <a:lnTo>
                    <a:pt x="914400" y="18288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8.mp4"/><Relationship Id="rId1" Type="http://schemas.microsoft.com/office/2007/relationships/media" Target="../media/media8.mp4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9.mp4"/><Relationship Id="rId1" Type="http://schemas.microsoft.com/office/2007/relationships/media" Target="../media/media9.mp4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0.mp4"/><Relationship Id="rId1" Type="http://schemas.microsoft.com/office/2007/relationships/media" Target="../media/media10.mp4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1.mp4"/><Relationship Id="rId1" Type="http://schemas.microsoft.com/office/2007/relationships/media" Target="../media/media11.mp4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2.mp4"/><Relationship Id="rId1" Type="http://schemas.microsoft.com/office/2007/relationships/media" Target="../media/media12.mp4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6" b="77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215689" y="1983279"/>
            <a:ext cx="5760622" cy="2127830"/>
            <a:chOff x="433642" y="2739541"/>
            <a:chExt cx="4934233" cy="2127830"/>
          </a:xfrm>
        </p:grpSpPr>
        <p:sp>
          <p:nvSpPr>
            <p:cNvPr id="16" name="文本框 15"/>
            <p:cNvSpPr txBox="1"/>
            <p:nvPr/>
          </p:nvSpPr>
          <p:spPr>
            <a:xfrm>
              <a:off x="433642" y="2739541"/>
              <a:ext cx="49342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《</a:t>
              </a:r>
              <a:r>
                <a:rPr kumimoji="0" lang="zh-CN" altLang="en-US" sz="4800" b="1" i="0" u="none" strike="noStrike" kern="1200" cap="none" spc="3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火烧云</a:t>
              </a: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》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三年级下册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矩形: 圆角 18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 flipH="1">
            <a:off x="5014550" y="4928966"/>
            <a:ext cx="2467179" cy="321642"/>
            <a:chOff x="10185400" y="5731858"/>
            <a:chExt cx="1384360" cy="321642"/>
          </a:xfrm>
        </p:grpSpPr>
        <p:sp>
          <p:nvSpPr>
            <p:cNvPr id="21" name="矩形 20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272905" y="1443355"/>
            <a:ext cx="13811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hú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655945" y="2262505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左右结构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月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胡萝卜 胡子 胡同 胡乱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小兔子最喜欢吃胡萝卜。</a:t>
            </a:r>
          </a:p>
        </p:txBody>
      </p:sp>
      <p:graphicFrame>
        <p:nvGraphicFramePr>
          <p:cNvPr id="13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矩形 13">
            <a:hlinkClick r:id="" action="ppaction://noaction"/>
          </p:cNvPr>
          <p:cNvSpPr/>
          <p:nvPr/>
        </p:nvSpPr>
        <p:spPr>
          <a:xfrm>
            <a:off x="9159561" y="216246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胡</a:t>
            </a:r>
          </a:p>
        </p:txBody>
      </p:sp>
      <p:pic>
        <p:nvPicPr>
          <p:cNvPr id="15" name="优酷录屏2020-2-7-20-18-42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59840" y="2598420"/>
            <a:ext cx="2726055" cy="2619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172575" y="1443355"/>
            <a:ext cx="14433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càn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732655" y="2286000"/>
            <a:ext cx="212788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造句：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63260" y="2286000"/>
            <a:ext cx="590931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左右结构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火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灿烂  金灿灿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今天天气晴朗，阳光灿烂，是个难得的好天气。 </a:t>
            </a:r>
          </a:p>
        </p:txBody>
      </p:sp>
      <p:graphicFrame>
        <p:nvGraphicFramePr>
          <p:cNvPr id="7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矩形 7">
            <a:hlinkClick r:id="" action="ppaction://noaction"/>
          </p:cNvPr>
          <p:cNvSpPr/>
          <p:nvPr/>
        </p:nvSpPr>
        <p:spPr>
          <a:xfrm>
            <a:off x="9159561" y="216246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灿</a:t>
            </a:r>
          </a:p>
        </p:txBody>
      </p:sp>
      <p:pic>
        <p:nvPicPr>
          <p:cNvPr id="9" name="优酷录屏2020-2-7-20-19-46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42415" y="2580005"/>
            <a:ext cx="2687955" cy="2755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238615" y="1393190"/>
            <a:ext cx="13119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qí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707255" y="2263140"/>
            <a:ext cx="212788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造句：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621020" y="2263140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左右结构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马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骑士 坐骑 骑兵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古时平原战争，骑兵是作战的主力。</a:t>
            </a:r>
          </a:p>
        </p:txBody>
      </p:sp>
      <p:graphicFrame>
        <p:nvGraphicFramePr>
          <p:cNvPr id="7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矩形 7">
            <a:hlinkClick r:id="" action="ppaction://noaction"/>
          </p:cNvPr>
          <p:cNvSpPr/>
          <p:nvPr/>
        </p:nvSpPr>
        <p:spPr>
          <a:xfrm>
            <a:off x="9159561" y="216246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骑</a:t>
            </a:r>
          </a:p>
        </p:txBody>
      </p:sp>
      <p:pic>
        <p:nvPicPr>
          <p:cNvPr id="9" name="优酷录屏2020-2-7-20-20-15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78305" y="2501900"/>
            <a:ext cx="2765425" cy="27457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159875" y="1443355"/>
            <a:ext cx="13557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miǎo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732655" y="2286000"/>
            <a:ext cx="212788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造句：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63260" y="2286000"/>
            <a:ext cx="516953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左右结构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禾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秒针    分秒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老师要求我们分秒必争,按时完成任务。</a:t>
            </a:r>
          </a:p>
        </p:txBody>
      </p:sp>
      <p:graphicFrame>
        <p:nvGraphicFramePr>
          <p:cNvPr id="7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矩形 7">
            <a:hlinkClick r:id="" action="ppaction://noaction"/>
          </p:cNvPr>
          <p:cNvSpPr/>
          <p:nvPr/>
        </p:nvSpPr>
        <p:spPr>
          <a:xfrm>
            <a:off x="9159561" y="216246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秒</a:t>
            </a:r>
          </a:p>
        </p:txBody>
      </p:sp>
      <p:pic>
        <p:nvPicPr>
          <p:cNvPr id="9" name="优酷录屏2020-2-7-20-20-54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83995" y="2557145"/>
            <a:ext cx="2687955" cy="25901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085580" y="1443355"/>
            <a:ext cx="13423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xiōng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370705" y="2263775"/>
            <a:ext cx="212788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造句：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277485" y="2267585"/>
            <a:ext cx="649160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半包围结构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凵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凶手 凶猛 凶狠 元凶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狮子、豹子、老虎都是凶猛的野兽。</a:t>
            </a:r>
          </a:p>
        </p:txBody>
      </p:sp>
      <p:graphicFrame>
        <p:nvGraphicFramePr>
          <p:cNvPr id="7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矩形 7">
            <a:hlinkClick r:id="" action="ppaction://noaction"/>
          </p:cNvPr>
          <p:cNvSpPr/>
          <p:nvPr/>
        </p:nvSpPr>
        <p:spPr>
          <a:xfrm>
            <a:off x="9162736" y="215357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凶</a:t>
            </a:r>
          </a:p>
        </p:txBody>
      </p:sp>
      <p:pic>
        <p:nvPicPr>
          <p:cNvPr id="9" name="优酷录屏2020-2-7-20-21-24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51585" y="2501900"/>
            <a:ext cx="2734310" cy="27457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086215" y="1443355"/>
            <a:ext cx="11309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měng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造句：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604510" y="2275840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左右结构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犭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迅猛 凶猛 猛烈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火焰从火山口猛烈地喷出来。</a:t>
            </a:r>
          </a:p>
        </p:txBody>
      </p:sp>
      <p:graphicFrame>
        <p:nvGraphicFramePr>
          <p:cNvPr id="13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矩形 13">
            <a:hlinkClick r:id="" action="ppaction://noaction"/>
          </p:cNvPr>
          <p:cNvSpPr/>
          <p:nvPr/>
        </p:nvSpPr>
        <p:spPr>
          <a:xfrm>
            <a:off x="9159561" y="216246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猛</a:t>
            </a:r>
          </a:p>
        </p:txBody>
      </p:sp>
      <p:pic>
        <p:nvPicPr>
          <p:cNvPr id="15" name="优酷录屏2020-2-7-20-21-50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06500" y="2637790"/>
            <a:ext cx="2779395" cy="25800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391015" y="1569720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jiē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577080" y="2292350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463540" y="2316480"/>
            <a:ext cx="621792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扌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直接    接着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小明把拾到的皮包直接送还给失主。</a:t>
            </a:r>
          </a:p>
        </p:txBody>
      </p:sp>
      <p:graphicFrame>
        <p:nvGraphicFramePr>
          <p:cNvPr id="7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矩形 7">
            <a:hlinkClick r:id="" action="ppaction://noaction"/>
          </p:cNvPr>
          <p:cNvSpPr/>
          <p:nvPr/>
        </p:nvSpPr>
        <p:spPr>
          <a:xfrm>
            <a:off x="9159561" y="216246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接</a:t>
            </a:r>
          </a:p>
        </p:txBody>
      </p:sp>
      <p:pic>
        <p:nvPicPr>
          <p:cNvPr id="9" name="优酷录屏2020-2-7-20-22-21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90980" y="2676525"/>
            <a:ext cx="2584450" cy="24771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055735" y="1443355"/>
            <a:ext cx="1057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miào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732655" y="2286000"/>
            <a:ext cx="212788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造句：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63260" y="2286000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半包围结构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广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庙会   寺庙    庙宇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演员在苏州虎丘庙会上表演“长绸舞”。</a:t>
            </a:r>
          </a:p>
        </p:txBody>
      </p:sp>
      <p:graphicFrame>
        <p:nvGraphicFramePr>
          <p:cNvPr id="7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矩形 7">
            <a:hlinkClick r:id="" action="ppaction://noaction"/>
          </p:cNvPr>
          <p:cNvSpPr/>
          <p:nvPr/>
        </p:nvSpPr>
        <p:spPr>
          <a:xfrm>
            <a:off x="9159561" y="216246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庙</a:t>
            </a:r>
          </a:p>
        </p:txBody>
      </p:sp>
      <p:pic>
        <p:nvPicPr>
          <p:cNvPr id="9" name="优酷录屏2020-2-7-20-22-52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81760" y="2510155"/>
            <a:ext cx="2778125" cy="25800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217660" y="1443355"/>
            <a:ext cx="13525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wēi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732655" y="2286000"/>
            <a:ext cx="212788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造句：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590540" y="2286000"/>
            <a:ext cx="5276215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上下结构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女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威胁 权威 威力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你真想向他的威胁屈服吗?</a:t>
            </a:r>
          </a:p>
        </p:txBody>
      </p:sp>
      <p:graphicFrame>
        <p:nvGraphicFramePr>
          <p:cNvPr id="7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矩形 7">
            <a:hlinkClick r:id="" action="ppaction://noaction"/>
          </p:cNvPr>
          <p:cNvSpPr/>
          <p:nvPr/>
        </p:nvSpPr>
        <p:spPr>
          <a:xfrm>
            <a:off x="9159561" y="216246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威</a:t>
            </a:r>
          </a:p>
        </p:txBody>
      </p:sp>
      <p:pic>
        <p:nvPicPr>
          <p:cNvPr id="9" name="优酷录屏2020-2-7-20-23-17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39240" y="2618740"/>
            <a:ext cx="2603500" cy="24358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1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210675" y="1443355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wǔ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732655" y="2286000"/>
            <a:ext cx="212788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造句：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63260" y="2286000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半包围结构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止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武器 武装 核武器 武力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现代的武器多具有强大的杀伤力。</a:t>
            </a:r>
          </a:p>
        </p:txBody>
      </p:sp>
      <p:graphicFrame>
        <p:nvGraphicFramePr>
          <p:cNvPr id="7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矩形 7">
            <a:hlinkClick r:id="" action="ppaction://noaction"/>
          </p:cNvPr>
          <p:cNvSpPr/>
          <p:nvPr/>
        </p:nvSpPr>
        <p:spPr>
          <a:xfrm>
            <a:off x="9159561" y="216246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武</a:t>
            </a:r>
          </a:p>
        </p:txBody>
      </p:sp>
      <p:pic>
        <p:nvPicPr>
          <p:cNvPr id="9" name="优酷录屏2020-2-7-20-23-45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0935" y="2578735"/>
            <a:ext cx="2992755" cy="26689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6" b="77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279795" y="1535061"/>
            <a:ext cx="2594670" cy="747352"/>
            <a:chOff x="360" y="260"/>
            <a:chExt cx="4989" cy="1437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23" name="文本框 22"/>
            <p:cNvSpPr txBox="1"/>
            <p:nvPr/>
          </p:nvSpPr>
          <p:spPr>
            <a:xfrm>
              <a:off x="983" y="622"/>
              <a:ext cx="191" cy="7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壹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797" y="572"/>
              <a:ext cx="3552" cy="8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课前导读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279795" y="2400043"/>
            <a:ext cx="2594670" cy="747352"/>
            <a:chOff x="360" y="260"/>
            <a:chExt cx="4989" cy="1437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27" name="文本框 26"/>
            <p:cNvSpPr txBox="1"/>
            <p:nvPr/>
          </p:nvSpPr>
          <p:spPr>
            <a:xfrm>
              <a:off x="983" y="622"/>
              <a:ext cx="191" cy="7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797" y="553"/>
              <a:ext cx="3552" cy="8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字词揭秘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279795" y="3265025"/>
            <a:ext cx="2594670" cy="747352"/>
            <a:chOff x="360" y="260"/>
            <a:chExt cx="4989" cy="1437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31" name="文本框 30"/>
            <p:cNvSpPr txBox="1"/>
            <p:nvPr/>
          </p:nvSpPr>
          <p:spPr>
            <a:xfrm>
              <a:off x="983" y="622"/>
              <a:ext cx="191" cy="7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797" y="553"/>
              <a:ext cx="3552" cy="8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课文讲解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279795" y="4130007"/>
            <a:ext cx="2594670" cy="747352"/>
            <a:chOff x="360" y="260"/>
            <a:chExt cx="4989" cy="1437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35" name="文本框 34"/>
            <p:cNvSpPr txBox="1"/>
            <p:nvPr/>
          </p:nvSpPr>
          <p:spPr>
            <a:xfrm>
              <a:off x="983" y="622"/>
              <a:ext cx="191" cy="7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肆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797" y="553"/>
              <a:ext cx="3552" cy="8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课堂小结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279795" y="4994988"/>
            <a:ext cx="2594670" cy="747352"/>
            <a:chOff x="360" y="260"/>
            <a:chExt cx="4989" cy="1437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39" name="文本框 38"/>
            <p:cNvSpPr txBox="1"/>
            <p:nvPr/>
          </p:nvSpPr>
          <p:spPr>
            <a:xfrm>
              <a:off x="983" y="622"/>
              <a:ext cx="191" cy="7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伍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797" y="553"/>
              <a:ext cx="3552" cy="8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课堂练习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210675" y="1443355"/>
            <a:ext cx="1006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zhèn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造句：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763260" y="2286000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左右结构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钅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城镇 坐镇 乡镇 重镇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昔日的小城镇变成了繁华的大都会。 </a:t>
            </a:r>
          </a:p>
        </p:txBody>
      </p:sp>
      <p:graphicFrame>
        <p:nvGraphicFramePr>
          <p:cNvPr id="13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矩形 13">
            <a:hlinkClick r:id="" action="ppaction://noaction"/>
          </p:cNvPr>
          <p:cNvSpPr/>
          <p:nvPr/>
        </p:nvSpPr>
        <p:spPr>
          <a:xfrm>
            <a:off x="9159561" y="216246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镇</a:t>
            </a:r>
          </a:p>
        </p:txBody>
      </p:sp>
      <p:pic>
        <p:nvPicPr>
          <p:cNvPr id="15" name="优酷录屏2020-2-7-20-24-12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40815" y="2567305"/>
            <a:ext cx="2751455" cy="25603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整体感知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60400" y="1670685"/>
            <a:ext cx="9072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通读全文，说说火烧云是一种怎样的云，它有哪些特点。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91260" y="2632531"/>
            <a:ext cx="4107279" cy="796469"/>
          </a:xfrm>
          <a:prstGeom prst="cloud">
            <a:avLst/>
          </a:prstGeom>
          <a:solidFill>
            <a:srgbClr val="FFC5C5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颜色、形状很多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95529" y="4390846"/>
            <a:ext cx="5200471" cy="796469"/>
          </a:xfrm>
          <a:prstGeom prst="cloud">
            <a:avLst/>
          </a:prstGeom>
          <a:solidFill>
            <a:srgbClr val="E2E789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颜色、形状变化很快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971" y="2847415"/>
            <a:ext cx="3029373" cy="40105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课文精讲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27223" y="1970722"/>
            <a:ext cx="10042525" cy="3322955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CCCCFF"/>
                    </a:gs>
                    <a:gs pos="17999">
                      <a:srgbClr val="99CCFF"/>
                    </a:gs>
                    <a:gs pos="36000">
                      <a:srgbClr val="9966FF"/>
                    </a:gs>
                    <a:gs pos="61000">
                      <a:srgbClr val="CC99FF"/>
                    </a:gs>
                    <a:gs pos="82001">
                      <a:srgbClr val="99CCFF"/>
                    </a:gs>
                    <a:gs pos="100000">
                      <a:srgbClr val="CCCCFF"/>
                    </a:gs>
                  </a:gsLst>
                  <a:lin ang="5400000" scaled="0"/>
                </a:gra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晚饭过后，火烧云上来了。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0000"/>
                  </a:solidFill>
                </a:uFill>
                <a:cs typeface="+mn-ea"/>
                <a:sym typeface="+mn-lt"/>
              </a:rPr>
              <a:t>霞光照得小孩子的脸红红的。大白狗变成红的了。红公鸡变成金的了。黑母鸡变成紫檀色的了。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喂猪的老头儿在墙根靠着，笑盈盈地看着他的两头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0000"/>
                  </a:solidFill>
                </a:uFill>
                <a:cs typeface="+mn-ea"/>
                <a:sym typeface="+mn-lt"/>
              </a:rPr>
              <a:t>小白猪变成小金猪了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。他刚想说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:“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你们也变了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……”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旁边走来个乘凉的人对他说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:“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您老人家必要高寿，您老是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0000"/>
                  </a:solidFill>
                </a:uFill>
                <a:cs typeface="+mn-ea"/>
                <a:sym typeface="+mn-lt"/>
              </a:rPr>
              <a:t>金胡子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了。”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6028508" y="2667317"/>
            <a:ext cx="4168140" cy="317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971368" y="3415347"/>
            <a:ext cx="9530080" cy="88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8777423" y="3941762"/>
            <a:ext cx="1777365" cy="412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971368" y="4600257"/>
            <a:ext cx="2007870" cy="19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5214870" y="5279917"/>
            <a:ext cx="3493135" cy="139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课文精讲</a:t>
            </a: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800825" y="2355183"/>
            <a:ext cx="5135517" cy="2554033"/>
          </a:xfrm>
          <a:prstGeom prst="rect">
            <a:avLst/>
          </a:prstGeom>
          <a:solidFill>
            <a:schemeClr val="bg1">
              <a:alpha val="59000"/>
            </a:schemeClr>
          </a:solidFill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火烧云出现上来了，天空布满霞光，周围的人和动物在霞光的照耀下呈现出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各种颜色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113" y="2467428"/>
            <a:ext cx="4170171" cy="27912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课文精讲</a:t>
            </a:r>
          </a:p>
        </p:txBody>
      </p:sp>
      <p:sp>
        <p:nvSpPr>
          <p:cNvPr id="4" name="圆角矩形 11"/>
          <p:cNvSpPr/>
          <p:nvPr/>
        </p:nvSpPr>
        <p:spPr>
          <a:xfrm>
            <a:off x="1562100" y="2757805"/>
            <a:ext cx="7471410" cy="1342390"/>
          </a:xfrm>
          <a:prstGeom prst="roundRect">
            <a:avLst/>
          </a:prstGeom>
          <a:solidFill>
            <a:srgbClr val="FFC5C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天上的云从西边一直</a:t>
            </a:r>
            <a:r>
              <a:rPr kumimoji="0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烧</a:t>
            </a:r>
            <a:r>
              <a:rPr kumimoji="0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到东边，红彤彤的，好像是天空着了</a:t>
            </a:r>
            <a:r>
              <a:rPr kumimoji="0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火</a:t>
            </a:r>
            <a:r>
              <a:rPr kumimoji="0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横卷形 14"/>
          <p:cNvSpPr/>
          <p:nvPr/>
        </p:nvSpPr>
        <p:spPr>
          <a:xfrm>
            <a:off x="925830" y="5042535"/>
            <a:ext cx="10593070" cy="648335"/>
          </a:xfrm>
          <a:prstGeom prst="horizontalScroll">
            <a:avLst/>
          </a:prstGeom>
          <a:solidFill>
            <a:srgbClr val="FFC5C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运用了</a:t>
            </a:r>
            <a:r>
              <a:rPr kumimoji="0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比喻</a:t>
            </a:r>
            <a:r>
              <a:rPr kumimoji="0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的修辞手法，形象的写出了火烧云的</a:t>
            </a:r>
            <a:r>
              <a:rPr kumimoji="0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颜色及动态。</a:t>
            </a:r>
            <a:endParaRPr kumimoji="0" lang="zh-CN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Freeform 24"/>
          <p:cNvSpPr/>
          <p:nvPr/>
        </p:nvSpPr>
        <p:spPr bwMode="gray">
          <a:xfrm rot="11495698">
            <a:off x="6212840" y="4152900"/>
            <a:ext cx="1096010" cy="937895"/>
          </a:xfrm>
          <a:custGeom>
            <a:avLst/>
            <a:gdLst>
              <a:gd name="T0" fmla="*/ 12 w 1824"/>
              <a:gd name="T1" fmla="*/ 2464 h 2648"/>
              <a:gd name="T2" fmla="*/ 56 w 1824"/>
              <a:gd name="T3" fmla="*/ 2120 h 2648"/>
              <a:gd name="T4" fmla="*/ 124 w 1824"/>
              <a:gd name="T5" fmla="*/ 1808 h 2648"/>
              <a:gd name="T6" fmla="*/ 212 w 1824"/>
              <a:gd name="T7" fmla="*/ 1524 h 2648"/>
              <a:gd name="T8" fmla="*/ 316 w 1824"/>
              <a:gd name="T9" fmla="*/ 1270 h 2648"/>
              <a:gd name="T10" fmla="*/ 430 w 1824"/>
              <a:gd name="T11" fmla="*/ 1044 h 2648"/>
              <a:gd name="T12" fmla="*/ 550 w 1824"/>
              <a:gd name="T13" fmla="*/ 846 h 2648"/>
              <a:gd name="T14" fmla="*/ 672 w 1824"/>
              <a:gd name="T15" fmla="*/ 674 h 2648"/>
              <a:gd name="T16" fmla="*/ 792 w 1824"/>
              <a:gd name="T17" fmla="*/ 528 h 2648"/>
              <a:gd name="T18" fmla="*/ 906 w 1824"/>
              <a:gd name="T19" fmla="*/ 408 h 2648"/>
              <a:gd name="T20" fmla="*/ 1010 w 1824"/>
              <a:gd name="T21" fmla="*/ 310 h 2648"/>
              <a:gd name="T22" fmla="*/ 1096 w 1824"/>
              <a:gd name="T23" fmla="*/ 236 h 2648"/>
              <a:gd name="T24" fmla="*/ 1164 w 1824"/>
              <a:gd name="T25" fmla="*/ 184 h 2648"/>
              <a:gd name="T26" fmla="*/ 1208 w 1824"/>
              <a:gd name="T27" fmla="*/ 154 h 2648"/>
              <a:gd name="T28" fmla="*/ 1224 w 1824"/>
              <a:gd name="T29" fmla="*/ 144 h 2648"/>
              <a:gd name="T30" fmla="*/ 1728 w 1824"/>
              <a:gd name="T31" fmla="*/ 56 h 2648"/>
              <a:gd name="T32" fmla="*/ 1568 w 1824"/>
              <a:gd name="T33" fmla="*/ 328 h 2648"/>
              <a:gd name="T34" fmla="*/ 1554 w 1824"/>
              <a:gd name="T35" fmla="*/ 332 h 2648"/>
              <a:gd name="T36" fmla="*/ 1514 w 1824"/>
              <a:gd name="T37" fmla="*/ 346 h 2648"/>
              <a:gd name="T38" fmla="*/ 1452 w 1824"/>
              <a:gd name="T39" fmla="*/ 370 h 2648"/>
              <a:gd name="T40" fmla="*/ 1370 w 1824"/>
              <a:gd name="T41" fmla="*/ 410 h 2648"/>
              <a:gd name="T42" fmla="*/ 1270 w 1824"/>
              <a:gd name="T43" fmla="*/ 466 h 2648"/>
              <a:gd name="T44" fmla="*/ 1158 w 1824"/>
              <a:gd name="T45" fmla="*/ 540 h 2648"/>
              <a:gd name="T46" fmla="*/ 1034 w 1824"/>
              <a:gd name="T47" fmla="*/ 636 h 2648"/>
              <a:gd name="T48" fmla="*/ 904 w 1824"/>
              <a:gd name="T49" fmla="*/ 756 h 2648"/>
              <a:gd name="T50" fmla="*/ 770 w 1824"/>
              <a:gd name="T51" fmla="*/ 900 h 2648"/>
              <a:gd name="T52" fmla="*/ 632 w 1824"/>
              <a:gd name="T53" fmla="*/ 1076 h 2648"/>
              <a:gd name="T54" fmla="*/ 498 w 1824"/>
              <a:gd name="T55" fmla="*/ 1280 h 2648"/>
              <a:gd name="T56" fmla="*/ 370 w 1824"/>
              <a:gd name="T57" fmla="*/ 1518 h 2648"/>
              <a:gd name="T58" fmla="*/ 248 w 1824"/>
              <a:gd name="T59" fmla="*/ 1792 h 2648"/>
              <a:gd name="T60" fmla="*/ 138 w 1824"/>
              <a:gd name="T61" fmla="*/ 2104 h 2648"/>
              <a:gd name="T62" fmla="*/ 42 w 1824"/>
              <a:gd name="T63" fmla="*/ 2456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solidFill>
            <a:srgbClr val="028796"/>
          </a:solidFill>
          <a:ln>
            <a:noFill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74185" y="1623060"/>
            <a:ext cx="5093061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这样的云为什么叫“火烧云”呢？</a:t>
            </a:r>
            <a:endParaRPr kumimoji="0" lang="zh-CN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课文精讲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46422" y="1970223"/>
            <a:ext cx="8183064" cy="130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小组合作读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～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6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自然段，说一说：作者从哪两方面讲了火烧云的变化？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152922" y="3938723"/>
            <a:ext cx="1374299" cy="796469"/>
          </a:xfrm>
          <a:prstGeom prst="cloud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颜色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673237" y="4642303"/>
            <a:ext cx="1374299" cy="796469"/>
          </a:xfrm>
          <a:prstGeom prst="cloud">
            <a:avLst/>
          </a:prstGeom>
          <a:solidFill>
            <a:srgbClr val="29D6C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形状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971" y="2847415"/>
            <a:ext cx="3029373" cy="40105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28125" y="2211878"/>
            <a:ext cx="7881620" cy="680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 总结：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火烧云的特点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084353" y="3388222"/>
            <a:ext cx="3726020" cy="16564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30670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颜色多、变化快</a:t>
            </a:r>
          </a:p>
          <a:p>
            <a:pPr marL="0" marR="0" lvl="0" indent="30670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形状多、变化快</a:t>
            </a:r>
          </a:p>
        </p:txBody>
      </p:sp>
      <p:sp>
        <p:nvSpPr>
          <p:cNvPr id="4" name="右大括号 3"/>
          <p:cNvSpPr/>
          <p:nvPr/>
        </p:nvSpPr>
        <p:spPr>
          <a:xfrm>
            <a:off x="6196712" y="3933094"/>
            <a:ext cx="216024" cy="864096"/>
          </a:xfrm>
          <a:prstGeom prst="righ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流程图: 可选过程 4"/>
          <p:cNvSpPr/>
          <p:nvPr/>
        </p:nvSpPr>
        <p:spPr>
          <a:xfrm>
            <a:off x="6592808" y="3784629"/>
            <a:ext cx="1944370" cy="1162050"/>
          </a:xfrm>
          <a:prstGeom prst="flowChartAlternateProcess">
            <a:avLst/>
          </a:prstGeom>
          <a:noFill/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千姿百态瞬息万变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课文精讲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课堂小结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948465" y="1385298"/>
            <a:ext cx="2727325" cy="796469"/>
          </a:xfrm>
          <a:prstGeom prst="cloudCallout">
            <a:avLst>
              <a:gd name="adj1" fmla="val 61402"/>
              <a:gd name="adj2" fmla="val 67689"/>
            </a:avLst>
          </a:prstGeom>
          <a:solidFill>
            <a:srgbClr val="87CDD5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课文主旨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927385" y="2520678"/>
            <a:ext cx="6966585" cy="3157869"/>
          </a:xfrm>
          <a:prstGeom prst="snip2DiagRect">
            <a:avLst/>
          </a:prstGeom>
          <a:noFill/>
          <a:ln w="41275">
            <a:solidFill>
              <a:srgbClr val="87CDD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3">
                    <a:lumMod val="75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本文以形象生动的语言，描绘了火烧云的奇妙景象，为我们展示了一幅绚丽多彩的图画，表达了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作者对大自然景观的喜爱与赞美之情。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99" y="2847415"/>
            <a:ext cx="3029373" cy="4010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课堂小结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321141" y="3236631"/>
            <a:ext cx="7912916" cy="2509449"/>
          </a:xfrm>
          <a:prstGeom prst="bevel">
            <a:avLst>
              <a:gd name="adj" fmla="val 5310"/>
            </a:avLst>
          </a:prstGeom>
          <a:solidFill>
            <a:srgbClr val="FBD0DB"/>
          </a:solidFill>
          <a:ln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这篇课文向我们介绍了海底世界的几种小动物、几种植物和矿产资源。其实海底世界生物的种类还有很多很多，有的资源被发现了，却因为技术跟不上而不能合理的应用，更可惜的是还有更多的资源没被发现呢。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355454" y="2273935"/>
            <a:ext cx="38442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今天你有什么收获呢？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43" y="2847415"/>
            <a:ext cx="3029373" cy="4010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板书设计</a:t>
            </a:r>
          </a:p>
        </p:txBody>
      </p:sp>
      <p:sp>
        <p:nvSpPr>
          <p:cNvPr id="8" name="TextBox 23"/>
          <p:cNvSpPr txBox="1"/>
          <p:nvPr/>
        </p:nvSpPr>
        <p:spPr>
          <a:xfrm>
            <a:off x="2409488" y="2966545"/>
            <a:ext cx="569387" cy="1146468"/>
          </a:xfrm>
          <a:prstGeom prst="rect">
            <a:avLst/>
          </a:prstGeom>
          <a:noFill/>
        </p:spPr>
        <p:txBody>
          <a:bodyPr vert="eaVert" wrap="non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火烧云</a:t>
            </a:r>
          </a:p>
        </p:txBody>
      </p:sp>
      <p:sp>
        <p:nvSpPr>
          <p:cNvPr id="9" name="TextBox 26"/>
          <p:cNvSpPr txBox="1"/>
          <p:nvPr/>
        </p:nvSpPr>
        <p:spPr>
          <a:xfrm>
            <a:off x="3939818" y="2425530"/>
            <a:ext cx="1815241" cy="50013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上来了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红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)</a:t>
            </a:r>
            <a:endParaRPr kumimoji="0" lang="zh-CN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TextBox 27"/>
          <p:cNvSpPr txBox="1"/>
          <p:nvPr/>
        </p:nvSpPr>
        <p:spPr>
          <a:xfrm>
            <a:off x="3939823" y="3068651"/>
            <a:ext cx="2626360" cy="93027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颜色多、变化快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形状多、变化快</a:t>
            </a:r>
          </a:p>
        </p:txBody>
      </p:sp>
      <p:sp>
        <p:nvSpPr>
          <p:cNvPr id="13" name="左大括号 12"/>
          <p:cNvSpPr/>
          <p:nvPr/>
        </p:nvSpPr>
        <p:spPr>
          <a:xfrm>
            <a:off x="3573877" y="2692354"/>
            <a:ext cx="72008" cy="180020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3573810" y="4276729"/>
            <a:ext cx="3816424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下去了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一会儿工夫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)</a:t>
            </a:r>
          </a:p>
        </p:txBody>
      </p:sp>
      <p:sp>
        <p:nvSpPr>
          <p:cNvPr id="15" name="右大括号 14"/>
          <p:cNvSpPr/>
          <p:nvPr/>
        </p:nvSpPr>
        <p:spPr>
          <a:xfrm>
            <a:off x="7592546" y="2708864"/>
            <a:ext cx="144016" cy="18002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TextBox 22"/>
          <p:cNvSpPr txBox="1"/>
          <p:nvPr/>
        </p:nvSpPr>
        <p:spPr>
          <a:xfrm>
            <a:off x="8136580" y="3162067"/>
            <a:ext cx="2376264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千姿百态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瞬息万变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 bldLvl="0" animBg="1"/>
      <p:bldP spid="14" grpId="0" bldLvl="0" animBg="1"/>
      <p:bldP spid="15" grpId="0" bldLvl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370" y="3018971"/>
            <a:ext cx="4170171" cy="27912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文本框 6"/>
          <p:cNvSpPr txBox="1"/>
          <p:nvPr/>
        </p:nvSpPr>
        <p:spPr>
          <a:xfrm>
            <a:off x="6096000" y="1248410"/>
            <a:ext cx="5080000" cy="3094606"/>
          </a:xfrm>
          <a:prstGeom prst="wedgeRoundRectCallout">
            <a:avLst>
              <a:gd name="adj1" fmla="val -76494"/>
              <a:gd name="adj2" fmla="val 65611"/>
              <a:gd name="adj3" fmla="val 16667"/>
            </a:avLst>
          </a:prstGeom>
          <a:noFill/>
          <a:ln w="952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同学们，日出或日落时，天空经常出现绚烂多彩的云霞，你们知道那是什么吗？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今天我们一起来看看这一奇特的景观吧！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课堂练习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872016" y="323192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√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矩形 17"/>
          <p:cNvSpPr/>
          <p:nvPr/>
        </p:nvSpPr>
        <p:spPr>
          <a:xfrm>
            <a:off x="1225368" y="1659890"/>
            <a:ext cx="8116570" cy="3538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一、一、用“√”给下列的字选择正确的读音。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檀(tán        fán)                     盈(yínɡ     yín )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彤(tóu        tónɡ)                   跪(ɡìu        ɡuì)  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腿(tuǐ         tǐu )                     猛 (něng      měnɡ)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442322" y="324433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√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210807" y="404472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√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612493" y="413686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√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716364" y="492494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√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768145" y="487686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√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课堂练习</a:t>
            </a:r>
          </a:p>
        </p:txBody>
      </p:sp>
      <p:sp>
        <p:nvSpPr>
          <p:cNvPr id="10" name="矩形 17"/>
          <p:cNvSpPr/>
          <p:nvPr/>
        </p:nvSpPr>
        <p:spPr>
          <a:xfrm>
            <a:off x="855254" y="1740172"/>
            <a:ext cx="8796655" cy="289842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二、在括号里填上恰当的词。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　　红通通的（    　）　　   金灿灿的（    　）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　　弯弯的（　       ）　　　绿油油的（  　  ）                           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753394" y="3048635"/>
            <a:ext cx="995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脸蛋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176441" y="3070779"/>
            <a:ext cx="995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太阳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474177" y="4055029"/>
            <a:ext cx="995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小河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176441" y="4055029"/>
            <a:ext cx="995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麦苗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课堂练习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70857" y="1656987"/>
            <a:ext cx="8548098" cy="222855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1.把今天新认识的字读给父母或朋友听听。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2.搜集一些有关大自然景色的图片，与同学分享。</a:t>
            </a:r>
          </a:p>
        </p:txBody>
      </p:sp>
      <p:pic>
        <p:nvPicPr>
          <p:cNvPr id="3" name="图片 2" descr="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6024" y="3455995"/>
            <a:ext cx="1962876" cy="267810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6" b="77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588023" y="1983279"/>
            <a:ext cx="5388287" cy="2127830"/>
            <a:chOff x="752563" y="2739541"/>
            <a:chExt cx="4615311" cy="2127830"/>
          </a:xfrm>
        </p:grpSpPr>
        <p:sp>
          <p:nvSpPr>
            <p:cNvPr id="16" name="文本框 15"/>
            <p:cNvSpPr txBox="1"/>
            <p:nvPr/>
          </p:nvSpPr>
          <p:spPr>
            <a:xfrm>
              <a:off x="752563" y="2739541"/>
              <a:ext cx="46153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kumimoji="0" lang="zh-CN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感谢各位聆听</a:t>
              </a:r>
              <a:endPara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三年级下册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矩形: 圆角 18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 flipH="1">
            <a:off x="5014550" y="4928966"/>
            <a:ext cx="2467179" cy="321642"/>
            <a:chOff x="10185400" y="5731858"/>
            <a:chExt cx="1384360" cy="321642"/>
          </a:xfrm>
        </p:grpSpPr>
        <p:sp>
          <p:nvSpPr>
            <p:cNvPr id="21" name="矩形 20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走近作者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44233" y="2137284"/>
            <a:ext cx="10259196" cy="2998481"/>
          </a:xfrm>
          <a:prstGeom prst="round2DiagRect">
            <a:avLst/>
          </a:prstGeom>
          <a:noFill/>
          <a:ln w="952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萧红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中国近现代女作家，“民国四大才女”之一，被誉为“20世纪30年代的文学洛神”。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代表作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：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生死场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》《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小城三月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》《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呼兰河传》等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课前导读</a:t>
            </a:r>
          </a:p>
        </p:txBody>
      </p:sp>
      <p:sp>
        <p:nvSpPr>
          <p:cNvPr id="5" name="矩形 4"/>
          <p:cNvSpPr/>
          <p:nvPr/>
        </p:nvSpPr>
        <p:spPr>
          <a:xfrm>
            <a:off x="660400" y="1519011"/>
            <a:ext cx="8976360" cy="4217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（1）不认识的字可以看拼音，或者请教老师和同学。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（2）读准每一个字的字音，圈出生字词；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（3）读通每个句子，读不通顺的多读几遍；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（4）给每个自然段写上序号。                                     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字词揭秘</a:t>
            </a:r>
          </a:p>
        </p:txBody>
      </p:sp>
      <p:pic>
        <p:nvPicPr>
          <p:cNvPr id="4" name="图片 3" descr="水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8669" y="4742772"/>
            <a:ext cx="1027430" cy="126428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060236" y="616058"/>
            <a:ext cx="2424430" cy="890171"/>
          </a:xfrm>
          <a:prstGeom prst="cloudCallout">
            <a:avLst>
              <a:gd name="adj1" fmla="val 29813"/>
              <a:gd name="adj2" fmla="val 106195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cs typeface="+mn-ea"/>
                <a:sym typeface="+mn-lt"/>
              </a:rPr>
              <a:t>我会认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94864" y="1914979"/>
            <a:ext cx="8463280" cy="3784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必要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胡子  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骑上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金灿灿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两三秒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凶    猛  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威   武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镇静    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紫檀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喂猪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笑盈盈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红彤彤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跪着      庙门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066949" y="1605734"/>
            <a:ext cx="503664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bì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521099" y="1605734"/>
            <a:ext cx="72968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hú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822849" y="1605734"/>
            <a:ext cx="503664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qí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891679" y="1605734"/>
            <a:ext cx="81387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càn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883039" y="1605734"/>
            <a:ext cx="102303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miǎo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77999" y="3074489"/>
            <a:ext cx="2411238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xiōng měng 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632859" y="3074489"/>
            <a:ext cx="1505540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wēi wǔ 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465469" y="3074489"/>
            <a:ext cx="1029449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zhèn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427619" y="3074489"/>
            <a:ext cx="724878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tán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730004" y="3074489"/>
            <a:ext cx="763351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wèi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169184" y="4516574"/>
            <a:ext cx="1122423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yíng 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869079" y="4516574"/>
            <a:ext cx="11125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tóng 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566434" y="4516574"/>
            <a:ext cx="822661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guì 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812304" y="4516574"/>
            <a:ext cx="110871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miào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060236" y="4361216"/>
            <a:ext cx="3037205" cy="1874484"/>
          </a:xfrm>
          <a:prstGeom prst="wedgeRoundRectCallout">
            <a:avLst>
              <a:gd name="adj1" fmla="val -70865"/>
              <a:gd name="adj2" fmla="val -1211"/>
              <a:gd name="adj3" fmla="val 16667"/>
            </a:avLst>
          </a:prstGeom>
          <a:solidFill>
            <a:srgbClr val="87CDD5"/>
          </a:solidFill>
          <a:ln w="5715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平舌音“灿”，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翘舌音“镇”，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前鼻音“檀”，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后鼻音“静 猛 盈 彤”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999506" y="685214"/>
            <a:ext cx="3032760" cy="890171"/>
          </a:xfrm>
          <a:prstGeom prst="cloudCallout">
            <a:avLst>
              <a:gd name="adj1" fmla="val 21566"/>
              <a:gd name="adj2" fmla="val 240790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cs typeface="+mn-ea"/>
                <a:sym typeface="+mn-lt"/>
              </a:rPr>
              <a:t>识字方法</a:t>
            </a:r>
          </a:p>
        </p:txBody>
      </p:sp>
      <p:sp>
        <p:nvSpPr>
          <p:cNvPr id="24" name="TextBox 37"/>
          <p:cNvSpPr txBox="1">
            <a:spLocks noChangeArrowheads="1"/>
          </p:cNvSpPr>
          <p:nvPr/>
        </p:nvSpPr>
        <p:spPr bwMode="auto">
          <a:xfrm>
            <a:off x="5681928" y="1806773"/>
            <a:ext cx="4105275" cy="1459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79" tIns="34289" rIns="68579" bIns="34289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加一加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：马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+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奇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骑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</a:t>
            </a:r>
          </a:p>
        </p:txBody>
      </p:sp>
      <p:sp>
        <p:nvSpPr>
          <p:cNvPr id="25" name="TextBox 39"/>
          <p:cNvSpPr txBox="1">
            <a:spLocks noChangeArrowheads="1"/>
          </p:cNvSpPr>
          <p:nvPr/>
        </p:nvSpPr>
        <p:spPr bwMode="auto">
          <a:xfrm>
            <a:off x="738861" y="1806833"/>
            <a:ext cx="2268140" cy="64850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79" tIns="34289" rIns="68579" bIns="34289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字理识字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：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</a:p>
        </p:txBody>
      </p:sp>
      <p:sp>
        <p:nvSpPr>
          <p:cNvPr id="26" name="TextBox 41"/>
          <p:cNvSpPr txBox="1">
            <a:spLocks noChangeArrowheads="1"/>
          </p:cNvSpPr>
          <p:nvPr/>
        </p:nvSpPr>
        <p:spPr bwMode="auto">
          <a:xfrm>
            <a:off x="4234907" y="1744796"/>
            <a:ext cx="936104" cy="10622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79" tIns="34289" rIns="68579" bIns="34289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灿</a:t>
            </a:r>
          </a:p>
        </p:txBody>
      </p:sp>
      <p:sp>
        <p:nvSpPr>
          <p:cNvPr id="27" name="TextBox 42"/>
          <p:cNvSpPr txBox="1">
            <a:spLocks noChangeArrowheads="1"/>
          </p:cNvSpPr>
          <p:nvPr/>
        </p:nvSpPr>
        <p:spPr bwMode="auto">
          <a:xfrm>
            <a:off x="1089792" y="3510334"/>
            <a:ext cx="4104456" cy="12857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79" tIns="34289" rIns="68579" bIns="34289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形声字。从火，山声。表示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灿烂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光彩鲜明耀眼。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</a:p>
        </p:txBody>
      </p:sp>
      <p:sp>
        <p:nvSpPr>
          <p:cNvPr id="29" name="右箭头 11"/>
          <p:cNvSpPr/>
          <p:nvPr/>
        </p:nvSpPr>
        <p:spPr>
          <a:xfrm>
            <a:off x="3715234" y="2391727"/>
            <a:ext cx="377429" cy="1083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0" name="Picture 2" descr="http://pic.guoxuedashi.com/zi/zy/xz/707F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5465" y="1969204"/>
            <a:ext cx="952500" cy="952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433" y="2837544"/>
            <a:ext cx="3029373" cy="40105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字词揭秘</a:t>
            </a:r>
          </a:p>
        </p:txBody>
      </p:sp>
      <p:pic>
        <p:nvPicPr>
          <p:cNvPr id="4" name="图片 3" descr="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524" y="1468437"/>
            <a:ext cx="7214870" cy="3921125"/>
          </a:xfrm>
          <a:prstGeom prst="rect">
            <a:avLst/>
          </a:prstGeom>
        </p:spPr>
      </p:pic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1319044" y="2547302"/>
            <a:ext cx="676846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凶猛：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勇猛强悍。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威武：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威力强大，有气势。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镇静：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心情安定、平静。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恍恍惚惚：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形容人心神不定、神志不清的。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433" y="2837544"/>
            <a:ext cx="3029373" cy="40105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304655" y="1393190"/>
            <a:ext cx="11785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bì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189095" y="2286000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130800" y="2286000"/>
            <a:ext cx="691070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独体结构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心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必须 必要 必然 势必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你必须以诚待人，别人才会以诚相报。</a:t>
            </a:r>
          </a:p>
        </p:txBody>
      </p:sp>
      <p:graphicFrame>
        <p:nvGraphicFramePr>
          <p:cNvPr id="7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矩形 7">
            <a:hlinkClick r:id="" action="ppaction://noaction"/>
          </p:cNvPr>
          <p:cNvSpPr/>
          <p:nvPr/>
        </p:nvSpPr>
        <p:spPr>
          <a:xfrm>
            <a:off x="9159561" y="216246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必</a:t>
            </a:r>
          </a:p>
        </p:txBody>
      </p:sp>
      <p:pic>
        <p:nvPicPr>
          <p:cNvPr id="9" name="优酷录屏2020-2-7-20-15-27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0540" y="2598420"/>
            <a:ext cx="3055620" cy="2921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1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3jtxjiye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1104</Words>
  <Application>Microsoft Office PowerPoint</Application>
  <PresentationFormat>宽屏</PresentationFormat>
  <Paragraphs>256</Paragraphs>
  <Slides>33</Slides>
  <Notes>0</Notes>
  <HiddenSlides>0</HiddenSlides>
  <MMClips>12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37" baseType="lpstr">
      <vt:lpstr>Arial</vt:lpstr>
      <vt:lpstr>思源黑体 CN Regular</vt:lpstr>
      <vt:lpstr>FandolFang R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2021-05-10T00:44:46Z</dcterms:created>
  <dcterms:modified xsi:type="dcterms:W3CDTF">2023-01-10T06:34:32Z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3D3D7D7F023243CBB139757FF10DC6CA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