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464" r:id="rId2"/>
    <p:sldId id="465" r:id="rId3"/>
    <p:sldId id="466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80" r:id="rId18"/>
    <p:sldId id="481" r:id="rId19"/>
    <p:sldId id="482" r:id="rId20"/>
    <p:sldId id="483" r:id="rId21"/>
    <p:sldId id="484" r:id="rId22"/>
    <p:sldId id="485" r:id="rId23"/>
    <p:sldId id="486" r:id="rId24"/>
  </p:sldIdLst>
  <p:sldSz cx="9144000" cy="5184775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41">
          <p15:clr>
            <a:srgbClr val="A4A3A4"/>
          </p15:clr>
        </p15:guide>
        <p15:guide id="2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72"/>
      </p:cViewPr>
      <p:guideLst>
        <p:guide orient="horz" pos="1541"/>
        <p:guide pos="28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 noProof="1">
                <a:latin typeface="Calibri" panose="020F0502020204030204" pitchFamily="34" charset="0"/>
                <a:cs typeface="+mn-ea"/>
              </a:defRPr>
            </a:lvl1pPr>
          </a:lstStyle>
          <a:p>
            <a:pPr>
              <a:defRPr/>
            </a:pPr>
            <a:fld id="{FE38C1CA-CED5-4C1F-8A99-3E55AEF71960}" type="datetimeFigureOut">
              <a:rPr lang="zh-CN" altLang="en-US"/>
              <a:t>2023-01-17</a:t>
            </a:fld>
            <a:endParaRPr lang="zh-CN" altLang="en-US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26628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fld id="{00937D71-E3A6-4E28-A956-0B672E9C25C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937D71-E3A6-4E28-A956-0B672E9C25C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104DBA3-CEE8-44C4-89BA-46853C383CE1}" type="slidenum">
              <a:rPr lang="en-US" altLang="zh-CN" smtClean="0"/>
              <a:t>12</a:t>
            </a:fld>
            <a:endParaRPr lang="en-US" altLang="zh-CN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6867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7891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8915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993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7651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8675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ECF1695-727B-4E63-A662-88DD9BB9B566}" type="slidenum">
              <a:rPr lang="en-US" altLang="zh-CN" smtClean="0"/>
              <a:t>6</a:t>
            </a:fld>
            <a:endParaRPr lang="en-US" altLang="zh-CN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115B0E7-C197-448A-87A9-0FE1E2932EFF}" type="slidenum">
              <a:rPr lang="en-US" altLang="zh-CN" smtClean="0"/>
              <a:t>7</a:t>
            </a:fld>
            <a:endParaRPr lang="en-US" altLang="zh-CN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2A549AC-8B98-4589-8516-9463A98635DD}" type="slidenum">
              <a:rPr lang="en-US" altLang="zh-CN" smtClean="0"/>
              <a:t>8</a:t>
            </a:fld>
            <a:endParaRPr lang="en-US" altLang="zh-CN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21B8120-6127-40B0-86EB-8CFCD4E5C56D}" type="slidenum">
              <a:rPr lang="en-US" altLang="zh-CN" smtClean="0"/>
              <a:t>9</a:t>
            </a:fld>
            <a:endParaRPr lang="en-US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6C85100-27F4-4F5F-A004-C4CBD6D2E083}" type="slidenum">
              <a:rPr lang="en-US" altLang="zh-CN" smtClean="0"/>
              <a:t>10</a:t>
            </a:fld>
            <a:endParaRPr lang="en-US" altLang="zh-CN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11DB268-D945-46FD-AA68-89D051439867}" type="slidenum">
              <a:rPr lang="en-US" altLang="zh-CN" smtClean="0"/>
              <a:t>11</a:t>
            </a:fld>
            <a:endParaRPr lang="en-US" altLang="zh-CN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10641"/>
            <a:ext cx="7772400" cy="1111366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38039"/>
            <a:ext cx="6400800" cy="1324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332F4-C582-4B79-AB2E-91B52802714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36BBD-DF14-4D4D-8440-20FE9B201C0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29343"/>
            <a:ext cx="5486400" cy="4284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3269"/>
            <a:ext cx="5486400" cy="31108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57809"/>
            <a:ext cx="5486400" cy="6084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69A9E-74D8-4D4A-BB19-1FD3E75ED23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DF486-D776-4BED-AC3F-0AEF1A62649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8FB91-3F6F-4CA6-BEE2-8D565A2F79F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FDACC-2DF6-4B7E-B094-C9C58829EAF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7634"/>
            <a:ext cx="2057400" cy="4423861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7634"/>
            <a:ext cx="6019800" cy="4423861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E6FFA-05B9-4575-B18B-E2D938E1EB3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D80B4-47D1-4BFC-AD5D-408C5A894D5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D8989-3302-433D-A977-CE1DB9308D1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94FDA-18BA-430B-899A-72D87264A13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52E84-4352-4E04-96F0-8B8B2E2305C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3FB33-90B5-4533-A306-0299BF0667C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4B9FC-DA36-4E91-A489-075A7D58FEF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7C608-B8D5-4E41-AE18-3BAB2531963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35EF1-6F2B-46A9-AA98-23A826894B4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C5601-D5F5-4D71-8D5E-6770C64DC91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EA2D7-6438-4964-870C-CE340CBA5E2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40353-782A-44CC-BCBE-D5B80892ECD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1DB65-C58C-4986-A8B2-9CC854997AA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D35B6-65D1-42A5-82ED-D1C083ED897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A2698-A1A7-4CCB-BC99-32BA53312F9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7C862-50F6-4991-80D2-A6ABFAD0063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ED53B-F24B-470E-8092-4CE2F7CF40E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5FF2D-1AEF-4C51-81D9-7E7970723C5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F2B8F-5453-427C-AEED-F25945DE72D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25D27-1BB8-40F8-BA36-DF17FE38FF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07633"/>
            <a:ext cx="8229600" cy="442386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9F7855D6-71CF-41E8-975D-C224888D174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5233A-32F6-41D1-AF85-A676064F468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74D17-CFAC-4248-850E-4F5973C485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31698"/>
            <a:ext cx="7772400" cy="102975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97531"/>
            <a:ext cx="7772400" cy="11341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10CE1-70F5-41E6-872C-25852423634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D377B-FE18-417C-8904-F584101E00D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81520-2986-4599-A220-F6E2CAAA696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FFD14-AF4E-419F-9CE0-F6515AC9925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60574"/>
            <a:ext cx="4040188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44246"/>
            <a:ext cx="4040188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60574"/>
            <a:ext cx="4041775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44246"/>
            <a:ext cx="4041775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394F8-9AAF-476A-B91C-8DFD86CC385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C9711-D62A-471A-8B5E-E3A48F3A2DC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23A9C-350A-456F-B3B0-9597087A1A7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45A0E-FC16-467C-AA19-F491778309E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13231-3101-4E22-938C-71ABE361132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39C31-E82F-42F4-8A4B-C7AFE55D74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6433"/>
            <a:ext cx="3008313" cy="878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6431"/>
            <a:ext cx="5111750" cy="4425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84963"/>
            <a:ext cx="3008313" cy="35465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96B30-1E7F-47B5-9575-75E1C7BF0DF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3DBFD-88AF-45A3-BA9A-851CB058788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15900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9677"/>
            <a:ext cx="82296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9D6E7B4-D5AB-4C8E-90A4-6898132E37E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01C10C1-E320-4F95-89E7-86A402F0339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9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image" Target="../media/image13.png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png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4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2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584316"/>
            <a:ext cx="9144000" cy="108007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营养含量</a:t>
            </a:r>
          </a:p>
        </p:txBody>
      </p:sp>
      <p:sp>
        <p:nvSpPr>
          <p:cNvPr id="3075" name="标题 1"/>
          <p:cNvSpPr>
            <a:spLocks noGrp="1" noChangeArrowheads="1"/>
          </p:cNvSpPr>
          <p:nvPr>
            <p:ph type="ctrTitle"/>
          </p:nvPr>
        </p:nvSpPr>
        <p:spPr>
          <a:xfrm>
            <a:off x="1115760" y="360232"/>
            <a:ext cx="1922462" cy="385763"/>
          </a:xfrm>
        </p:spPr>
        <p:txBody>
          <a:bodyPr/>
          <a:lstStyle/>
          <a:p>
            <a:pPr eaLnBrk="1" hangingPunct="1"/>
            <a:r>
              <a:rPr lang="zh-CN" altLang="en-US" sz="24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六年级上册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396048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2291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1758950" y="3770315"/>
            <a:ext cx="642778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计算一个数乘百分数时把百分数化成小数来计算比较简单。</a:t>
            </a:r>
          </a:p>
        </p:txBody>
      </p:sp>
      <p:sp>
        <p:nvSpPr>
          <p:cNvPr id="12293" name="副标题 2"/>
          <p:cNvSpPr txBox="1">
            <a:spLocks noChangeArrowheads="1"/>
          </p:cNvSpPr>
          <p:nvPr/>
        </p:nvSpPr>
        <p:spPr bwMode="auto">
          <a:xfrm>
            <a:off x="1633542" y="998540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你能列式解答吗？</a:t>
            </a:r>
          </a:p>
        </p:txBody>
      </p:sp>
      <p:pic>
        <p:nvPicPr>
          <p:cNvPr id="12294" name="图片 -214748260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3417" y="1477965"/>
            <a:ext cx="5337175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3315" name="副标题 2"/>
          <p:cNvSpPr txBox="1">
            <a:spLocks noChangeArrowheads="1"/>
          </p:cNvSpPr>
          <p:nvPr/>
        </p:nvSpPr>
        <p:spPr bwMode="auto">
          <a:xfrm>
            <a:off x="539750" y="7000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5588" y="2911475"/>
            <a:ext cx="71850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37%=0.37     25% =0.25         300% =3         62.5%=0.625</a:t>
            </a:r>
          </a:p>
        </p:txBody>
      </p:sp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1865313" y="893764"/>
            <a:ext cx="595153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想一想，百分数怎样化成小数和分数？算一算，说一说。</a:t>
            </a:r>
          </a:p>
          <a:p>
            <a:pPr eaLnBrk="1" hangingPunct="1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37%     25%     300%       62.5%</a:t>
            </a:r>
          </a:p>
          <a:p>
            <a:pPr eaLnBrk="1" hangingPunct="1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633542" y="3822700"/>
            <a:ext cx="70770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把百分数化成小数先把百分数前的数缩小100倍，再去掉百分号。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4339" name="副标题 2"/>
          <p:cNvSpPr txBox="1">
            <a:spLocks noChangeArrowheads="1"/>
          </p:cNvSpPr>
          <p:nvPr/>
        </p:nvSpPr>
        <p:spPr bwMode="auto">
          <a:xfrm>
            <a:off x="539750" y="7000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31954" y="2370138"/>
            <a:ext cx="1673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37%=                   </a:t>
            </a:r>
          </a:p>
        </p:txBody>
      </p:sp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1865313" y="893764"/>
            <a:ext cx="595153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想一想，百分数怎样化成小数和分数？算一算，说一说。</a:t>
            </a:r>
          </a:p>
          <a:p>
            <a:pPr eaLnBrk="1" hangingPunct="1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37%     25%     300%       62.5%</a:t>
            </a:r>
          </a:p>
          <a:p>
            <a:pPr eaLnBrk="1" hangingPunct="1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608142" y="3822700"/>
            <a:ext cx="70770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把百分数化成分数，先把百分数化成分母是100（或1000）小数，再约成最简分数。</a:t>
            </a:r>
          </a:p>
        </p:txBody>
      </p:sp>
      <p:graphicFrame>
        <p:nvGraphicFramePr>
          <p:cNvPr id="25606" name="对象 -2147482599"/>
          <p:cNvGraphicFramePr>
            <a:graphicFrameLocks noChangeAspect="1"/>
          </p:cNvGraphicFramePr>
          <p:nvPr/>
        </p:nvGraphicFramePr>
        <p:xfrm>
          <a:off x="2368550" y="2244725"/>
          <a:ext cx="4381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r:id="rId4" imgW="279400" imgH="393700" progId="Equation.KSEE3">
                  <p:embed/>
                </p:oleObj>
              </mc:Choice>
              <mc:Fallback>
                <p:oleObj r:id="rId4" imgW="279400" imgH="393700" progId="Equation.KSEE3">
                  <p:embed/>
                  <p:pic>
                    <p:nvPicPr>
                      <p:cNvPr id="0" name="对象 -21474825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8550" y="2244725"/>
                        <a:ext cx="43815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483104" y="2370138"/>
            <a:ext cx="1673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25%  =                   </a:t>
            </a:r>
          </a:p>
        </p:txBody>
      </p:sp>
      <p:graphicFrame>
        <p:nvGraphicFramePr>
          <p:cNvPr id="25608" name="对象 -2147482598"/>
          <p:cNvGraphicFramePr>
            <a:graphicFrameLocks noChangeAspect="1"/>
          </p:cNvGraphicFramePr>
          <p:nvPr/>
        </p:nvGraphicFramePr>
        <p:xfrm>
          <a:off x="5372102" y="2244725"/>
          <a:ext cx="85407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r:id="rId6" imgW="533400" imgH="393700" progId="Equation.KSEE3">
                  <p:embed/>
                </p:oleObj>
              </mc:Choice>
              <mc:Fallback>
                <p:oleObj r:id="rId6" imgW="533400" imgH="393700" progId="Equation.KSEE3">
                  <p:embed/>
                  <p:pic>
                    <p:nvPicPr>
                      <p:cNvPr id="0" name="对象 -21474825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102" y="2244725"/>
                        <a:ext cx="854075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608142" y="3159125"/>
            <a:ext cx="16716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  =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</a:t>
            </a: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4483104" y="3159125"/>
            <a:ext cx="1673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62.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5%  =                   </a:t>
            </a:r>
          </a:p>
        </p:txBody>
      </p:sp>
      <p:graphicFrame>
        <p:nvGraphicFramePr>
          <p:cNvPr id="25611" name="对象 -2147482594"/>
          <p:cNvGraphicFramePr>
            <a:graphicFrameLocks noChangeAspect="1"/>
          </p:cNvGraphicFramePr>
          <p:nvPr/>
        </p:nvGraphicFramePr>
        <p:xfrm>
          <a:off x="5637213" y="3071815"/>
          <a:ext cx="94615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r:id="rId8" imgW="609600" imgH="393700" progId="Equation.KSEE3">
                  <p:embed/>
                </p:oleObj>
              </mc:Choice>
              <mc:Fallback>
                <p:oleObj r:id="rId8" imgW="609600" imgH="393700" progId="Equation.KSEE3">
                  <p:embed/>
                  <p:pic>
                    <p:nvPicPr>
                      <p:cNvPr id="0" name="对象 -21474825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7213" y="3071815"/>
                        <a:ext cx="946150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1116017" y="936625"/>
            <a:ext cx="65865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1、250克黄豆中，脂肪和碳水化合物的含量分别约是多少？</a:t>
            </a:r>
          </a:p>
        </p:txBody>
      </p:sp>
      <p:sp>
        <p:nvSpPr>
          <p:cNvPr id="5226" name="Text Box 106"/>
          <p:cNvSpPr txBox="1">
            <a:spLocks noChangeArrowheads="1"/>
          </p:cNvSpPr>
          <p:nvPr/>
        </p:nvSpPr>
        <p:spPr bwMode="auto">
          <a:xfrm>
            <a:off x="1938342" y="3470276"/>
            <a:ext cx="52657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250×18%=250×0.18=45（克）</a:t>
            </a:r>
          </a:p>
        </p:txBody>
      </p:sp>
      <p:sp>
        <p:nvSpPr>
          <p:cNvPr id="3" name="Text Box 106"/>
          <p:cNvSpPr txBox="1">
            <a:spLocks noChangeArrowheads="1"/>
          </p:cNvSpPr>
          <p:nvPr/>
        </p:nvSpPr>
        <p:spPr bwMode="auto">
          <a:xfrm>
            <a:off x="1938342" y="4171952"/>
            <a:ext cx="52657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答：脂肪的含量约是45克。</a:t>
            </a:r>
          </a:p>
        </p:txBody>
      </p:sp>
      <p:pic>
        <p:nvPicPr>
          <p:cNvPr id="15366" name="图片 -214748259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39929" y="1566863"/>
            <a:ext cx="4987925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2" grpId="0"/>
      <p:bldP spid="5226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1116017" y="936625"/>
            <a:ext cx="65865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1、250克黄豆中，脂肪和碳水化合物的含量分别约是多少？</a:t>
            </a:r>
          </a:p>
        </p:txBody>
      </p:sp>
      <p:sp>
        <p:nvSpPr>
          <p:cNvPr id="5226" name="Text Box 106"/>
          <p:cNvSpPr txBox="1">
            <a:spLocks noChangeArrowheads="1"/>
          </p:cNvSpPr>
          <p:nvPr/>
        </p:nvSpPr>
        <p:spPr bwMode="auto">
          <a:xfrm>
            <a:off x="1938342" y="3470276"/>
            <a:ext cx="52657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250×25%=250×0.18=62.5（克）</a:t>
            </a:r>
          </a:p>
        </p:txBody>
      </p:sp>
      <p:sp>
        <p:nvSpPr>
          <p:cNvPr id="3" name="Text Box 106"/>
          <p:cNvSpPr txBox="1">
            <a:spLocks noChangeArrowheads="1"/>
          </p:cNvSpPr>
          <p:nvPr/>
        </p:nvSpPr>
        <p:spPr bwMode="auto">
          <a:xfrm>
            <a:off x="1938342" y="4171952"/>
            <a:ext cx="52657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答：碳水化合物的含量约是62.5克。</a:t>
            </a:r>
          </a:p>
        </p:txBody>
      </p:sp>
      <p:pic>
        <p:nvPicPr>
          <p:cNvPr id="16389" name="图片 -214748259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39929" y="1566863"/>
            <a:ext cx="4987925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2" grpId="0"/>
      <p:bldP spid="5226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1116017" y="936625"/>
            <a:ext cx="65865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、（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1）六（2）班共有40人，其中女生占55%，女生有多少人？</a:t>
            </a:r>
          </a:p>
        </p:txBody>
      </p:sp>
      <p:sp>
        <p:nvSpPr>
          <p:cNvPr id="5226" name="Text Box 106"/>
          <p:cNvSpPr txBox="1">
            <a:spLocks noChangeArrowheads="1"/>
          </p:cNvSpPr>
          <p:nvPr/>
        </p:nvSpPr>
        <p:spPr bwMode="auto">
          <a:xfrm>
            <a:off x="2686054" y="2339977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40×55%=22（人）</a:t>
            </a:r>
          </a:p>
        </p:txBody>
      </p:sp>
      <p:sp>
        <p:nvSpPr>
          <p:cNvPr id="3" name="Text Box 106"/>
          <p:cNvSpPr txBox="1">
            <a:spLocks noChangeArrowheads="1"/>
          </p:cNvSpPr>
          <p:nvPr/>
        </p:nvSpPr>
        <p:spPr bwMode="auto">
          <a:xfrm>
            <a:off x="2792417" y="3551238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答：女生有22人。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2" grpId="0"/>
      <p:bldP spid="5226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1116017" y="936625"/>
            <a:ext cx="65865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）奇思所在的组共有6人，其中女生占50%，女生有多少人？</a:t>
            </a:r>
          </a:p>
        </p:txBody>
      </p:sp>
      <p:sp>
        <p:nvSpPr>
          <p:cNvPr id="5226" name="Text Box 106"/>
          <p:cNvSpPr txBox="1">
            <a:spLocks noChangeArrowheads="1"/>
          </p:cNvSpPr>
          <p:nvPr/>
        </p:nvSpPr>
        <p:spPr bwMode="auto">
          <a:xfrm>
            <a:off x="2686054" y="2339977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6×50%=3（人）</a:t>
            </a:r>
          </a:p>
        </p:txBody>
      </p:sp>
      <p:sp>
        <p:nvSpPr>
          <p:cNvPr id="3" name="Text Box 106"/>
          <p:cNvSpPr txBox="1">
            <a:spLocks noChangeArrowheads="1"/>
          </p:cNvSpPr>
          <p:nvPr/>
        </p:nvSpPr>
        <p:spPr bwMode="auto">
          <a:xfrm>
            <a:off x="2792417" y="3551238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答：女生有</a:t>
            </a: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人。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2" grpId="0"/>
      <p:bldP spid="5226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1116017" y="936625"/>
            <a:ext cx="65865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）乐乐家共有5人，其中女性占40%，女性有多少人？</a:t>
            </a:r>
          </a:p>
        </p:txBody>
      </p:sp>
      <p:sp>
        <p:nvSpPr>
          <p:cNvPr id="5226" name="Text Box 106"/>
          <p:cNvSpPr txBox="1">
            <a:spLocks noChangeArrowheads="1"/>
          </p:cNvSpPr>
          <p:nvPr/>
        </p:nvSpPr>
        <p:spPr bwMode="auto">
          <a:xfrm>
            <a:off x="2686054" y="2339977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5×40%=2（人）</a:t>
            </a:r>
          </a:p>
        </p:txBody>
      </p:sp>
      <p:sp>
        <p:nvSpPr>
          <p:cNvPr id="3" name="Text Box 106"/>
          <p:cNvSpPr txBox="1">
            <a:spLocks noChangeArrowheads="1"/>
          </p:cNvSpPr>
          <p:nvPr/>
        </p:nvSpPr>
        <p:spPr bwMode="auto">
          <a:xfrm>
            <a:off x="2792417" y="3551238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答：女性有2人。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2" grpId="0"/>
      <p:bldP spid="5226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图片 -214748260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9788" y="1804988"/>
            <a:ext cx="7770812" cy="197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642942" y="615951"/>
            <a:ext cx="814387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、算一算，填一填。</a:t>
            </a:r>
          </a:p>
          <a:p>
            <a:pPr eaLnBrk="1" hangingPunct="1"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流程图: 可选过程 2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289179" y="1927225"/>
            <a:ext cx="1311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％</a:t>
            </a:r>
          </a:p>
        </p:txBody>
      </p:sp>
      <p:sp>
        <p:nvSpPr>
          <p:cNvPr id="4" name="TextBox 17"/>
          <p:cNvSpPr txBox="1">
            <a:spLocks noChangeArrowheads="1"/>
          </p:cNvSpPr>
          <p:nvPr/>
        </p:nvSpPr>
        <p:spPr bwMode="auto">
          <a:xfrm>
            <a:off x="2163767" y="3302000"/>
            <a:ext cx="1311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0.02</a:t>
            </a:r>
          </a:p>
        </p:txBody>
      </p:sp>
      <p:sp>
        <p:nvSpPr>
          <p:cNvPr id="6" name="TextBox 17"/>
          <p:cNvSpPr txBox="1">
            <a:spLocks noChangeArrowheads="1"/>
          </p:cNvSpPr>
          <p:nvPr/>
        </p:nvSpPr>
        <p:spPr bwMode="auto">
          <a:xfrm>
            <a:off x="3125792" y="3302000"/>
            <a:ext cx="1311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0.11</a:t>
            </a:r>
          </a:p>
        </p:txBody>
      </p: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3987804" y="2000250"/>
            <a:ext cx="1311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％</a:t>
            </a:r>
          </a:p>
        </p:txBody>
      </p:sp>
      <p:graphicFrame>
        <p:nvGraphicFramePr>
          <p:cNvPr id="2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197229" y="2557465"/>
          <a:ext cx="42227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r:id="rId5" imgW="279400" imgH="393700" progId="Equation.KSEE3">
                  <p:embed/>
                </p:oleObj>
              </mc:Choice>
              <mc:Fallback>
                <p:oleObj r:id="rId5" imgW="279400" imgH="393700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7229" y="2557465"/>
                        <a:ext cx="42227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191000" y="2565400"/>
          <a:ext cx="3238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7" r:id="rId7" imgW="228600" imgH="393700" progId="Equation.KSEE3">
                  <p:embed/>
                </p:oleObj>
              </mc:Choice>
              <mc:Fallback>
                <p:oleObj r:id="rId7" imgW="228600" imgH="393700" progId="Equation.KSEE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565400"/>
                        <a:ext cx="3238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4897442" y="2000250"/>
            <a:ext cx="1311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％</a:t>
            </a:r>
          </a:p>
        </p:txBody>
      </p:sp>
      <p:graphicFrame>
        <p:nvGraphicFramePr>
          <p:cNvPr id="9" name="对象 8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999038" y="2565400"/>
          <a:ext cx="3238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8" r:id="rId9" imgW="228600" imgH="393700" progId="Equation.KSEE3">
                  <p:embed/>
                </p:oleObj>
              </mc:Choice>
              <mc:Fallback>
                <p:oleObj r:id="rId9" imgW="228600" imgH="393700" progId="Equation.KSEE3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9038" y="2565400"/>
                        <a:ext cx="3238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7"/>
          <p:cNvSpPr txBox="1">
            <a:spLocks noChangeArrowheads="1"/>
          </p:cNvSpPr>
          <p:nvPr/>
        </p:nvSpPr>
        <p:spPr bwMode="auto">
          <a:xfrm>
            <a:off x="5861054" y="2000250"/>
            <a:ext cx="1311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％</a:t>
            </a:r>
          </a:p>
        </p:txBody>
      </p:sp>
      <p:sp>
        <p:nvSpPr>
          <p:cNvPr id="12" name="TextBox 17"/>
          <p:cNvSpPr txBox="1">
            <a:spLocks noChangeArrowheads="1"/>
          </p:cNvSpPr>
          <p:nvPr/>
        </p:nvSpPr>
        <p:spPr bwMode="auto">
          <a:xfrm>
            <a:off x="5861054" y="3302000"/>
            <a:ext cx="1311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0.75</a:t>
            </a:r>
          </a:p>
        </p:txBody>
      </p:sp>
      <p:graphicFrame>
        <p:nvGraphicFramePr>
          <p:cNvPr id="14" name="对象 1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943725" y="2597150"/>
          <a:ext cx="3048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r:id="rId11" imgW="228600" imgH="393700" progId="Equation.KSEE3">
                  <p:embed/>
                </p:oleObj>
              </mc:Choice>
              <mc:Fallback>
                <p:oleObj r:id="rId11" imgW="228600" imgH="393700" progId="Equation.KSEE3">
                  <p:embed/>
                  <p:pic>
                    <p:nvPicPr>
                      <p:cNvPr id="0" name="对象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3725" y="2597150"/>
                        <a:ext cx="304800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7"/>
          <p:cNvSpPr txBox="1">
            <a:spLocks noChangeArrowheads="1"/>
          </p:cNvSpPr>
          <p:nvPr/>
        </p:nvSpPr>
        <p:spPr bwMode="auto">
          <a:xfrm>
            <a:off x="6784979" y="3302000"/>
            <a:ext cx="1311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0.84</a:t>
            </a:r>
          </a:p>
        </p:txBody>
      </p:sp>
      <p:graphicFrame>
        <p:nvGraphicFramePr>
          <p:cNvPr id="16" name="对象 1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7924804" y="2454276"/>
          <a:ext cx="2444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0" r:id="rId13" imgW="139700" imgH="393700" progId="Equation.KSEE3">
                  <p:embed/>
                </p:oleObj>
              </mc:Choice>
              <mc:Fallback>
                <p:oleObj r:id="rId13" imgW="139700" imgH="393700" progId="Equation.KSEE3">
                  <p:embed/>
                  <p:pic>
                    <p:nvPicPr>
                      <p:cNvPr id="0" name="对象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4" y="2454276"/>
                        <a:ext cx="24447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7691442" y="3302000"/>
            <a:ext cx="1311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0.125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" grpId="0"/>
      <p:bldP spid="6" grpId="0"/>
      <p:bldP spid="7" grpId="0"/>
      <p:bldP spid="8" grpId="0"/>
      <p:bldP spid="11" grpId="0"/>
      <p:bldP spid="12" grpId="0"/>
      <p:bldP spid="15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4"/>
          <p:cNvSpPr txBox="1">
            <a:spLocks noChangeArrowheads="1"/>
          </p:cNvSpPr>
          <p:nvPr/>
        </p:nvSpPr>
        <p:spPr bwMode="auto">
          <a:xfrm>
            <a:off x="1360488" y="687390"/>
            <a:ext cx="5956300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、分别用不同的数表示图中蓝色部分占整幅图的多少。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用百分数表示是（    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用小数表示是（      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用分数表示是（    ）</a:t>
            </a:r>
          </a:p>
        </p:txBody>
      </p:sp>
      <p:sp>
        <p:nvSpPr>
          <p:cNvPr id="3" name="流程图: 可选过程 2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31750" name="TextBox 17"/>
          <p:cNvSpPr txBox="1">
            <a:spLocks noChangeArrowheads="1"/>
          </p:cNvSpPr>
          <p:nvPr/>
        </p:nvSpPr>
        <p:spPr bwMode="auto">
          <a:xfrm>
            <a:off x="4459292" y="3262313"/>
            <a:ext cx="1311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30% </a:t>
            </a:r>
          </a:p>
        </p:txBody>
      </p:sp>
      <p:sp>
        <p:nvSpPr>
          <p:cNvPr id="31751" name="TextBox 17"/>
          <p:cNvSpPr txBox="1">
            <a:spLocks noChangeArrowheads="1"/>
          </p:cNvSpPr>
          <p:nvPr/>
        </p:nvSpPr>
        <p:spPr bwMode="auto">
          <a:xfrm>
            <a:off x="4303717" y="3713163"/>
            <a:ext cx="1311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0.3 </a:t>
            </a:r>
          </a:p>
        </p:txBody>
      </p:sp>
      <p:pic>
        <p:nvPicPr>
          <p:cNvPr id="21510" name="图片 -214748260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43229" y="1155700"/>
            <a:ext cx="18700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459288" y="4081464"/>
          <a:ext cx="29210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r:id="rId5" imgW="203200" imgH="393700" progId="Equation.KSEE3">
                  <p:embed/>
                </p:oleObj>
              </mc:Choice>
              <mc:Fallback>
                <p:oleObj r:id="rId5" imgW="203200" imgH="393700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9288" y="4081464"/>
                        <a:ext cx="292100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1631950" y="4051302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你从中能读出哪些数学信息？</a:t>
            </a:r>
          </a:p>
        </p:txBody>
      </p:sp>
      <p:sp>
        <p:nvSpPr>
          <p:cNvPr id="4100" name="副标题 2"/>
          <p:cNvSpPr txBox="1">
            <a:spLocks noChangeArrowheads="1"/>
          </p:cNvSpPr>
          <p:nvPr/>
        </p:nvSpPr>
        <p:spPr bwMode="auto">
          <a:xfrm>
            <a:off x="1243017" y="1028702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250克黄豆中，蛋白质约有多少克？说说你是怎样想的。</a:t>
            </a:r>
          </a:p>
        </p:txBody>
      </p:sp>
      <p:pic>
        <p:nvPicPr>
          <p:cNvPr id="4101" name="图片 -214748260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42" y="1627190"/>
            <a:ext cx="5337175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4"/>
          <p:cNvSpPr txBox="1">
            <a:spLocks noChangeArrowheads="1"/>
          </p:cNvSpPr>
          <p:nvPr/>
        </p:nvSpPr>
        <p:spPr bwMode="auto">
          <a:xfrm>
            <a:off x="1360488" y="687390"/>
            <a:ext cx="5956300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、分别用不同的数表示图中蓝色部分占整幅图的多少。</a:t>
            </a:r>
          </a:p>
          <a:p>
            <a:pPr eaLnBrk="1" hangingPunct="1"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用百分数表示是（    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用小数表示是（      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用分数表示是（    ）</a:t>
            </a:r>
          </a:p>
        </p:txBody>
      </p:sp>
      <p:sp>
        <p:nvSpPr>
          <p:cNvPr id="3" name="流程图: 可选过程 2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31750" name="TextBox 17"/>
          <p:cNvSpPr txBox="1">
            <a:spLocks noChangeArrowheads="1"/>
          </p:cNvSpPr>
          <p:nvPr/>
        </p:nvSpPr>
        <p:spPr bwMode="auto">
          <a:xfrm>
            <a:off x="4459292" y="3262313"/>
            <a:ext cx="1311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25% </a:t>
            </a:r>
          </a:p>
        </p:txBody>
      </p:sp>
      <p:sp>
        <p:nvSpPr>
          <p:cNvPr id="31751" name="TextBox 17"/>
          <p:cNvSpPr txBox="1">
            <a:spLocks noChangeArrowheads="1"/>
          </p:cNvSpPr>
          <p:nvPr/>
        </p:nvSpPr>
        <p:spPr bwMode="auto">
          <a:xfrm>
            <a:off x="4303717" y="3713163"/>
            <a:ext cx="1311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0.25 </a:t>
            </a:r>
          </a:p>
        </p:txBody>
      </p:sp>
      <p:graphicFrame>
        <p:nvGraphicFramePr>
          <p:cNvPr id="4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495804" y="4081464"/>
          <a:ext cx="219075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r:id="rId4" imgW="152400" imgH="393700" progId="Equation.KSEE3">
                  <p:embed/>
                </p:oleObj>
              </mc:Choice>
              <mc:Fallback>
                <p:oleObj r:id="rId4" imgW="152400" imgH="393700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4" y="4081464"/>
                        <a:ext cx="219075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5" name="图片 -214748260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094038" y="1223964"/>
            <a:ext cx="1916112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1116017" y="936625"/>
            <a:ext cx="65865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、妈妈带淘气到文具店买下面的学习用品各一件。这些学习用品都按九折出售，共要付出多少钱？</a:t>
            </a:r>
          </a:p>
        </p:txBody>
      </p:sp>
      <p:sp>
        <p:nvSpPr>
          <p:cNvPr id="5226" name="Text Box 106"/>
          <p:cNvSpPr txBox="1">
            <a:spLocks noChangeArrowheads="1"/>
          </p:cNvSpPr>
          <p:nvPr/>
        </p:nvSpPr>
        <p:spPr bwMode="auto">
          <a:xfrm>
            <a:off x="2222504" y="3465513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（42+18+14+6）×90%=72（元）</a:t>
            </a:r>
          </a:p>
        </p:txBody>
      </p:sp>
      <p:sp>
        <p:nvSpPr>
          <p:cNvPr id="3" name="Text Box 106"/>
          <p:cNvSpPr txBox="1">
            <a:spLocks noChangeArrowheads="1"/>
          </p:cNvSpPr>
          <p:nvPr/>
        </p:nvSpPr>
        <p:spPr bwMode="auto">
          <a:xfrm>
            <a:off x="2435229" y="4168776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答：共要付出72元钱。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pic>
        <p:nvPicPr>
          <p:cNvPr id="23558" name="图片 -21474826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76467" y="1938339"/>
            <a:ext cx="4791075" cy="130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2" grpId="0"/>
      <p:bldP spid="5226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79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本课小结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547813" y="1296990"/>
            <a:ext cx="1090612" cy="733425"/>
            <a:chOff x="2257426" y="1609441"/>
            <a:chExt cx="1358900" cy="734510"/>
          </a:xfrm>
        </p:grpSpPr>
        <p:cxnSp>
          <p:nvCxnSpPr>
            <p:cNvPr id="4" name="MH_Other_1"/>
            <p:cNvCxnSpPr/>
            <p:nvPr>
              <p:custDataLst>
                <p:tags r:id="rId8"/>
              </p:custDataLst>
            </p:nvPr>
          </p:nvCxnSpPr>
          <p:spPr>
            <a:xfrm>
              <a:off x="2257426" y="1617390"/>
              <a:ext cx="1008791" cy="726561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MH_Other_2"/>
            <p:cNvSpPr/>
            <p:nvPr>
              <p:custDataLst>
                <p:tags r:id="rId9"/>
              </p:custDataLst>
            </p:nvPr>
          </p:nvSpPr>
          <p:spPr>
            <a:xfrm>
              <a:off x="2374129" y="1609441"/>
              <a:ext cx="1242197" cy="426079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01</a:t>
              </a:r>
              <a:endParaRPr lang="zh-CN" altLang="en-US" sz="24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1547813" y="2439990"/>
            <a:ext cx="1090612" cy="733425"/>
            <a:chOff x="2257426" y="2743610"/>
            <a:chExt cx="1358900" cy="733310"/>
          </a:xfrm>
        </p:grpSpPr>
        <p:cxnSp>
          <p:nvCxnSpPr>
            <p:cNvPr id="8" name="MH_Other_3"/>
            <p:cNvCxnSpPr/>
            <p:nvPr>
              <p:custDataLst>
                <p:tags r:id="rId6"/>
              </p:custDataLst>
            </p:nvPr>
          </p:nvCxnSpPr>
          <p:spPr>
            <a:xfrm>
              <a:off x="2257426" y="2751546"/>
              <a:ext cx="1008791" cy="725374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MH_Other_4"/>
            <p:cNvSpPr/>
            <p:nvPr>
              <p:custDataLst>
                <p:tags r:id="rId7"/>
              </p:custDataLst>
            </p:nvPr>
          </p:nvSpPr>
          <p:spPr>
            <a:xfrm>
              <a:off x="2374129" y="274361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02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 bwMode="auto">
          <a:xfrm>
            <a:off x="1547813" y="3617915"/>
            <a:ext cx="1090612" cy="733425"/>
            <a:chOff x="2257426" y="3877780"/>
            <a:chExt cx="1358900" cy="733309"/>
          </a:xfrm>
        </p:grpSpPr>
        <p:cxnSp>
          <p:nvCxnSpPr>
            <p:cNvPr id="12" name="MH_Other_5"/>
            <p:cNvCxnSpPr/>
            <p:nvPr>
              <p:custDataLst>
                <p:tags r:id="rId4"/>
              </p:custDataLst>
            </p:nvPr>
          </p:nvCxnSpPr>
          <p:spPr>
            <a:xfrm>
              <a:off x="2257426" y="3885716"/>
              <a:ext cx="1008791" cy="725373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MH_Other_6"/>
            <p:cNvSpPr/>
            <p:nvPr>
              <p:custDataLst>
                <p:tags r:id="rId5"/>
              </p:custDataLst>
            </p:nvPr>
          </p:nvSpPr>
          <p:spPr>
            <a:xfrm>
              <a:off x="2374129" y="387778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03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sp>
        <p:nvSpPr>
          <p:cNvPr id="15" name="MH_SubTitle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38425" y="1219202"/>
            <a:ext cx="54625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计算一个数乘百分数时把百分数化成小数来计算比较简单。</a:t>
            </a:r>
          </a:p>
        </p:txBody>
      </p:sp>
      <p:sp>
        <p:nvSpPr>
          <p:cNvPr id="16" name="MH_SubTitle_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00342" y="2439988"/>
            <a:ext cx="52228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把百分数化成小数先把百分数前的数缩小100倍，再去掉百分号。</a:t>
            </a:r>
          </a:p>
        </p:txBody>
      </p:sp>
      <p:sp>
        <p:nvSpPr>
          <p:cNvPr id="17" name="MH_SubTitle_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00338" y="3625852"/>
            <a:ext cx="56800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把百分数化成分数，先把百分数化成分母是100（或1000）分数，再约成最简分数。</a:t>
            </a:r>
          </a:p>
        </p:txBody>
      </p:sp>
      <p:sp>
        <p:nvSpPr>
          <p:cNvPr id="24585" name="矩形 17"/>
          <p:cNvSpPr>
            <a:spLocks noChangeArrowheads="1"/>
          </p:cNvSpPr>
          <p:nvPr/>
        </p:nvSpPr>
        <p:spPr bwMode="auto">
          <a:xfrm>
            <a:off x="3891897" y="576265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营养含量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作业布置</a:t>
            </a:r>
          </a:p>
        </p:txBody>
      </p:sp>
      <p:sp>
        <p:nvSpPr>
          <p:cNvPr id="25603" name="副标题 2"/>
          <p:cNvSpPr txBox="1">
            <a:spLocks noChangeArrowheads="1"/>
          </p:cNvSpPr>
          <p:nvPr/>
        </p:nvSpPr>
        <p:spPr bwMode="auto">
          <a:xfrm>
            <a:off x="1258888" y="1249363"/>
            <a:ext cx="72009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1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1、采摘节期间，凤凰岭村共接待游客980人，其中到苹果园采摘的占75%。到苹果园采摘的游客有多少人？ </a:t>
            </a:r>
          </a:p>
        </p:txBody>
      </p:sp>
      <p:sp>
        <p:nvSpPr>
          <p:cNvPr id="25604" name="副标题 2"/>
          <p:cNvSpPr txBox="1">
            <a:spLocks noChangeArrowheads="1"/>
          </p:cNvSpPr>
          <p:nvPr/>
        </p:nvSpPr>
        <p:spPr bwMode="auto">
          <a:xfrm>
            <a:off x="1258888" y="2657475"/>
            <a:ext cx="72009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、预习课本第46页。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3、讨论：谈谈在生活中接触到的有关百分数的具体问题。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本节目标</a:t>
            </a:r>
          </a:p>
        </p:txBody>
      </p:sp>
      <p:sp>
        <p:nvSpPr>
          <p:cNvPr id="5123" name="文本框 2"/>
          <p:cNvSpPr txBox="1">
            <a:spLocks noChangeArrowheads="1"/>
          </p:cNvSpPr>
          <p:nvPr/>
        </p:nvSpPr>
        <p:spPr bwMode="auto">
          <a:xfrm>
            <a:off x="850904" y="1590675"/>
            <a:ext cx="74406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1．会解决有关百分数的简单实际问题，体会百分数与现实生活的密切联系。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2．在解决实际问题的过程中、理解百分数化成小数和分数的必要性，能正确将百分数化成小数、分数。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6147" name="副标题 2"/>
          <p:cNvSpPr txBox="1">
            <a:spLocks noChangeArrowheads="1"/>
          </p:cNvSpPr>
          <p:nvPr/>
        </p:nvSpPr>
        <p:spPr bwMode="auto">
          <a:xfrm>
            <a:off x="703267" y="1333502"/>
            <a:ext cx="77374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１、讨论：（1）谈谈在生活中接触到的有关营养含量的具体问题。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（2）说说百分数化成小数、分数的方法。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可选过程 2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7171" name="Text Box 11"/>
          <p:cNvSpPr txBox="1">
            <a:spLocks noChangeArrowheads="1"/>
          </p:cNvSpPr>
          <p:nvPr/>
        </p:nvSpPr>
        <p:spPr bwMode="auto">
          <a:xfrm>
            <a:off x="504825" y="1017588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981200" y="1962150"/>
            <a:ext cx="5715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小明：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809875" y="3584575"/>
            <a:ext cx="5562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9600 × 30% = 2880(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</p:txBody>
      </p:sp>
      <p:sp>
        <p:nvSpPr>
          <p:cNvPr id="7174" name="Text Box 11"/>
          <p:cNvSpPr txBox="1">
            <a:spLocks noChangeArrowheads="1"/>
          </p:cNvSpPr>
          <p:nvPr/>
        </p:nvSpPr>
        <p:spPr bwMode="auto">
          <a:xfrm>
            <a:off x="914400" y="941388"/>
            <a:ext cx="784860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一篇文章有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9600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个字。小明打了全文的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％，小明打了多少字？小芳来帮忙，打了全文的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％，她打了多少字？ 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2809875" y="2593975"/>
            <a:ext cx="5715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9600 × 40% = 3840(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981200" y="3216275"/>
            <a:ext cx="5562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小芳：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479675" y="4200525"/>
            <a:ext cx="78486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答：小明打了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3840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个字；小芳打了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2880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个字。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5" grpId="0"/>
      <p:bldP spid="15376" grpId="0"/>
      <p:bldP spid="4" grpId="0"/>
      <p:bldP spid="5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8195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探究一：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825500" y="3124202"/>
            <a:ext cx="41989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用画图的想想。</a:t>
            </a:r>
          </a:p>
        </p:txBody>
      </p:sp>
      <p:sp>
        <p:nvSpPr>
          <p:cNvPr id="8197" name="副标题 2"/>
          <p:cNvSpPr txBox="1">
            <a:spLocks noChangeArrowheads="1"/>
          </p:cNvSpPr>
          <p:nvPr/>
        </p:nvSpPr>
        <p:spPr bwMode="auto">
          <a:xfrm>
            <a:off x="1360492" y="998540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250克黄豆中，蛋白质约有多少克？说说你是怎样想的。</a:t>
            </a:r>
          </a:p>
        </p:txBody>
      </p:sp>
      <p:pic>
        <p:nvPicPr>
          <p:cNvPr id="8198" name="图片 -214748260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3417" y="1477965"/>
            <a:ext cx="5337175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2501900" y="3925888"/>
            <a:ext cx="3600450" cy="287337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6" name="右大括号 5"/>
          <p:cNvSpPr/>
          <p:nvPr/>
        </p:nvSpPr>
        <p:spPr>
          <a:xfrm rot="5400000">
            <a:off x="4121944" y="2597944"/>
            <a:ext cx="360362" cy="36004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8" name="副标题 2"/>
          <p:cNvSpPr txBox="1">
            <a:spLocks noChangeArrowheads="1"/>
          </p:cNvSpPr>
          <p:nvPr/>
        </p:nvSpPr>
        <p:spPr bwMode="auto">
          <a:xfrm>
            <a:off x="3900488" y="4578352"/>
            <a:ext cx="11239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250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克</a:t>
            </a:r>
          </a:p>
        </p:txBody>
      </p:sp>
      <p:sp>
        <p:nvSpPr>
          <p:cNvPr id="9" name="矩形 8"/>
          <p:cNvSpPr/>
          <p:nvPr/>
        </p:nvSpPr>
        <p:spPr>
          <a:xfrm>
            <a:off x="2519367" y="3930650"/>
            <a:ext cx="1271587" cy="2873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0" name="右大括号 9"/>
          <p:cNvSpPr/>
          <p:nvPr/>
        </p:nvSpPr>
        <p:spPr>
          <a:xfrm rot="16200000">
            <a:off x="2983710" y="3139282"/>
            <a:ext cx="360363" cy="12890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1" name="副标题 2"/>
          <p:cNvSpPr txBox="1">
            <a:spLocks noChangeArrowheads="1"/>
          </p:cNvSpPr>
          <p:nvPr/>
        </p:nvSpPr>
        <p:spPr bwMode="auto">
          <a:xfrm>
            <a:off x="2555875" y="3267077"/>
            <a:ext cx="21907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蛋白质占</a:t>
            </a: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bldLvl="0" animBg="1"/>
      <p:bldP spid="6" grpId="0" animBg="1"/>
      <p:bldP spid="8" grpId="0"/>
      <p:bldP spid="9" grpId="0" bldLvl="0" animBg="1"/>
      <p:bldP spid="10" grpId="0" bldLvl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9219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探究一：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2343154" y="3803652"/>
            <a:ext cx="42005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就是求250克的36%是多少。</a:t>
            </a:r>
          </a:p>
        </p:txBody>
      </p:sp>
      <p:sp>
        <p:nvSpPr>
          <p:cNvPr id="9221" name="副标题 2"/>
          <p:cNvSpPr txBox="1">
            <a:spLocks noChangeArrowheads="1"/>
          </p:cNvSpPr>
          <p:nvPr/>
        </p:nvSpPr>
        <p:spPr bwMode="auto">
          <a:xfrm>
            <a:off x="1360492" y="998540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250克黄豆中，蛋白质约有多少克？说说你是怎样想的。</a:t>
            </a:r>
          </a:p>
        </p:txBody>
      </p:sp>
      <p:pic>
        <p:nvPicPr>
          <p:cNvPr id="9222" name="图片 -214748260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3417" y="1597025"/>
            <a:ext cx="5337175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0243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1970091" y="3716340"/>
            <a:ext cx="25939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250×36%=250×</a:t>
            </a:r>
          </a:p>
        </p:txBody>
      </p:sp>
      <p:sp>
        <p:nvSpPr>
          <p:cNvPr id="10245" name="副标题 2"/>
          <p:cNvSpPr txBox="1">
            <a:spLocks noChangeArrowheads="1"/>
          </p:cNvSpPr>
          <p:nvPr/>
        </p:nvSpPr>
        <p:spPr bwMode="auto">
          <a:xfrm>
            <a:off x="1633542" y="998540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你能列式解答吗？</a:t>
            </a:r>
          </a:p>
        </p:txBody>
      </p:sp>
      <p:sp>
        <p:nvSpPr>
          <p:cNvPr id="9" name="副标题 2"/>
          <p:cNvSpPr txBox="1">
            <a:spLocks noChangeArrowheads="1"/>
          </p:cNvSpPr>
          <p:nvPr/>
        </p:nvSpPr>
        <p:spPr bwMode="auto">
          <a:xfrm>
            <a:off x="4408492" y="3690938"/>
            <a:ext cx="15128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=86%</a:t>
            </a:r>
          </a:p>
        </p:txBody>
      </p:sp>
      <p:graphicFrame>
        <p:nvGraphicFramePr>
          <p:cNvPr id="17414" name="对象 -2147482601"/>
          <p:cNvGraphicFramePr>
            <a:graphicFrameLocks noChangeAspect="1"/>
          </p:cNvGraphicFramePr>
          <p:nvPr/>
        </p:nvGraphicFramePr>
        <p:xfrm>
          <a:off x="3951288" y="3552825"/>
          <a:ext cx="45720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r:id="rId4" imgW="279400" imgH="393700" progId="Equation.KSEE3">
                  <p:embed/>
                </p:oleObj>
              </mc:Choice>
              <mc:Fallback>
                <p:oleObj r:id="rId4" imgW="279400" imgH="393700" progId="Equation.KSEE3">
                  <p:embed/>
                  <p:pic>
                    <p:nvPicPr>
                      <p:cNvPr id="0" name="对象 -21474826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1288" y="3552825"/>
                        <a:ext cx="457200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副标题 2"/>
          <p:cNvSpPr txBox="1">
            <a:spLocks noChangeArrowheads="1"/>
          </p:cNvSpPr>
          <p:nvPr/>
        </p:nvSpPr>
        <p:spPr bwMode="auto">
          <a:xfrm>
            <a:off x="2438404" y="4437063"/>
            <a:ext cx="3967163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答：蛋白质约有90克。</a:t>
            </a:r>
          </a:p>
        </p:txBody>
      </p:sp>
      <p:pic>
        <p:nvPicPr>
          <p:cNvPr id="10249" name="图片 -214748260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903417" y="1477965"/>
            <a:ext cx="5337175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1267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2205042" y="3716340"/>
            <a:ext cx="44354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250×36%=250×0.36=90（克）</a:t>
            </a:r>
          </a:p>
        </p:txBody>
      </p:sp>
      <p:sp>
        <p:nvSpPr>
          <p:cNvPr id="11269" name="副标题 2"/>
          <p:cNvSpPr txBox="1">
            <a:spLocks noChangeArrowheads="1"/>
          </p:cNvSpPr>
          <p:nvPr/>
        </p:nvSpPr>
        <p:spPr bwMode="auto">
          <a:xfrm>
            <a:off x="1633542" y="998540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你能列式解答吗？</a:t>
            </a:r>
          </a:p>
        </p:txBody>
      </p:sp>
      <p:sp>
        <p:nvSpPr>
          <p:cNvPr id="5" name="副标题 2"/>
          <p:cNvSpPr txBox="1">
            <a:spLocks noChangeArrowheads="1"/>
          </p:cNvSpPr>
          <p:nvPr/>
        </p:nvSpPr>
        <p:spPr bwMode="auto">
          <a:xfrm>
            <a:off x="2438404" y="4437063"/>
            <a:ext cx="3967163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答：蛋白质约有90克。</a:t>
            </a:r>
          </a:p>
        </p:txBody>
      </p:sp>
      <p:pic>
        <p:nvPicPr>
          <p:cNvPr id="11271" name="图片 -214748260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3417" y="1477965"/>
            <a:ext cx="5337175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2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9525" cap="flat" cmpd="sng">
          <a:solidFill>
            <a:srgbClr val="D60093"/>
          </a:solidFill>
          <a:prstDash val="solid"/>
          <a:miter/>
          <a:headEnd type="none" w="med" len="med"/>
          <a:tailEnd type="none" w="med" len="med"/>
        </a:ln>
      </a:spPr>
      <a:bodyPr wrap="square" lIns="68041" tIns="35381" rIns="68041" bIns="35381">
        <a:spAutoFit/>
      </a:bodyPr>
      <a:lstStyle>
        <a:defPPr algn="l">
          <a:defRPr lang="zh-CN" altLang="en-US" sz="1800" dirty="0">
            <a:solidFill>
              <a:srgbClr val="D60093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1021</Words>
  <Application>Microsoft Office PowerPoint</Application>
  <PresentationFormat>自定义</PresentationFormat>
  <Paragraphs>150</Paragraphs>
  <Slides>23</Slides>
  <Notes>14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1" baseType="lpstr">
      <vt:lpstr>黑体</vt:lpstr>
      <vt:lpstr>宋体</vt:lpstr>
      <vt:lpstr>微软雅黑</vt:lpstr>
      <vt:lpstr>Agency FB</vt:lpstr>
      <vt:lpstr>Arial</vt:lpstr>
      <vt:lpstr>Calibri</vt:lpstr>
      <vt:lpstr>WWW.2PPT.COM
</vt:lpstr>
      <vt:lpstr>Equation.KSEE3</vt:lpstr>
      <vt:lpstr>六年级上册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2016-08-11T08:55:00Z</dcterms:created>
  <dcterms:modified xsi:type="dcterms:W3CDTF">2023-01-16T22:34:54Z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78E34D12B8F640139D22BBC234EE51E5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