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94521B18-781F-43A3-9E2A-E6AB0E18953B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256ADFB-419C-402B-9880-F3B8B6A93546}" type="slidenum">
              <a:rPr lang="en-US" altLang="zh-CN"/>
              <a:t>1</a:t>
            </a:fld>
            <a:endParaRPr lang="en-US" altLang="zh-CN"/>
          </a:p>
        </p:txBody>
      </p:sp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73814719-2367-41C3-8B61-C887C1EB71FD}" type="slidenum">
              <a:rPr lang="en-US" altLang="zh-CN" sz="1200"/>
              <a:t>1</a:t>
            </a:fld>
            <a:endParaRPr lang="en-US" altLang="zh-CN" sz="1200"/>
          </a:p>
        </p:txBody>
      </p:sp>
      <p:sp>
        <p:nvSpPr>
          <p:cNvPr id="747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1193FDB5-8D26-40F1-B93F-0ED8A629B1A0}" type="slidenum">
              <a:rPr lang="en-US" altLang="zh-CN" sz="1200"/>
              <a:t>1</a:t>
            </a:fld>
            <a:endParaRPr lang="en-US" altLang="zh-CN" sz="1200"/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1B18-781F-43A3-9E2A-E6AB0E18953B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CBC0B34-8B3F-499B-8C86-45F2589BB573}" type="slidenum">
              <a:rPr lang="en-US" altLang="zh-CN"/>
              <a:t>18</a:t>
            </a:fld>
            <a:endParaRPr lang="en-US" altLang="zh-CN"/>
          </a:p>
        </p:txBody>
      </p:sp>
      <p:sp>
        <p:nvSpPr>
          <p:cNvPr id="931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B509EFB7-4C63-4C06-9E58-B5A84A695D30}" type="slidenum">
              <a:rPr lang="en-US" altLang="zh-CN" sz="1200"/>
              <a:t>18</a:t>
            </a:fld>
            <a:endParaRPr lang="en-US" altLang="zh-CN" sz="1200"/>
          </a:p>
        </p:txBody>
      </p:sp>
      <p:sp>
        <p:nvSpPr>
          <p:cNvPr id="9318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AB0CFBE1-66E5-4BF3-AFE5-62CECFCBCF76}" type="slidenum">
              <a:rPr lang="en-US" altLang="zh-CN" sz="1200"/>
              <a:t>18</a:t>
            </a:fld>
            <a:endParaRPr lang="en-US" altLang="zh-CN" sz="1200"/>
          </a:p>
        </p:txBody>
      </p:sp>
      <p:sp>
        <p:nvSpPr>
          <p:cNvPr id="931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31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785BE-E082-47F3-829E-DE4242E6568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290A7-8AFE-44D1-B71E-3E3A723F92D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6F917-AB55-415D-9821-0AE5C4B66C4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FC64A-E477-48BD-BA43-0502B376504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07033-F536-4FDC-A730-03E68B3FCF5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ADBB2-5FE9-4000-9710-9ADD2A86928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9CC6D-269B-4B13-9523-F440ABF4DA7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1DD63-B376-48D2-8983-878883A07ED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C43E0-6D68-479B-BE71-A02690ABFC1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8D28B-9DBF-49E1-8068-485142ECEF5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36839-F72B-4DFB-8D69-345EE8F9106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DE5AD93E-3B6B-41D7-81D3-4CFB5108F447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Text Box 3"/>
          <p:cNvSpPr txBox="1">
            <a:spLocks noChangeArrowheads="1"/>
          </p:cNvSpPr>
          <p:nvPr/>
        </p:nvSpPr>
        <p:spPr bwMode="auto">
          <a:xfrm>
            <a:off x="-19050" y="990599"/>
            <a:ext cx="9144000" cy="1920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4400" b="1" dirty="0">
                <a:latin typeface="Times New Roman" panose="02020603050405020304" pitchFamily="18" charset="0"/>
              </a:rPr>
              <a:t>Unit </a:t>
            </a:r>
            <a:r>
              <a:rPr lang="en-US" altLang="zh-CN" sz="4400" b="1" dirty="0" smtClean="0">
                <a:latin typeface="Times New Roman" panose="02020603050405020304" pitchFamily="18" charset="0"/>
              </a:rPr>
              <a:t>10</a:t>
            </a:r>
          </a:p>
          <a:p>
            <a:pPr algn="ctr">
              <a:lnSpc>
                <a:spcPct val="150000"/>
              </a:lnSpc>
            </a:pPr>
            <a:r>
              <a:rPr lang="en-US" altLang="zh-CN" sz="4000" b="1" dirty="0" smtClean="0">
                <a:latin typeface="Times New Roman" panose="02020603050405020304" pitchFamily="18" charset="0"/>
              </a:rPr>
              <a:t>You </a:t>
            </a:r>
            <a:r>
              <a:rPr lang="en-US" altLang="zh-CN" sz="4000" b="1" dirty="0">
                <a:latin typeface="Times New Roman" panose="02020603050405020304" pitchFamily="18" charset="0"/>
              </a:rPr>
              <a:t>are supposed to shake hands.</a:t>
            </a:r>
          </a:p>
        </p:txBody>
      </p:sp>
      <p:sp>
        <p:nvSpPr>
          <p:cNvPr id="72711" name="Rectangle 8"/>
          <p:cNvSpPr>
            <a:spLocks noChangeArrowheads="1"/>
          </p:cNvSpPr>
          <p:nvPr/>
        </p:nvSpPr>
        <p:spPr bwMode="auto">
          <a:xfrm>
            <a:off x="1909498" y="3609975"/>
            <a:ext cx="507100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 smtClean="0">
                <a:latin typeface="Times New Roman" panose="02020603050405020304" pitchFamily="18" charset="0"/>
              </a:rPr>
              <a:t>Section A  Period 2 3a-4c</a:t>
            </a:r>
          </a:p>
        </p:txBody>
      </p:sp>
      <p:sp>
        <p:nvSpPr>
          <p:cNvPr id="8" name="矩形 7"/>
          <p:cNvSpPr/>
          <p:nvPr/>
        </p:nvSpPr>
        <p:spPr>
          <a:xfrm>
            <a:off x="2665870" y="548645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970" name="Group 2"/>
          <p:cNvGrpSpPr>
            <a:grpSpLocks noChangeAspect="1"/>
          </p:cNvGrpSpPr>
          <p:nvPr/>
        </p:nvGrpSpPr>
        <p:grpSpPr bwMode="auto">
          <a:xfrm>
            <a:off x="1476375" y="3500438"/>
            <a:ext cx="5761038" cy="2676525"/>
            <a:chOff x="0" y="0"/>
            <a:chExt cx="10738" cy="4989"/>
          </a:xfrm>
        </p:grpSpPr>
        <p:pic>
          <p:nvPicPr>
            <p:cNvPr id="83971" name="Picture 3" descr="u=1024805179,2511059030&amp;fm=23&amp;gp=0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692" y="165"/>
              <a:ext cx="4047" cy="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pic>
          <p:nvPicPr>
            <p:cNvPr id="83972" name="Picture 4" descr="u=1024805179,2511059030&amp;fm=23&amp;gp=0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4196" cy="4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</p:grpSp>
      <p:sp>
        <p:nvSpPr>
          <p:cNvPr id="83973" name="AutoShape 5"/>
          <p:cNvSpPr>
            <a:spLocks noChangeArrowheads="1"/>
          </p:cNvSpPr>
          <p:nvPr/>
        </p:nvSpPr>
        <p:spPr bwMode="auto">
          <a:xfrm>
            <a:off x="684213" y="1341438"/>
            <a:ext cx="3167062" cy="1871662"/>
          </a:xfrm>
          <a:prstGeom prst="cloudCallout">
            <a:avLst>
              <a:gd name="adj1" fmla="val 18523"/>
              <a:gd name="adj2" fmla="val 81806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FF"/>
                </a:solidFill>
                <a:bevel/>
              </a14:hiddenLine>
            </a:ext>
          </a:extLst>
        </p:spPr>
        <p:txBody>
          <a:bodyPr wrap="none" lIns="90170" tIns="46990" rIns="90170" bIns="46990" anchor="ctr"/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It’s just 10 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minutes! It’s 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no big deal!</a:t>
            </a:r>
          </a:p>
        </p:txBody>
      </p:sp>
      <p:sp>
        <p:nvSpPr>
          <p:cNvPr id="83974" name="AutoShape 6"/>
          <p:cNvSpPr>
            <a:spLocks noChangeArrowheads="1"/>
          </p:cNvSpPr>
          <p:nvPr/>
        </p:nvSpPr>
        <p:spPr bwMode="auto">
          <a:xfrm>
            <a:off x="4787900" y="1412875"/>
            <a:ext cx="3744913" cy="1584325"/>
          </a:xfrm>
          <a:prstGeom prst="wedgeRoundRectCallout">
            <a:avLst>
              <a:gd name="adj1" fmla="val 6421"/>
              <a:gd name="adj2" fmla="val 80463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bevel/>
              </a14:hiddenLine>
            </a:ext>
          </a:extLst>
        </p:spPr>
        <p:txBody>
          <a:bodyPr wrap="none" lIns="90170" tIns="46990" rIns="90170" bIns="46990" anchor="ctr"/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Well, in Switzerland,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you’re supposed to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 bldLvl="0"/>
      <p:bldP spid="83974" grpId="0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ChangeArrowheads="1"/>
          </p:cNvSpPr>
          <p:nvPr/>
        </p:nvSpPr>
        <p:spPr bwMode="auto">
          <a:xfrm>
            <a:off x="6156325" y="5805488"/>
            <a:ext cx="2743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</a14:hiddenLine>
            </a:ext>
          </a:extLst>
        </p:spPr>
        <p:txBody>
          <a:bodyPr/>
          <a:lstStyle/>
          <a:p>
            <a:pPr algn="l" eaLnBrk="0" hangingPunct="0"/>
            <a:endParaRPr lang="zh-CN" altLang="zh-CN"/>
          </a:p>
        </p:txBody>
      </p:sp>
      <p:pic>
        <p:nvPicPr>
          <p:cNvPr id="8499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9177338" cy="357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0" name="Line 4"/>
          <p:cNvSpPr>
            <a:spLocks noChangeShapeType="1"/>
          </p:cNvSpPr>
          <p:nvPr/>
        </p:nvSpPr>
        <p:spPr bwMode="auto">
          <a:xfrm>
            <a:off x="1524000" y="2819400"/>
            <a:ext cx="287338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2286000" y="2819400"/>
            <a:ext cx="1223963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>
            <a:off x="5867400" y="2819400"/>
            <a:ext cx="1368425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>
            <a:off x="5791200" y="3124200"/>
            <a:ext cx="287338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>
            <a:off x="6477000" y="3124200"/>
            <a:ext cx="1223963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1524000" y="3505200"/>
            <a:ext cx="2087563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5638800" y="3429000"/>
            <a:ext cx="1728788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>
            <a:off x="900113" y="4149725"/>
            <a:ext cx="358775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>
            <a:off x="1476375" y="4076700"/>
            <a:ext cx="1223963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>
            <a:off x="6172200" y="3733800"/>
            <a:ext cx="15113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50" name="Line 14"/>
          <p:cNvSpPr>
            <a:spLocks noChangeShapeType="1"/>
          </p:cNvSpPr>
          <p:nvPr/>
        </p:nvSpPr>
        <p:spPr bwMode="auto">
          <a:xfrm>
            <a:off x="914400" y="4495800"/>
            <a:ext cx="215900" cy="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51" name="Line 15"/>
          <p:cNvSpPr>
            <a:spLocks noChangeShapeType="1"/>
          </p:cNvSpPr>
          <p:nvPr/>
        </p:nvSpPr>
        <p:spPr bwMode="auto">
          <a:xfrm>
            <a:off x="1371600" y="4495800"/>
            <a:ext cx="1079500" cy="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52" name="Line 16"/>
          <p:cNvSpPr>
            <a:spLocks noChangeShapeType="1"/>
          </p:cNvSpPr>
          <p:nvPr/>
        </p:nvSpPr>
        <p:spPr bwMode="auto">
          <a:xfrm>
            <a:off x="6019800" y="4343400"/>
            <a:ext cx="215900" cy="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53" name="Line 17"/>
          <p:cNvSpPr>
            <a:spLocks noChangeShapeType="1"/>
          </p:cNvSpPr>
          <p:nvPr/>
        </p:nvSpPr>
        <p:spPr bwMode="auto">
          <a:xfrm>
            <a:off x="6705600" y="4343400"/>
            <a:ext cx="1008063" cy="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54" name="Line 18"/>
          <p:cNvSpPr>
            <a:spLocks noChangeShapeType="1"/>
          </p:cNvSpPr>
          <p:nvPr/>
        </p:nvSpPr>
        <p:spPr bwMode="auto">
          <a:xfrm>
            <a:off x="914400" y="5029200"/>
            <a:ext cx="215900" cy="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55" name="Line 19"/>
          <p:cNvSpPr>
            <a:spLocks noChangeShapeType="1"/>
          </p:cNvSpPr>
          <p:nvPr/>
        </p:nvSpPr>
        <p:spPr bwMode="auto">
          <a:xfrm>
            <a:off x="1371600" y="4953000"/>
            <a:ext cx="1225550" cy="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56" name="Line 20"/>
          <p:cNvSpPr>
            <a:spLocks noChangeShapeType="1"/>
          </p:cNvSpPr>
          <p:nvPr/>
        </p:nvSpPr>
        <p:spPr bwMode="auto">
          <a:xfrm>
            <a:off x="6019800" y="4953000"/>
            <a:ext cx="1439863" cy="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5013" name="Rectangle 21"/>
          <p:cNvSpPr>
            <a:spLocks noChangeArrowheads="1"/>
          </p:cNvSpPr>
          <p:nvPr/>
        </p:nvSpPr>
        <p:spPr bwMode="auto">
          <a:xfrm>
            <a:off x="1187450" y="1066800"/>
            <a:ext cx="7956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zh-CN" sz="2000" b="1">
                <a:solidFill>
                  <a:srgbClr val="FF0000"/>
                </a:solidFill>
              </a:rPr>
              <a:t>It’s impolite (for sb.) to do sth.(</a:t>
            </a:r>
            <a:r>
              <a:rPr lang="zh-CN" altLang="en-US" sz="2000" b="1">
                <a:solidFill>
                  <a:srgbClr val="FF0000"/>
                </a:solidFill>
              </a:rPr>
              <a:t>对于某人</a:t>
            </a:r>
            <a:r>
              <a:rPr lang="en-US" altLang="zh-CN" sz="2000" b="1">
                <a:solidFill>
                  <a:srgbClr val="FF0000"/>
                </a:solidFill>
              </a:rPr>
              <a:t>)</a:t>
            </a:r>
            <a:r>
              <a:rPr lang="zh-CN" altLang="en-US" sz="2000" b="1">
                <a:solidFill>
                  <a:srgbClr val="FF0000"/>
                </a:solidFill>
              </a:rPr>
              <a:t>做某事是不礼貌的</a:t>
            </a:r>
            <a:endParaRPr lang="zh-CN" altLang="en-US" sz="2000">
              <a:solidFill>
                <a:srgbClr val="FF0000"/>
              </a:solidFill>
            </a:endParaRPr>
          </a:p>
        </p:txBody>
      </p:sp>
      <p:sp>
        <p:nvSpPr>
          <p:cNvPr id="85014" name="Text Box 22"/>
          <p:cNvSpPr txBox="1">
            <a:spLocks noChangeArrowheads="1"/>
          </p:cNvSpPr>
          <p:nvPr/>
        </p:nvSpPr>
        <p:spPr bwMode="auto">
          <a:xfrm>
            <a:off x="1295400" y="5257800"/>
            <a:ext cx="68421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zh-CN" sz="2400" b="1">
                <a:solidFill>
                  <a:srgbClr val="FF5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It’s   important </a:t>
            </a:r>
            <a:r>
              <a:rPr lang="zh-CN" alt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（</a:t>
            </a:r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for sb.</a:t>
            </a:r>
            <a:r>
              <a:rPr lang="zh-CN" alt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）</a:t>
            </a:r>
            <a:r>
              <a:rPr lang="zh-CN" altLang="en-US" sz="2400" b="1">
                <a:solidFill>
                  <a:srgbClr val="FF5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CN" sz="2400" b="1">
                <a:solidFill>
                  <a:srgbClr val="FF5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 do sth.</a:t>
            </a:r>
            <a:r>
              <a:rPr lang="en-US" altLang="zh-CN" sz="2400" b="1">
                <a:solidFill>
                  <a:srgbClr val="FF6600"/>
                </a:solidFill>
              </a:rPr>
              <a:t> </a:t>
            </a:r>
          </a:p>
          <a:p>
            <a:pPr>
              <a:lnSpc>
                <a:spcPct val="85000"/>
              </a:lnSpc>
            </a:pPr>
            <a:r>
              <a:rPr lang="zh-CN" alt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（对于某人 ）</a:t>
            </a:r>
            <a:r>
              <a:rPr lang="zh-CN" altLang="en-US" sz="2400" b="1">
                <a:solidFill>
                  <a:srgbClr val="FF5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做某事是重要的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5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5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5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5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5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5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5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5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5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5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5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5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5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5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 animBg="1"/>
      <p:bldP spid="65541" grpId="0" animBg="1"/>
      <p:bldP spid="65542" grpId="0" animBg="1"/>
      <p:bldP spid="65543" grpId="0" animBg="1"/>
      <p:bldP spid="65544" grpId="0" animBg="1"/>
      <p:bldP spid="65545" grpId="0" animBg="1"/>
      <p:bldP spid="65546" grpId="0" animBg="1"/>
      <p:bldP spid="65547" grpId="0" animBg="1"/>
      <p:bldP spid="65548" grpId="0" animBg="1"/>
      <p:bldP spid="65549" grpId="0" animBg="1"/>
      <p:bldP spid="65550" grpId="0" animBg="1"/>
      <p:bldP spid="65551" grpId="0" animBg="1"/>
      <p:bldP spid="65552" grpId="0" animBg="1"/>
      <p:bldP spid="65553" grpId="0" animBg="1"/>
      <p:bldP spid="65554" grpId="0" animBg="1"/>
      <p:bldP spid="65555" grpId="0" animBg="1"/>
      <p:bldP spid="65556" grpId="0" animBg="1"/>
      <p:bldP spid="85013" grpId="0"/>
      <p:bldP spid="850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2447925"/>
            <a:ext cx="8137525" cy="6477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3600">
                <a:solidFill>
                  <a:schemeClr val="tx2"/>
                </a:solidFill>
                <a:latin typeface="Times New Roman" panose="02020603050405020304" pitchFamily="18" charset="0"/>
              </a:rPr>
              <a:t>     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4500563" y="2974975"/>
            <a:ext cx="25273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is important to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4067175" y="4437063"/>
            <a:ext cx="26447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are supposed to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2" name="Group 5"/>
          <p:cNvGrpSpPr/>
          <p:nvPr/>
        </p:nvGrpSpPr>
        <p:grpSpPr bwMode="auto">
          <a:xfrm>
            <a:off x="611188" y="1989138"/>
            <a:ext cx="7921625" cy="719137"/>
            <a:chOff x="0" y="0"/>
            <a:chExt cx="12474" cy="1134"/>
          </a:xfrm>
        </p:grpSpPr>
        <p:sp>
          <p:nvSpPr>
            <p:cNvPr id="86022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3856" cy="1134"/>
            </a:xfrm>
            <a:prstGeom prst="flowChartAlternateProcess">
              <a:avLst/>
            </a:prstGeom>
            <a:solidFill>
              <a:srgbClr val="CCFFFF"/>
            </a:solidFill>
            <a:ln w="28575">
              <a:solidFill>
                <a:srgbClr val="FF0000"/>
              </a:solidFill>
              <a:miter lim="800000"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dirty="0">
                  <a:solidFill>
                    <a:schemeClr val="tx2"/>
                  </a:solidFill>
                </a:rPr>
                <a:t>be supposed to</a:t>
              </a:r>
            </a:p>
          </p:txBody>
        </p:sp>
        <p:sp>
          <p:nvSpPr>
            <p:cNvPr id="86023" name="AutoShape 7"/>
            <p:cNvSpPr>
              <a:spLocks noChangeArrowheads="1"/>
            </p:cNvSpPr>
            <p:nvPr/>
          </p:nvSpPr>
          <p:spPr bwMode="auto">
            <a:xfrm>
              <a:off x="4309" y="0"/>
              <a:ext cx="3856" cy="1134"/>
            </a:xfrm>
            <a:prstGeom prst="flowChartAlternateProcess">
              <a:avLst/>
            </a:prstGeom>
            <a:solidFill>
              <a:srgbClr val="CCFFCC"/>
            </a:solidFill>
            <a:ln w="28575">
              <a:solidFill>
                <a:srgbClr val="FF6600"/>
              </a:solidFill>
              <a:miter lim="800000"/>
            </a:ln>
          </p:spPr>
          <p:txBody>
            <a:bodyPr wrap="none" lIns="90170" tIns="46990" rIns="90170" bIns="46990" anchor="ctr"/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dirty="0">
                  <a:solidFill>
                    <a:schemeClr val="tx2"/>
                  </a:solidFill>
                </a:rPr>
                <a:t>be expected to </a:t>
              </a:r>
            </a:p>
          </p:txBody>
        </p:sp>
        <p:sp>
          <p:nvSpPr>
            <p:cNvPr id="86024" name="AutoShape 8"/>
            <p:cNvSpPr>
              <a:spLocks noChangeArrowheads="1"/>
            </p:cNvSpPr>
            <p:nvPr/>
          </p:nvSpPr>
          <p:spPr bwMode="auto">
            <a:xfrm>
              <a:off x="8618" y="0"/>
              <a:ext cx="3856" cy="1134"/>
            </a:xfrm>
            <a:prstGeom prst="flowChartAlternateProcess">
              <a:avLst/>
            </a:prstGeom>
            <a:solidFill>
              <a:srgbClr val="CCFFFF"/>
            </a:solidFill>
            <a:ln w="28575">
              <a:solidFill>
                <a:srgbClr val="FF0000"/>
              </a:solidFill>
              <a:miter lim="800000"/>
            </a:ln>
          </p:spPr>
          <p:txBody>
            <a:bodyPr wrap="none" lIns="90170" tIns="46990" rIns="90170" bIns="46990" anchor="ctr"/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dirty="0">
                  <a:solidFill>
                    <a:schemeClr val="tx2"/>
                  </a:solidFill>
                </a:rPr>
                <a:t>be important to</a:t>
              </a:r>
            </a:p>
          </p:txBody>
        </p:sp>
      </p:grpSp>
      <p:sp>
        <p:nvSpPr>
          <p:cNvPr id="86025" name="Text Box 9"/>
          <p:cNvSpPr txBox="1">
            <a:spLocks noChangeArrowheads="1"/>
          </p:cNvSpPr>
          <p:nvPr/>
        </p:nvSpPr>
        <p:spPr bwMode="auto">
          <a:xfrm>
            <a:off x="395288" y="2924175"/>
            <a:ext cx="8567737" cy="299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80808"/>
                </a:solidFill>
                <a:latin typeface="Times New Roman" panose="02020603050405020304" pitchFamily="18" charset="0"/>
              </a:rPr>
              <a:t>1. When you go abroad, it ______________ bring  your 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80808"/>
                </a:solidFill>
                <a:latin typeface="Times New Roman" panose="02020603050405020304" pitchFamily="18" charset="0"/>
              </a:rPr>
              <a:t>    passport.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80808"/>
                </a:solidFill>
                <a:latin typeface="Times New Roman" panose="02020603050405020304" pitchFamily="18" charset="0"/>
              </a:rPr>
              <a:t>2. After class, students _______________  clean the chalk  off the blackboard. </a:t>
            </a:r>
          </a:p>
        </p:txBody>
      </p:sp>
      <p:sp>
        <p:nvSpPr>
          <p:cNvPr id="86026" name="AutoShape 10"/>
          <p:cNvSpPr>
            <a:spLocks noChangeArrowheads="1"/>
          </p:cNvSpPr>
          <p:nvPr/>
        </p:nvSpPr>
        <p:spPr bwMode="auto">
          <a:xfrm>
            <a:off x="2124075" y="549275"/>
            <a:ext cx="6121400" cy="11509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bevel/>
              </a14:hiddenLine>
            </a:ext>
          </a:extLst>
        </p:spPr>
        <p:txBody>
          <a:bodyPr wrap="none" lIns="91430" tIns="45715" rIns="91430" bIns="45715" anchor="ctr"/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Complete the sentences with the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 phrases in the box.</a:t>
            </a:r>
          </a:p>
        </p:txBody>
      </p:sp>
      <p:grpSp>
        <p:nvGrpSpPr>
          <p:cNvPr id="86027" name="Group 11"/>
          <p:cNvGrpSpPr/>
          <p:nvPr/>
        </p:nvGrpSpPr>
        <p:grpSpPr bwMode="auto">
          <a:xfrm>
            <a:off x="179388" y="476250"/>
            <a:ext cx="1655762" cy="1223963"/>
            <a:chOff x="0" y="431"/>
            <a:chExt cx="1043" cy="771"/>
          </a:xfrm>
        </p:grpSpPr>
        <p:pic>
          <p:nvPicPr>
            <p:cNvPr id="86028" name="Picture 12" descr="图片25副本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431"/>
              <a:ext cx="1043" cy="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3501" name="TextBox 21"/>
            <p:cNvSpPr txBox="1">
              <a:spLocks noChangeArrowheads="1"/>
            </p:cNvSpPr>
            <p:nvPr/>
          </p:nvSpPr>
          <p:spPr bwMode="auto">
            <a:xfrm>
              <a:off x="317" y="567"/>
              <a:ext cx="422" cy="423"/>
            </a:xfrm>
            <a:prstGeom prst="rect">
              <a:avLst/>
            </a:prstGeom>
            <a:noFill/>
            <a:ln w="9525">
              <a:noFill/>
              <a:miter lim="800000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lIns="91399" tIns="45700" rIns="91399" bIns="45700">
              <a:spAutoFit/>
            </a:bodyPr>
            <a:lstStyle/>
            <a:p>
              <a:pPr algn="l" defTabSz="1087755">
                <a:buFont typeface="Arial" panose="020B0604020202020204" pitchFamily="34" charset="0"/>
                <a:buNone/>
                <a:defRPr/>
              </a:pPr>
              <a:r>
                <a:rPr lang="en-US" altLang="zh-CN" sz="3800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4a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ldLvl="0" autoUpdateAnimBg="0"/>
      <p:bldP spid="86020" grpId="0" bldLvl="0" autoUpdateAnimBg="0"/>
      <p:bldP spid="86025" grpId="0" bldLvl="0" autoUpdateAnimBg="0"/>
      <p:bldP spid="86026" grpId="0" bldLvl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323850" y="836613"/>
            <a:ext cx="8820150" cy="517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80808"/>
                </a:solidFill>
                <a:latin typeface="Times New Roman" panose="02020603050405020304" pitchFamily="18" charset="0"/>
              </a:rPr>
              <a:t>3. If you visit the northern coast of Norway during the </a:t>
            </a:r>
          </a:p>
          <a:p>
            <a:pPr algn="l"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80808"/>
                </a:solidFill>
                <a:latin typeface="Times New Roman" panose="02020603050405020304" pitchFamily="18" charset="0"/>
              </a:rPr>
              <a:t>winter season, it ____________ pack warm clothes</a:t>
            </a:r>
            <a:r>
              <a:rPr lang="en-US" altLang="zh-CN" sz="2800" b="1" dirty="0">
                <a:latin typeface="Times New Roman" panose="02020603050405020304" pitchFamily="18" charset="0"/>
              </a:rPr>
              <a:t>.</a:t>
            </a:r>
            <a:r>
              <a:rPr lang="en-US" altLang="zh-CN" sz="2800" dirty="0">
                <a:latin typeface="Times New Roman" panose="02020603050405020304" pitchFamily="18" charset="0"/>
              </a:rPr>
              <a:t> </a:t>
            </a:r>
          </a:p>
          <a:p>
            <a:pPr algn="l"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en-US" altLang="en-US" sz="2800" b="1" dirty="0">
                <a:latin typeface="Times New Roman" panose="02020603050405020304" pitchFamily="18" charset="0"/>
              </a:rPr>
              <a:t>4. If there are people in the meeting room, you </a:t>
            </a:r>
          </a:p>
          <a:p>
            <a:pPr algn="l"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en-US" altLang="en-US" sz="2800" b="1" dirty="0">
                <a:latin typeface="Times New Roman" panose="02020603050405020304" pitchFamily="18" charset="0"/>
              </a:rPr>
              <a:t> _______________________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</a:t>
            </a:r>
            <a:r>
              <a:rPr lang="en-US" altLang="en-US" sz="2800" b="1" dirty="0">
                <a:latin typeface="Times New Roman" panose="02020603050405020304" pitchFamily="18" charset="0"/>
              </a:rPr>
              <a:t> knock before entering.                                                         </a:t>
            </a:r>
          </a:p>
          <a:p>
            <a:pPr algn="l"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en-US" altLang="en-US" sz="2800" b="1" dirty="0">
                <a:latin typeface="Times New Roman" panose="02020603050405020304" pitchFamily="18" charset="0"/>
              </a:rPr>
              <a:t>5. In many eastern European countries, you     </a:t>
            </a:r>
          </a:p>
          <a:p>
            <a:pPr algn="l"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en-US" altLang="en-US" sz="2800" b="1" dirty="0">
                <a:latin typeface="Times New Roman" panose="02020603050405020304" pitchFamily="18" charset="0"/>
              </a:rPr>
              <a:t>    __________________________</a:t>
            </a:r>
            <a:r>
              <a:rPr lang="en-US" altLang="zh-CN" sz="2800" b="1" dirty="0">
                <a:latin typeface="Times New Roman" panose="02020603050405020304" pitchFamily="18" charset="0"/>
              </a:rPr>
              <a:t>___</a:t>
            </a:r>
            <a:r>
              <a:rPr lang="en-US" altLang="en-US" sz="2800" b="1" dirty="0">
                <a:latin typeface="Times New Roman" panose="02020603050405020304" pitchFamily="18" charset="0"/>
              </a:rPr>
              <a:t> take off your </a:t>
            </a:r>
          </a:p>
          <a:p>
            <a:pPr algn="l"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en-US" altLang="en-US" sz="2800" b="1" dirty="0">
                <a:latin typeface="Times New Roman" panose="02020603050405020304" pitchFamily="18" charset="0"/>
              </a:rPr>
              <a:t> gloves before shaking hands.       </a:t>
            </a:r>
            <a:endParaRPr lang="en-US" altLang="zh-CN" sz="2800" dirty="0">
              <a:latin typeface="Times New Roman" panose="02020603050405020304" pitchFamily="18" charset="0"/>
            </a:endParaRP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250825" y="3141663"/>
            <a:ext cx="54006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are supposed to / are expected to 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684213" y="4565650"/>
            <a:ext cx="568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are supposed to / are expected to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2987675" y="1700213"/>
            <a:ext cx="21415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is important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ldLvl="0" autoUpdateAnimBg="0"/>
      <p:bldP spid="87044" grpId="0" bldLvl="0" autoUpdateAnimBg="0"/>
      <p:bldP spid="87044" grpId="1" bldLvl="0" autoUpdateAnimBg="0"/>
      <p:bldP spid="87045" grpId="0" bldLvl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AutoShape 2"/>
          <p:cNvSpPr>
            <a:spLocks noChangeArrowheads="1"/>
          </p:cNvSpPr>
          <p:nvPr/>
        </p:nvSpPr>
        <p:spPr bwMode="auto">
          <a:xfrm>
            <a:off x="1331913" y="2276475"/>
            <a:ext cx="7129462" cy="1008063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bevel/>
              </a14:hiddenLine>
            </a:ext>
          </a:extLst>
        </p:spPr>
        <p:txBody>
          <a:bodyPr wrap="none" lIns="91430" tIns="45715" rIns="91430" bIns="45715" anchor="ctr"/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Fill in the blanks with the correct forms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of the words in brackets.                   </a:t>
            </a:r>
          </a:p>
        </p:txBody>
      </p:sp>
      <p:grpSp>
        <p:nvGrpSpPr>
          <p:cNvPr id="88067" name="Group 3"/>
          <p:cNvGrpSpPr/>
          <p:nvPr/>
        </p:nvGrpSpPr>
        <p:grpSpPr bwMode="auto">
          <a:xfrm>
            <a:off x="0" y="981075"/>
            <a:ext cx="1655763" cy="1223963"/>
            <a:chOff x="0" y="431"/>
            <a:chExt cx="1043" cy="771"/>
          </a:xfrm>
        </p:grpSpPr>
        <p:pic>
          <p:nvPicPr>
            <p:cNvPr id="88068" name="Picture 4" descr="图片25副本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431"/>
              <a:ext cx="1043" cy="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8613" name="TextBox 21"/>
            <p:cNvSpPr txBox="1">
              <a:spLocks noChangeArrowheads="1"/>
            </p:cNvSpPr>
            <p:nvPr/>
          </p:nvSpPr>
          <p:spPr bwMode="auto">
            <a:xfrm>
              <a:off x="317" y="567"/>
              <a:ext cx="422" cy="423"/>
            </a:xfrm>
            <a:prstGeom prst="rect">
              <a:avLst/>
            </a:prstGeom>
            <a:noFill/>
            <a:ln w="9525">
              <a:noFill/>
              <a:miter lim="800000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lIns="91399" tIns="45700" rIns="91399" bIns="45700">
              <a:spAutoFit/>
            </a:bodyPr>
            <a:lstStyle/>
            <a:p>
              <a:pPr algn="l" defTabSz="1087755">
                <a:buFont typeface="Arial" panose="020B0604020202020204" pitchFamily="34" charset="0"/>
                <a:buNone/>
                <a:defRPr/>
              </a:pPr>
              <a:r>
                <a:rPr lang="en-US" altLang="zh-CN" sz="3800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4b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bldLvl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179388" y="1268413"/>
            <a:ext cx="8713787" cy="469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tx2"/>
                </a:solidFill>
                <a:latin typeface="Times New Roman" panose="02020603050405020304" pitchFamily="18" charset="0"/>
              </a:rPr>
              <a:t>       Each country has different rules about social situations. A traveler ______________________ (not expect; know) all of these, but it is helpful ____________(learn) as many of these customs as possible. One of the best ways to be accepted in a foreign country is to try _____________ (understand) how people think. Learning what you _____________________(suppose; do) and ________________________ (not suppose; do) in social situations may be difficult, but it is worth the trouble if you want to understand another culture.</a:t>
            </a:r>
            <a:r>
              <a:rPr lang="en-US" altLang="zh-CN" sz="24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1331913" y="1844675"/>
            <a:ext cx="316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isn’t expected to know</a:t>
            </a:r>
            <a:r>
              <a:rPr lang="en-US" altLang="zh-CN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2484438" y="2420938"/>
            <a:ext cx="1266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to learn 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1260475" y="3429000"/>
            <a:ext cx="208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to understand 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1619250" y="3933825"/>
            <a:ext cx="269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are supposed to do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468313" y="4438650"/>
            <a:ext cx="3065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aren’t supposed to do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9096" name="AutoShape 8"/>
          <p:cNvSpPr>
            <a:spLocks noChangeArrowheads="1"/>
          </p:cNvSpPr>
          <p:nvPr/>
        </p:nvSpPr>
        <p:spPr bwMode="auto">
          <a:xfrm>
            <a:off x="71438" y="1195388"/>
            <a:ext cx="8964612" cy="4897437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00FF"/>
                </a:solidFill>
                <a:prstDash val="sysDot"/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9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9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bldLvl="0" autoUpdateAnimBg="0"/>
      <p:bldP spid="89091" grpId="0" bldLvl="0" autoUpdateAnimBg="0"/>
      <p:bldP spid="89094" grpId="0" bldLvl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AutoShape 2"/>
          <p:cNvSpPr>
            <a:spLocks noChangeArrowheads="1"/>
          </p:cNvSpPr>
          <p:nvPr/>
        </p:nvSpPr>
        <p:spPr bwMode="auto">
          <a:xfrm>
            <a:off x="179388" y="2565399"/>
            <a:ext cx="8748712" cy="24479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bevel/>
              </a14:hiddenLine>
            </a:ext>
          </a:extLst>
        </p:spPr>
        <p:txBody>
          <a:bodyPr wrap="none" lIns="91430" tIns="45715" rIns="91430" bIns="45715" anchor="ctr"/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400" b="1" dirty="0">
                <a:latin typeface="Times New Roman" panose="02020603050405020304" pitchFamily="18" charset="0"/>
              </a:rPr>
              <a:t>Make a list of advice for someone  coming to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400" b="1" dirty="0">
                <a:latin typeface="Times New Roman" panose="02020603050405020304" pitchFamily="18" charset="0"/>
              </a:rPr>
              <a:t>your country as an exchange student for the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400" b="1" dirty="0">
                <a:latin typeface="Times New Roman" panose="02020603050405020304" pitchFamily="18" charset="0"/>
              </a:rPr>
              <a:t>first time. Work with your group to give advice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400" b="1" dirty="0">
                <a:latin typeface="Times New Roman" panose="02020603050405020304" pitchFamily="18" charset="0"/>
              </a:rPr>
              <a:t> about.                         </a:t>
            </a:r>
          </a:p>
        </p:txBody>
      </p:sp>
      <p:grpSp>
        <p:nvGrpSpPr>
          <p:cNvPr id="90115" name="Group 3"/>
          <p:cNvGrpSpPr/>
          <p:nvPr/>
        </p:nvGrpSpPr>
        <p:grpSpPr bwMode="auto">
          <a:xfrm>
            <a:off x="0" y="981075"/>
            <a:ext cx="1655763" cy="1223963"/>
            <a:chOff x="0" y="431"/>
            <a:chExt cx="1043" cy="771"/>
          </a:xfrm>
        </p:grpSpPr>
        <p:pic>
          <p:nvPicPr>
            <p:cNvPr id="90116" name="Picture 4" descr="图片25副本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431"/>
              <a:ext cx="1043" cy="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9637" name="TextBox 21"/>
            <p:cNvSpPr txBox="1">
              <a:spLocks noChangeArrowheads="1"/>
            </p:cNvSpPr>
            <p:nvPr/>
          </p:nvSpPr>
          <p:spPr bwMode="auto">
            <a:xfrm>
              <a:off x="317" y="567"/>
              <a:ext cx="422" cy="423"/>
            </a:xfrm>
            <a:prstGeom prst="rect">
              <a:avLst/>
            </a:prstGeom>
            <a:noFill/>
            <a:ln w="9525">
              <a:noFill/>
              <a:miter lim="800000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lIns="91399" tIns="45700" rIns="91399" bIns="45700">
              <a:spAutoFit/>
            </a:bodyPr>
            <a:lstStyle/>
            <a:p>
              <a:pPr algn="l" defTabSz="1087755">
                <a:buFont typeface="Arial" panose="020B0604020202020204" pitchFamily="34" charset="0"/>
                <a:buNone/>
                <a:defRPr/>
              </a:pPr>
              <a:r>
                <a:rPr lang="en-US" altLang="zh-CN" sz="3800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4c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bldLvl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533400" y="1038226"/>
            <a:ext cx="5730875" cy="2252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3600" b="1" dirty="0">
                <a:latin typeface="Times New Roman" panose="02020603050405020304" pitchFamily="18" charset="0"/>
              </a:rPr>
              <a:t>Time           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3600" b="1" dirty="0">
                <a:latin typeface="Times New Roman" panose="02020603050405020304" pitchFamily="18" charset="0"/>
              </a:rPr>
              <a:t>meeting people                    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3600" b="1" dirty="0">
                <a:latin typeface="Times New Roman" panose="02020603050405020304" pitchFamily="18" charset="0"/>
              </a:rPr>
              <a:t>table manners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            </a:t>
            </a:r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533400" y="3668713"/>
            <a:ext cx="789305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altLang="zh-CN" sz="3600" b="1" dirty="0">
                <a:latin typeface="Times New Roman" panose="02020603050405020304" pitchFamily="18" charset="0"/>
              </a:rPr>
              <a:t>what to do for someone’s birthday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zh-CN" sz="3600" b="1" dirty="0">
                <a:latin typeface="Times New Roman" panose="02020603050405020304" pitchFamily="18" charset="0"/>
              </a:rPr>
              <a:t>visiting someone’s home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zh-CN" sz="3600" b="1" dirty="0">
                <a:latin typeface="Times New Roman" panose="02020603050405020304" pitchFamily="18" charset="0"/>
              </a:rPr>
              <a:t>giving 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gifts</a:t>
            </a:r>
            <a:endParaRPr lang="en-US" altLang="zh-CN" sz="36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bldLvl="0"/>
      <p:bldP spid="911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3"/>
          <p:cNvSpPr txBox="1">
            <a:spLocks noChangeArrowheads="1"/>
          </p:cNvSpPr>
          <p:nvPr/>
        </p:nvSpPr>
        <p:spPr bwMode="auto">
          <a:xfrm>
            <a:off x="381000" y="2852738"/>
            <a:ext cx="84582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CFEA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/>
              <a:t>1. Recite the new words.</a:t>
            </a:r>
            <a:endParaRPr lang="zh-CN" altLang="zh-CN" sz="3600" b="1" dirty="0"/>
          </a:p>
          <a:p>
            <a:r>
              <a:rPr lang="en-US" altLang="zh-CN" sz="3600" b="1" dirty="0"/>
              <a:t>2. </a:t>
            </a:r>
            <a:r>
              <a:rPr lang="zh-CN" altLang="zh-CN" sz="3600" b="1" dirty="0"/>
              <a:t>根据小组对</a:t>
            </a:r>
            <a:r>
              <a:rPr lang="en-US" altLang="zh-CN" sz="3600" b="1" dirty="0"/>
              <a:t>4c</a:t>
            </a:r>
            <a:r>
              <a:rPr lang="zh-CN" altLang="zh-CN" sz="3600" b="1" dirty="0"/>
              <a:t>讨论的结果，写一篇短文</a:t>
            </a:r>
            <a:r>
              <a:rPr lang="zh-CN" altLang="zh-CN" sz="3600" b="1" dirty="0" smtClean="0"/>
              <a:t>。</a:t>
            </a:r>
            <a:r>
              <a:rPr lang="en-US" altLang="zh-CN" sz="3600" b="1" dirty="0" smtClean="0"/>
              <a:t> </a:t>
            </a:r>
            <a:endParaRPr lang="zh-CN" altLang="zh-CN" sz="3600" b="1" dirty="0"/>
          </a:p>
        </p:txBody>
      </p:sp>
      <p:sp>
        <p:nvSpPr>
          <p:cNvPr id="92163" name="Text Box 4"/>
          <p:cNvSpPr txBox="1">
            <a:spLocks noChangeArrowheads="1"/>
          </p:cNvSpPr>
          <p:nvPr/>
        </p:nvSpPr>
        <p:spPr bwMode="auto">
          <a:xfrm>
            <a:off x="2209800" y="1524000"/>
            <a:ext cx="42878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4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HOMEWORK</a:t>
            </a:r>
            <a:r>
              <a:rPr lang="en-US" altLang="zh-CN" sz="40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WordArt 2"/>
          <p:cNvSpPr>
            <a:spLocks noChangeArrowheads="1" noChangeShapeType="1"/>
          </p:cNvSpPr>
          <p:nvPr/>
        </p:nvSpPr>
        <p:spPr bwMode="auto">
          <a:xfrm>
            <a:off x="1042988" y="2276475"/>
            <a:ext cx="7272337" cy="3024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>
                <a:ln w="19050">
                  <a:solidFill>
                    <a:srgbClr val="99CCFF"/>
                  </a:solidFill>
                  <a:round/>
                </a:ln>
                <a:gradFill rotWithShape="1">
                  <a:gsLst>
                    <a:gs pos="0">
                      <a:srgbClr val="0000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Arial Narrow" panose="020B0606020202030204"/>
              </a:rPr>
              <a:t>Thank you!</a:t>
            </a:r>
            <a:endParaRPr lang="zh-CN" altLang="en-US" sz="3600" b="1" kern="10">
              <a:ln w="19050">
                <a:solidFill>
                  <a:srgbClr val="99CCFF"/>
                </a:solidFill>
                <a:round/>
              </a:ln>
              <a:gradFill rotWithShape="1">
                <a:gsLst>
                  <a:gs pos="0">
                    <a:srgbClr val="0000FF"/>
                  </a:gs>
                  <a:gs pos="100000">
                    <a:schemeClr val="folHlink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990000"/>
                </a:outerShdw>
              </a:effectLst>
              <a:latin typeface="Arial Narrow" panose="020B0606020202030204"/>
            </a:endParaRPr>
          </a:p>
        </p:txBody>
      </p:sp>
    </p:spTree>
  </p:cSld>
  <p:clrMapOvr>
    <a:masterClrMapping/>
  </p:clrMapOvr>
  <p:transition>
    <p:wheel spokes="2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F2007012508091769002365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819400"/>
            <a:ext cx="3314700" cy="216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79" name="Picture 3" descr="ruishi_guoqi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34000" y="2667000"/>
            <a:ext cx="28765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762000" y="533400"/>
            <a:ext cx="8229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Read the following opinions of a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Colombian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and a Swiss student . In which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Country is it OK to be 15 minutes late for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dinner?</a:t>
            </a:r>
            <a:r>
              <a:rPr lang="en-US" altLang="zh-CN" sz="28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1371600" y="5562600"/>
            <a:ext cx="2209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Colombia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5562600" y="55626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Switzerland</a:t>
            </a:r>
          </a:p>
        </p:txBody>
      </p:sp>
      <p:sp>
        <p:nvSpPr>
          <p:cNvPr id="75783" name="Oval 7"/>
          <p:cNvSpPr>
            <a:spLocks noChangeArrowheads="1"/>
          </p:cNvSpPr>
          <p:nvPr/>
        </p:nvSpPr>
        <p:spPr bwMode="auto">
          <a:xfrm>
            <a:off x="228600" y="457200"/>
            <a:ext cx="719138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8700E2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3a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533400" y="2590800"/>
            <a:ext cx="8153400" cy="350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Where I’m from, we’re pretty relaxed about time. We don’t like to rush around, so we don’t mind if people are a little late sometimes. If you tell a friend you’re going to their house for dinner, it’s OK  if you arrive a bit late. We like to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enjoy our time slowly</a:t>
            </a:r>
            <a:r>
              <a:rPr lang="en-US" altLang="zh-CN" sz="3200" b="1" dirty="0">
                <a:latin typeface="Times New Roman" panose="02020603050405020304" pitchFamily="18" charset="0"/>
              </a:rPr>
              <a:t>. We value the time we  spend with our family and</a:t>
            </a:r>
          </a:p>
        </p:txBody>
      </p:sp>
      <p:pic>
        <p:nvPicPr>
          <p:cNvPr id="76803" name="Picture 3" descr="colomb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457200"/>
            <a:ext cx="192246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4038600" y="1143000"/>
            <a:ext cx="26670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Teresa Lopez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Cali, Colombia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228600" y="1219200"/>
            <a:ext cx="871220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friends in our everyday lives. We often just drop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 by our friends’ homes if we have time. We don’t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usually have to make plans to meet our friends.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 When we see each other,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it’s polite</a:t>
            </a:r>
            <a:r>
              <a:rPr lang="en-US" altLang="zh-CN" sz="3200" b="1" dirty="0">
                <a:latin typeface="Times New Roman" panose="02020603050405020304" pitchFamily="18" charset="0"/>
              </a:rPr>
              <a:t> for boys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to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shake hands</a:t>
            </a:r>
            <a:r>
              <a:rPr lang="en-US" altLang="zh-CN" sz="3200" b="1" dirty="0">
                <a:latin typeface="Times New Roman" panose="02020603050405020304" pitchFamily="18" charset="0"/>
              </a:rPr>
              <a:t> and for girls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to kiss each other</a:t>
            </a:r>
            <a:r>
              <a:rPr lang="en-US" altLang="zh-CN" sz="3200" b="1" dirty="0">
                <a:latin typeface="Times New Roman" panose="02020603050405020304" pitchFamily="18" charset="0"/>
              </a:rPr>
              <a:t> on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the side of the face. We often just  walk around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the town center, seeing as  many of our friends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as we can!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bo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4163" y="457200"/>
            <a:ext cx="2262187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3886200" y="1600200"/>
            <a:ext cx="40386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99"/>
                </a:solidFill>
                <a:latin typeface="Times New Roman" panose="02020603050405020304" pitchFamily="18" charset="0"/>
              </a:rPr>
              <a:t>Marc LeBlanc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99"/>
                </a:solidFill>
                <a:latin typeface="Times New Roman" panose="02020603050405020304" pitchFamily="18" charset="0"/>
              </a:rPr>
              <a:t>Lausanne, Switzerland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304800" y="3581400"/>
            <a:ext cx="86106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In Switzerland, it’s very important to be on time.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We’re the capital of clocks and watches, after all! If someone invites you to meet him or her at noon, then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you’re expected to</a:t>
            </a:r>
            <a:r>
              <a:rPr lang="en-US" altLang="zh-CN" sz="3200" b="1">
                <a:latin typeface="Times New Roman" panose="02020603050405020304" pitchFamily="18" charset="0"/>
              </a:rPr>
              <a:t> be there at noon. If you’re even 15 minutes late, your friend may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304800" y="1143000"/>
            <a:ext cx="861060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get mad. So I make an eﬀort to be on time when I meet my friends. I always leave the house early to avoid heavy traﬃc because I think it’s impolite to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keep others waiting</a:t>
            </a:r>
            <a:r>
              <a:rPr lang="en-US" altLang="zh-CN" sz="3200" b="1">
                <a:latin typeface="Times New Roman" panose="02020603050405020304" pitchFamily="18" charset="0"/>
              </a:rPr>
              <a:t>. Also, we never visit a friend’s house without calling first. We almost always make plans to see friends. We usually plan seeing as  to do something interesting, or go somewhere together.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298" name="Group 2"/>
          <p:cNvGraphicFramePr>
            <a:graphicFrameLocks noGrp="1"/>
          </p:cNvGraphicFramePr>
          <p:nvPr>
            <p:ph idx="4294967295"/>
          </p:nvPr>
        </p:nvGraphicFramePr>
        <p:xfrm>
          <a:off x="228600" y="609600"/>
          <a:ext cx="8686800" cy="5716271"/>
        </p:xfrm>
        <a:graphic>
          <a:graphicData uri="http://schemas.openxmlformats.org/drawingml/2006/table">
            <a:tbl>
              <a:tblPr/>
              <a:tblGrid>
                <a:gridCol w="3473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3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65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Attitude towards…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Colombia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being on time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8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visiting a friend’s house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making plans with friends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0915" name="Text Box 20"/>
          <p:cNvSpPr txBox="1">
            <a:spLocks noChangeArrowheads="1"/>
          </p:cNvSpPr>
          <p:nvPr/>
        </p:nvSpPr>
        <p:spPr bwMode="auto">
          <a:xfrm>
            <a:off x="3810000" y="1905000"/>
            <a:ext cx="46799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We are pretty relaxed about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time.</a:t>
            </a:r>
          </a:p>
        </p:txBody>
      </p:sp>
      <p:sp>
        <p:nvSpPr>
          <p:cNvPr id="80916" name="Text Box 21"/>
          <p:cNvSpPr txBox="1">
            <a:spLocks noChangeArrowheads="1"/>
          </p:cNvSpPr>
          <p:nvPr/>
        </p:nvSpPr>
        <p:spPr bwMode="auto">
          <a:xfrm>
            <a:off x="3886200" y="3048000"/>
            <a:ext cx="449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We often just drop by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our friends’ homes.</a:t>
            </a:r>
          </a:p>
        </p:txBody>
      </p:sp>
      <p:sp>
        <p:nvSpPr>
          <p:cNvPr id="80917" name="Text Box 22"/>
          <p:cNvSpPr txBox="1">
            <a:spLocks noChangeArrowheads="1"/>
          </p:cNvSpPr>
          <p:nvPr/>
        </p:nvSpPr>
        <p:spPr bwMode="auto">
          <a:xfrm>
            <a:off x="3851275" y="4435475"/>
            <a:ext cx="4454525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We don’t have to make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plans when we get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together with friends.</a:t>
            </a:r>
          </a:p>
        </p:txBody>
      </p:sp>
      <p:pic>
        <p:nvPicPr>
          <p:cNvPr id="80918" name="Picture 22" descr="u=4036405115,3260084878&amp;fm=21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685800"/>
            <a:ext cx="7620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19" name="Picture 23" descr="u=899969604,3202981410&amp;fm=21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5105400"/>
            <a:ext cx="9334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20" name="Oval 2"/>
          <p:cNvSpPr>
            <a:spLocks noChangeArrowheads="1"/>
          </p:cNvSpPr>
          <p:nvPr/>
        </p:nvSpPr>
        <p:spPr bwMode="auto">
          <a:xfrm>
            <a:off x="304800" y="152400"/>
            <a:ext cx="790575" cy="84613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latin typeface="Times New Roman" panose="02020603050405020304" pitchFamily="18" charset="0"/>
              </a:rPr>
              <a:t>3b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0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0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0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5" grpId="0" autoUpdateAnimBg="0"/>
      <p:bldP spid="80916" grpId="0" autoUpdateAnimBg="0"/>
      <p:bldP spid="8091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46" name="Group 2"/>
          <p:cNvGraphicFramePr>
            <a:graphicFrameLocks noGrp="1"/>
          </p:cNvGraphicFramePr>
          <p:nvPr>
            <p:ph idx="4294967295"/>
          </p:nvPr>
        </p:nvGraphicFramePr>
        <p:xfrm>
          <a:off x="228600" y="533400"/>
          <a:ext cx="8458200" cy="5676584"/>
        </p:xfrm>
        <a:graphic>
          <a:graphicData uri="http://schemas.openxmlformats.org/drawingml/2006/table">
            <a:tbl>
              <a:tblPr/>
              <a:tblGrid>
                <a:gridCol w="301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38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65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Attitude towards…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Switzerland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6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being on time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visiting a friend’s house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1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making plans with friends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1945" name="Text Box 25"/>
          <p:cNvSpPr txBox="1">
            <a:spLocks noChangeArrowheads="1"/>
          </p:cNvSpPr>
          <p:nvPr/>
        </p:nvSpPr>
        <p:spPr bwMode="auto">
          <a:xfrm>
            <a:off x="3505200" y="1752600"/>
            <a:ext cx="43926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It’s very important to be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on time.</a:t>
            </a:r>
          </a:p>
        </p:txBody>
      </p:sp>
      <p:sp>
        <p:nvSpPr>
          <p:cNvPr id="81946" name="Text Box 26"/>
          <p:cNvSpPr txBox="1">
            <a:spLocks noChangeArrowheads="1"/>
          </p:cNvSpPr>
          <p:nvPr/>
        </p:nvSpPr>
        <p:spPr bwMode="auto">
          <a:xfrm>
            <a:off x="3429000" y="3200400"/>
            <a:ext cx="49688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We never visit a friend’s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house without calling first.</a:t>
            </a:r>
          </a:p>
        </p:txBody>
      </p:sp>
      <p:sp>
        <p:nvSpPr>
          <p:cNvPr id="81947" name="Text Box 27"/>
          <p:cNvSpPr txBox="1">
            <a:spLocks noChangeArrowheads="1"/>
          </p:cNvSpPr>
          <p:nvPr/>
        </p:nvSpPr>
        <p:spPr bwMode="auto">
          <a:xfrm>
            <a:off x="3429000" y="4953000"/>
            <a:ext cx="4724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We usually make plans to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meet friends.</a:t>
            </a:r>
          </a:p>
        </p:txBody>
      </p:sp>
      <p:pic>
        <p:nvPicPr>
          <p:cNvPr id="81948" name="Picture 28" descr="u=866531188,2635492291&amp;fm=21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42925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5" grpId="0" autoUpdateAnimBg="0"/>
      <p:bldP spid="81946" grpId="0" autoUpdateAnimBg="0"/>
      <p:bldP spid="8194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 bwMode="auto">
          <a:xfrm>
            <a:off x="1403350" y="3644900"/>
            <a:ext cx="5954713" cy="2767013"/>
            <a:chOff x="0" y="0"/>
            <a:chExt cx="10738" cy="4989"/>
          </a:xfrm>
        </p:grpSpPr>
        <p:pic>
          <p:nvPicPr>
            <p:cNvPr id="82947" name="Picture 3" descr="u=1024805179,2511059030&amp;fm=23&amp;gp=0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692" y="165"/>
              <a:ext cx="4047" cy="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948" name="Picture 4" descr="u=1024805179,2511059030&amp;fm=23&amp;gp=0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4196" cy="4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2949" name="AutoShape 5"/>
          <p:cNvSpPr>
            <a:spLocks noChangeArrowheads="1"/>
          </p:cNvSpPr>
          <p:nvPr/>
        </p:nvSpPr>
        <p:spPr bwMode="auto">
          <a:xfrm>
            <a:off x="395288" y="1916113"/>
            <a:ext cx="3746500" cy="1728787"/>
          </a:xfrm>
          <a:prstGeom prst="cloudCallout">
            <a:avLst>
              <a:gd name="adj1" fmla="val 29366"/>
              <a:gd name="adj2" fmla="val 9802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8000"/>
                </a:solidFill>
                <a:round/>
              </a14:hiddenLine>
            </a:ext>
          </a:extLst>
        </p:spPr>
        <p:txBody>
          <a:bodyPr wrap="none" lIns="90170" tIns="46990" rIns="90170" bIns="46990" anchor="ctr"/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Hi, Marc. Sorry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I’m a little late.</a:t>
            </a:r>
          </a:p>
        </p:txBody>
      </p:sp>
      <p:sp>
        <p:nvSpPr>
          <p:cNvPr id="82950" name="AutoShape 6"/>
          <p:cNvSpPr>
            <a:spLocks noChangeArrowheads="1"/>
          </p:cNvSpPr>
          <p:nvPr/>
        </p:nvSpPr>
        <p:spPr bwMode="auto">
          <a:xfrm>
            <a:off x="5364163" y="1773238"/>
            <a:ext cx="3024187" cy="1439862"/>
          </a:xfrm>
          <a:prstGeom prst="wedgeRoundRectCallout">
            <a:avLst>
              <a:gd name="adj1" fmla="val -36750"/>
              <a:gd name="adj2" fmla="val 85625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/>
          <a:lstStyle/>
          <a:p>
            <a:pPr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Teresa, you’re  </a:t>
            </a:r>
          </a:p>
          <a:p>
            <a:pPr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10 minutes late!</a:t>
            </a:r>
          </a:p>
        </p:txBody>
      </p:sp>
      <p:sp>
        <p:nvSpPr>
          <p:cNvPr id="82951" name="AutoShape 7"/>
          <p:cNvSpPr>
            <a:spLocks noChangeArrowheads="1"/>
          </p:cNvSpPr>
          <p:nvPr/>
        </p:nvSpPr>
        <p:spPr bwMode="auto">
          <a:xfrm>
            <a:off x="2124075" y="620713"/>
            <a:ext cx="6159500" cy="6905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bevel/>
              </a14:hiddenLine>
            </a:ext>
          </a:extLst>
        </p:spPr>
        <p:txBody>
          <a:bodyPr wrap="none" lIns="91430" tIns="45715" rIns="91430" bIns="45715" anchor="ctr"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Role-play the conversation.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82952" name="Group 8"/>
          <p:cNvGrpSpPr/>
          <p:nvPr/>
        </p:nvGrpSpPr>
        <p:grpSpPr bwMode="auto">
          <a:xfrm>
            <a:off x="179388" y="476250"/>
            <a:ext cx="1655762" cy="1223963"/>
            <a:chOff x="0" y="431"/>
            <a:chExt cx="1043" cy="771"/>
          </a:xfrm>
        </p:grpSpPr>
        <p:pic>
          <p:nvPicPr>
            <p:cNvPr id="82953" name="Picture 9" descr="图片25副本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431"/>
              <a:ext cx="1043" cy="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450" name="TextBox 21"/>
            <p:cNvSpPr txBox="1">
              <a:spLocks noChangeArrowheads="1"/>
            </p:cNvSpPr>
            <p:nvPr/>
          </p:nvSpPr>
          <p:spPr bwMode="auto">
            <a:xfrm>
              <a:off x="317" y="567"/>
              <a:ext cx="422" cy="423"/>
            </a:xfrm>
            <a:prstGeom prst="rect">
              <a:avLst/>
            </a:prstGeom>
            <a:noFill/>
            <a:ln w="9525">
              <a:noFill/>
              <a:miter lim="800000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lIns="91399" tIns="45700" rIns="91399" bIns="45700">
              <a:spAutoFit/>
            </a:bodyPr>
            <a:lstStyle/>
            <a:p>
              <a:pPr algn="l" defTabSz="1087755">
                <a:buFont typeface="Arial" panose="020B0604020202020204" pitchFamily="34" charset="0"/>
                <a:buNone/>
                <a:defRPr/>
              </a:pPr>
              <a:r>
                <a:rPr lang="en-US" altLang="zh-CN" sz="3800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3c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9" grpId="0" bldLvl="0"/>
      <p:bldP spid="82950" grpId="0" bldLvl="0"/>
      <p:bldP spid="82951" grpId="0" bldLvl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845</Words>
  <Application>Microsoft Office PowerPoint</Application>
  <PresentationFormat>全屏显示(4:3)</PresentationFormat>
  <Paragraphs>118</Paragraphs>
  <Slides>19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黑体</vt:lpstr>
      <vt:lpstr>宋体</vt:lpstr>
      <vt:lpstr>微软雅黑</vt:lpstr>
      <vt:lpstr>Arial</vt:lpstr>
      <vt:lpstr>Arial Black</vt:lpstr>
      <vt:lpstr>Arial Narrow</vt:lpstr>
      <vt:lpstr>Comic Sans MS</vt:lpstr>
      <vt:lpstr>Tahoma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2023-01-16T22:35:03Z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2A8CEA530A1F40A8BE3D0AF766EC5126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