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302" r:id="rId3"/>
    <p:sldId id="303" r:id="rId4"/>
    <p:sldId id="304" r:id="rId5"/>
    <p:sldId id="305" r:id="rId6"/>
    <p:sldId id="277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FF"/>
    <a:srgbClr val="3333FF"/>
    <a:srgbClr val="0000FF"/>
    <a:srgbClr val="FFFF00"/>
    <a:srgbClr val="FF3399"/>
    <a:srgbClr val="FF6600"/>
    <a:srgbClr val="6AE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6" autoAdjust="0"/>
    <p:restoredTop sz="95550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16D43-75DA-461C-AB15-6B98F074052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736F-4EF8-4584-9DB9-9D15C9C4BD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4736F-4EF8-4584-9DB9-9D15C9C4BD9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106E1-A9BA-487A-B918-83A51AB7C6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B7B2-CFFE-4BEF-BC28-237169AC77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EA433-309D-4345-96E4-64B7E79D16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420A1-FCAA-49E8-9E54-B69532BE2A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BCE49-D741-40C2-B0CD-126306464F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B6F77-3C1B-4AF5-A516-A663B4130A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50BA5-59B8-484C-AACA-1A811F5070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942DE-E13A-433E-A493-E031E7325F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4D20F-D7D9-4EFE-9814-2F4B0126CB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BA158-3E45-494B-A4D0-D228E37AF2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42AC5-EA91-45B7-8393-ED2F89C31F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C809508-B9C2-4FEF-B19C-649196C9FA4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52736"/>
            <a:ext cx="91440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kern="10" dirty="0" smtClean="0">
                <a:ln w="19050">
                  <a:noFill/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Aharoni" pitchFamily="2" charset="-79"/>
                <a:cs typeface="Aharoni" pitchFamily="2" charset="-79"/>
              </a:rPr>
              <a:t>Unit 7</a:t>
            </a:r>
          </a:p>
          <a:p>
            <a:pPr algn="ctr"/>
            <a:r>
              <a:rPr lang="en-US" altLang="zh-CN" sz="11500" dirty="0" smtClean="0">
                <a:latin typeface="Aharoni" pitchFamily="2" charset="-79"/>
                <a:cs typeface="Aharoni" pitchFamily="2" charset="-79"/>
              </a:rPr>
              <a:t>Seasons</a:t>
            </a:r>
            <a:r>
              <a:rPr lang="en-US" altLang="zh-CN" sz="9600" b="1" kern="10" dirty="0" smtClean="0">
                <a:ln w="19050">
                  <a:noFill/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altLang="zh-CN" sz="4000" b="1" kern="10" dirty="0" smtClean="0">
                <a:ln w="19050">
                  <a:noFill/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Aharoni" pitchFamily="2" charset="-79"/>
                <a:cs typeface="Aharoni" pitchFamily="2" charset="-79"/>
              </a:rPr>
              <a:t>Grammar 1</a:t>
            </a:r>
            <a:endParaRPr lang="zh-CN" altLang="en-US" sz="4000" b="1" kern="10" dirty="0">
              <a:ln w="19050">
                <a:noFill/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02" y="551723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leav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836613"/>
            <a:ext cx="2087563" cy="16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987675" y="1196975"/>
            <a:ext cx="511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The leaves  fall.</a:t>
            </a:r>
          </a:p>
        </p:txBody>
      </p:sp>
      <p:grpSp>
        <p:nvGrpSpPr>
          <p:cNvPr id="57350" name="Group 6"/>
          <p:cNvGrpSpPr/>
          <p:nvPr/>
        </p:nvGrpSpPr>
        <p:grpSpPr bwMode="auto">
          <a:xfrm>
            <a:off x="3348038" y="1700213"/>
            <a:ext cx="1871662" cy="588962"/>
            <a:chOff x="2154" y="845"/>
            <a:chExt cx="409" cy="376"/>
          </a:xfrm>
        </p:grpSpPr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57353" name="Group 9"/>
          <p:cNvGrpSpPr/>
          <p:nvPr/>
        </p:nvGrpSpPr>
        <p:grpSpPr bwMode="auto">
          <a:xfrm>
            <a:off x="5508625" y="1700213"/>
            <a:ext cx="792163" cy="519112"/>
            <a:chOff x="2699" y="1480"/>
            <a:chExt cx="499" cy="327"/>
          </a:xfrm>
        </p:grpSpPr>
        <p:sp>
          <p:nvSpPr>
            <p:cNvPr id="57354" name="Line 10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979613" y="2708275"/>
            <a:ext cx="511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The temperature  drops.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403350" y="3716338"/>
            <a:ext cx="6048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The snowy season will begin.</a:t>
            </a:r>
          </a:p>
        </p:txBody>
      </p:sp>
      <p:grpSp>
        <p:nvGrpSpPr>
          <p:cNvPr id="57358" name="Group 14"/>
          <p:cNvGrpSpPr/>
          <p:nvPr/>
        </p:nvGrpSpPr>
        <p:grpSpPr bwMode="auto">
          <a:xfrm>
            <a:off x="3203575" y="3141663"/>
            <a:ext cx="1871663" cy="588962"/>
            <a:chOff x="2154" y="845"/>
            <a:chExt cx="409" cy="376"/>
          </a:xfrm>
        </p:grpSpPr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57364" name="Group 20"/>
          <p:cNvGrpSpPr/>
          <p:nvPr/>
        </p:nvGrpSpPr>
        <p:grpSpPr bwMode="auto">
          <a:xfrm>
            <a:off x="5867400" y="3213100"/>
            <a:ext cx="792163" cy="519113"/>
            <a:chOff x="2699" y="1480"/>
            <a:chExt cx="499" cy="327"/>
          </a:xfrm>
        </p:grpSpPr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6" name="Text Box 22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57367" name="Group 23"/>
          <p:cNvGrpSpPr/>
          <p:nvPr/>
        </p:nvGrpSpPr>
        <p:grpSpPr bwMode="auto">
          <a:xfrm>
            <a:off x="1979613" y="4221163"/>
            <a:ext cx="3097212" cy="617537"/>
            <a:chOff x="2154" y="845"/>
            <a:chExt cx="409" cy="283"/>
          </a:xfrm>
        </p:grpSpPr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9" name="Text Box 25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57370" name="Group 26"/>
          <p:cNvGrpSpPr/>
          <p:nvPr/>
        </p:nvGrpSpPr>
        <p:grpSpPr bwMode="auto">
          <a:xfrm>
            <a:off x="5219700" y="4221163"/>
            <a:ext cx="1655763" cy="519112"/>
            <a:chOff x="2699" y="1480"/>
            <a:chExt cx="499" cy="231"/>
          </a:xfrm>
        </p:grpSpPr>
        <p:sp>
          <p:nvSpPr>
            <p:cNvPr id="57371" name="Line 27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72" name="Text Box 28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57373" name="Oval 29"/>
          <p:cNvSpPr>
            <a:spLocks noChangeArrowheads="1"/>
          </p:cNvSpPr>
          <p:nvPr/>
        </p:nvSpPr>
        <p:spPr bwMode="auto">
          <a:xfrm>
            <a:off x="5580063" y="908050"/>
            <a:ext cx="1368425" cy="381635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4500563" y="4941888"/>
            <a:ext cx="4392612" cy="701675"/>
          </a:xfrm>
          <a:prstGeom prst="rect">
            <a:avLst/>
          </a:prstGeom>
          <a:solidFill>
            <a:srgbClr val="6AE0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Monotype Corsiva" panose="03010101010201010101" pitchFamily="66" charset="0"/>
              </a:rPr>
              <a:t> </a:t>
            </a:r>
            <a:r>
              <a:rPr lang="en-US" altLang="zh-CN" sz="40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Intransitive verbs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6" grpId="0"/>
      <p:bldP spid="57357" grpId="0"/>
      <p:bldP spid="57373" grpId="0" animBg="1"/>
      <p:bldP spid="573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but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692150"/>
            <a:ext cx="2160588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627313" y="981075"/>
            <a:ext cx="5761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The flowers are beautiful.</a:t>
            </a:r>
          </a:p>
        </p:txBody>
      </p:sp>
      <p:grpSp>
        <p:nvGrpSpPr>
          <p:cNvPr id="62471" name="Group 7"/>
          <p:cNvGrpSpPr/>
          <p:nvPr/>
        </p:nvGrpSpPr>
        <p:grpSpPr bwMode="auto">
          <a:xfrm>
            <a:off x="2916238" y="1557338"/>
            <a:ext cx="2160587" cy="619125"/>
            <a:chOff x="2154" y="845"/>
            <a:chExt cx="409" cy="277"/>
          </a:xfrm>
        </p:grpSpPr>
        <p:sp>
          <p:nvSpPr>
            <p:cNvPr id="62472" name="Line 8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62476" name="Group 12"/>
          <p:cNvGrpSpPr/>
          <p:nvPr/>
        </p:nvGrpSpPr>
        <p:grpSpPr bwMode="auto">
          <a:xfrm>
            <a:off x="5148263" y="1484313"/>
            <a:ext cx="792162" cy="519112"/>
            <a:chOff x="2699" y="1480"/>
            <a:chExt cx="499" cy="327"/>
          </a:xfrm>
        </p:grpSpPr>
        <p:sp>
          <p:nvSpPr>
            <p:cNvPr id="62477" name="Line 13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78" name="Text Box 14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62486" name="Group 22"/>
          <p:cNvGrpSpPr/>
          <p:nvPr/>
        </p:nvGrpSpPr>
        <p:grpSpPr bwMode="auto">
          <a:xfrm>
            <a:off x="6372225" y="1484313"/>
            <a:ext cx="1439863" cy="579437"/>
            <a:chOff x="2245" y="2206"/>
            <a:chExt cx="907" cy="365"/>
          </a:xfrm>
        </p:grpSpPr>
        <p:sp>
          <p:nvSpPr>
            <p:cNvPr id="62484" name="Line 20"/>
            <p:cNvSpPr>
              <a:spLocks noChangeShapeType="1"/>
            </p:cNvSpPr>
            <p:nvPr/>
          </p:nvSpPr>
          <p:spPr bwMode="auto">
            <a:xfrm>
              <a:off x="2245" y="2251"/>
              <a:ext cx="907" cy="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5" name="Rectangle 21"/>
            <p:cNvSpPr>
              <a:spLocks noChangeArrowheads="1"/>
            </p:cNvSpPr>
            <p:nvPr/>
          </p:nvSpPr>
          <p:spPr bwMode="auto">
            <a:xfrm>
              <a:off x="2472" y="2206"/>
              <a:ext cx="2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</p:grp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2124075" y="2565400"/>
            <a:ext cx="5761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Autumn leaves turn brown.</a:t>
            </a:r>
          </a:p>
        </p:txBody>
      </p:sp>
      <p:grpSp>
        <p:nvGrpSpPr>
          <p:cNvPr id="62488" name="Group 24"/>
          <p:cNvGrpSpPr/>
          <p:nvPr/>
        </p:nvGrpSpPr>
        <p:grpSpPr bwMode="auto">
          <a:xfrm>
            <a:off x="2700338" y="3068638"/>
            <a:ext cx="2663825" cy="619125"/>
            <a:chOff x="2154" y="845"/>
            <a:chExt cx="409" cy="277"/>
          </a:xfrm>
        </p:grpSpPr>
        <p:sp>
          <p:nvSpPr>
            <p:cNvPr id="62489" name="Line 25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0" name="Text Box 26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62491" name="Group 27"/>
          <p:cNvGrpSpPr/>
          <p:nvPr/>
        </p:nvGrpSpPr>
        <p:grpSpPr bwMode="auto">
          <a:xfrm>
            <a:off x="5219700" y="3068638"/>
            <a:ext cx="792163" cy="519112"/>
            <a:chOff x="2699" y="1480"/>
            <a:chExt cx="499" cy="327"/>
          </a:xfrm>
        </p:grpSpPr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3" name="Text Box 29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62494" name="Group 30"/>
          <p:cNvGrpSpPr/>
          <p:nvPr/>
        </p:nvGrpSpPr>
        <p:grpSpPr bwMode="auto">
          <a:xfrm>
            <a:off x="6300788" y="3068638"/>
            <a:ext cx="1079500" cy="579437"/>
            <a:chOff x="2245" y="2206"/>
            <a:chExt cx="907" cy="365"/>
          </a:xfrm>
        </p:grpSpPr>
        <p:sp>
          <p:nvSpPr>
            <p:cNvPr id="62495" name="Line 31"/>
            <p:cNvSpPr>
              <a:spLocks noChangeShapeType="1"/>
            </p:cNvSpPr>
            <p:nvPr/>
          </p:nvSpPr>
          <p:spPr bwMode="auto">
            <a:xfrm>
              <a:off x="2245" y="2251"/>
              <a:ext cx="907" cy="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6" name="Rectangle 32"/>
            <p:cNvSpPr>
              <a:spLocks noChangeArrowheads="1"/>
            </p:cNvSpPr>
            <p:nvPr/>
          </p:nvSpPr>
          <p:spPr bwMode="auto">
            <a:xfrm>
              <a:off x="2472" y="2206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</p:grp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2195513" y="3789363"/>
            <a:ext cx="5472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The weather becomes cool.</a:t>
            </a:r>
          </a:p>
        </p:txBody>
      </p:sp>
      <p:grpSp>
        <p:nvGrpSpPr>
          <p:cNvPr id="62498" name="Group 34"/>
          <p:cNvGrpSpPr/>
          <p:nvPr/>
        </p:nvGrpSpPr>
        <p:grpSpPr bwMode="auto">
          <a:xfrm>
            <a:off x="2339975" y="4365625"/>
            <a:ext cx="2663825" cy="619125"/>
            <a:chOff x="2154" y="845"/>
            <a:chExt cx="409" cy="277"/>
          </a:xfrm>
        </p:grpSpPr>
        <p:sp>
          <p:nvSpPr>
            <p:cNvPr id="62499" name="Line 35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0" name="Text Box 36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62504" name="Group 40"/>
          <p:cNvGrpSpPr/>
          <p:nvPr/>
        </p:nvGrpSpPr>
        <p:grpSpPr bwMode="auto">
          <a:xfrm>
            <a:off x="4932363" y="4437063"/>
            <a:ext cx="1800225" cy="517525"/>
            <a:chOff x="2699" y="1480"/>
            <a:chExt cx="499" cy="287"/>
          </a:xfrm>
        </p:grpSpPr>
        <p:sp>
          <p:nvSpPr>
            <p:cNvPr id="62505" name="Line 41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6" name="Text Box 42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62507" name="Group 43"/>
          <p:cNvGrpSpPr/>
          <p:nvPr/>
        </p:nvGrpSpPr>
        <p:grpSpPr bwMode="auto">
          <a:xfrm>
            <a:off x="6877050" y="4365625"/>
            <a:ext cx="647700" cy="579438"/>
            <a:chOff x="2245" y="2206"/>
            <a:chExt cx="907" cy="365"/>
          </a:xfrm>
        </p:grpSpPr>
        <p:sp>
          <p:nvSpPr>
            <p:cNvPr id="62508" name="Line 44"/>
            <p:cNvSpPr>
              <a:spLocks noChangeShapeType="1"/>
            </p:cNvSpPr>
            <p:nvPr/>
          </p:nvSpPr>
          <p:spPr bwMode="auto">
            <a:xfrm>
              <a:off x="2245" y="2251"/>
              <a:ext cx="907" cy="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9" name="Rectangle 45"/>
            <p:cNvSpPr>
              <a:spLocks noChangeArrowheads="1"/>
            </p:cNvSpPr>
            <p:nvPr/>
          </p:nvSpPr>
          <p:spPr bwMode="auto">
            <a:xfrm>
              <a:off x="2472" y="2206"/>
              <a:ext cx="5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</p:grpSp>
      <p:sp>
        <p:nvSpPr>
          <p:cNvPr id="62510" name="Oval 46"/>
          <p:cNvSpPr>
            <a:spLocks noChangeArrowheads="1"/>
          </p:cNvSpPr>
          <p:nvPr/>
        </p:nvSpPr>
        <p:spPr bwMode="auto">
          <a:xfrm>
            <a:off x="5076825" y="549275"/>
            <a:ext cx="1295400" cy="4608513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4500563" y="4941888"/>
            <a:ext cx="2951162" cy="701675"/>
          </a:xfrm>
          <a:prstGeom prst="rect">
            <a:avLst/>
          </a:prstGeom>
          <a:solidFill>
            <a:srgbClr val="6AE0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Monotype Corsiva" panose="03010101010201010101" pitchFamily="66" charset="0"/>
              </a:rPr>
              <a:t> </a:t>
            </a:r>
            <a:r>
              <a:rPr lang="en-US" altLang="zh-CN" sz="40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linking verbs</a:t>
            </a:r>
          </a:p>
        </p:txBody>
      </p:sp>
      <p:sp>
        <p:nvSpPr>
          <p:cNvPr id="62515" name="Line 51"/>
          <p:cNvSpPr>
            <a:spLocks noChangeShapeType="1"/>
          </p:cNvSpPr>
          <p:nvPr/>
        </p:nvSpPr>
        <p:spPr bwMode="auto">
          <a:xfrm flipH="1">
            <a:off x="2268538" y="4797425"/>
            <a:ext cx="431800" cy="1484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2517" name="Group 53"/>
          <p:cNvGrpSpPr/>
          <p:nvPr/>
        </p:nvGrpSpPr>
        <p:grpSpPr bwMode="auto">
          <a:xfrm>
            <a:off x="1187450" y="4724400"/>
            <a:ext cx="3095625" cy="1841500"/>
            <a:chOff x="748" y="2976"/>
            <a:chExt cx="1950" cy="1160"/>
          </a:xfrm>
        </p:grpSpPr>
        <p:sp>
          <p:nvSpPr>
            <p:cNvPr id="62513" name="AutoShape 49"/>
            <p:cNvSpPr>
              <a:spLocks noChangeArrowheads="1"/>
            </p:cNvSpPr>
            <p:nvPr/>
          </p:nvSpPr>
          <p:spPr bwMode="auto">
            <a:xfrm>
              <a:off x="748" y="2976"/>
              <a:ext cx="1860" cy="953"/>
            </a:xfrm>
            <a:prstGeom prst="wedgeRoundRectCallout">
              <a:avLst>
                <a:gd name="adj1" fmla="val 73065"/>
                <a:gd name="adj2" fmla="val 8764"/>
                <a:gd name="adj3" fmla="val 16667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rgbClr val="33CC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62514" name="Text Box 50"/>
            <p:cNvSpPr txBox="1">
              <a:spLocks noChangeArrowheads="1"/>
            </p:cNvSpPr>
            <p:nvPr/>
          </p:nvSpPr>
          <p:spPr bwMode="auto">
            <a:xfrm>
              <a:off x="839" y="3067"/>
              <a:ext cx="68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be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become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get</a:t>
              </a:r>
            </a:p>
          </p:txBody>
        </p:sp>
        <p:sp>
          <p:nvSpPr>
            <p:cNvPr id="62516" name="Text Box 52"/>
            <p:cNvSpPr txBox="1">
              <a:spLocks noChangeArrowheads="1"/>
            </p:cNvSpPr>
            <p:nvPr/>
          </p:nvSpPr>
          <p:spPr bwMode="auto">
            <a:xfrm>
              <a:off x="1655" y="3022"/>
              <a:ext cx="1043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look  smell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taste sound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feel    …</a:t>
              </a:r>
            </a:p>
            <a:p>
              <a:pPr>
                <a:spcBef>
                  <a:spcPct val="50000"/>
                </a:spcBef>
              </a:pPr>
              <a:endParaRPr lang="en-US" altLang="zh-CN" sz="2000" b="1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87" grpId="0"/>
      <p:bldP spid="62497" grpId="0"/>
      <p:bldP spid="62510" grpId="0" animBg="1"/>
      <p:bldP spid="625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summ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692150"/>
            <a:ext cx="2232025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916238" y="1125538"/>
            <a:ext cx="511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He is eating ice cream.</a:t>
            </a:r>
          </a:p>
        </p:txBody>
      </p:sp>
      <p:grpSp>
        <p:nvGrpSpPr>
          <p:cNvPr id="63494" name="Group 6"/>
          <p:cNvGrpSpPr/>
          <p:nvPr/>
        </p:nvGrpSpPr>
        <p:grpSpPr bwMode="auto">
          <a:xfrm>
            <a:off x="2987675" y="1628775"/>
            <a:ext cx="649288" cy="590550"/>
            <a:chOff x="2154" y="845"/>
            <a:chExt cx="409" cy="372"/>
          </a:xfrm>
        </p:grpSpPr>
        <p:sp>
          <p:nvSpPr>
            <p:cNvPr id="63495" name="Line 7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96" name="Text Box 8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63497" name="Group 9"/>
          <p:cNvGrpSpPr/>
          <p:nvPr/>
        </p:nvGrpSpPr>
        <p:grpSpPr bwMode="auto">
          <a:xfrm>
            <a:off x="3779838" y="1628775"/>
            <a:ext cx="1584325" cy="519113"/>
            <a:chOff x="2699" y="1480"/>
            <a:chExt cx="499" cy="201"/>
          </a:xfrm>
        </p:grpSpPr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99" name="Text Box 11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63500" name="Group 12"/>
          <p:cNvGrpSpPr/>
          <p:nvPr/>
        </p:nvGrpSpPr>
        <p:grpSpPr bwMode="auto">
          <a:xfrm>
            <a:off x="5724525" y="1628775"/>
            <a:ext cx="1800225" cy="565150"/>
            <a:chOff x="3424" y="845"/>
            <a:chExt cx="1860" cy="561"/>
          </a:xfrm>
        </p:grpSpPr>
        <p:sp>
          <p:nvSpPr>
            <p:cNvPr id="63501" name="Line 13"/>
            <p:cNvSpPr>
              <a:spLocks noChangeShapeType="1"/>
            </p:cNvSpPr>
            <p:nvPr/>
          </p:nvSpPr>
          <p:spPr bwMode="auto">
            <a:xfrm>
              <a:off x="3424" y="845"/>
              <a:ext cx="1860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02" name="Text Box 14"/>
            <p:cNvSpPr txBox="1">
              <a:spLocks noChangeArrowheads="1"/>
            </p:cNvSpPr>
            <p:nvPr/>
          </p:nvSpPr>
          <p:spPr bwMode="auto">
            <a:xfrm>
              <a:off x="3696" y="891"/>
              <a:ext cx="591" cy="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</p:grp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2268538" y="2420938"/>
            <a:ext cx="511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Farmers harvest crops.</a:t>
            </a:r>
          </a:p>
        </p:txBody>
      </p:sp>
      <p:grpSp>
        <p:nvGrpSpPr>
          <p:cNvPr id="63504" name="Group 16"/>
          <p:cNvGrpSpPr/>
          <p:nvPr/>
        </p:nvGrpSpPr>
        <p:grpSpPr bwMode="auto">
          <a:xfrm>
            <a:off x="2339975" y="2997200"/>
            <a:ext cx="1511300" cy="598488"/>
            <a:chOff x="2154" y="845"/>
            <a:chExt cx="409" cy="336"/>
          </a:xfrm>
        </p:grpSpPr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06" name="Text Box 18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63507" name="Group 19"/>
          <p:cNvGrpSpPr/>
          <p:nvPr/>
        </p:nvGrpSpPr>
        <p:grpSpPr bwMode="auto">
          <a:xfrm>
            <a:off x="4211638" y="3068638"/>
            <a:ext cx="1368425" cy="519112"/>
            <a:chOff x="2699" y="1480"/>
            <a:chExt cx="499" cy="201"/>
          </a:xfrm>
        </p:grpSpPr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09" name="Text Box 21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63510" name="Group 22"/>
          <p:cNvGrpSpPr/>
          <p:nvPr/>
        </p:nvGrpSpPr>
        <p:grpSpPr bwMode="auto">
          <a:xfrm>
            <a:off x="5940425" y="3068638"/>
            <a:ext cx="1008063" cy="565150"/>
            <a:chOff x="3424" y="845"/>
            <a:chExt cx="1860" cy="561"/>
          </a:xfrm>
        </p:grpSpPr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>
              <a:off x="3424" y="845"/>
              <a:ext cx="1860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12" name="Text Box 24"/>
            <p:cNvSpPr txBox="1">
              <a:spLocks noChangeArrowheads="1"/>
            </p:cNvSpPr>
            <p:nvPr/>
          </p:nvSpPr>
          <p:spPr bwMode="auto">
            <a:xfrm>
              <a:off x="3696" y="891"/>
              <a:ext cx="591" cy="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</p:grp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1582738" y="3716338"/>
            <a:ext cx="7561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White snow covers the whole earth.</a:t>
            </a:r>
          </a:p>
        </p:txBody>
      </p:sp>
      <p:grpSp>
        <p:nvGrpSpPr>
          <p:cNvPr id="63514" name="Group 26"/>
          <p:cNvGrpSpPr/>
          <p:nvPr/>
        </p:nvGrpSpPr>
        <p:grpSpPr bwMode="auto">
          <a:xfrm>
            <a:off x="1619250" y="4292600"/>
            <a:ext cx="2376488" cy="609600"/>
            <a:chOff x="2154" y="845"/>
            <a:chExt cx="409" cy="305"/>
          </a:xfrm>
        </p:grpSpPr>
        <p:sp>
          <p:nvSpPr>
            <p:cNvPr id="63515" name="Line 27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16" name="Text Box 28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63517" name="Group 29"/>
          <p:cNvGrpSpPr/>
          <p:nvPr/>
        </p:nvGrpSpPr>
        <p:grpSpPr bwMode="auto">
          <a:xfrm>
            <a:off x="4211638" y="4437063"/>
            <a:ext cx="1152525" cy="519112"/>
            <a:chOff x="2699" y="1480"/>
            <a:chExt cx="499" cy="233"/>
          </a:xfrm>
        </p:grpSpPr>
        <p:sp>
          <p:nvSpPr>
            <p:cNvPr id="63518" name="Line 30"/>
            <p:cNvSpPr>
              <a:spLocks noChangeShapeType="1"/>
            </p:cNvSpPr>
            <p:nvPr/>
          </p:nvSpPr>
          <p:spPr bwMode="auto">
            <a:xfrm>
              <a:off x="2699" y="1480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19" name="Text Box 31"/>
            <p:cNvSpPr txBox="1">
              <a:spLocks noChangeArrowheads="1"/>
            </p:cNvSpPr>
            <p:nvPr/>
          </p:nvSpPr>
          <p:spPr bwMode="auto">
            <a:xfrm>
              <a:off x="2744" y="1480"/>
              <a:ext cx="36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63520" name="Group 32"/>
          <p:cNvGrpSpPr/>
          <p:nvPr/>
        </p:nvGrpSpPr>
        <p:grpSpPr bwMode="auto">
          <a:xfrm>
            <a:off x="5651500" y="4437063"/>
            <a:ext cx="3097213" cy="565150"/>
            <a:chOff x="3424" y="845"/>
            <a:chExt cx="1860" cy="561"/>
          </a:xfrm>
        </p:grpSpPr>
        <p:sp>
          <p:nvSpPr>
            <p:cNvPr id="63521" name="Line 33"/>
            <p:cNvSpPr>
              <a:spLocks noChangeShapeType="1"/>
            </p:cNvSpPr>
            <p:nvPr/>
          </p:nvSpPr>
          <p:spPr bwMode="auto">
            <a:xfrm>
              <a:off x="3424" y="845"/>
              <a:ext cx="1860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22" name="Text Box 34"/>
            <p:cNvSpPr txBox="1">
              <a:spLocks noChangeArrowheads="1"/>
            </p:cNvSpPr>
            <p:nvPr/>
          </p:nvSpPr>
          <p:spPr bwMode="auto">
            <a:xfrm>
              <a:off x="3696" y="891"/>
              <a:ext cx="591" cy="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</p:grpSp>
      <p:sp>
        <p:nvSpPr>
          <p:cNvPr id="63523" name="Oval 35"/>
          <p:cNvSpPr>
            <a:spLocks noChangeArrowheads="1"/>
          </p:cNvSpPr>
          <p:nvPr/>
        </p:nvSpPr>
        <p:spPr bwMode="auto">
          <a:xfrm>
            <a:off x="4140200" y="620713"/>
            <a:ext cx="1295400" cy="453707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3708400" y="5229225"/>
            <a:ext cx="3816350" cy="701675"/>
          </a:xfrm>
          <a:prstGeom prst="rect">
            <a:avLst/>
          </a:prstGeom>
          <a:solidFill>
            <a:srgbClr val="6AE0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Monotype Corsiva" panose="03010101010201010101" pitchFamily="66" charset="0"/>
              </a:rPr>
              <a:t> </a:t>
            </a:r>
            <a:r>
              <a:rPr lang="en-US" altLang="zh-CN" sz="4000" b="1">
                <a:solidFill>
                  <a:schemeClr val="tx2"/>
                </a:solidFill>
                <a:latin typeface="Monotype Corsiva" panose="03010101010201010101" pitchFamily="66" charset="0"/>
              </a:rPr>
              <a:t>transitive verbs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503" grpId="0"/>
      <p:bldP spid="63513" grpId="0"/>
      <p:bldP spid="63523" grpId="0" animBg="1"/>
      <p:bldP spid="635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187450" y="1208088"/>
            <a:ext cx="6696075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We have four seasons.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They are quite different.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Sprig is warm and sunny.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We fly kites.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We like summer.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Ice cream tastes nice.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Autumn arrives.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Comic Sans MS" panose="030F0702030302020204" pitchFamily="66" charset="0"/>
              </a:rPr>
              <a:t>Snow falls</a:t>
            </a:r>
            <a:r>
              <a:rPr lang="en-US" altLang="zh-CN" sz="2800" b="1" dirty="0" smtClean="0">
                <a:latin typeface="Comic Sans MS" panose="030F0702030302020204" pitchFamily="66" charset="0"/>
              </a:rPr>
              <a:t>. </a:t>
            </a:r>
            <a:endParaRPr lang="en-US" altLang="zh-CN" sz="2800" b="1" dirty="0">
              <a:latin typeface="Comic Sans MS" panose="030F0702030302020204" pitchFamily="66" charset="0"/>
            </a:endParaRPr>
          </a:p>
        </p:txBody>
      </p:sp>
      <p:sp>
        <p:nvSpPr>
          <p:cNvPr id="64517" name="WordArt 5"/>
          <p:cNvSpPr>
            <a:spLocks noChangeArrowheads="1" noChangeShapeType="1" noTextEdit="1"/>
          </p:cNvSpPr>
          <p:nvPr/>
        </p:nvSpPr>
        <p:spPr bwMode="auto">
          <a:xfrm>
            <a:off x="339725" y="554038"/>
            <a:ext cx="7591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the structure of the sentences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 flipV="1">
            <a:off x="1547813" y="1700213"/>
            <a:ext cx="7207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619250" y="1628775"/>
            <a:ext cx="40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2411413" y="1700213"/>
            <a:ext cx="7207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484438" y="1700213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3348038" y="1700213"/>
            <a:ext cx="2160587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492500" y="1700213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9900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1692275" y="2349500"/>
            <a:ext cx="7921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835150" y="2276475"/>
            <a:ext cx="40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2627313" y="2349500"/>
            <a:ext cx="7207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2700338" y="2276475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3708400" y="2349500"/>
            <a:ext cx="2232025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4284663" y="2276475"/>
            <a:ext cx="400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1619250" y="2997200"/>
            <a:ext cx="86518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1763713" y="2924175"/>
            <a:ext cx="407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2700338" y="2997200"/>
            <a:ext cx="35877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2627313" y="2924175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3276600" y="2997200"/>
            <a:ext cx="2519363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4572000" y="2924175"/>
            <a:ext cx="400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1619250" y="3573463"/>
            <a:ext cx="5762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1692275" y="3500438"/>
            <a:ext cx="40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>
            <a:off x="2268538" y="3573463"/>
            <a:ext cx="57467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2411413" y="3573463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>
            <a:off x="3059113" y="3644900"/>
            <a:ext cx="720725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2987675" y="35734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9900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1547813" y="4292600"/>
            <a:ext cx="8651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1763713" y="4221163"/>
            <a:ext cx="407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2484438" y="4221163"/>
            <a:ext cx="431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>
            <a:off x="2484438" y="4221163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>
            <a:off x="3203575" y="4221163"/>
            <a:ext cx="1223963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3276600" y="42211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9900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V="1">
            <a:off x="1692275" y="4941888"/>
            <a:ext cx="15843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1979613" y="4868863"/>
            <a:ext cx="407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4067175" y="4868863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>
            <a:off x="4859338" y="4941888"/>
            <a:ext cx="649287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53" name="Rectangle 41"/>
          <p:cNvSpPr>
            <a:spLocks noChangeArrowheads="1"/>
          </p:cNvSpPr>
          <p:nvPr/>
        </p:nvSpPr>
        <p:spPr bwMode="auto">
          <a:xfrm>
            <a:off x="5003800" y="5013325"/>
            <a:ext cx="400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 flipV="1">
            <a:off x="1619250" y="5516563"/>
            <a:ext cx="12239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55" name="Text Box 43"/>
          <p:cNvSpPr txBox="1">
            <a:spLocks noChangeArrowheads="1"/>
          </p:cNvSpPr>
          <p:nvPr/>
        </p:nvSpPr>
        <p:spPr bwMode="auto">
          <a:xfrm>
            <a:off x="1979613" y="5445125"/>
            <a:ext cx="407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56" name="Line 44"/>
          <p:cNvSpPr>
            <a:spLocks noChangeShapeType="1"/>
          </p:cNvSpPr>
          <p:nvPr/>
        </p:nvSpPr>
        <p:spPr bwMode="auto">
          <a:xfrm>
            <a:off x="3059113" y="5516563"/>
            <a:ext cx="12255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3492500" y="5516563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 flipV="1">
            <a:off x="1619250" y="6165850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1835150" y="6165850"/>
            <a:ext cx="40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>
            <a:off x="2700338" y="6165850"/>
            <a:ext cx="7921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8" grpId="0" animBg="1"/>
      <p:bldP spid="64519" grpId="0"/>
      <p:bldP spid="64520" grpId="0" animBg="1"/>
      <p:bldP spid="64521" grpId="0"/>
      <p:bldP spid="64522" grpId="0" animBg="1"/>
      <p:bldP spid="64523" grpId="0"/>
      <p:bldP spid="64524" grpId="0" animBg="1"/>
      <p:bldP spid="64525" grpId="0"/>
      <p:bldP spid="64526" grpId="0" animBg="1"/>
      <p:bldP spid="64527" grpId="0"/>
      <p:bldP spid="64528" grpId="0" animBg="1"/>
      <p:bldP spid="64529" grpId="0"/>
      <p:bldP spid="64530" grpId="0" animBg="1"/>
      <p:bldP spid="64531" grpId="0"/>
      <p:bldP spid="64532" grpId="0" animBg="1"/>
      <p:bldP spid="64533" grpId="0"/>
      <p:bldP spid="64534" grpId="0" animBg="1"/>
      <p:bldP spid="64535" grpId="0"/>
      <p:bldP spid="64536" grpId="0" animBg="1"/>
      <p:bldP spid="64537" grpId="0"/>
      <p:bldP spid="64538" grpId="0" animBg="1"/>
      <p:bldP spid="64539" grpId="0"/>
      <p:bldP spid="64540" grpId="0" animBg="1"/>
      <p:bldP spid="64541" grpId="0"/>
      <p:bldP spid="64542" grpId="0" animBg="1"/>
      <p:bldP spid="64543" grpId="0"/>
      <p:bldP spid="64544" grpId="0" animBg="1"/>
      <p:bldP spid="64545" grpId="0"/>
      <p:bldP spid="64546" grpId="0" animBg="1"/>
      <p:bldP spid="64547" grpId="0"/>
      <p:bldP spid="64548" grpId="0" animBg="1"/>
      <p:bldP spid="64549" grpId="0"/>
      <p:bldP spid="64550" grpId="0" animBg="1"/>
      <p:bldP spid="64551" grpId="0"/>
      <p:bldP spid="64552" grpId="0" animBg="1"/>
      <p:bldP spid="64553" grpId="0"/>
      <p:bldP spid="64554" grpId="0" animBg="1"/>
      <p:bldP spid="64555" grpId="0"/>
      <p:bldP spid="64556" grpId="0" animBg="1"/>
      <p:bldP spid="64557" grpId="0"/>
      <p:bldP spid="64558" grpId="0" animBg="1"/>
      <p:bldP spid="64559" grpId="0"/>
      <p:bldP spid="64560" grpId="0" animBg="1"/>
      <p:bldP spid="645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200491019152073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2636838"/>
            <a:ext cx="18002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200491019152073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81300"/>
            <a:ext cx="18002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蝴蝶22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924175"/>
            <a:ext cx="662463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5" name="WordArt 15"/>
          <p:cNvSpPr>
            <a:spLocks noChangeArrowheads="1" noChangeShapeType="1" noTextEdit="1"/>
          </p:cNvSpPr>
          <p:nvPr/>
        </p:nvSpPr>
        <p:spPr bwMode="auto">
          <a:xfrm>
            <a:off x="2195513" y="2276475"/>
            <a:ext cx="4403725" cy="1433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2700">
                  <a:solidFill>
                    <a:srgbClr val="FF0066"/>
                  </a:solidFill>
                  <a:round/>
                </a:ln>
                <a:solidFill>
                  <a:srgbClr val="FFFF00">
                    <a:alpha val="850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Thank you!</a:t>
            </a:r>
            <a:endParaRPr lang="zh-CN" altLang="en-US" sz="6600" kern="10">
              <a:ln w="12700">
                <a:solidFill>
                  <a:srgbClr val="FF0066"/>
                </a:solidFill>
                <a:round/>
              </a:ln>
              <a:solidFill>
                <a:srgbClr val="FFFF00">
                  <a:alpha val="85001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全屏显示(4:3)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Aharoni</vt:lpstr>
      <vt:lpstr>华文新魏</vt:lpstr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>全科网 www.qk-w.com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2008-12-03T09:29:00Z</dcterms:created>
  <dcterms:modified xsi:type="dcterms:W3CDTF">2023-01-16T22:35:13Z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2D431A52C9A94B9A9AF5088899F55C8F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