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61"/>
  </p:handoutMasterIdLst>
  <p:sldIdLst>
    <p:sldId id="494" r:id="rId2"/>
    <p:sldId id="434" r:id="rId3"/>
    <p:sldId id="435" r:id="rId4"/>
    <p:sldId id="436" r:id="rId5"/>
    <p:sldId id="437" r:id="rId6"/>
    <p:sldId id="438" r:id="rId7"/>
    <p:sldId id="439" r:id="rId8"/>
    <p:sldId id="441" r:id="rId9"/>
    <p:sldId id="442" r:id="rId10"/>
    <p:sldId id="443" r:id="rId11"/>
    <p:sldId id="444" r:id="rId12"/>
    <p:sldId id="445" r:id="rId13"/>
    <p:sldId id="446" r:id="rId14"/>
    <p:sldId id="447" r:id="rId15"/>
    <p:sldId id="448" r:id="rId16"/>
    <p:sldId id="449" r:id="rId17"/>
    <p:sldId id="450" r:id="rId18"/>
    <p:sldId id="451" r:id="rId19"/>
    <p:sldId id="452" r:id="rId20"/>
    <p:sldId id="453" r:id="rId21"/>
    <p:sldId id="454" r:id="rId22"/>
    <p:sldId id="455" r:id="rId23"/>
    <p:sldId id="456" r:id="rId24"/>
    <p:sldId id="457" r:id="rId25"/>
    <p:sldId id="458" r:id="rId26"/>
    <p:sldId id="459" r:id="rId27"/>
    <p:sldId id="460" r:id="rId28"/>
    <p:sldId id="461" r:id="rId29"/>
    <p:sldId id="462" r:id="rId30"/>
    <p:sldId id="463" r:id="rId31"/>
    <p:sldId id="464" r:id="rId32"/>
    <p:sldId id="465" r:id="rId33"/>
    <p:sldId id="466" r:id="rId34"/>
    <p:sldId id="467" r:id="rId35"/>
    <p:sldId id="468" r:id="rId36"/>
    <p:sldId id="469" r:id="rId37"/>
    <p:sldId id="470" r:id="rId38"/>
    <p:sldId id="471" r:id="rId39"/>
    <p:sldId id="472" r:id="rId40"/>
    <p:sldId id="473" r:id="rId41"/>
    <p:sldId id="474" r:id="rId42"/>
    <p:sldId id="475" r:id="rId43"/>
    <p:sldId id="476" r:id="rId44"/>
    <p:sldId id="477" r:id="rId45"/>
    <p:sldId id="478" r:id="rId46"/>
    <p:sldId id="479" r:id="rId47"/>
    <p:sldId id="480" r:id="rId48"/>
    <p:sldId id="481" r:id="rId49"/>
    <p:sldId id="482" r:id="rId50"/>
    <p:sldId id="483" r:id="rId51"/>
    <p:sldId id="484" r:id="rId52"/>
    <p:sldId id="485" r:id="rId53"/>
    <p:sldId id="486" r:id="rId54"/>
    <p:sldId id="487" r:id="rId55"/>
    <p:sldId id="488" r:id="rId56"/>
    <p:sldId id="489" r:id="rId57"/>
    <p:sldId id="490" r:id="rId58"/>
    <p:sldId id="491" r:id="rId59"/>
    <p:sldId id="492" r:id="rId60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3429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685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0287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6" autoAdjust="0"/>
    <p:restoredTop sz="94660" autoAdjust="0"/>
  </p:normalViewPr>
  <p:slideViewPr>
    <p:cSldViewPr snapToObjects="1">
      <p:cViewPr>
        <p:scale>
          <a:sx n="150" d="100"/>
          <a:sy n="150" d="100"/>
        </p:scale>
        <p:origin x="-504" y="-1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216026" cy="216026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defRPr sz="1200" noProof="1" smtClean="0">
                <a:latin typeface="+mn-lt"/>
                <a:ea typeface="+mn-ea"/>
              </a:defRPr>
            </a:lvl1pPr>
          </a:lstStyle>
          <a:p>
            <a:fld id="{F725AEDA-E179-4278-998D-D9EC8DB06D5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6E49DC60-BB99-4893-AB00-C98E64266CE5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rot="1515377" flipH="1" flipV="1">
            <a:off x="-834628" y="-261938"/>
            <a:ext cx="3395663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0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16585734" flipH="1" flipV="1">
            <a:off x="8024218" y="4030861"/>
            <a:ext cx="1115615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6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4141" y="4404123"/>
            <a:ext cx="7653338" cy="5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动作按钮: 后退或前一项 12">
            <a:hlinkClick r:id="" action="ppaction://hlinkshowjump?jump=previousslide"/>
          </p:cNvPr>
          <p:cNvSpPr/>
          <p:nvPr userDrawn="1"/>
        </p:nvSpPr>
        <p:spPr>
          <a:xfrm>
            <a:off x="8242697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14" name="动作按钮: 前进或下一项 13">
            <a:hlinkClick r:id="" action="ppaction://hlinkshowjump?jump=nextslide"/>
          </p:cNvPr>
          <p:cNvSpPr/>
          <p:nvPr userDrawn="1"/>
        </p:nvSpPr>
        <p:spPr>
          <a:xfrm>
            <a:off x="8515351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15" name="动作按钮: 结束 14">
            <a:hlinkClick r:id="" action="ppaction://hlinkshowjump?jump=endshow"/>
          </p:cNvPr>
          <p:cNvSpPr/>
          <p:nvPr userDrawn="1"/>
        </p:nvSpPr>
        <p:spPr>
          <a:xfrm>
            <a:off x="878086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 bwMode="auto">
          <a:xfrm>
            <a:off x="616744" y="946548"/>
            <a:ext cx="2226469" cy="2178844"/>
            <a:chOff x="-949635" y="0"/>
            <a:chExt cx="7009631" cy="6858000"/>
          </a:xfrm>
        </p:grpSpPr>
        <p:sp>
          <p:nvSpPr>
            <p:cNvPr id="3" name="Diamond 3"/>
            <p:cNvSpPr>
              <a:spLocks noChangeArrowheads="1"/>
            </p:cNvSpPr>
            <p:nvPr/>
          </p:nvSpPr>
          <p:spPr bwMode="auto">
            <a:xfrm>
              <a:off x="-949635" y="0"/>
              <a:ext cx="7009631" cy="6858000"/>
            </a:xfrm>
            <a:prstGeom prst="diamond">
              <a:avLst/>
            </a:prstGeom>
            <a:solidFill>
              <a:srgbClr val="D6DCE5">
                <a:alpha val="34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  <p:sp>
          <p:nvSpPr>
            <p:cNvPr id="4" name="Diamond 4"/>
            <p:cNvSpPr>
              <a:spLocks noChangeArrowheads="1"/>
            </p:cNvSpPr>
            <p:nvPr/>
          </p:nvSpPr>
          <p:spPr bwMode="auto">
            <a:xfrm>
              <a:off x="-176517" y="653134"/>
              <a:ext cx="5647878" cy="5525706"/>
            </a:xfrm>
            <a:prstGeom prst="diamond">
              <a:avLst/>
            </a:prstGeom>
            <a:solidFill>
              <a:srgbClr val="D6DC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</p:grpSp>
      <p:grpSp>
        <p:nvGrpSpPr>
          <p:cNvPr id="5" name="Group 2"/>
          <p:cNvGrpSpPr/>
          <p:nvPr userDrawn="1"/>
        </p:nvGrpSpPr>
        <p:grpSpPr bwMode="auto">
          <a:xfrm>
            <a:off x="573881" y="1369219"/>
            <a:ext cx="1333500" cy="1333500"/>
            <a:chOff x="990600" y="2044717"/>
            <a:chExt cx="2768566" cy="2768566"/>
          </a:xfrm>
        </p:grpSpPr>
        <p:sp>
          <p:nvSpPr>
            <p:cNvPr id="6" name="Diamond 5"/>
            <p:cNvSpPr>
              <a:spLocks noChangeArrowheads="1"/>
            </p:cNvSpPr>
            <p:nvPr/>
          </p:nvSpPr>
          <p:spPr bwMode="auto">
            <a:xfrm>
              <a:off x="990600" y="2044717"/>
              <a:ext cx="2768566" cy="2768566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  <p:grpSp>
          <p:nvGrpSpPr>
            <p:cNvPr id="7" name="Group 9"/>
            <p:cNvGrpSpPr/>
            <p:nvPr/>
          </p:nvGrpSpPr>
          <p:grpSpPr bwMode="auto">
            <a:xfrm>
              <a:off x="1429100" y="2771847"/>
              <a:ext cx="1800200" cy="992584"/>
              <a:chOff x="2345143" y="2365645"/>
              <a:chExt cx="1800200" cy="992584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2344176" y="2365264"/>
                <a:ext cx="1802039" cy="677310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7500" lnSpcReduction="20000"/>
              </a:bodyPr>
              <a:lstStyle/>
              <a:p>
                <a:pPr algn="ctr" fontAlgn="auto"/>
                <a:r>
                  <a:rPr lang="zh-CN" altLang="en-US" sz="3300" noProof="1">
                    <a:solidFill>
                      <a:schemeClr val="bg1"/>
                    </a:solidFill>
                    <a:latin typeface="+mn-lt"/>
                    <a:ea typeface="+mn-ea"/>
                  </a:rPr>
                  <a:t>目录</a:t>
                </a:r>
                <a:endParaRPr lang="zh-CN" altLang="en-US" sz="3300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344176" y="3143924"/>
                <a:ext cx="1802039" cy="215058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0000" lnSpcReduction="20000"/>
              </a:bodyPr>
              <a:lstStyle/>
              <a:p>
                <a:pPr algn="ctr" fontAlgn="auto"/>
                <a:r>
                  <a:rPr lang="en-US" altLang="zh-CN" sz="1100" noProof="1">
                    <a:solidFill>
                      <a:schemeClr val="bg1"/>
                    </a:solidFill>
                    <a:latin typeface="+mn-lt"/>
                    <a:ea typeface="+mn-ea"/>
                  </a:rPr>
                  <a:t>CONTENTS</a:t>
                </a:r>
                <a:endParaRPr lang="en-US" altLang="zh-CN" sz="1100" noProof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0" name="Diamond 11"/>
          <p:cNvSpPr/>
          <p:nvPr userDrawn="1"/>
        </p:nvSpPr>
        <p:spPr bwMode="auto">
          <a:xfrm>
            <a:off x="1409701" y="713185"/>
            <a:ext cx="554831" cy="554831"/>
          </a:xfrm>
          <a:prstGeom prst="diamond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01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1" name="Diamond 12"/>
          <p:cNvSpPr/>
          <p:nvPr userDrawn="1"/>
        </p:nvSpPr>
        <p:spPr bwMode="auto">
          <a:xfrm>
            <a:off x="2030017" y="1321594"/>
            <a:ext cx="554831" cy="554831"/>
          </a:xfrm>
          <a:prstGeom prst="diamond">
            <a:avLst/>
          </a:prstGeom>
          <a:solidFill>
            <a:schemeClr val="accent3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02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2" name="Diamond 13"/>
          <p:cNvSpPr/>
          <p:nvPr userDrawn="1"/>
        </p:nvSpPr>
        <p:spPr bwMode="auto">
          <a:xfrm>
            <a:off x="2030017" y="2181226"/>
            <a:ext cx="554831" cy="554831"/>
          </a:xfrm>
          <a:prstGeom prst="diamond">
            <a:avLst/>
          </a:prstGeom>
          <a:solidFill>
            <a:schemeClr val="accent4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03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3" name="Diamond 14"/>
          <p:cNvSpPr/>
          <p:nvPr userDrawn="1"/>
        </p:nvSpPr>
        <p:spPr bwMode="auto">
          <a:xfrm>
            <a:off x="1409701" y="2826544"/>
            <a:ext cx="554831" cy="554831"/>
          </a:xfrm>
          <a:prstGeom prst="diamond">
            <a:avLst/>
          </a:prstGeom>
          <a:solidFill>
            <a:schemeClr val="accent5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04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14" name="Group 21"/>
          <p:cNvGrpSpPr/>
          <p:nvPr userDrawn="1"/>
        </p:nvGrpSpPr>
        <p:grpSpPr bwMode="auto">
          <a:xfrm>
            <a:off x="1964532" y="851297"/>
            <a:ext cx="1908572" cy="271463"/>
            <a:chOff x="3943834" y="704409"/>
            <a:chExt cx="3962574" cy="563232"/>
          </a:xfrm>
        </p:grpSpPr>
        <p:sp>
          <p:nvSpPr>
            <p:cNvPr id="15" name="TextBox 14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17" name="Group 22"/>
          <p:cNvGrpSpPr/>
          <p:nvPr userDrawn="1"/>
        </p:nvGrpSpPr>
        <p:grpSpPr bwMode="auto">
          <a:xfrm>
            <a:off x="2584847" y="1447800"/>
            <a:ext cx="1909763" cy="271463"/>
            <a:chOff x="3943834" y="704409"/>
            <a:chExt cx="3962574" cy="563232"/>
          </a:xfrm>
        </p:grpSpPr>
        <p:sp>
          <p:nvSpPr>
            <p:cNvPr id="18" name="TextBox 23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2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19" name="TextBox 24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0" name="Group 25"/>
          <p:cNvGrpSpPr/>
          <p:nvPr userDrawn="1"/>
        </p:nvGrpSpPr>
        <p:grpSpPr bwMode="auto">
          <a:xfrm>
            <a:off x="2584847" y="2362200"/>
            <a:ext cx="1909763" cy="271463"/>
            <a:chOff x="3943834" y="704409"/>
            <a:chExt cx="3962574" cy="563232"/>
          </a:xfrm>
        </p:grpSpPr>
        <p:sp>
          <p:nvSpPr>
            <p:cNvPr id="21" name="TextBox 26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3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  <p:sp>
          <p:nvSpPr>
            <p:cNvPr id="22" name="TextBox 27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3" name="Group 28"/>
          <p:cNvGrpSpPr/>
          <p:nvPr userDrawn="1"/>
        </p:nvGrpSpPr>
        <p:grpSpPr bwMode="auto">
          <a:xfrm>
            <a:off x="1964532" y="3018235"/>
            <a:ext cx="1908572" cy="271463"/>
            <a:chOff x="3943834" y="704409"/>
            <a:chExt cx="3962574" cy="563232"/>
          </a:xfrm>
        </p:grpSpPr>
        <p:sp>
          <p:nvSpPr>
            <p:cNvPr id="24" name="TextBox 29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4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4">
                    <a:lumMod val="100000"/>
                  </a:schemeClr>
                </a:solidFill>
              </a:endParaRPr>
            </a:p>
          </p:txBody>
        </p:sp>
        <p:sp>
          <p:nvSpPr>
            <p:cNvPr id="25" name="TextBox 30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sp>
        <p:nvSpPr>
          <p:cNvPr id="26" name="动作按钮: 后退或前一项 25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27" name="动作按钮: 前进或下一项 26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28" name="动作按钮: 结束 27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动作按钮: 后退或前一项 2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4" name="动作按钮: 前进或下一项 3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5" name="动作按钮: 结束 4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104775" y="4719638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>
            <a:off x="104775" y="594122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 userDrawn="1"/>
        </p:nvCxnSpPr>
        <p:spPr>
          <a:xfrm>
            <a:off x="2347913" y="916782"/>
            <a:ext cx="0" cy="3480197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42"/>
          <p:cNvGrpSpPr/>
          <p:nvPr userDrawn="1"/>
        </p:nvGrpSpPr>
        <p:grpSpPr bwMode="auto">
          <a:xfrm>
            <a:off x="80963" y="1579960"/>
            <a:ext cx="2270522" cy="2178844"/>
            <a:chOff x="755951" y="2210607"/>
            <a:chExt cx="3026493" cy="2905010"/>
          </a:xfrm>
        </p:grpSpPr>
        <p:grpSp>
          <p:nvGrpSpPr>
            <p:cNvPr id="10" name="Group 1"/>
            <p:cNvGrpSpPr/>
            <p:nvPr/>
          </p:nvGrpSpPr>
          <p:grpSpPr bwMode="auto">
            <a:xfrm>
              <a:off x="813205" y="2210607"/>
              <a:ext cx="2969239" cy="2905010"/>
              <a:chOff x="-949635" y="0"/>
              <a:chExt cx="7009631" cy="6858000"/>
            </a:xfrm>
          </p:grpSpPr>
          <p:sp>
            <p:nvSpPr>
              <p:cNvPr id="16" name="Diamond 3"/>
              <p:cNvSpPr>
                <a:spLocks noChangeArrowheads="1"/>
              </p:cNvSpPr>
              <p:nvPr/>
            </p:nvSpPr>
            <p:spPr bwMode="auto">
              <a:xfrm>
                <a:off x="-949635" y="0"/>
                <a:ext cx="7009631" cy="6858000"/>
              </a:xfrm>
              <a:prstGeom prst="diamond">
                <a:avLst/>
              </a:prstGeom>
              <a:solidFill>
                <a:srgbClr val="D6DCE5">
                  <a:alpha val="34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  <p:sp>
            <p:nvSpPr>
              <p:cNvPr id="17" name="Diamond 4"/>
              <p:cNvSpPr>
                <a:spLocks noChangeArrowheads="1"/>
              </p:cNvSpPr>
              <p:nvPr/>
            </p:nvSpPr>
            <p:spPr bwMode="auto">
              <a:xfrm>
                <a:off x="-176517" y="653134"/>
                <a:ext cx="5647878" cy="5525706"/>
              </a:xfrm>
              <a:prstGeom prst="diamond">
                <a:avLst/>
              </a:prstGeom>
              <a:solidFill>
                <a:srgbClr val="D6DC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</p:grpSp>
        <p:grpSp>
          <p:nvGrpSpPr>
            <p:cNvPr id="11" name="Group 2"/>
            <p:cNvGrpSpPr/>
            <p:nvPr/>
          </p:nvGrpSpPr>
          <p:grpSpPr bwMode="auto">
            <a:xfrm>
              <a:off x="755951" y="2773741"/>
              <a:ext cx="1778742" cy="1778742"/>
              <a:chOff x="990600" y="2044717"/>
              <a:chExt cx="2768566" cy="2768566"/>
            </a:xfrm>
          </p:grpSpPr>
          <p:sp>
            <p:nvSpPr>
              <p:cNvPr id="12" name="Diamond 5"/>
              <p:cNvSpPr>
                <a:spLocks noChangeArrowheads="1"/>
              </p:cNvSpPr>
              <p:nvPr/>
            </p:nvSpPr>
            <p:spPr bwMode="auto">
              <a:xfrm>
                <a:off x="990600" y="2044717"/>
                <a:ext cx="2768566" cy="2768566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  <p:grpSp>
            <p:nvGrpSpPr>
              <p:cNvPr id="13" name="Group 9"/>
              <p:cNvGrpSpPr/>
              <p:nvPr/>
            </p:nvGrpSpPr>
            <p:grpSpPr bwMode="auto">
              <a:xfrm>
                <a:off x="1429100" y="2771847"/>
                <a:ext cx="1800200" cy="992584"/>
                <a:chOff x="2345143" y="2365645"/>
                <a:chExt cx="1800200" cy="992584"/>
              </a:xfrm>
            </p:grpSpPr>
            <p:sp>
              <p:nvSpPr>
                <p:cNvPr id="14" name="TextBox 7"/>
                <p:cNvSpPr txBox="1"/>
                <p:nvPr/>
              </p:nvSpPr>
              <p:spPr>
                <a:xfrm>
                  <a:off x="2346338" y="2365564"/>
                  <a:ext cx="1798300" cy="677001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7500" lnSpcReduction="20000"/>
                </a:bodyPr>
                <a:lstStyle/>
                <a:p>
                  <a:pPr algn="ctr" fontAlgn="auto"/>
                  <a:r>
                    <a:rPr lang="zh-CN" altLang="en-US" sz="3300" noProof="1">
                      <a:solidFill>
                        <a:schemeClr val="bg1"/>
                      </a:solidFill>
                      <a:latin typeface="+mn-lt"/>
                      <a:ea typeface="+mn-ea"/>
                    </a:rPr>
                    <a:t>目录</a:t>
                  </a:r>
                  <a:endParaRPr lang="zh-CN" altLang="en-US" sz="3300" noProof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" name="TextBox 8"/>
                <p:cNvSpPr txBox="1"/>
                <p:nvPr/>
              </p:nvSpPr>
              <p:spPr>
                <a:xfrm>
                  <a:off x="2346338" y="3143869"/>
                  <a:ext cx="1798300" cy="214959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0000" lnSpcReduction="20000"/>
                </a:bodyPr>
                <a:lstStyle/>
                <a:p>
                  <a:pPr algn="ctr" fontAlgn="auto"/>
                  <a:r>
                    <a:rPr lang="en-US" altLang="zh-CN" sz="1100" noProof="1">
                      <a:solidFill>
                        <a:schemeClr val="bg1"/>
                      </a:solidFill>
                      <a:latin typeface="+mn-lt"/>
                      <a:ea typeface="+mn-ea"/>
                    </a:rPr>
                    <a:t>CONTENTS</a:t>
                  </a:r>
                  <a:endParaRPr lang="en-US" altLang="zh-CN" sz="1100" noProof="1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1167" y="60343"/>
            <a:ext cx="8929483" cy="483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noProof="1" smtClean="0"/>
              <a:t>课时标题</a:t>
            </a:r>
            <a:endParaRPr lang="zh-CN" altLang="en-US" noProof="1"/>
          </a:p>
        </p:txBody>
      </p:sp>
      <p:sp>
        <p:nvSpPr>
          <p:cNvPr id="18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366713" y="4823223"/>
            <a:ext cx="279797" cy="273844"/>
          </a:xfrm>
        </p:spPr>
        <p:txBody>
          <a:bodyPr/>
          <a:lstStyle>
            <a:lvl1pPr>
              <a:defRPr/>
            </a:lvl1pPr>
          </a:lstStyle>
          <a:p>
            <a:fld id="{B50C14BF-F30B-436D-9477-B42F4DA424C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动作按钮: 后退或前一项 3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5" name="动作按钮: 前进或下一项 8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6" name="动作按钮: 结束 9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180976" y="304800"/>
            <a:ext cx="877609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81155" y="401129"/>
            <a:ext cx="8775808" cy="4433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主文档内容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4141" y="4404123"/>
            <a:ext cx="7653338" cy="5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5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20784402" flipH="1" flipV="1">
            <a:off x="5868591" y="2552700"/>
            <a:ext cx="3000375" cy="270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 userDrawn="1"/>
        </p:nvSpPr>
        <p:spPr>
          <a:xfrm>
            <a:off x="0" y="1866901"/>
            <a:ext cx="9144000" cy="622697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spc="225" noProof="1">
                <a:solidFill>
                  <a:srgbClr val="778495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微软雅黑" panose="020B0503020204020204" pitchFamily="34" charset="-122"/>
              </a:rPr>
              <a:t>本节内容结束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fontAlgn="auto">
              <a:defRPr sz="90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82C8E961-0A61-4EB6-98E7-EFE1458794F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fontAlgn="auto">
              <a:defRPr sz="9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02CD101A-A650-4A1C-BE25-7D789BFCF563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1031" name="图片 6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382" y="0"/>
            <a:ext cx="914161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文本框 7"/>
          <p:cNvSpPr txBox="1">
            <a:spLocks noChangeArrowheads="1"/>
          </p:cNvSpPr>
          <p:nvPr userDrawn="1"/>
        </p:nvSpPr>
        <p:spPr bwMode="auto">
          <a:xfrm>
            <a:off x="325041" y="4875610"/>
            <a:ext cx="320278" cy="2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/>
            <a:fld id="{57D2CEB6-144A-4251-AAC9-AC7115384E02}" type="slidenum">
              <a:rPr lang="zh-CN" altLang="en-US" sz="1100">
                <a:latin typeface="Times New Roman" panose="02020603050405020304" pitchFamily="18" charset="0"/>
              </a:rPr>
              <a:t>‹#›</a:t>
            </a:fld>
            <a:endParaRPr lang="zh-CN" altLang="en-US" sz="1100">
              <a:latin typeface="Times New Roman" panose="02020603050405020304" pitchFamily="18" charset="0"/>
            </a:endParaRPr>
          </a:p>
        </p:txBody>
      </p:sp>
      <p:sp>
        <p:nvSpPr>
          <p:cNvPr id="9" name="矩形 8">
            <a:hlinkClick r:id="" action="ppaction://hlinkshowjump?jump=previousslide"/>
          </p:cNvPr>
          <p:cNvSpPr/>
          <p:nvPr userDrawn="1"/>
        </p:nvSpPr>
        <p:spPr>
          <a:xfrm>
            <a:off x="0" y="4710113"/>
            <a:ext cx="344091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0" name="矩形 9">
            <a:hlinkClick r:id="" action="ppaction://hlinkshowjump?jump=nextslide"/>
          </p:cNvPr>
          <p:cNvSpPr/>
          <p:nvPr userDrawn="1"/>
        </p:nvSpPr>
        <p:spPr>
          <a:xfrm>
            <a:off x="626269" y="4710113"/>
            <a:ext cx="344091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endParaRPr lang="zh-CN" altLang="en-US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171450" indent="-171450" algn="l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528888" y="1889522"/>
            <a:ext cx="5850731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3600" b="1" kern="100" dirty="0">
                <a:latin typeface="Times New Roman" panose="02020603050405020304"/>
                <a:cs typeface="Courier New" panose="02070309020205020404"/>
              </a:rPr>
              <a:t>Unit 6</a:t>
            </a:r>
            <a:r>
              <a:rPr lang="zh-CN" altLang="zh-CN" sz="3600" kern="100" dirty="0">
                <a:latin typeface="Times New Roman" panose="02020603050405020304"/>
                <a:cs typeface="Times New Roman" panose="02020603050405020304"/>
              </a:rPr>
              <a:t>　</a:t>
            </a:r>
            <a:r>
              <a:rPr lang="en-US" altLang="zh-CN" sz="3600" b="1" kern="100" dirty="0">
                <a:latin typeface="Times New Roman" panose="02020603050405020304"/>
                <a:cs typeface="Courier New" panose="02070309020205020404"/>
              </a:rPr>
              <a:t>Disaster and hope</a:t>
            </a:r>
            <a:endParaRPr lang="zh-CN" altLang="zh-CN" sz="15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1"/>
          <p:cNvSpPr>
            <a:spLocks noChangeArrowheads="1"/>
          </p:cNvSpPr>
          <p:nvPr/>
        </p:nvSpPr>
        <p:spPr bwMode="auto">
          <a:xfrm>
            <a:off x="359568" y="3219828"/>
            <a:ext cx="8498681" cy="55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Part </a:t>
            </a:r>
            <a:r>
              <a:rPr lang="en-US" altLang="zh-CN" sz="2400" b="1" kern="100" dirty="0" smtClean="0">
                <a:latin typeface="宋体" panose="02010600030101010101" pitchFamily="2" charset="-122"/>
                <a:cs typeface="Times New Roman" panose="02020603050405020304"/>
              </a:rPr>
              <a:t>Ⅰ</a:t>
            </a:r>
            <a:r>
              <a:rPr lang="en-US" altLang="zh-CN" sz="2400" kern="1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2400" b="1" kern="100" dirty="0" smtClean="0">
                <a:latin typeface="Times New Roman" panose="02020603050405020304"/>
                <a:cs typeface="Courier New" panose="02070309020205020404"/>
              </a:rPr>
              <a:t>Starting 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out &amp; Understanding ideas</a:t>
            </a:r>
            <a:endParaRPr lang="zh-CN" altLang="zh-CN" sz="8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78598" y="4515984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59569" y="689373"/>
            <a:ext cx="8401050" cy="339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Yes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each summer in London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definitely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seems hotter than the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last.I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suddenly feel a bit </a:t>
            </a:r>
            <a:r>
              <a:rPr lang="en-US" altLang="zh-CN" b="1" kern="100" dirty="0" err="1">
                <a:latin typeface="Times New Roman" panose="02020603050405020304"/>
                <a:cs typeface="Courier New" panose="02070309020205020404"/>
              </a:rPr>
              <a:t>scared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.Perhaps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now is the time (12) to start planning for the future? I should probably put my flat on the market and buy a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boat.That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way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(13) when the Thames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rises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and there is a flood in London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I’ll still be able to get to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work.But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wait! Would I still have a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workplace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(14) to go to? My office is only on the third floor of the building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so quite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low.I’ll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speak with my manager about (15)moving to the top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floor.Most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importantly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 will need to learn to swim! I’ll join a beginner’s swimming class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immediately.Then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I’ll be able to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survive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(16)even when the tall buildings are flooded.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440532" y="465535"/>
            <a:ext cx="8317706" cy="422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(17)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Looking through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my newspaper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I’m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shocked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by photos (18) showing that a hurricane in Asia has destroyed a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town.What’s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more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heavy rain in Eastern Europe has caused landslides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and the heat across Southern Europe has caused forest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fires.Experts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say (19) this bad weather has occurred due to climate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change.News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like this makes me feel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nervous.Now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that it’s hard to avoid a disaster on Earth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perhaps I should start thinking about moving to space...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next station is Bank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！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comes the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announcement.That’s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my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destination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.(20) Stepping out of the station with a heavy heart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 suddenly feel a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fresh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wind on my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face.Well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maybe I have been worrying too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much.</a:t>
            </a:r>
            <a:r>
              <a:rPr lang="en-US" altLang="zh-CN" b="1" kern="100" dirty="0" err="1">
                <a:latin typeface="Times New Roman" panose="02020603050405020304"/>
                <a:cs typeface="Courier New" panose="02070309020205020404"/>
              </a:rPr>
              <a:t>After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 all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it’s only 30 degrees outside!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矩形 1"/>
          <p:cNvSpPr>
            <a:spLocks noChangeArrowheads="1"/>
          </p:cNvSpPr>
          <p:nvPr/>
        </p:nvSpPr>
        <p:spPr bwMode="auto">
          <a:xfrm>
            <a:off x="398860" y="597694"/>
            <a:ext cx="8401050" cy="380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(1)Picking up a free newspaper at the Tube station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为现在分词短语作时间状语。</a:t>
            </a:r>
            <a:endParaRPr lang="zh-CN" altLang="zh-CN" sz="800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(2)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不定式作主语补足语。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(3)so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引导结果状语从句。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(4)going down...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为动名词短语作主语。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jumping into a volcano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为动名词短语作介词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like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的宾语。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(5)that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引导定语从句，修饰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volcano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。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(6)compared to the train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为过去分词作条件状语。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(7)Because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引导原因状语从句。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(8)when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引导时间状语从句。</a:t>
            </a:r>
            <a:endParaRPr lang="zh-CN" altLang="zh-CN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矩形 1"/>
          <p:cNvSpPr>
            <a:spLocks noChangeArrowheads="1"/>
          </p:cNvSpPr>
          <p:nvPr/>
        </p:nvSpPr>
        <p:spPr bwMode="auto">
          <a:xfrm>
            <a:off x="398860" y="689373"/>
            <a:ext cx="8401050" cy="339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(9)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本句为宾语从句，省略了连接词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that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。</a:t>
            </a:r>
            <a:endParaRPr lang="zh-CN" altLang="zh-CN" sz="800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(10)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本句为宾语从句，省略了连接词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that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。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(11)by thinking about work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为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by doing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结构作方式状语。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(12)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不定式作后置定语，修饰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the time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。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(13)when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引导时间状语从句。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(14)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不定式作后置定语，修饰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workplace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。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(15)moving to the top floor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为动名词作介词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about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的宾语。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(16)when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引导时间状语从句，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even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表示强调。</a:t>
            </a:r>
            <a:endParaRPr lang="zh-CN" altLang="zh-CN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矩形 1"/>
          <p:cNvSpPr>
            <a:spLocks noChangeArrowheads="1"/>
          </p:cNvSpPr>
          <p:nvPr/>
        </p:nvSpPr>
        <p:spPr bwMode="auto">
          <a:xfrm>
            <a:off x="359569" y="963217"/>
            <a:ext cx="8401050" cy="21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(17)Looking through my newspaper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为现在分词作时间状语。</a:t>
            </a:r>
            <a:endParaRPr lang="zh-CN" altLang="zh-CN" sz="800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(18)showing that a hurricane in Asia...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为现在分词短语作后置定语修饰名词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photos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；其中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that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引导宾语从句，作动词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show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的宾语。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(19)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本句为动词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say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的宾语从句，省略了连接词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that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。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(20)Stepping out of the station with a heavy heart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为现在分词作时间状语。</a:t>
            </a:r>
            <a:endParaRPr lang="zh-CN" altLang="zh-CN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矩形 1"/>
          <p:cNvSpPr>
            <a:spLocks noChangeArrowheads="1"/>
          </p:cNvSpPr>
          <p:nvPr/>
        </p:nvSpPr>
        <p:spPr bwMode="auto">
          <a:xfrm>
            <a:off x="314325" y="951310"/>
            <a:ext cx="8570119" cy="339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>
                <a:latin typeface="宋体" panose="02010600030101010101" pitchFamily="2" charset="-122"/>
                <a:ea typeface="楷体_GB2312"/>
                <a:cs typeface="楷体_GB2312"/>
              </a:rPr>
              <a:t>①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pick up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拿起</a:t>
            </a:r>
            <a:endParaRPr lang="zh-CN" altLang="zh-CN" sz="800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宋体" panose="02010600030101010101" pitchFamily="2" charset="-122"/>
                <a:ea typeface="楷体_GB2312"/>
                <a:cs typeface="楷体_GB2312"/>
              </a:rPr>
              <a:t>②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average </a:t>
            </a:r>
            <a:r>
              <a:rPr lang="en-US" altLang="zh-CN" i="1">
                <a:latin typeface="Times New Roman" panose="02020603050405020304" pitchFamily="18" charset="0"/>
                <a:ea typeface="楷体_GB2312"/>
                <a:cs typeface="楷体_GB2312"/>
              </a:rPr>
              <a:t>adj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.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平均的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宋体" panose="02010600030101010101" pitchFamily="2" charset="-122"/>
                <a:ea typeface="楷体_GB2312"/>
                <a:cs typeface="楷体_GB2312"/>
              </a:rPr>
              <a:t>③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awful </a:t>
            </a:r>
            <a:r>
              <a:rPr lang="en-US" altLang="zh-CN" i="1">
                <a:latin typeface="Times New Roman" panose="02020603050405020304" pitchFamily="18" charset="0"/>
                <a:ea typeface="楷体_GB2312"/>
                <a:cs typeface="楷体_GB2312"/>
              </a:rPr>
              <a:t>adj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.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糟糕的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宋体" panose="02010600030101010101" pitchFamily="2" charset="-122"/>
                <a:ea typeface="楷体_GB2312"/>
                <a:cs typeface="楷体_GB2312"/>
              </a:rPr>
              <a:t>④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air conditioning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空调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宋体" panose="02010600030101010101" pitchFamily="2" charset="-122"/>
                <a:ea typeface="楷体_GB2312"/>
                <a:cs typeface="楷体_GB2312"/>
              </a:rPr>
              <a:t>⑤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typical </a:t>
            </a:r>
            <a:r>
              <a:rPr lang="en-US" altLang="zh-CN" i="1">
                <a:latin typeface="Times New Roman" panose="02020603050405020304" pitchFamily="18" charset="0"/>
                <a:ea typeface="楷体_GB2312"/>
                <a:cs typeface="楷体_GB2312"/>
              </a:rPr>
              <a:t>adj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.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典型的，有代表性的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宋体" panose="02010600030101010101" pitchFamily="2" charset="-122"/>
                <a:ea typeface="楷体_GB2312"/>
                <a:cs typeface="楷体_GB2312"/>
              </a:rPr>
              <a:t>⑥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go down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下去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宋体" panose="02010600030101010101" pitchFamily="2" charset="-122"/>
                <a:ea typeface="楷体_GB2312"/>
                <a:cs typeface="楷体_GB2312"/>
              </a:rPr>
              <a:t>⑦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platform </a:t>
            </a:r>
            <a:r>
              <a:rPr lang="en-US" altLang="zh-CN" i="1">
                <a:latin typeface="Times New Roman" panose="02020603050405020304" pitchFamily="18" charset="0"/>
                <a:ea typeface="楷体_GB2312"/>
                <a:cs typeface="楷体_GB2312"/>
              </a:rPr>
              <a:t>n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.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站台；平台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宋体" panose="02010600030101010101" pitchFamily="2" charset="-122"/>
                <a:ea typeface="楷体_GB2312"/>
                <a:cs typeface="楷体_GB2312"/>
              </a:rPr>
              <a:t>⑧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volcano </a:t>
            </a:r>
            <a:r>
              <a:rPr lang="en-US" altLang="zh-CN" i="1">
                <a:latin typeface="Times New Roman" panose="02020603050405020304" pitchFamily="18" charset="0"/>
                <a:ea typeface="楷体_GB2312"/>
                <a:cs typeface="楷体_GB2312"/>
              </a:rPr>
              <a:t>n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.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火山</a:t>
            </a:r>
            <a:endParaRPr lang="zh-CN" altLang="zh-CN" sz="8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4578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4794" y="546498"/>
            <a:ext cx="8648700" cy="410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98860" y="590550"/>
            <a:ext cx="8401050" cy="380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⑨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compared to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和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比起来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⑩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a crowd of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一群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 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Cambria Math" panose="02040503050406030204"/>
                <a:ea typeface="楷体_GB2312"/>
                <a:cs typeface="Cambria Math" panose="02040503050406030204"/>
              </a:rPr>
              <a:t>⑪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melt </a:t>
            </a:r>
            <a:r>
              <a:rPr lang="en-US" altLang="zh-CN" i="1" kern="100" dirty="0">
                <a:latin typeface="Book Antiqua" panose="02040602050305030304"/>
                <a:ea typeface="楷体_GB2312"/>
                <a:cs typeface="Times New Roman" panose="02020603050405020304"/>
              </a:rPr>
              <a:t>v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融化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Cambria Math" panose="02040503050406030204"/>
                <a:ea typeface="楷体_GB2312"/>
                <a:cs typeface="Cambria Math" panose="02040503050406030204"/>
              </a:rPr>
              <a:t>⑫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bacon </a:t>
            </a:r>
            <a:r>
              <a:rPr lang="en-US" altLang="zh-CN" i="1" kern="100" dirty="0">
                <a:latin typeface="Times New Roman" panose="02020603050405020304"/>
                <a:ea typeface="楷体_GB2312"/>
                <a:cs typeface="Courier New" panose="02070309020205020404"/>
              </a:rPr>
              <a:t>n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咸肉；熏肉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Cambria Math" panose="02040503050406030204"/>
                <a:ea typeface="楷体_GB2312"/>
                <a:cs typeface="Cambria Math" panose="02040503050406030204"/>
              </a:rPr>
              <a:t>⑬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sick </a:t>
            </a:r>
            <a:r>
              <a:rPr lang="en-US" altLang="zh-CN" i="1" kern="100" dirty="0">
                <a:latin typeface="Times New Roman" panose="02020603050405020304"/>
                <a:ea typeface="楷体_GB2312"/>
                <a:cs typeface="Courier New" panose="02070309020205020404"/>
              </a:rPr>
              <a:t>adj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恶心的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Cambria Math" panose="02040503050406030204"/>
                <a:ea typeface="楷体_GB2312"/>
                <a:cs typeface="Cambria Math" panose="02040503050406030204"/>
              </a:rPr>
              <a:t>⑭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make it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成功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Cambria Math" panose="02040503050406030204"/>
                <a:ea typeface="楷体_GB2312"/>
                <a:cs typeface="Cambria Math" panose="02040503050406030204"/>
              </a:rPr>
              <a:t>⑮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think about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思考，考虑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Cambria Math" panose="02040503050406030204"/>
                <a:ea typeface="楷体_GB2312"/>
                <a:cs typeface="Cambria Math" panose="02040503050406030204"/>
              </a:rPr>
              <a:t>⑯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reflect off 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反射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Cambria Math" panose="02040503050406030204"/>
                <a:ea typeface="楷体_GB2312"/>
                <a:cs typeface="Cambria Math" panose="02040503050406030204"/>
              </a:rPr>
              <a:t>⑰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definitely </a:t>
            </a:r>
            <a:r>
              <a:rPr lang="en-US" altLang="zh-CN" i="1" kern="100" dirty="0">
                <a:latin typeface="Times New Roman" panose="02020603050405020304"/>
                <a:ea typeface="楷体_GB2312"/>
                <a:cs typeface="Courier New" panose="02070309020205020404"/>
              </a:rPr>
              <a:t>ad</a:t>
            </a:r>
            <a:r>
              <a:rPr lang="en-US" altLang="zh-CN" i="1" kern="100" dirty="0">
                <a:latin typeface="Book Antiqua" panose="02040602050305030304"/>
                <a:ea typeface="楷体_GB2312"/>
                <a:cs typeface="Times New Roman" panose="02020603050405020304"/>
              </a:rPr>
              <a:t>v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无疑地，一定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5" name="对象 1"/>
          <p:cNvGraphicFramePr>
            <a:graphicFrameLocks noChangeAspect="1"/>
          </p:cNvGraphicFramePr>
          <p:nvPr/>
        </p:nvGraphicFramePr>
        <p:xfrm>
          <a:off x="521494" y="546498"/>
          <a:ext cx="6093619" cy="4083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2" r:id="rId3" imgW="8139430" imgH="5455920" progId="Word.Document.8">
                  <p:embed/>
                </p:oleObj>
              </mc:Choice>
              <mc:Fallback>
                <p:oleObj r:id="rId3" imgW="8139430" imgH="545592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494" y="546498"/>
                        <a:ext cx="6093619" cy="40838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1194197"/>
            <a:ext cx="8570119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Step </a:t>
            </a:r>
            <a:r>
              <a:rPr lang="en-US" altLang="zh-CN" b="1" kern="100" dirty="0">
                <a:latin typeface="宋体" panose="02010600030101010101" pitchFamily="2" charset="-122"/>
                <a:cs typeface="Times New Roman" panose="02020603050405020304"/>
              </a:rPr>
              <a:t>Ⅰ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　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General reading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Match each paragraph with its main idea.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2097882"/>
            <a:ext cx="8570119" cy="21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Para.1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　　　</a:t>
            </a:r>
            <a:r>
              <a:rPr lang="en-US" altLang="zh-CN" kern="100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A.Disasters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around the world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Para.2  	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B.The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high temperature in London tube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Para.3  	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C.The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preparation for the hot future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Para.4  	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D.The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terrible experience in the hot train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Para.5  	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E.Trying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to be optimistic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27651" name="Picture 2" descr="课文整体阅读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3369" y="653654"/>
            <a:ext cx="8570119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278203" y="4158854"/>
            <a:ext cx="6665927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答案</a:t>
            </a:r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　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Para.1—B</a:t>
            </a:r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　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Para.2—D</a:t>
            </a:r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　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Para.3—C</a:t>
            </a:r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　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Para.4—A</a:t>
            </a:r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　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Para.5—E</a:t>
            </a:r>
            <a:endParaRPr lang="zh-CN" altLang="en-US"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465535"/>
            <a:ext cx="8570119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Step </a:t>
            </a:r>
            <a:r>
              <a:rPr lang="en-US" altLang="zh-CN" b="1" kern="100" dirty="0">
                <a:latin typeface="宋体" panose="02010600030101010101" pitchFamily="2" charset="-122"/>
                <a:cs typeface="Times New Roman" panose="02020603050405020304"/>
              </a:rPr>
              <a:t>Ⅱ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　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Factual reading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Read the text carefully and choose the best answer.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1356123"/>
            <a:ext cx="8570119" cy="21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1.What can we know about the Tube system in London?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A.All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the newspapers are always free of charge.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B.The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author never experiences a hotter journey than this one.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C.Air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conditioning was invented before the Tube.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D.The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platform was built close to an active volcano.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4" descr="单元一歌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2666" y="1032272"/>
            <a:ext cx="2046684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矩形 1"/>
          <p:cNvSpPr>
            <a:spLocks noChangeArrowheads="1"/>
          </p:cNvSpPr>
          <p:nvPr/>
        </p:nvSpPr>
        <p:spPr bwMode="auto">
          <a:xfrm>
            <a:off x="335757" y="1522810"/>
            <a:ext cx="8498681" cy="172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>
                <a:latin typeface="Times New Roman" panose="02020603050405020304" pitchFamily="18" charset="0"/>
                <a:ea typeface="黑体" panose="02010609060101010101" pitchFamily="49" charset="-122"/>
              </a:rPr>
              <a:t>导读：</a:t>
            </a:r>
            <a:r>
              <a:rPr lang="zh-CN" altLang="zh-CN">
                <a:latin typeface="Times New Roman" panose="02020603050405020304" pitchFamily="18" charset="0"/>
                <a:ea typeface="方正书宋_GBK" pitchFamily="65" charset="-122"/>
              </a:rPr>
              <a:t>这首轻柔摇滚歌曲最早由理查德</a:t>
            </a:r>
            <a:r>
              <a:rPr lang="en-US" altLang="zh-CN">
                <a:latin typeface="Times New Roman" panose="02020603050405020304" pitchFamily="18" charset="0"/>
                <a:ea typeface="方正书宋_GBK" pitchFamily="65" charset="-122"/>
              </a:rPr>
              <a:t>·</a:t>
            </a:r>
            <a:r>
              <a:rPr lang="zh-CN" altLang="zh-CN">
                <a:latin typeface="Times New Roman" panose="02020603050405020304" pitchFamily="18" charset="0"/>
                <a:ea typeface="方正书宋_GBK" pitchFamily="65" charset="-122"/>
              </a:rPr>
              <a:t>卡朋特</a:t>
            </a:r>
            <a:r>
              <a:rPr lang="en-US" altLang="zh-CN">
                <a:latin typeface="Times New Roman" panose="02020603050405020304" pitchFamily="18" charset="0"/>
                <a:ea typeface="方正书宋_GBK" pitchFamily="65" charset="-122"/>
              </a:rPr>
              <a:t>(Richard Carpenter)</a:t>
            </a:r>
            <a:r>
              <a:rPr lang="zh-CN" altLang="zh-CN">
                <a:latin typeface="Times New Roman" panose="02020603050405020304" pitchFamily="18" charset="0"/>
                <a:ea typeface="方正书宋_GBK" pitchFamily="65" charset="-122"/>
              </a:rPr>
              <a:t>和约翰</a:t>
            </a:r>
            <a:r>
              <a:rPr lang="en-US" altLang="zh-CN">
                <a:latin typeface="Times New Roman" panose="02020603050405020304" pitchFamily="18" charset="0"/>
                <a:ea typeface="方正书宋_GBK" pitchFamily="65" charset="-122"/>
              </a:rPr>
              <a:t>·</a:t>
            </a:r>
            <a:r>
              <a:rPr lang="zh-CN" altLang="zh-CN">
                <a:latin typeface="Times New Roman" panose="02020603050405020304" pitchFamily="18" charset="0"/>
                <a:ea typeface="方正书宋_GBK" pitchFamily="65" charset="-122"/>
              </a:rPr>
              <a:t>贝迪斯</a:t>
            </a:r>
            <a:r>
              <a:rPr lang="en-US" altLang="zh-CN">
                <a:latin typeface="Times New Roman" panose="02020603050405020304" pitchFamily="18" charset="0"/>
                <a:ea typeface="方正书宋_GBK" pitchFamily="65" charset="-122"/>
              </a:rPr>
              <a:t>(John Bettis)</a:t>
            </a:r>
            <a:r>
              <a:rPr lang="zh-CN" altLang="zh-CN">
                <a:latin typeface="Times New Roman" panose="02020603050405020304" pitchFamily="18" charset="0"/>
                <a:ea typeface="方正书宋_GBK" pitchFamily="65" charset="-122"/>
              </a:rPr>
              <a:t>创作于</a:t>
            </a:r>
            <a:r>
              <a:rPr lang="en-US" altLang="zh-CN">
                <a:latin typeface="Times New Roman" panose="02020603050405020304" pitchFamily="18" charset="0"/>
                <a:ea typeface="方正书宋_GBK" pitchFamily="65" charset="-122"/>
              </a:rPr>
              <a:t>1973</a:t>
            </a:r>
            <a:r>
              <a:rPr lang="zh-CN" altLang="zh-CN">
                <a:latin typeface="Times New Roman" panose="02020603050405020304" pitchFamily="18" charset="0"/>
                <a:ea typeface="方正书宋_GBK" pitchFamily="65" charset="-122"/>
              </a:rPr>
              <a:t>年，卡朋特兄妹乐队</a:t>
            </a:r>
            <a:r>
              <a:rPr lang="en-US" altLang="zh-CN">
                <a:latin typeface="Times New Roman" panose="02020603050405020304" pitchFamily="18" charset="0"/>
                <a:ea typeface="方正书宋_GBK" pitchFamily="65" charset="-122"/>
              </a:rPr>
              <a:t>(The Carpenters)</a:t>
            </a:r>
            <a:r>
              <a:rPr lang="zh-CN" altLang="zh-CN">
                <a:latin typeface="Times New Roman" panose="02020603050405020304" pitchFamily="18" charset="0"/>
                <a:ea typeface="方正书宋_GBK" pitchFamily="65" charset="-122"/>
              </a:rPr>
              <a:t>将其收录于专辑《此时，彼刻》</a:t>
            </a:r>
            <a:r>
              <a:rPr lang="en-US" altLang="zh-CN">
                <a:latin typeface="Times New Roman" panose="02020603050405020304" pitchFamily="18" charset="0"/>
                <a:ea typeface="方正书宋_GBK" pitchFamily="65" charset="-122"/>
              </a:rPr>
              <a:t>(</a:t>
            </a:r>
            <a:r>
              <a:rPr lang="en-US" altLang="zh-CN" i="1">
                <a:latin typeface="Times New Roman" panose="02020603050405020304" pitchFamily="18" charset="0"/>
                <a:ea typeface="方正书宋_GBK" pitchFamily="65" charset="-122"/>
              </a:rPr>
              <a:t>Now</a:t>
            </a:r>
            <a:r>
              <a:rPr lang="en-US" altLang="zh-CN">
                <a:latin typeface="Times New Roman" panose="02020603050405020304" pitchFamily="18" charset="0"/>
                <a:ea typeface="方正书宋_GBK" pitchFamily="65" charset="-122"/>
              </a:rPr>
              <a:t> &amp; </a:t>
            </a:r>
            <a:r>
              <a:rPr lang="en-US" altLang="zh-CN" i="1">
                <a:latin typeface="Times New Roman" panose="02020603050405020304" pitchFamily="18" charset="0"/>
                <a:ea typeface="方正书宋_GBK" pitchFamily="65" charset="-122"/>
              </a:rPr>
              <a:t>Then</a:t>
            </a:r>
            <a:r>
              <a:rPr lang="en-US" altLang="zh-CN">
                <a:latin typeface="Times New Roman" panose="02020603050405020304" pitchFamily="18" charset="0"/>
                <a:ea typeface="方正书宋_GBK" pitchFamily="65" charset="-122"/>
              </a:rPr>
              <a:t>)</a:t>
            </a:r>
            <a:r>
              <a:rPr lang="zh-CN" altLang="zh-CN">
                <a:latin typeface="Times New Roman" panose="02020603050405020304" pitchFamily="18" charset="0"/>
                <a:ea typeface="方正书宋_GBK" pitchFamily="65" charset="-122"/>
              </a:rPr>
              <a:t>中并作为该专辑的主打歌曲。电影《生命因你而动听》将其作为插曲，该歌曲也入围奥斯卡百年金曲，成为永恒畅销单曲之一。</a:t>
            </a:r>
            <a:endParaRPr lang="zh-CN" altLang="zh-CN" sz="800">
              <a:latin typeface="Times New Roman" panose="02020603050405020304" pitchFamily="18" charset="0"/>
              <a:ea typeface="方正书宋_GBK" pitchFamily="65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892969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2.Why does the author feel a bit sick in the train?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511969" y="1297781"/>
            <a:ext cx="8153400" cy="1729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A.Because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there is no air conditioning.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B.Because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working in a tall glass building is awful.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C.Because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it is extremely hot inside the train.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D.Because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the breakfast smells terrible.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812007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3.Which of the following doesn’t belong to the author’s preparations for the future?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511969" y="1216819"/>
            <a:ext cx="8153400" cy="1729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A.Move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the flat to another city.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B.Buy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 boat.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C.Move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the office to the top floor.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D.Learn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to swim.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676275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4.How does the author feel about the reports of natural disasters around the world?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470298" y="1104901"/>
            <a:ext cx="8236744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A.Excited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  			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B.Relaxed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C.Shocked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  			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D.Embarrassed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639366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5.What does the passage mainly talk about?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500063" y="1054894"/>
            <a:ext cx="8153400" cy="1729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A.Journey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in London.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B.The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Tube system in London.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C.Crowded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situation.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D.The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extreme weather conditions.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21648" y="2814638"/>
            <a:ext cx="3472746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答案</a:t>
            </a:r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　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1.B</a:t>
            </a:r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　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2.C</a:t>
            </a:r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　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3.A</a:t>
            </a:r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　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4.C</a:t>
            </a:r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　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5.D </a:t>
            </a:r>
            <a:endParaRPr lang="zh-CN" altLang="en-US"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465535"/>
            <a:ext cx="8570119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Step </a:t>
            </a:r>
            <a:r>
              <a:rPr lang="en-US" altLang="zh-CN" b="1" kern="100" dirty="0">
                <a:latin typeface="宋体" panose="02010600030101010101" pitchFamily="2" charset="-122"/>
                <a:cs typeface="Times New Roman" panose="02020603050405020304"/>
              </a:rPr>
              <a:t>Ⅲ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　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Cloze test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Fill in the blanks according to the text.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1316832"/>
            <a:ext cx="8570119" cy="2561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</a:rPr>
              <a:t>When I am travelling on the London Tube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</a:rPr>
              <a:t>it is very hot with the temperature 1.____________ (reach) 30 plus degrees outside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</a:rPr>
              <a:t>2.____________ makes me feel </a:t>
            </a:r>
            <a:r>
              <a:rPr lang="en-US" altLang="zh-CN" kern="100" dirty="0" err="1">
                <a:latin typeface="Times New Roman" panose="02020603050405020304"/>
              </a:rPr>
              <a:t>awful.It</a:t>
            </a:r>
            <a:r>
              <a:rPr lang="en-US" altLang="zh-CN" kern="100" dirty="0">
                <a:latin typeface="Times New Roman" panose="02020603050405020304"/>
              </a:rPr>
              <a:t> is even 3.____________ (hot) inside the train than outside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</a:rPr>
              <a:t>causing me to feel a bit sick and even melt with 4.____________ passenger next to me.5.____________ (think) that London will probably get hotter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</a:rPr>
              <a:t>I feel scared.6.____________ (prepare) for the future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</a:rPr>
              <a:t>I plan to sell my flat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</a:rPr>
              <a:t>buy a </a:t>
            </a:r>
            <a:r>
              <a:rPr lang="en-US" altLang="zh-CN" kern="100" dirty="0" err="1">
                <a:latin typeface="Times New Roman" panose="02020603050405020304"/>
              </a:rPr>
              <a:t>boat</a:t>
            </a:r>
            <a:r>
              <a:rPr lang="en-US" altLang="zh-CN" kern="100" dirty="0" err="1">
                <a:latin typeface="Times New Roman" panose="02020603050405020304"/>
                <a:cs typeface="Times New Roman" panose="02020603050405020304"/>
              </a:rPr>
              <a:t>,</a:t>
            </a:r>
            <a:r>
              <a:rPr lang="en-US" altLang="zh-CN" kern="100" dirty="0" err="1">
                <a:latin typeface="Times New Roman" panose="02020603050405020304"/>
              </a:rPr>
              <a:t>move</a:t>
            </a:r>
            <a:r>
              <a:rPr lang="en-US" altLang="zh-CN" kern="100" dirty="0">
                <a:latin typeface="Times New Roman" panose="02020603050405020304"/>
              </a:rPr>
              <a:t> my office to the top floor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</a:rPr>
              <a:t>and even learn swimming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64381" y="1762126"/>
            <a:ext cx="93358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reaching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5543550" y="1774032"/>
            <a:ext cx="70275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which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1575197" y="2201467"/>
            <a:ext cx="67710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hotter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2856310" y="2595563"/>
            <a:ext cx="416719" cy="3452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the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6435328" y="2595563"/>
            <a:ext cx="984885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Thinking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4976813" y="3000376"/>
            <a:ext cx="112909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To prepare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83382" y="1297781"/>
            <a:ext cx="8317706" cy="1729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 err="1">
                <a:latin typeface="Times New Roman" panose="02020603050405020304"/>
              </a:rPr>
              <a:t>immediately.Looking</a:t>
            </a:r>
            <a:r>
              <a:rPr lang="en-US" altLang="zh-CN" kern="100" dirty="0">
                <a:latin typeface="Times New Roman" panose="02020603050405020304"/>
              </a:rPr>
              <a:t> through a newspaper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</a:rPr>
              <a:t>I’m 7.____________ (shock) by the reports of natural 8.____________ (disaster) around the world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</a:rPr>
              <a:t>which makes me nervous and consider moving to space.9.____________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</a:rPr>
              <a:t>going outside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</a:rPr>
              <a:t>I feel refreshed and think I have been 10.____________ (worry) too much.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459016" y="1356123"/>
            <a:ext cx="89511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shocked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1775222" y="1774032"/>
            <a:ext cx="93358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disasters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3263503" y="2180035"/>
            <a:ext cx="984885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However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1885951" y="2583657"/>
            <a:ext cx="984885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worrying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1032273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/>
              </a:rPr>
              <a:t>Ⅰ</a:t>
            </a:r>
            <a:r>
              <a:rPr lang="en-US" altLang="zh-CN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词汇语境认知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——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写出语境中加黑单词或短语的意义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1426369"/>
            <a:ext cx="8570119" cy="339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1.It was the second air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disaster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in the region in less than two months.____________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2.I took the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tube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then the train and came straight here.____________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3.There’s easily enough room for two adults and three children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plus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 dog.____________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4.The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hurricane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is moving to the west at about 18 miles per hour.____________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5.After a week’s heavy rain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their house was buried by a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landslide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.____________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6.We must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pick up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rubbish and keep our city clean.____________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7.You’re brave and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courageous.You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can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make it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.____________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8.They noticed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a crowd of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people shouting and cheering.____________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35843" name="Picture 2" descr="课时基础过关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7" y="465535"/>
            <a:ext cx="8570119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6831807" y="1484710"/>
            <a:ext cx="129266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灾难，灾祸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5625703" y="1901429"/>
            <a:ext cx="60016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地铁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7560469" y="2328863"/>
            <a:ext cx="106182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和，加上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6759178" y="2711054"/>
            <a:ext cx="60016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飓风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6656785" y="3128963"/>
            <a:ext cx="129266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山崩，滑坡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5462588" y="3521869"/>
            <a:ext cx="60016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捡起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5207794" y="3938588"/>
            <a:ext cx="60016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成功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6042422" y="4355307"/>
            <a:ext cx="60016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一群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465535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/>
              </a:rPr>
              <a:t>Ⅱ</a:t>
            </a:r>
            <a:r>
              <a:rPr lang="en-US" altLang="zh-CN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单词语境记忆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——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根据英语提示写出单词的适当形式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870348"/>
            <a:ext cx="8570119" cy="339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1.The volcano  ____________ (eruption) in 1980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devastating a large area of Washington state.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2.I got in touch with him  ____________ (immediate) after I received the letter.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3.It  ____________ (occur) to me that I had left the door unlocked.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4.People are  ____________ (scare) to use the buses late at night.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5.Everyone in the street was  ____________ (shock) when they heard the news.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6.I ____________ (definite) remember sending the letter.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7.I wasn’t totally prepared for the  ____________ (announce) on the next day.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040732" y="929879"/>
            <a:ext cx="83099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erupted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784873" y="1749029"/>
            <a:ext cx="129266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immediately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926307" y="2156223"/>
            <a:ext cx="94641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occurred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1900238" y="2561035"/>
            <a:ext cx="721519" cy="3452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scared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3330179" y="2965848"/>
            <a:ext cx="89511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shocked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845344" y="3393282"/>
            <a:ext cx="102335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definitely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3518298" y="3821907"/>
            <a:ext cx="148502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announcement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465535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/>
              </a:rPr>
              <a:t>Ⅲ</a:t>
            </a:r>
            <a:r>
              <a:rPr lang="en-US" altLang="zh-CN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短语语境填空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——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根据汉语提示写出适当的短语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870348"/>
            <a:ext cx="8570119" cy="380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1.________________ 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和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比起来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 people living only a few generations ago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we have greater opportunities to have a good time.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2.I waved goodbye and  ________________ 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下去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 the stone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harbour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steps.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3.I tried to  ________________ 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考虑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 all the problems that were ahead of me tomorrow.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4.The sun  ________________ 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反射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 the snow-covered mountains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and created beautiful scenery.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5.He’s not to blame.________________ 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毕竟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it was the first time he’d done it.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323850">
              <a:lnSpc>
                <a:spcPct val="150000"/>
              </a:lnSpc>
              <a:defRPr/>
            </a:pPr>
            <a:r>
              <a:rPr lang="en-US" altLang="zh-CN" kern="100" dirty="0">
                <a:latin typeface="Times New Roman" panose="02020603050405020304"/>
              </a:rPr>
              <a:t>6.I need some </a:t>
            </a:r>
            <a:r>
              <a:rPr lang="en-US" altLang="zh-CN" kern="100" dirty="0" err="1">
                <a:latin typeface="Times New Roman" panose="02020603050405020304"/>
              </a:rPr>
              <a:t>money.I’m</a:t>
            </a:r>
            <a:r>
              <a:rPr lang="en-US" altLang="zh-CN" kern="100" dirty="0">
                <a:latin typeface="Times New Roman" panose="02020603050405020304"/>
              </a:rPr>
              <a:t> going to ________________ 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浏览</a:t>
            </a:r>
            <a:r>
              <a:rPr lang="en-US" altLang="zh-CN" kern="100" dirty="0">
                <a:latin typeface="Times New Roman" panose="02020603050405020304"/>
              </a:rPr>
              <a:t>) the newspaper for a holiday job.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02457" y="929879"/>
            <a:ext cx="1812035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Compared with/to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939653" y="1751410"/>
            <a:ext cx="115800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went down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818085" y="2166938"/>
            <a:ext cx="118365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think about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1920479" y="2584848"/>
            <a:ext cx="126925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reflected off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2687241" y="3383757"/>
            <a:ext cx="91435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After all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3814763" y="3799285"/>
            <a:ext cx="1312069" cy="3452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look through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1546623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1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erupt </a:t>
            </a:r>
            <a:r>
              <a:rPr lang="en-US" altLang="zh-CN" b="1" i="1" kern="100" dirty="0">
                <a:latin typeface="Times New Roman" panose="02020603050405020304"/>
                <a:cs typeface="Courier New" panose="02070309020205020404"/>
              </a:rPr>
              <a:t>v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(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火山等</a:t>
            </a:r>
            <a:r>
              <a:rPr lang="en-US" altLang="zh-CN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)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爆发，喷发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1951435"/>
            <a:ext cx="8570119" cy="172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·Sure enough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going down the stairs and onto the platform is like jumping into a volcano that’s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erupting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教材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</a:t>
            </a:r>
            <a:r>
              <a:rPr lang="en-US" altLang="zh-CN" kern="100" baseline="-25000" dirty="0">
                <a:latin typeface="Times New Roman" panose="02020603050405020304"/>
                <a:cs typeface="Courier New" panose="02070309020205020404"/>
              </a:rPr>
              <a:t>62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果然，下楼梯上月台就像跳进一座正在喷发的火山。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·Is a volcanic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eruption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taking place now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？火山喷发现在还在发生吗？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38915" name="Picture 2" descr="核心要点突破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9563" y="465535"/>
            <a:ext cx="8570119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4" descr="重点单词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42097" y="1151335"/>
            <a:ext cx="167997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35757" y="357188"/>
            <a:ext cx="8498681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i="1" kern="100" dirty="0">
                <a:latin typeface="Times New Roman" panose="02020603050405020304"/>
                <a:cs typeface="Courier New" panose="02070309020205020404"/>
              </a:rPr>
              <a:t>Yesterday Once More</a:t>
            </a:r>
            <a:endParaRPr lang="zh-CN" altLang="zh-CN" sz="800" i="1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1516857" y="627460"/>
            <a:ext cx="6104335" cy="422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When I was young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I’d listen to the radio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 for my favorite songs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When they played I’d sing along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It made me smile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Those were such happy times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And not so long ago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How I wondered where they’d gone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But they’re back again</a:t>
            </a: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Just like a long lost friend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980010" y="1518048"/>
            <a:ext cx="86382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Waiting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465535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宋体" panose="02010600030101010101" pitchFamily="2" charset="-122"/>
                <a:ea typeface="MS Mincho" panose="02020609040205080304" charset="-128"/>
                <a:cs typeface="MS Mincho" panose="02020609040205080304" charset="-128"/>
              </a:rPr>
              <a:t>►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单句语法填空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870348"/>
            <a:ext cx="8570119" cy="21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volcano  ____________ (erupt) and killed all the dinosaur.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Tsunamis are huge waves of water that are usually caused by earthquakes or volcanic  ____________ (erupt).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单词一族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eruption </a:t>
            </a:r>
            <a:r>
              <a:rPr lang="en-US" altLang="zh-CN" i="1" kern="100" dirty="0">
                <a:latin typeface="Times New Roman" panose="02020603050405020304"/>
                <a:ea typeface="楷体_GB2312"/>
                <a:cs typeface="Courier New" panose="02070309020205020404"/>
              </a:rPr>
              <a:t>n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　　　爆发；喷发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072878" y="929879"/>
            <a:ext cx="83099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erupted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602457" y="1739504"/>
            <a:ext cx="988219" cy="3452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eruptions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465535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immediately </a:t>
            </a:r>
            <a:r>
              <a:rPr lang="en-US" altLang="zh-CN" b="1" i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</a:t>
            </a:r>
            <a:r>
              <a:rPr lang="en-US" altLang="zh-CN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即刻；马上</a:t>
            </a:r>
            <a:r>
              <a:rPr lang="zh-CN" altLang="zh-CN" kern="1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altLang="zh-CN" b="1" i="1" kern="1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conj</a:t>
            </a:r>
            <a:r>
              <a:rPr lang="en-US" altLang="zh-CN" b="1" kern="1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.</a:t>
            </a:r>
            <a:r>
              <a:rPr lang="zh-CN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一</a:t>
            </a:r>
            <a:r>
              <a:rPr lang="en-US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r>
              <a:rPr lang="zh-CN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就</a:t>
            </a:r>
            <a:r>
              <a:rPr lang="en-US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endParaRPr lang="zh-CN" altLang="zh-CN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870348"/>
            <a:ext cx="8570119" cy="380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·I’ll join a beginner’s swimming class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immediately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教材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</a:t>
            </a:r>
            <a:r>
              <a:rPr lang="en-US" altLang="zh-CN" kern="100" baseline="-25000" dirty="0">
                <a:latin typeface="Times New Roman" panose="02020603050405020304"/>
                <a:cs typeface="Courier New" panose="02070309020205020404"/>
              </a:rPr>
              <a:t>63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我马上就要参加一个游泳初学者班。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·He came around to see me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immediately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he checked in the hotel.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他刚一入住宾馆就来看我。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·She demanded that we give her an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immediate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answer.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她要求我们立即给她回复。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As soon as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I get to Beijing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I’ll write to you.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我一到北京就给你写信。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No sooner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had he arrived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than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he was asked to leave again.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他刚到就再次被支走了。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748904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宋体" panose="02010600030101010101" pitchFamily="2" charset="-122"/>
                <a:ea typeface="MS Mincho" panose="02020609040205080304" charset="-128"/>
                <a:cs typeface="MS Mincho" panose="02020609040205080304" charset="-128"/>
              </a:rPr>
              <a:t>►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一句多译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1153716"/>
            <a:ext cx="8570119" cy="256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他一到达电影院，电影就开始了。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→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_______________________________________________________________________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endParaRPr lang="en-US" altLang="zh-CN" kern="100" dirty="0">
              <a:latin typeface="Times New Roman" panose="02020603050405020304"/>
              <a:cs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film had begun.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→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_________________________________ at the cinema when the film began.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→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_________________________________ at the cinema than the film began.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→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_________________________________ at the cinema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film began.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65573" y="1610917"/>
            <a:ext cx="811504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As soon as/Immediately/Directly/The moment/minute/second he arrived at the cinema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1201342" y="2409826"/>
            <a:ext cx="215828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Hardly had he arrived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169194" y="2814638"/>
            <a:ext cx="247247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No sooner had he arrived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1238250" y="3290888"/>
            <a:ext cx="235705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On (his) arriving/arrival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矩形 1"/>
          <p:cNvSpPr>
            <a:spLocks noChangeArrowheads="1"/>
          </p:cNvSpPr>
          <p:nvPr/>
        </p:nvSpPr>
        <p:spPr bwMode="auto">
          <a:xfrm>
            <a:off x="398860" y="609600"/>
            <a:ext cx="8401050" cy="380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>
                <a:latin typeface="Times New Roman" panose="02020603050405020304" pitchFamily="18" charset="0"/>
              </a:rPr>
              <a:t>单词一族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immediate </a:t>
            </a:r>
            <a:r>
              <a:rPr lang="en-US" altLang="zh-CN" i="1">
                <a:latin typeface="Times New Roman" panose="02020603050405020304" pitchFamily="18" charset="0"/>
                <a:ea typeface="楷体_GB2312"/>
                <a:cs typeface="楷体_GB2312"/>
              </a:rPr>
              <a:t>adj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.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　立即的，马上的</a:t>
            </a:r>
            <a:endParaRPr lang="zh-CN" altLang="zh-CN" sz="800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algn="just">
              <a:lnSpc>
                <a:spcPct val="150000"/>
              </a:lnSpc>
            </a:pPr>
            <a:r>
              <a:rPr lang="zh-CN" altLang="zh-CN">
                <a:latin typeface="方正书宋_GBK" pitchFamily="65" charset="-122"/>
                <a:ea typeface="方正书宋_GBK" pitchFamily="65" charset="-122"/>
              </a:rPr>
              <a:t>名师提醒</a:t>
            </a:r>
            <a:endParaRPr lang="zh-CN" altLang="zh-CN" sz="800">
              <a:latin typeface="方正书宋_GBK" pitchFamily="65" charset="-122"/>
              <a:ea typeface="方正书宋_GBK" pitchFamily="65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宋体" panose="02010600030101010101" pitchFamily="2" charset="-122"/>
                <a:ea typeface="楷体_GB2312"/>
                <a:cs typeface="楷体_GB2312"/>
              </a:rPr>
              <a:t>①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表示</a:t>
            </a:r>
            <a:r>
              <a:rPr lang="en-US" altLang="zh-CN">
                <a:latin typeface="宋体" panose="02010600030101010101" pitchFamily="2" charset="-122"/>
                <a:ea typeface="楷体_GB2312"/>
                <a:cs typeface="楷体_GB2312"/>
              </a:rPr>
              <a:t>“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一</a:t>
            </a:r>
            <a:r>
              <a:rPr lang="en-US" altLang="zh-CN">
                <a:latin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就</a:t>
            </a:r>
            <a:r>
              <a:rPr lang="en-US" altLang="zh-CN">
                <a:latin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r>
              <a:rPr lang="en-US" altLang="zh-CN">
                <a:latin typeface="宋体" panose="02010600030101010101" pitchFamily="2" charset="-122"/>
              </a:rPr>
              <a:t>”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的词或短语有：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the moment/the minute/the second/the instant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；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immediately/directly/instantly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；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as soon as/hardly...when/no sooner...than...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；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on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＋</a:t>
            </a:r>
            <a:r>
              <a:rPr lang="en-US" altLang="zh-CN" i="1">
                <a:latin typeface="Times New Roman" panose="02020603050405020304" pitchFamily="18" charset="0"/>
                <a:ea typeface="楷体_GB2312"/>
                <a:cs typeface="楷体_GB2312"/>
              </a:rPr>
              <a:t>n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./doing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等。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宋体" panose="02010600030101010101" pitchFamily="2" charset="-122"/>
                <a:ea typeface="楷体_GB2312"/>
                <a:cs typeface="楷体_GB2312"/>
              </a:rPr>
              <a:t>②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在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hardly...when/no sooner...than...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句型中，主句用过去完成时，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when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和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than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引导的从句用一般过去时。当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hardly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，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no sooner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置于句首时，主句要用部分倒装，即将助动词、系动词、情态动词提到主语之前。</a:t>
            </a:r>
            <a:endParaRPr lang="zh-CN" altLang="zh-CN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465535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3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occur </a:t>
            </a:r>
            <a:r>
              <a:rPr lang="en-US" altLang="zh-CN" b="1" i="1" kern="100" dirty="0">
                <a:latin typeface="Times New Roman" panose="02020603050405020304"/>
                <a:cs typeface="Courier New" panose="02070309020205020404"/>
              </a:rPr>
              <a:t>v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发生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870348"/>
            <a:ext cx="8570119" cy="21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·Experts say this bad weather has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occurred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due to climate change.(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教材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</a:t>
            </a:r>
            <a:r>
              <a:rPr lang="en-US" altLang="zh-CN" kern="100" baseline="-25000" dirty="0">
                <a:latin typeface="Times New Roman" panose="02020603050405020304"/>
                <a:cs typeface="Courier New" panose="02070309020205020404"/>
              </a:rPr>
              <a:t>63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专家说这种坏天气是由于气候变化造成的。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It occurred to me to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visit my parents.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我突然想去探望我的父母。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It never occurred to me that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you could succeed in persuading him to change his mind.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我决没想到你能成功地说服他改变主意。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465535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宋体" panose="02010600030101010101" pitchFamily="2" charset="-122"/>
                <a:ea typeface="MS Mincho" panose="02020609040205080304" charset="-128"/>
                <a:cs typeface="MS Mincho" panose="02020609040205080304" charset="-128"/>
              </a:rPr>
              <a:t>►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单句语法填空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/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一句多译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46473" y="870347"/>
            <a:ext cx="8484394" cy="256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Flu often  ____________ (occur) in winter and spring.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It never occurred to her  ____________ (ask) for anyone when she was in trouble.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他想起他把钥匙落在办公室里了。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→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______________________________ that he had left his keys in the office.(occur)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→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______________________________ that he had left his keys in the office.(hit)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→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______________________________ that he had left his keys in the office.(strike)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806179" y="929879"/>
            <a:ext cx="74122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occurs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3240881" y="1334692"/>
            <a:ext cx="683520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to ask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331119" y="2168129"/>
            <a:ext cx="1799210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It occurred to him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1677591" y="2572942"/>
            <a:ext cx="99770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It hit him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1493044" y="2976563"/>
            <a:ext cx="1318310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It struck him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98860" y="953692"/>
            <a:ext cx="8401050" cy="21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用法总结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 err="1">
                <a:latin typeface="Times New Roman" panose="02020603050405020304"/>
                <a:ea typeface="楷体_GB2312"/>
                <a:cs typeface="Courier New" panose="02070309020205020404"/>
              </a:rPr>
              <a:t>sth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 occur(s) to </a:t>
            </a:r>
            <a:r>
              <a:rPr lang="en-US" altLang="zh-CN" kern="100" dirty="0" err="1">
                <a:latin typeface="Times New Roman" panose="02020603050405020304"/>
                <a:ea typeface="楷体_GB2312"/>
                <a:cs typeface="Courier New" panose="02070309020205020404"/>
              </a:rPr>
              <a:t>sb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　某事浮现在某人的脑海中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It occurs to </a:t>
            </a:r>
            <a:r>
              <a:rPr lang="en-US" altLang="zh-CN" kern="100" dirty="0" err="1">
                <a:latin typeface="Times New Roman" panose="02020603050405020304"/>
                <a:ea typeface="楷体_GB2312"/>
                <a:cs typeface="Courier New" panose="02070309020205020404"/>
              </a:rPr>
              <a:t>sb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 that.../to do </a:t>
            </a:r>
            <a:r>
              <a:rPr lang="en-US" altLang="zh-CN" kern="100" dirty="0" err="1">
                <a:latin typeface="Times New Roman" panose="02020603050405020304"/>
                <a:ea typeface="楷体_GB2312"/>
                <a:cs typeface="Courier New" panose="02070309020205020404"/>
              </a:rPr>
              <a:t>sth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...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某人突然想起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名师提醒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occur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不用于被动语态和进行时态。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98860" y="900113"/>
            <a:ext cx="8401050" cy="2561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名师提醒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表示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某人想到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……”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还可以用下列句式：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 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It strikes/hit(s) </a:t>
            </a:r>
            <a:r>
              <a:rPr lang="en-US" altLang="zh-CN" kern="100" dirty="0" err="1">
                <a:latin typeface="Times New Roman" panose="02020603050405020304"/>
                <a:ea typeface="楷体_GB2312"/>
                <a:cs typeface="Courier New" panose="02070309020205020404"/>
              </a:rPr>
              <a:t>sb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 that...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②</a:t>
            </a:r>
            <a:r>
              <a:rPr lang="en-US" altLang="zh-CN" kern="100" dirty="0" err="1">
                <a:latin typeface="Times New Roman" panose="02020603050405020304"/>
                <a:ea typeface="楷体_GB2312"/>
                <a:cs typeface="Courier New" panose="02070309020205020404"/>
              </a:rPr>
              <a:t>Sth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 strike(s) </a:t>
            </a:r>
            <a:r>
              <a:rPr lang="en-US" altLang="zh-CN" kern="100" dirty="0" err="1">
                <a:latin typeface="Times New Roman" panose="02020603050405020304"/>
                <a:ea typeface="楷体_GB2312"/>
                <a:cs typeface="Courier New" panose="02070309020205020404"/>
              </a:rPr>
              <a:t>sb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③</a:t>
            </a:r>
            <a:r>
              <a:rPr lang="en-US" altLang="zh-CN" kern="100" dirty="0" err="1">
                <a:latin typeface="Times New Roman" panose="02020603050405020304"/>
                <a:ea typeface="楷体_GB2312"/>
                <a:cs typeface="Courier New" panose="02070309020205020404"/>
              </a:rPr>
              <a:t>Sth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 come(s) to </a:t>
            </a:r>
            <a:r>
              <a:rPr lang="en-US" altLang="zh-CN" kern="100" dirty="0" err="1">
                <a:latin typeface="Times New Roman" panose="02020603050405020304"/>
                <a:ea typeface="楷体_GB2312"/>
                <a:cs typeface="Courier New" panose="02070309020205020404"/>
              </a:rPr>
              <a:t>sb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④</a:t>
            </a:r>
            <a:r>
              <a:rPr lang="en-US" altLang="zh-CN" kern="100" dirty="0" err="1">
                <a:latin typeface="Times New Roman" panose="02020603050405020304"/>
                <a:ea typeface="楷体_GB2312"/>
                <a:cs typeface="Courier New" panose="02070309020205020404"/>
              </a:rPr>
              <a:t>Sb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 hit(s) on/upon </a:t>
            </a:r>
            <a:r>
              <a:rPr lang="en-US" altLang="zh-CN" kern="100" dirty="0" err="1">
                <a:latin typeface="Times New Roman" panose="02020603050405020304"/>
                <a:ea typeface="楷体_GB2312"/>
                <a:cs typeface="Courier New" panose="02070309020205020404"/>
              </a:rPr>
              <a:t>sth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465535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4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announcement </a:t>
            </a:r>
            <a:r>
              <a:rPr lang="en-US" altLang="zh-CN" b="1" i="1" kern="100" dirty="0">
                <a:latin typeface="Times New Roman" panose="02020603050405020304"/>
                <a:cs typeface="Courier New" panose="02070309020205020404"/>
              </a:rPr>
              <a:t>n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通告；公告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870348"/>
            <a:ext cx="8570119" cy="339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next station is Bank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！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comes the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announcement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教材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</a:t>
            </a:r>
            <a:r>
              <a:rPr lang="en-US" altLang="zh-CN" kern="100" baseline="-25000" dirty="0">
                <a:latin typeface="Times New Roman" panose="02020603050405020304"/>
                <a:cs typeface="Courier New" panose="02070309020205020404"/>
              </a:rPr>
              <a:t>63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下一站是银行！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喇叭宣布。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·Two things happened after Dolly’s birth was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announced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to the world.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多莉绵羊的诞生向世界宣布之后，发生了两件事。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·The results of the election will be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declared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tomorrow.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选举结果将在明天公布。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·New traffic rules will be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published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next month.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下个月将颁布新的交通法规。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822723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宋体" panose="02010600030101010101" pitchFamily="2" charset="-122"/>
                <a:ea typeface="MS Mincho" panose="02020609040205080304" charset="-128"/>
                <a:cs typeface="MS Mincho" panose="02020609040205080304" charset="-128"/>
              </a:rPr>
              <a:t>►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选词填空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(declare/announce/publish)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1227535"/>
            <a:ext cx="8570119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Only in 1687 did he at last  ____________ his new theory.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Soon Germany  ____________ war on France.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bell  ____________ the end of the class.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430191" y="1263254"/>
            <a:ext cx="81817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publish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303860" y="1670448"/>
            <a:ext cx="920765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declared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628776" y="2109788"/>
            <a:ext cx="113877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announced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1493044" y="534591"/>
            <a:ext cx="6104335" cy="422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All the songs I love so well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Every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sha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－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la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－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la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－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la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Every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wo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－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wo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 shines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Every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shinga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－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linga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－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ling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That they’re starting to sing so fine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When they get to the part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 he’s breaking her heart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It can really make me cry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Just like before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It’s yesterday once more...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764757" y="1415654"/>
            <a:ext cx="48474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still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2037160" y="3069432"/>
            <a:ext cx="75405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Where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465535"/>
            <a:ext cx="8570119" cy="172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单词一族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announce </a:t>
            </a:r>
            <a:r>
              <a:rPr lang="en-US" altLang="zh-CN" i="1" kern="100" dirty="0">
                <a:latin typeface="Book Antiqua" panose="02040602050305030304"/>
                <a:ea typeface="楷体_GB2312"/>
                <a:cs typeface="Times New Roman" panose="02020603050405020304"/>
              </a:rPr>
              <a:t>v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　　宣布；宣告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易混辨析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declare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announce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publish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440531" y="2259806"/>
          <a:ext cx="8362950" cy="2132411"/>
        </p:xfrm>
        <a:graphic>
          <a:graphicData uri="http://schemas.openxmlformats.org/drawingml/2006/table">
            <a:tbl>
              <a:tblPr/>
              <a:tblGrid>
                <a:gridCol w="1165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970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35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Courier New" panose="02070309020205020404" pitchFamily="49" charset="0"/>
                        </a:rPr>
                        <a:t>declare</a:t>
                      </a: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楷体_GB2312" pitchFamily="49" charset="-122"/>
                        <a:cs typeface="Courier New" panose="02070309020205020404" pitchFamily="49" charset="0"/>
                      </a:endParaRPr>
                    </a:p>
                  </a:txBody>
                  <a:tcPr marL="81000" marR="81000" marT="81003" marB="810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Times New Roman" panose="02020603050405020304" pitchFamily="18" charset="0"/>
                        </a:rPr>
                        <a:t>宣布，宣告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，通常指官方正式公布，宣告某事。</a:t>
                      </a:r>
                      <a:endParaRPr kumimoji="0" 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81000" marR="81000" marT="81003" marB="810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54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Courier New" panose="02070309020205020404" pitchFamily="49" charset="0"/>
                        </a:rPr>
                        <a:t>announce</a:t>
                      </a: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楷体_GB2312" pitchFamily="49" charset="-122"/>
                        <a:cs typeface="Courier New" panose="02070309020205020404" pitchFamily="49" charset="0"/>
                      </a:endParaRPr>
                    </a:p>
                  </a:txBody>
                  <a:tcPr marL="81000" marR="81000" marT="81003" marB="810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Times New Roman" panose="02020603050405020304" pitchFamily="18" charset="0"/>
                        </a:rPr>
                        <a:t>宣布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，指对公众或特定的一群人宣布他们关心的事情，特别是具有新闻性的事件。</a:t>
                      </a:r>
                      <a:endParaRPr kumimoji="0" 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81000" marR="81000" marT="81003" marB="810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35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Courier New" panose="02070309020205020404" pitchFamily="49" charset="0"/>
                        </a:rPr>
                        <a:t>publish</a:t>
                      </a: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楷体_GB2312" pitchFamily="49" charset="-122"/>
                        <a:cs typeface="Courier New" panose="02070309020205020404" pitchFamily="49" charset="0"/>
                      </a:endParaRPr>
                    </a:p>
                  </a:txBody>
                  <a:tcPr marL="81000" marR="81000" marT="81003" marB="810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Times New Roman" panose="02020603050405020304" pitchFamily="18" charset="0"/>
                        </a:rPr>
                        <a:t>宣布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，主要指印成文字，通过报刊或其他媒介向公众公布某事。</a:t>
                      </a:r>
                      <a:endParaRPr kumimoji="0" 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81000" marR="81000" marT="81003" marB="810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994173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1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pick up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拿起，拾起；接人，取物；学会；接收到</a:t>
            </a:r>
            <a:r>
              <a:rPr lang="en-US" altLang="zh-CN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(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信号或声音</a:t>
            </a:r>
            <a:r>
              <a:rPr lang="en-US" altLang="zh-CN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)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；好转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1398985"/>
            <a:ext cx="8570119" cy="172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Picking up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 free newspaper at the Tube station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 see the title 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Hot! Hot! Hot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！</a:t>
            </a:r>
            <a:r>
              <a:rPr lang="zh-CN" altLang="zh-CN" kern="100" dirty="0"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.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教材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</a:t>
            </a:r>
            <a:r>
              <a:rPr lang="en-US" altLang="zh-CN" kern="100" baseline="-25000" dirty="0">
                <a:latin typeface="Times New Roman" panose="02020603050405020304"/>
                <a:cs typeface="Courier New" panose="02070309020205020404"/>
              </a:rPr>
              <a:t>62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在地铁站捡到一份免费报纸，我看到标题是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热！热！热！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”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·It didn’t take me long to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pick up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the elementary knowledge of the language.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我没有费多少时间就学会了这一语言的初步知识。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51203" name="Picture 2" descr="核心短语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00451" y="546497"/>
            <a:ext cx="1678781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98860" y="900113"/>
            <a:ext cx="8401050" cy="2561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·Could you do me a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favour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and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pick up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my brother from school today?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今天你能帮我个忙去学校接我弟弟吗？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·If you go to England you’ll soon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pick up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English.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你如果到英国去，很快就能学会英语的。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·We can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pick up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Italian television.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我们能收看到意大利电视台的节目。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465535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宋体" panose="02010600030101010101" pitchFamily="2" charset="-122"/>
                <a:ea typeface="MS Mincho" panose="02020609040205080304" charset="-128"/>
                <a:cs typeface="MS Mincho" panose="02020609040205080304" charset="-128"/>
              </a:rPr>
              <a:t>►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用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pick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的相关短语填空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88144" y="870347"/>
            <a:ext cx="8401050" cy="172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You should not pick  ____________ any of the flowers.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 has such a distinctive appearance that I could pick him  ____________ anywhere.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 don’t understand why he is always picking  ____________ me.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④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 see him sit in the chair and pick  ____________ the newspaper again.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33713" y="894160"/>
            <a:ext cx="400050" cy="3452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off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6487716" y="1334692"/>
            <a:ext cx="43345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out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5219701" y="1739504"/>
            <a:ext cx="36933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on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4248151" y="2144317"/>
            <a:ext cx="36933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up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440532" y="991792"/>
            <a:ext cx="8317706" cy="21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短语记牢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pick on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指责，刁难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pick out  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挑选，认出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pick off  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采摘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pick over  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筛选，精心挑选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440532" y="425053"/>
            <a:ext cx="8317706" cy="422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名师提醒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口诀记忆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pick up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含义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pick up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词义虽多变，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口诀巧记挺简单：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拿起捡起开车接，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接收收听视野开；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好转改善又增强，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学到知识也偶然；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商场买到便宜货，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想必心情会很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high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465535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2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compare to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和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比起来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870348"/>
            <a:ext cx="8570119" cy="380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·This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however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is nothing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compared to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the train.(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教材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</a:t>
            </a:r>
            <a:r>
              <a:rPr lang="en-US" altLang="zh-CN" kern="100" baseline="-25000" dirty="0">
                <a:latin typeface="Times New Roman" panose="02020603050405020304"/>
                <a:cs typeface="Courier New" panose="02070309020205020404"/>
              </a:rPr>
              <a:t>62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然而，与火车相比，这算不了什么。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·It is interesting to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compare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their situation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with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ours.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把他们的状况与我们的相比很有意思。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·This school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compares with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the best in the country.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这所学校可与全国最好的学校媲美。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·We often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compare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 teacher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to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 candle.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我们常把老师比喻成蜡烛。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·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Compared to/with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his brother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 made greater progress.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和他弟弟相比，他取得了更大的进步。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465535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宋体" panose="02010600030101010101" pitchFamily="2" charset="-122"/>
                <a:ea typeface="MS Mincho" panose="02020609040205080304" charset="-128"/>
                <a:cs typeface="MS Mincho" panose="02020609040205080304" charset="-128"/>
              </a:rPr>
              <a:t>►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单句语法填空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/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补全句子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429817" y="894160"/>
            <a:ext cx="8317706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 (compare) with the size of the whole earth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biggest ocean does not seem big at all.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 (compare) this time to your last time to China this June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what’s the difference?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Books can  ________________________ friends.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书可以比喻为朋友。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④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We carefully  ____________ the first report  ____________ the second.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我们仔细比较了第一份报告和第二份报告。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00100" y="940594"/>
            <a:ext cx="1100301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Compared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764382" y="1751410"/>
            <a:ext cx="1177245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Comparing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2202657" y="2572942"/>
            <a:ext cx="156196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be compared to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2222897" y="2976563"/>
            <a:ext cx="1049005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compared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5238750" y="2976563"/>
            <a:ext cx="54886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with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98860" y="819150"/>
            <a:ext cx="8401050" cy="2561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用法总结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compare...with...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把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和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作比较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compare with  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比得上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compare...to...  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把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比作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；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把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和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作比较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compared to/with  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和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相比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465535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3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after all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毕竟；终究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38138" y="870348"/>
            <a:ext cx="8484394" cy="339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After all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it’s only 30 degrees outside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！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教材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</a:t>
            </a:r>
            <a:r>
              <a:rPr lang="en-US" altLang="zh-CN" kern="100" baseline="-25000" dirty="0">
                <a:latin typeface="Times New Roman" panose="02020603050405020304"/>
                <a:cs typeface="Courier New" panose="02070309020205020404"/>
              </a:rPr>
              <a:t>63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毕竟，外面只有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30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度！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·There were twelve people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in all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present at the meeting.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共有十二个人出席了会议。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·To make members of a team perform better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trainer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first of all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has to know their strengths and weaknesses.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为了让组里成员做得更好，训练者首先要了解他们的优势和劣势。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·I certainly do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not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remember talking to you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at all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我当然完全不记得和你讲过话。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矩形 1"/>
          <p:cNvSpPr>
            <a:spLocks noChangeArrowheads="1"/>
          </p:cNvSpPr>
          <p:nvPr/>
        </p:nvSpPr>
        <p:spPr bwMode="auto">
          <a:xfrm>
            <a:off x="335757" y="438150"/>
            <a:ext cx="8498681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>
                <a:latin typeface="Times New Roman" panose="02020603050405020304" pitchFamily="18" charset="0"/>
                <a:ea typeface="黑体" panose="02010609060101010101" pitchFamily="49" charset="-122"/>
              </a:rPr>
              <a:t>昨日再现</a:t>
            </a:r>
            <a:endParaRPr lang="zh-CN" altLang="zh-CN" sz="800">
              <a:latin typeface="宋体" panose="02010600030101010101" pitchFamily="2" charset="-122"/>
              <a:ea typeface="黑体" panose="02010609060101010101" pitchFamily="49" charset="-122"/>
            </a:endParaRPr>
          </a:p>
        </p:txBody>
      </p:sp>
      <p:sp>
        <p:nvSpPr>
          <p:cNvPr id="7" name="矩形 1"/>
          <p:cNvSpPr>
            <a:spLocks noChangeArrowheads="1"/>
          </p:cNvSpPr>
          <p:nvPr/>
        </p:nvSpPr>
        <p:spPr bwMode="auto">
          <a:xfrm>
            <a:off x="1516857" y="700088"/>
            <a:ext cx="6104335" cy="422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当我还很小的时候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我就喜欢收听电台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等着我最爱的歌曲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音乐声响我也跟着吟唱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那总让我开心一笑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那些快乐的时光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就发生在不久以前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我在好奇它们何去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却发现它们重新归来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就像久违的朋友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825104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宋体" panose="02010600030101010101" pitchFamily="2" charset="-122"/>
                <a:ea typeface="MS Mincho" panose="02020609040205080304" charset="-128"/>
                <a:cs typeface="MS Mincho" panose="02020609040205080304" charset="-128"/>
              </a:rPr>
              <a:t>►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补全句子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429817" y="1229916"/>
            <a:ext cx="8317706" cy="172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You shouldn’t have scolded the boy  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；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 is a child  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；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 made only two mistakes  ____________.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你根本不应该责备那个男孩，</a:t>
            </a:r>
            <a:r>
              <a:rPr lang="zh-CN" altLang="zh-CN" kern="100" dirty="0">
                <a:latin typeface="宋体" panose="02010600030101010101" pitchFamily="2" charset="-122"/>
                <a:ea typeface="Times New Roman" panose="02020603050405020304"/>
                <a:cs typeface="Courier New" panose="02070309020205020404"/>
              </a:rPr>
              <a:t>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他毕竟还是个孩子；</a:t>
            </a:r>
            <a:r>
              <a:rPr lang="zh-CN" altLang="zh-CN" kern="100" dirty="0">
                <a:latin typeface="宋体" panose="02010600030101010101" pitchFamily="2" charset="-122"/>
                <a:ea typeface="Times New Roman" panose="02020603050405020304"/>
                <a:cs typeface="Courier New" panose="02070309020205020404"/>
              </a:rPr>
              <a:t>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最重要的是，</a:t>
            </a:r>
            <a:r>
              <a:rPr lang="zh-CN" altLang="zh-CN" kern="100" dirty="0">
                <a:latin typeface="宋体" panose="02010600030101010101" pitchFamily="2" charset="-122"/>
                <a:ea typeface="Times New Roman" panose="02020603050405020304"/>
                <a:cs typeface="Courier New" panose="02070309020205020404"/>
              </a:rPr>
              <a:t>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他总共才出了两处错。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491037" y="1275160"/>
            <a:ext cx="59375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at all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7289007" y="1275160"/>
            <a:ext cx="85023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after all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695325" y="1681163"/>
            <a:ext cx="97847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above all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5100638" y="1681163"/>
            <a:ext cx="60657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in all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440532" y="728662"/>
            <a:ext cx="8317706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短语记牢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above all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　最重要的是；</a:t>
            </a:r>
            <a:r>
              <a:rPr lang="zh-CN" altLang="zh-CN" kern="100" dirty="0">
                <a:latin typeface="宋体" panose="02010600030101010101" pitchFamily="2" charset="-122"/>
                <a:ea typeface="Times New Roman" panose="02020603050405020304"/>
                <a:cs typeface="Courier New" panose="02070309020205020404"/>
              </a:rPr>
              <a:t> 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尤其是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first of all  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首先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 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not...at all  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根本不；一点也不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not at all  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不客气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all in all  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总而言之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in all  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总共，合计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923925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1.One very hot summer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sun reflected off it and melted cars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parked below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！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教材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</a:t>
            </a:r>
            <a:r>
              <a:rPr lang="en-US" altLang="zh-CN" kern="100" baseline="-25000" dirty="0">
                <a:latin typeface="Times New Roman" panose="02020603050405020304"/>
                <a:cs typeface="Courier New" panose="02070309020205020404"/>
              </a:rPr>
              <a:t>63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470298" y="1329928"/>
            <a:ext cx="8236744" cy="355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一个非常炎热的夏天，太阳反射过来，融化了停在下面的汽车！</a:t>
            </a:r>
            <a:endParaRPr lang="zh-CN" altLang="zh-CN" sz="8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【分析】</a:t>
            </a:r>
            <a:r>
              <a:rPr lang="zh-CN" altLang="zh-CN" kern="1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altLang="zh-CN" b="1" kern="1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parked below</a:t>
            </a:r>
            <a:r>
              <a:rPr lang="zh-CN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为过去分词短语作后置定语，修饰名词</a:t>
            </a:r>
            <a:r>
              <a:rPr lang="en-US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cars</a:t>
            </a:r>
            <a:r>
              <a:rPr lang="zh-CN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zh-CN" sz="8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【拓展】</a:t>
            </a:r>
            <a:r>
              <a:rPr lang="zh-CN" altLang="zh-CN" kern="1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zh-CN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过去分词作定语的用法：</a:t>
            </a:r>
            <a:endParaRPr lang="zh-CN" altLang="zh-CN" sz="8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(1)</a:t>
            </a:r>
            <a:r>
              <a:rPr lang="zh-CN" altLang="zh-CN" kern="100" dirty="0"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单个过去分词及由过去分词构成的复合形容词作定语时，通常置于被修饰词之前，但修饰代词时，需要置于被修饰词之后。过去分词短语作定语要后置，放在被修饰词之后。</a:t>
            </a:r>
            <a:endParaRPr lang="zh-CN" altLang="zh-CN" sz="8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(2)</a:t>
            </a:r>
            <a:r>
              <a:rPr lang="zh-CN" altLang="zh-CN" kern="100" dirty="0"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过去分词作定语，相当于一个定语从句，但它比定语从句更简短。</a:t>
            </a:r>
            <a:endParaRPr lang="zh-CN" altLang="zh-CN" sz="8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(3)</a:t>
            </a:r>
            <a:r>
              <a:rPr lang="zh-CN" altLang="zh-CN" kern="100" dirty="0"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一些不及物动词也有过去分词形式，由于不及物动词不可以直接跟宾语，所以不及物动词的过去分词作定语时只表示动作的完成，而没有被动语态的意义。</a:t>
            </a:r>
            <a:endParaRPr lang="zh-CN" altLang="zh-CN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2467" name="Picture 2" descr="经典句式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6372" y="503635"/>
            <a:ext cx="167997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59569" y="873919"/>
            <a:ext cx="8317706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·The student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dressed 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＝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who is dressed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 in white is my daughter.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穿白色衣服的学生是我的女儿。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·This book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written 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＝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which is written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 in simple English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is suitable for beginners.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这本书是用浅显的英语写的，适合初学者。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·There are many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fallen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leaves on the ground.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地上有许多落叶。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·The child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standing over there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is my brother.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站在那儿的男孩子是我弟弟。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85763" y="872729"/>
            <a:ext cx="8317706" cy="256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单句语法填空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party  ____________ (hold) last night was a success.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girl  ____________ (ask) questions was our monitor.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meeting  ____________ (attend) by over five thousand people welcomed the great hero.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④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There was a terrible noise  ____________ (follow) the sudden burst of light.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941910" y="1333501"/>
            <a:ext cx="531019" cy="3452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held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1818085" y="1739504"/>
            <a:ext cx="74122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asking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2126456" y="2168129"/>
            <a:ext cx="920765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attended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3374232" y="2955132"/>
            <a:ext cx="1026319" cy="3452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following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440532" y="1229916"/>
            <a:ext cx="8317706" cy="172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名师提醒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过去分词作定语时，过去分词所表示的动作与被修饰词之间是被动关系，有时表示完成。现在分词作定语时，其所表示的动作与被修饰词之间是主动关系，有时表示被修饰词的特征。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465535"/>
            <a:ext cx="8570119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</a:rPr>
              <a:t>2.</a:t>
            </a:r>
            <a:r>
              <a:rPr lang="en-US" altLang="zh-CN" b="1" kern="100" dirty="0">
                <a:latin typeface="Times New Roman" panose="02020603050405020304"/>
              </a:rPr>
              <a:t>Now that it’s hard to avoid a disaster on Earth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</a:rPr>
              <a:t>perhaps I should start thinking about moving to space...(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教材</a:t>
            </a:r>
            <a:r>
              <a:rPr lang="en-US" altLang="zh-CN" kern="100" dirty="0">
                <a:latin typeface="Times New Roman" panose="02020603050405020304"/>
              </a:rPr>
              <a:t>P</a:t>
            </a:r>
            <a:r>
              <a:rPr lang="en-US" altLang="zh-CN" kern="100" baseline="-25000" dirty="0">
                <a:latin typeface="Times New Roman" panose="02020603050405020304"/>
              </a:rPr>
              <a:t>63</a:t>
            </a:r>
            <a:r>
              <a:rPr lang="en-US" altLang="zh-CN" kern="100" dirty="0">
                <a:latin typeface="Times New Roman" panose="02020603050405020304"/>
              </a:rPr>
              <a:t>)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429817" y="1275160"/>
            <a:ext cx="8317706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既然地球上很难避免灾难，也许我应该开始考虑搬到太空去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【分析】</a:t>
            </a:r>
            <a:r>
              <a:rPr lang="zh-CN" altLang="zh-CN" kern="100" dirty="0">
                <a:latin typeface="宋体" panose="02010600030101010101" pitchFamily="2" charset="-122"/>
                <a:ea typeface="Times New Roman" panose="02020603050405020304"/>
                <a:cs typeface="Courier New" panose="02070309020205020404"/>
              </a:rPr>
              <a:t>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本句中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Now that it’s hard...on Earth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为原因状语从句。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440532" y="545307"/>
            <a:ext cx="8317706" cy="380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【拓展】</a:t>
            </a:r>
            <a:r>
              <a:rPr lang="zh-CN" altLang="zh-CN" kern="100" dirty="0">
                <a:latin typeface="宋体" panose="02010600030101010101" pitchFamily="2" charset="-122"/>
                <a:ea typeface="Times New Roman" panose="02020603050405020304"/>
                <a:cs typeface="Courier New" panose="02070309020205020404"/>
              </a:rPr>
              <a:t>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原因状语从句：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(1)because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语气最强，表示的是直接的理由。可用来回答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why 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引导的问句，可用于强调句型，它所引导的从句常放在主句后。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(2)as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语气较弱，较口语化，表示较明显的原因或已知的事实，它所引导的从句常放在主句前。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(3)since/now that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语气较弱，所表示的原因为人们已知的事实。常译为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既然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。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since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常和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now that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互换。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(4)for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后跟句子时，是并列连词，用来说明、补充解释或表示一种推理，所以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for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跟从句时不能置于句首。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440532" y="790575"/>
            <a:ext cx="8317706" cy="2561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·I can’t get to sleep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because there is much noise outside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由于外面声音嘈杂我睡不着。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As he was in a hurry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 left this bag home.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由于他太匆忙才把包丢在了家里。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Since/Now that the rain has stopped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let’s go home at once.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既然雨已停了，我们马上回家吧。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·The day breaks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for the birds are singing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天亮了，因为鸟儿都在叫了。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矩形 1"/>
          <p:cNvSpPr>
            <a:spLocks noChangeArrowheads="1"/>
          </p:cNvSpPr>
          <p:nvPr/>
        </p:nvSpPr>
        <p:spPr bwMode="auto">
          <a:xfrm>
            <a:off x="359569" y="991792"/>
            <a:ext cx="8401050" cy="21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>
                <a:latin typeface="Times New Roman" panose="02020603050405020304" pitchFamily="18" charset="0"/>
              </a:rPr>
              <a:t>补全句子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宋体" panose="02010600030101010101" pitchFamily="2" charset="-122"/>
                <a:ea typeface="楷体_GB2312"/>
                <a:cs typeface="楷体_GB2312"/>
              </a:rPr>
              <a:t>①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I was late for school __________________________(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因为我错过了第一辆公共汽车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).</a:t>
            </a:r>
            <a:endParaRPr lang="zh-CN" altLang="zh-CN" sz="800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宋体" panose="02010600030101010101" pitchFamily="2" charset="-122"/>
                <a:ea typeface="楷体_GB2312"/>
                <a:cs typeface="楷体_GB2312"/>
              </a:rPr>
              <a:t>②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__________________________________(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既然你恢复了健康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)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，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you can travel.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宋体" panose="02010600030101010101" pitchFamily="2" charset="-122"/>
                <a:ea typeface="楷体_GB2312"/>
                <a:cs typeface="楷体_GB2312"/>
              </a:rPr>
              <a:t>③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It must have rained last night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，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______________________(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因为地面是湿的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).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宋体" panose="02010600030101010101" pitchFamily="2" charset="-122"/>
                <a:ea typeface="楷体_GB2312"/>
                <a:cs typeface="楷体_GB2312"/>
              </a:rPr>
              <a:t>④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______________________(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因为他没准备好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)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，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we left without him.</a:t>
            </a:r>
            <a:endParaRPr lang="zh-CN" altLang="zh-CN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639616" y="1472804"/>
            <a:ext cx="2850780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because I missed the first bus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926306" y="1865710"/>
            <a:ext cx="332526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Since/Now that you are well again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3726657" y="2271713"/>
            <a:ext cx="206210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for the ground is wet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926306" y="2688432"/>
            <a:ext cx="191045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As he wasn’t ready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1516857" y="546497"/>
            <a:ext cx="6104335" cy="422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所有我以前喜爱的歌曲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每一声沙—啦—啦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每一声喔—喔依旧富有魅力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每一声淅—哩—哩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如今依旧动听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当歌曲唱道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他让她伤了心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我真的会泪流满面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就像以前一样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这就是昨日再现</a:t>
            </a:r>
            <a:r>
              <a:rPr lang="zh-CN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640556" y="704850"/>
            <a:ext cx="1390650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素</a:t>
            </a:r>
            <a:r>
              <a:rPr lang="zh-CN" altLang="zh-CN" kern="100" dirty="0">
                <a:ea typeface="Times New Roman" panose="02020603050405020304"/>
              </a:rPr>
              <a:t>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养</a:t>
            </a:r>
            <a:r>
              <a:rPr lang="zh-CN" altLang="zh-CN" kern="100" dirty="0">
                <a:ea typeface="Times New Roman" panose="02020603050405020304"/>
              </a:rPr>
              <a:t>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导</a:t>
            </a:r>
            <a:r>
              <a:rPr lang="zh-CN" altLang="zh-CN" kern="100" dirty="0">
                <a:ea typeface="Times New Roman" panose="02020603050405020304"/>
              </a:rPr>
              <a:t>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航</a:t>
            </a:r>
            <a:endParaRPr lang="zh-CN" altLang="zh-CN" sz="8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5362" name="Picture 5" descr="图标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7" y="658417"/>
            <a:ext cx="384572" cy="535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4" descr="W3-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7" y="1340644"/>
            <a:ext cx="8490347" cy="2121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 descr="教材原文呈现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5" y="591741"/>
            <a:ext cx="8570119" cy="541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14325" y="1168004"/>
            <a:ext cx="8570119" cy="256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(1)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Picking up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 free newspaper at the Tube station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 see the title 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Hot! Hot! Hot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！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”.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Today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temperature in London is expected (2) to reach 30 plus degrees! The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average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high temperature in July is only 22 degrees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(3) so over 30 is not usual for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London.It’s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going to be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awful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on the Central Line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with no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air </a:t>
            </a:r>
            <a:r>
              <a:rPr lang="en-US" altLang="zh-CN" b="1" kern="100" dirty="0" err="1">
                <a:latin typeface="Times New Roman" panose="02020603050405020304"/>
                <a:cs typeface="Courier New" panose="02070309020205020404"/>
              </a:rPr>
              <a:t>conditioning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.Why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did they have to invent the Tube before air conditioning? It’s just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typical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that my journey is on one of the oldest lines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as well as one of the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deepest.It’s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the hottest on the whole Tube system.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440531" y="627460"/>
            <a:ext cx="8235554" cy="380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Sure enough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(4)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going down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the stairs and onto the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platform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is like jumping into a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volcano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(5) that’s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erupting.This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however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is nothing (6)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compared to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the train.(7) Because there’s no air conditioning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temperature inside the train can reach 35 degrees! It’s lovely at the beach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but not so (8) when you’re wearing a suit and in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a crowd of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passengers! I’m sure (9) the passenger next to me and I are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melting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and becoming one! I had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bacon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and eggs for breakfast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and now I’m feeling a bit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sick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—I hope (10)I can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make it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to Bank station...I’ll avoid the feeling (11) by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thinking about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work.I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work in a tall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glass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building.One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very hot summer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sun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reflected off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it and melted cars parked below! Will this happen again today?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4221</Words>
  <Application>Microsoft Office PowerPoint</Application>
  <PresentationFormat>全屏显示(16:9)</PresentationFormat>
  <Paragraphs>408</Paragraphs>
  <Slides>59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59</vt:i4>
      </vt:variant>
    </vt:vector>
  </HeadingPairs>
  <TitlesOfParts>
    <vt:vector size="76" baseType="lpstr">
      <vt:lpstr>MS Mincho</vt:lpstr>
      <vt:lpstr>方正书宋_GBK</vt:lpstr>
      <vt:lpstr>黑体</vt:lpstr>
      <vt:lpstr>华文中宋</vt:lpstr>
      <vt:lpstr>楷体_GB2312</vt:lpstr>
      <vt:lpstr>宋体</vt:lpstr>
      <vt:lpstr>微软雅黑</vt:lpstr>
      <vt:lpstr>Arial</vt:lpstr>
      <vt:lpstr>Book Antiqua</vt:lpstr>
      <vt:lpstr>Calibri</vt:lpstr>
      <vt:lpstr>Calibri Light</vt:lpstr>
      <vt:lpstr>Cambria Math</vt:lpstr>
      <vt:lpstr>Courier New</vt:lpstr>
      <vt:lpstr>Impact</vt:lpstr>
      <vt:lpstr>Times New Roman</vt:lpstr>
      <vt:lpstr>WWW.2PPT.COM
</vt:lpstr>
      <vt:lpstr>Microsoft Word 97 - 2003 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2018-01-02T04:06:00Z</dcterms:created>
  <dcterms:modified xsi:type="dcterms:W3CDTF">2023-01-16T22:35:19Z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A0C88A9C983041CF875E36573AC270CC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