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478" r:id="rId2"/>
    <p:sldId id="479" r:id="rId3"/>
    <p:sldId id="427" r:id="rId4"/>
    <p:sldId id="429" r:id="rId5"/>
    <p:sldId id="432" r:id="rId6"/>
    <p:sldId id="433" r:id="rId7"/>
    <p:sldId id="394" r:id="rId8"/>
    <p:sldId id="393" r:id="rId9"/>
    <p:sldId id="425" r:id="rId10"/>
    <p:sldId id="889" r:id="rId11"/>
    <p:sldId id="426" r:id="rId12"/>
    <p:sldId id="449" r:id="rId13"/>
    <p:sldId id="451" r:id="rId14"/>
    <p:sldId id="490" r:id="rId15"/>
    <p:sldId id="491" r:id="rId16"/>
    <p:sldId id="492" r:id="rId17"/>
    <p:sldId id="493" r:id="rId18"/>
    <p:sldId id="494" r:id="rId19"/>
    <p:sldId id="410" r:id="rId20"/>
    <p:sldId id="399" r:id="rId21"/>
    <p:sldId id="455" r:id="rId22"/>
    <p:sldId id="418" r:id="rId23"/>
    <p:sldId id="890" r:id="rId24"/>
    <p:sldId id="444" r:id="rId25"/>
    <p:sldId id="438" r:id="rId26"/>
    <p:sldId id="891" r:id="rId27"/>
  </p:sldIdLst>
  <p:sldSz cx="12192000" cy="6858000"/>
  <p:notesSz cx="6858000" cy="9144000"/>
  <p:embeddedFontLst>
    <p:embeddedFont>
      <p:font typeface="OPPOSans L" panose="02010600030101010101" charset="-122"/>
      <p:regular r:id="rId29"/>
    </p:embeddedFont>
    <p:embeddedFont>
      <p:font typeface="OPPOSans R" panose="02010600030101010101" charset="-122"/>
      <p:regular r:id="rId30"/>
    </p:embeddedFont>
    <p:embeddedFont>
      <p:font typeface="OPPOSans B" panose="02010600030101010101" charset="-122"/>
      <p:regular r:id="rId31"/>
    </p:embeddedFont>
    <p:embeddedFont>
      <p:font typeface="楷体" panose="02010609060101010101" pitchFamily="49" charset="-122"/>
      <p:regular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l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4AB94"/>
    <a:srgbClr val="AC592F"/>
    <a:srgbClr val="E9C5AB"/>
    <a:srgbClr val="1D2A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687" autoAdjust="0"/>
    <p:restoredTop sz="94660"/>
  </p:normalViewPr>
  <p:slideViewPr>
    <p:cSldViewPr snapToGrid="0">
      <p:cViewPr>
        <p:scale>
          <a:sx n="50" d="100"/>
          <a:sy n="50" d="100"/>
        </p:scale>
        <p:origin x="2028" y="10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E259D1CA-E78F-4994-ABFE-01E2B28B230B}"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EBFFFFCB-D24B-4BF6-904B-0F93C65682FA}"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FFFFCB-D24B-4BF6-904B-0F93C65682FA}"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C6B7E2-0617-4AC1-993F-2E58B2FF18A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C6B7E2-0617-4AC1-993F-2E58B2FF18A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C6B7E2-0617-4AC1-993F-2E58B2FF18A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C6B7E2-0617-4AC1-993F-2E58B2FF18A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C6B7E2-0617-4AC1-993F-2E58B2FF18A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C6B7E2-0617-4AC1-993F-2E58B2FF18A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C6B7E2-0617-4AC1-993F-2E58B2FF18A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C6B7E2-0617-4AC1-993F-2E58B2FF18A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C6B7E2-0617-4AC1-993F-2E58B2FF18A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C6B7E2-0617-4AC1-993F-2E58B2FF18A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FFFFCB-D24B-4BF6-904B-0F93C65682FA}"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C6B7E2-0617-4AC1-993F-2E58B2FF18A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FFFFCB-D24B-4BF6-904B-0F93C65682FA}" type="slidenum">
              <a:rPr lang="zh-CN" altLang="en-US" smtClean="0"/>
              <a:t>26</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C6B7E2-0617-4AC1-993F-2E58B2FF18A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C6B7E2-0617-4AC1-993F-2E58B2FF18A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导读">
    <p:spTree>
      <p:nvGrpSpPr>
        <p:cNvPr id="1" name=""/>
        <p:cNvGrpSpPr/>
        <p:nvPr/>
      </p:nvGrpSpPr>
      <p:grpSpPr>
        <a:xfrm>
          <a:off x="0" y="0"/>
          <a:ext cx="0" cy="0"/>
          <a:chOff x="0" y="0"/>
          <a:chExt cx="0" cy="0"/>
        </a:xfrm>
      </p:grpSpPr>
      <p:sp>
        <p:nvSpPr>
          <p:cNvPr id="18" name="矩形 17"/>
          <p:cNvSpPr/>
          <p:nvPr userDrawn="1"/>
        </p:nvSpPr>
        <p:spPr>
          <a:xfrm>
            <a:off x="0" y="5736884"/>
            <a:ext cx="3305907" cy="580292"/>
          </a:xfrm>
          <a:prstGeom prst="rect">
            <a:avLst/>
          </a:prstGeom>
          <a:gradFill>
            <a:gsLst>
              <a:gs pos="0">
                <a:schemeClr val="bg1">
                  <a:lumMod val="9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19" name="矩形 18"/>
          <p:cNvSpPr/>
          <p:nvPr userDrawn="1"/>
        </p:nvSpPr>
        <p:spPr>
          <a:xfrm flipH="1">
            <a:off x="8886093" y="985230"/>
            <a:ext cx="3305907" cy="290140"/>
          </a:xfrm>
          <a:prstGeom prst="rect">
            <a:avLst/>
          </a:prstGeom>
          <a:gradFill>
            <a:gsLst>
              <a:gs pos="0">
                <a:schemeClr val="bg1">
                  <a:lumMod val="9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20" name="文本框 66"/>
          <p:cNvSpPr txBox="1">
            <a:spLocks noChangeArrowheads="1"/>
          </p:cNvSpPr>
          <p:nvPr userDrawn="1"/>
        </p:nvSpPr>
        <p:spPr bwMode="auto">
          <a:xfrm>
            <a:off x="1073931" y="272362"/>
            <a:ext cx="2544445" cy="76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3200" b="0" spc="300" dirty="0">
                <a:solidFill>
                  <a:schemeClr val="tx1">
                    <a:lumMod val="75000"/>
                    <a:lumOff val="25000"/>
                  </a:schemeClr>
                </a:solidFill>
                <a:latin typeface="OPPOSans B" panose="00020600040101010101" pitchFamily="18" charset="-122"/>
                <a:ea typeface="OPPOSans B" panose="00020600040101010101" pitchFamily="18" charset="-122"/>
                <a:cs typeface="Arial" panose="020B0604020202020204" pitchFamily="34" charset="0"/>
                <a:sym typeface="OPPOSans B" panose="00020600040101010101" pitchFamily="18" charset="-122"/>
              </a:rPr>
              <a:t>课前导读</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字词">
    <p:spTree>
      <p:nvGrpSpPr>
        <p:cNvPr id="1" name=""/>
        <p:cNvGrpSpPr/>
        <p:nvPr/>
      </p:nvGrpSpPr>
      <p:grpSpPr>
        <a:xfrm>
          <a:off x="0" y="0"/>
          <a:ext cx="0" cy="0"/>
          <a:chOff x="0" y="0"/>
          <a:chExt cx="0" cy="0"/>
        </a:xfrm>
      </p:grpSpPr>
      <p:sp>
        <p:nvSpPr>
          <p:cNvPr id="18" name="矩形 17"/>
          <p:cNvSpPr/>
          <p:nvPr userDrawn="1"/>
        </p:nvSpPr>
        <p:spPr>
          <a:xfrm>
            <a:off x="0" y="5736884"/>
            <a:ext cx="3305907" cy="580292"/>
          </a:xfrm>
          <a:prstGeom prst="rect">
            <a:avLst/>
          </a:prstGeom>
          <a:gradFill>
            <a:gsLst>
              <a:gs pos="0">
                <a:schemeClr val="bg1">
                  <a:lumMod val="9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19" name="矩形 18"/>
          <p:cNvSpPr/>
          <p:nvPr userDrawn="1"/>
        </p:nvSpPr>
        <p:spPr>
          <a:xfrm flipH="1">
            <a:off x="8886093" y="985230"/>
            <a:ext cx="3305907" cy="290140"/>
          </a:xfrm>
          <a:prstGeom prst="rect">
            <a:avLst/>
          </a:prstGeom>
          <a:gradFill>
            <a:gsLst>
              <a:gs pos="0">
                <a:schemeClr val="bg1">
                  <a:lumMod val="9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20" name="文本框 66"/>
          <p:cNvSpPr txBox="1">
            <a:spLocks noChangeArrowheads="1"/>
          </p:cNvSpPr>
          <p:nvPr userDrawn="1"/>
        </p:nvSpPr>
        <p:spPr bwMode="auto">
          <a:xfrm>
            <a:off x="1073931" y="272362"/>
            <a:ext cx="2544445" cy="76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3200" b="0" spc="300" dirty="0">
                <a:solidFill>
                  <a:schemeClr val="tx1">
                    <a:lumMod val="75000"/>
                    <a:lumOff val="25000"/>
                  </a:schemeClr>
                </a:solidFill>
                <a:latin typeface="OPPOSans B" panose="00020600040101010101" pitchFamily="18" charset="-122"/>
                <a:ea typeface="OPPOSans B" panose="00020600040101010101" pitchFamily="18" charset="-122"/>
                <a:cs typeface="Arial" panose="020B0604020202020204" pitchFamily="34" charset="0"/>
                <a:sym typeface="OPPOSans B" panose="00020600040101010101" pitchFamily="18" charset="-122"/>
              </a:rPr>
              <a:t>字词揭秘</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精讲">
    <p:spTree>
      <p:nvGrpSpPr>
        <p:cNvPr id="1" name=""/>
        <p:cNvGrpSpPr/>
        <p:nvPr/>
      </p:nvGrpSpPr>
      <p:grpSpPr>
        <a:xfrm>
          <a:off x="0" y="0"/>
          <a:ext cx="0" cy="0"/>
          <a:chOff x="0" y="0"/>
          <a:chExt cx="0" cy="0"/>
        </a:xfrm>
      </p:grpSpPr>
      <p:sp>
        <p:nvSpPr>
          <p:cNvPr id="18" name="矩形 17"/>
          <p:cNvSpPr/>
          <p:nvPr userDrawn="1"/>
        </p:nvSpPr>
        <p:spPr>
          <a:xfrm>
            <a:off x="0" y="5736884"/>
            <a:ext cx="3305907" cy="580292"/>
          </a:xfrm>
          <a:prstGeom prst="rect">
            <a:avLst/>
          </a:prstGeom>
          <a:gradFill>
            <a:gsLst>
              <a:gs pos="0">
                <a:schemeClr val="bg1">
                  <a:lumMod val="9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19" name="矩形 18"/>
          <p:cNvSpPr/>
          <p:nvPr userDrawn="1"/>
        </p:nvSpPr>
        <p:spPr>
          <a:xfrm flipH="1">
            <a:off x="8886093" y="985230"/>
            <a:ext cx="3305907" cy="290140"/>
          </a:xfrm>
          <a:prstGeom prst="rect">
            <a:avLst/>
          </a:prstGeom>
          <a:gradFill>
            <a:gsLst>
              <a:gs pos="0">
                <a:schemeClr val="bg1">
                  <a:lumMod val="9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20" name="文本框 66"/>
          <p:cNvSpPr txBox="1">
            <a:spLocks noChangeArrowheads="1"/>
          </p:cNvSpPr>
          <p:nvPr userDrawn="1"/>
        </p:nvSpPr>
        <p:spPr bwMode="auto">
          <a:xfrm>
            <a:off x="1073931" y="272362"/>
            <a:ext cx="2544445" cy="76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3200" b="0" spc="300" dirty="0">
                <a:solidFill>
                  <a:schemeClr val="tx1">
                    <a:lumMod val="75000"/>
                    <a:lumOff val="25000"/>
                  </a:schemeClr>
                </a:solidFill>
                <a:latin typeface="OPPOSans B" panose="00020600040101010101" pitchFamily="18" charset="-122"/>
                <a:ea typeface="OPPOSans B" panose="00020600040101010101" pitchFamily="18" charset="-122"/>
                <a:cs typeface="Arial" panose="020B0604020202020204" pitchFamily="34" charset="0"/>
                <a:sym typeface="OPPOSans B" panose="00020600040101010101" pitchFamily="18" charset="-122"/>
              </a:rPr>
              <a:t>课文精讲</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板书">
    <p:spTree>
      <p:nvGrpSpPr>
        <p:cNvPr id="1" name=""/>
        <p:cNvGrpSpPr/>
        <p:nvPr/>
      </p:nvGrpSpPr>
      <p:grpSpPr>
        <a:xfrm>
          <a:off x="0" y="0"/>
          <a:ext cx="0" cy="0"/>
          <a:chOff x="0" y="0"/>
          <a:chExt cx="0" cy="0"/>
        </a:xfrm>
      </p:grpSpPr>
      <p:sp>
        <p:nvSpPr>
          <p:cNvPr id="18" name="矩形 17"/>
          <p:cNvSpPr/>
          <p:nvPr userDrawn="1"/>
        </p:nvSpPr>
        <p:spPr>
          <a:xfrm>
            <a:off x="0" y="5736884"/>
            <a:ext cx="3305907" cy="580292"/>
          </a:xfrm>
          <a:prstGeom prst="rect">
            <a:avLst/>
          </a:prstGeom>
          <a:gradFill>
            <a:gsLst>
              <a:gs pos="0">
                <a:schemeClr val="bg1">
                  <a:lumMod val="9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19" name="矩形 18"/>
          <p:cNvSpPr/>
          <p:nvPr userDrawn="1"/>
        </p:nvSpPr>
        <p:spPr>
          <a:xfrm flipH="1">
            <a:off x="8886093" y="985230"/>
            <a:ext cx="3305907" cy="290140"/>
          </a:xfrm>
          <a:prstGeom prst="rect">
            <a:avLst/>
          </a:prstGeom>
          <a:gradFill>
            <a:gsLst>
              <a:gs pos="0">
                <a:schemeClr val="bg1">
                  <a:lumMod val="9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20" name="文本框 66"/>
          <p:cNvSpPr txBox="1">
            <a:spLocks noChangeArrowheads="1"/>
          </p:cNvSpPr>
          <p:nvPr userDrawn="1"/>
        </p:nvSpPr>
        <p:spPr bwMode="auto">
          <a:xfrm>
            <a:off x="1073931" y="272362"/>
            <a:ext cx="2544445" cy="76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3200" b="0" spc="300" dirty="0">
                <a:solidFill>
                  <a:schemeClr val="tx1">
                    <a:lumMod val="75000"/>
                    <a:lumOff val="25000"/>
                  </a:schemeClr>
                </a:solidFill>
                <a:latin typeface="OPPOSans B" panose="00020600040101010101" pitchFamily="18" charset="-122"/>
                <a:ea typeface="OPPOSans B" panose="00020600040101010101" pitchFamily="18" charset="-122"/>
                <a:cs typeface="Arial" panose="020B0604020202020204" pitchFamily="34" charset="0"/>
                <a:sym typeface="OPPOSans B" panose="00020600040101010101" pitchFamily="18" charset="-122"/>
              </a:rPr>
              <a:t>板书设计</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小结">
    <p:spTree>
      <p:nvGrpSpPr>
        <p:cNvPr id="1" name=""/>
        <p:cNvGrpSpPr/>
        <p:nvPr/>
      </p:nvGrpSpPr>
      <p:grpSpPr>
        <a:xfrm>
          <a:off x="0" y="0"/>
          <a:ext cx="0" cy="0"/>
          <a:chOff x="0" y="0"/>
          <a:chExt cx="0" cy="0"/>
        </a:xfrm>
      </p:grpSpPr>
      <p:sp>
        <p:nvSpPr>
          <p:cNvPr id="18" name="矩形 17"/>
          <p:cNvSpPr/>
          <p:nvPr userDrawn="1"/>
        </p:nvSpPr>
        <p:spPr>
          <a:xfrm>
            <a:off x="0" y="5736884"/>
            <a:ext cx="3305907" cy="580292"/>
          </a:xfrm>
          <a:prstGeom prst="rect">
            <a:avLst/>
          </a:prstGeom>
          <a:gradFill>
            <a:gsLst>
              <a:gs pos="0">
                <a:schemeClr val="bg1">
                  <a:lumMod val="9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19" name="矩形 18"/>
          <p:cNvSpPr/>
          <p:nvPr userDrawn="1"/>
        </p:nvSpPr>
        <p:spPr>
          <a:xfrm flipH="1">
            <a:off x="8886093" y="985230"/>
            <a:ext cx="3305907" cy="290140"/>
          </a:xfrm>
          <a:prstGeom prst="rect">
            <a:avLst/>
          </a:prstGeom>
          <a:gradFill>
            <a:gsLst>
              <a:gs pos="0">
                <a:schemeClr val="bg1">
                  <a:lumMod val="9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20" name="文本框 66"/>
          <p:cNvSpPr txBox="1">
            <a:spLocks noChangeArrowheads="1"/>
          </p:cNvSpPr>
          <p:nvPr userDrawn="1"/>
        </p:nvSpPr>
        <p:spPr bwMode="auto">
          <a:xfrm>
            <a:off x="1073931" y="272362"/>
            <a:ext cx="2544445" cy="76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3200" b="0" spc="300" dirty="0">
                <a:solidFill>
                  <a:schemeClr val="tx1">
                    <a:lumMod val="75000"/>
                    <a:lumOff val="25000"/>
                  </a:schemeClr>
                </a:solidFill>
                <a:latin typeface="OPPOSans B" panose="00020600040101010101" pitchFamily="18" charset="-122"/>
                <a:ea typeface="OPPOSans B" panose="00020600040101010101" pitchFamily="18" charset="-122"/>
                <a:cs typeface="Arial" panose="020B0604020202020204" pitchFamily="34" charset="0"/>
                <a:sym typeface="OPPOSans B" panose="00020600040101010101" pitchFamily="18" charset="-122"/>
              </a:rPr>
              <a:t>课堂小结</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练习">
    <p:spTree>
      <p:nvGrpSpPr>
        <p:cNvPr id="1" name=""/>
        <p:cNvGrpSpPr/>
        <p:nvPr/>
      </p:nvGrpSpPr>
      <p:grpSpPr>
        <a:xfrm>
          <a:off x="0" y="0"/>
          <a:ext cx="0" cy="0"/>
          <a:chOff x="0" y="0"/>
          <a:chExt cx="0" cy="0"/>
        </a:xfrm>
      </p:grpSpPr>
      <p:sp>
        <p:nvSpPr>
          <p:cNvPr id="18" name="矩形 17"/>
          <p:cNvSpPr/>
          <p:nvPr userDrawn="1"/>
        </p:nvSpPr>
        <p:spPr>
          <a:xfrm>
            <a:off x="0" y="5736884"/>
            <a:ext cx="3305907" cy="580292"/>
          </a:xfrm>
          <a:prstGeom prst="rect">
            <a:avLst/>
          </a:prstGeom>
          <a:gradFill>
            <a:gsLst>
              <a:gs pos="0">
                <a:schemeClr val="bg1">
                  <a:lumMod val="9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19" name="矩形 18"/>
          <p:cNvSpPr/>
          <p:nvPr userDrawn="1"/>
        </p:nvSpPr>
        <p:spPr>
          <a:xfrm flipH="1">
            <a:off x="8886093" y="985230"/>
            <a:ext cx="3305907" cy="290140"/>
          </a:xfrm>
          <a:prstGeom prst="rect">
            <a:avLst/>
          </a:prstGeom>
          <a:gradFill>
            <a:gsLst>
              <a:gs pos="0">
                <a:schemeClr val="bg1">
                  <a:lumMod val="9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20" name="文本框 66"/>
          <p:cNvSpPr txBox="1">
            <a:spLocks noChangeArrowheads="1"/>
          </p:cNvSpPr>
          <p:nvPr userDrawn="1"/>
        </p:nvSpPr>
        <p:spPr bwMode="auto">
          <a:xfrm>
            <a:off x="1073931" y="272362"/>
            <a:ext cx="2544445" cy="76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3200" b="0" spc="300" dirty="0">
                <a:solidFill>
                  <a:schemeClr val="tx1">
                    <a:lumMod val="75000"/>
                    <a:lumOff val="25000"/>
                  </a:schemeClr>
                </a:solidFill>
                <a:latin typeface="OPPOSans B" panose="00020600040101010101" pitchFamily="18" charset="-122"/>
                <a:ea typeface="OPPOSans B" panose="00020600040101010101" pitchFamily="18" charset="-122"/>
                <a:cs typeface="Arial" panose="020B0604020202020204" pitchFamily="34" charset="0"/>
                <a:sym typeface="OPPOSans B" panose="00020600040101010101" pitchFamily="18" charset="-122"/>
              </a:rPr>
              <a:t>课堂练习</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OPPOSans L" panose="00020600040101010101" pitchFamily="18" charset="-122"/>
          <a:ea typeface="OPPOSans L"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POSans R" panose="00020600040101010101" pitchFamily="18" charset="-122"/>
          <a:ea typeface="OPPOSans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POSans R" panose="00020600040101010101" pitchFamily="18" charset="-122"/>
          <a:ea typeface="OPPOSans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POSans R" panose="00020600040101010101" pitchFamily="18" charset="-122"/>
          <a:ea typeface="OPPOSans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POSans R" panose="00020600040101010101" pitchFamily="18" charset="-122"/>
          <a:ea typeface="OPPOSans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POSans R" panose="00020600040101010101" pitchFamily="18" charset="-122"/>
          <a:ea typeface="OPPOSans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rcRect b="15625"/>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文本框 10"/>
          <p:cNvSpPr txBox="1"/>
          <p:nvPr/>
        </p:nvSpPr>
        <p:spPr>
          <a:xfrm>
            <a:off x="1447800" y="3244334"/>
            <a:ext cx="7162800" cy="369332"/>
          </a:xfrm>
          <a:prstGeom prst="rect">
            <a:avLst/>
          </a:prstGeom>
          <a:noFill/>
        </p:spPr>
        <p:txBody>
          <a:bodyPr wrap="square">
            <a:spAutoFit/>
          </a:bodyPr>
          <a:lstStyle/>
          <a:p>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矩形 14"/>
          <p:cNvSpPr/>
          <p:nvPr/>
        </p:nvSpPr>
        <p:spPr>
          <a:xfrm>
            <a:off x="0" y="484346"/>
            <a:ext cx="12192000" cy="323934"/>
          </a:xfrm>
          <a:prstGeom prst="rect">
            <a:avLst/>
          </a:prstGeom>
          <a:gradFill>
            <a:gsLst>
              <a:gs pos="0">
                <a:srgbClr val="E9C5AB"/>
              </a:gs>
              <a:gs pos="100000">
                <a:srgbClr val="E9C5A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文本框 6"/>
          <p:cNvSpPr txBox="1"/>
          <p:nvPr/>
        </p:nvSpPr>
        <p:spPr>
          <a:xfrm>
            <a:off x="2951737" y="1715864"/>
            <a:ext cx="6049702" cy="1569660"/>
          </a:xfrm>
          <a:prstGeom prst="rect">
            <a:avLst/>
          </a:prstGeom>
          <a:noFill/>
        </p:spPr>
        <p:txBody>
          <a:bodyPr wrap="square" rtlCol="0">
            <a:spAutoFit/>
          </a:bodyPr>
          <a:lstStyle/>
          <a:p>
            <a:pPr algn="ctr"/>
            <a:r>
              <a:rPr lang="en-US" altLang="zh-CN" sz="8800" dirty="0">
                <a:solidFill>
                  <a:schemeClr val="bg1"/>
                </a:solidFill>
                <a:effectLst>
                  <a:outerShdw blurRad="63500" dist="63500" dir="2700000" algn="tl">
                    <a:srgbClr val="000000">
                      <a:alpha val="20000"/>
                    </a:srgbClr>
                  </a:outerShdw>
                </a:effectLst>
                <a:latin typeface="Arial" panose="020B0604020202020204" pitchFamily="34" charset="0"/>
                <a:ea typeface="思源黑体 CN Regular" panose="020B0500000000000000" pitchFamily="34" charset="-122"/>
                <a:cs typeface="OPPOSans B" panose="00020600040101010101" pitchFamily="18" charset="-122"/>
                <a:sym typeface="Arial" panose="020B0604020202020204" pitchFamily="34" charset="0"/>
              </a:rPr>
              <a:t>12</a:t>
            </a:r>
            <a:r>
              <a:rPr lang="en-US" altLang="zh-CN" sz="8800" dirty="0">
                <a:solidFill>
                  <a:schemeClr val="bg1"/>
                </a:solidFill>
                <a:effectLst>
                  <a:outerShdw blurRad="63500" dist="63500" dir="2700000" algn="tl">
                    <a:srgbClr val="000000">
                      <a:alpha val="20000"/>
                    </a:srgbClr>
                  </a:outerShdw>
                </a:effectLst>
                <a:latin typeface="Arial" panose="020B0604020202020204" pitchFamily="34" charset="0"/>
                <a:ea typeface="思源黑体 CN Regular" panose="020B0500000000000000" pitchFamily="34" charset="-122"/>
                <a:sym typeface="Arial" panose="020B0604020202020204" pitchFamily="34" charset="0"/>
              </a:rPr>
              <a:t>  </a:t>
            </a:r>
            <a:r>
              <a:rPr lang="zh-CN" altLang="en-US" sz="9600" dirty="0">
                <a:solidFill>
                  <a:schemeClr val="accent2">
                    <a:lumMod val="75000"/>
                  </a:schemeClr>
                </a:solidFill>
                <a:effectLst>
                  <a:outerShdw blurRad="63500" dist="63500" dir="2700000" algn="tl">
                    <a:srgbClr val="000000">
                      <a:alpha val="20000"/>
                    </a:srgbClr>
                  </a:outerShdw>
                </a:effectLst>
                <a:latin typeface="Arial" panose="020B0604020202020204" pitchFamily="34" charset="0"/>
                <a:ea typeface="思源黑体 CN Regular" panose="020B0500000000000000" pitchFamily="34" charset="-122"/>
                <a:sym typeface="Arial" panose="020B0604020202020204" pitchFamily="34" charset="0"/>
              </a:rPr>
              <a:t>清 贫</a:t>
            </a:r>
            <a:endParaRPr lang="zh-CN" altLang="en-US" sz="8000" dirty="0">
              <a:solidFill>
                <a:schemeClr val="accent2">
                  <a:lumMod val="75000"/>
                </a:schemeClr>
              </a:solidFill>
              <a:effectLst>
                <a:outerShdw blurRad="63500" dist="63500" dir="2700000" algn="tl">
                  <a:srgbClr val="000000">
                    <a:alpha val="20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文本框 12"/>
          <p:cNvSpPr txBox="1"/>
          <p:nvPr/>
        </p:nvSpPr>
        <p:spPr>
          <a:xfrm>
            <a:off x="4145280" y="3643501"/>
            <a:ext cx="3901441" cy="400110"/>
          </a:xfrm>
          <a:prstGeom prst="homePlate">
            <a:avLst/>
          </a:prstGeom>
          <a:gradFill>
            <a:gsLst>
              <a:gs pos="0">
                <a:srgbClr val="D4AB94"/>
              </a:gs>
              <a:gs pos="100000">
                <a:srgbClr val="E9C5AB">
                  <a:alpha val="33000"/>
                </a:srgbClr>
              </a:gs>
            </a:gsLst>
            <a:lin ang="10800000" scaled="0"/>
          </a:gradFill>
        </p:spPr>
        <p:txBody>
          <a:bodyPr wrap="square">
            <a:spAutoFit/>
          </a:bodyPr>
          <a:lstStyle/>
          <a:p>
            <a:pPr algn="ctr" eaLnBrk="1" hangingPunct="1"/>
            <a:r>
              <a:rPr lang="zh-CN" altLang="en-US" sz="2000" b="1"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五年级下册 人教版</a:t>
            </a:r>
          </a:p>
        </p:txBody>
      </p:sp>
      <p:sp>
        <p:nvSpPr>
          <p:cNvPr id="8" name="文本框 7"/>
          <p:cNvSpPr txBox="1"/>
          <p:nvPr/>
        </p:nvSpPr>
        <p:spPr>
          <a:xfrm>
            <a:off x="4402584" y="1028700"/>
            <a:ext cx="3386832" cy="523220"/>
          </a:xfrm>
          <a:prstGeom prst="rect">
            <a:avLst/>
          </a:prstGeom>
          <a:noFill/>
        </p:spPr>
        <p:txBody>
          <a:bodyPr wrap="square" rtlCol="0">
            <a:spAutoFit/>
          </a:bodyPr>
          <a:lstStyle/>
          <a:p>
            <a:pPr algn="ctr"/>
            <a:r>
              <a:rPr lang="zh-CN" altLang="en-US" sz="2800" b="1" spc="300" dirty="0">
                <a:solidFill>
                  <a:schemeClr val="accent2">
                    <a:lumMod val="75000"/>
                  </a:schemeClr>
                </a:solidFill>
                <a:latin typeface="Arial" panose="020B0604020202020204" pitchFamily="34" charset="0"/>
                <a:ea typeface="思源黑体 CN Regular" panose="020B0500000000000000" pitchFamily="34" charset="-122"/>
                <a:sym typeface="Arial" panose="020B0604020202020204" pitchFamily="34" charset="0"/>
              </a:rPr>
              <a:t>语文精品课件</a:t>
            </a:r>
            <a:endParaRPr lang="zh-CN" sz="2800" b="1" spc="300" dirty="0">
              <a:solidFill>
                <a:schemeClr val="accent2">
                  <a:lumMod val="7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7" grpId="0"/>
      <p:bldP spid="13"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660400" y="2489411"/>
            <a:ext cx="10894060" cy="513026"/>
          </a:xfrm>
          <a:prstGeom prst="rect">
            <a:avLst/>
          </a:prstGeom>
          <a:ln w="12700" cmpd="sng">
            <a:solidFill>
              <a:srgbClr val="0312D8"/>
            </a:solidFill>
            <a:prstDash val="lgDash"/>
          </a:ln>
        </p:spPr>
        <p:txBody>
          <a:bodyPr wrap="square">
            <a:spAutoFit/>
          </a:bodyPr>
          <a:lstStyle/>
          <a:p>
            <a:pPr>
              <a:lnSpc>
                <a:spcPct val="150000"/>
              </a:lnSpc>
            </a:pPr>
            <a:r>
              <a:rPr lang="zh-CN" altLang="en-US" sz="2000"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第一部分（</a:t>
            </a:r>
            <a:r>
              <a:rPr lang="en-US" altLang="zh-CN" sz="2000"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000"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）：方志敏一向过着朴素的生活，从没有奢侈过。概叙“清贫”提契全文。</a:t>
            </a:r>
          </a:p>
        </p:txBody>
      </p:sp>
      <p:sp>
        <p:nvSpPr>
          <p:cNvPr id="63" name="矩形 62"/>
          <p:cNvSpPr/>
          <p:nvPr/>
        </p:nvSpPr>
        <p:spPr>
          <a:xfrm>
            <a:off x="665981" y="3681868"/>
            <a:ext cx="10894060" cy="974690"/>
          </a:xfrm>
          <a:prstGeom prst="rect">
            <a:avLst/>
          </a:prstGeom>
          <a:ln w="12700" cmpd="sng">
            <a:solidFill>
              <a:srgbClr val="0312D8"/>
            </a:solidFill>
            <a:prstDash val="lgDash"/>
          </a:ln>
        </p:spPr>
        <p:txBody>
          <a:bodyPr wrap="square">
            <a:spAutoFit/>
          </a:bodyPr>
          <a:lstStyle/>
          <a:p>
            <a:pPr>
              <a:lnSpc>
                <a:spcPct val="150000"/>
              </a:lnSpc>
            </a:pPr>
            <a:r>
              <a:rPr lang="zh-CN" altLang="en-US" sz="2000"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第二部分（</a:t>
            </a:r>
            <a:r>
              <a:rPr lang="en-US" altLang="zh-CN" sz="2000"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2-9</a:t>
            </a:r>
            <a:r>
              <a:rPr lang="zh-CN" altLang="en-US" sz="2000"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）：两个事例，详细记叙方志敏在被捕当天，敌人在他的身上一个铜板都没有搜出的事</a:t>
            </a:r>
            <a:r>
              <a:rPr lang="zh-CN" altLang="en-US" sz="20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64" name="矩形 63"/>
          <p:cNvSpPr/>
          <p:nvPr/>
        </p:nvSpPr>
        <p:spPr>
          <a:xfrm>
            <a:off x="624840" y="5182101"/>
            <a:ext cx="10894060" cy="513026"/>
          </a:xfrm>
          <a:prstGeom prst="rect">
            <a:avLst/>
          </a:prstGeom>
          <a:ln w="12700" cmpd="sng">
            <a:solidFill>
              <a:srgbClr val="0312D8"/>
            </a:solidFill>
            <a:prstDash val="lgDash"/>
          </a:ln>
        </p:spPr>
        <p:txBody>
          <a:bodyPr wrap="square">
            <a:spAutoFit/>
          </a:bodyPr>
          <a:lstStyle/>
          <a:p>
            <a:pPr>
              <a:lnSpc>
                <a:spcPct val="150000"/>
              </a:lnSpc>
            </a:pPr>
            <a:r>
              <a:rPr lang="zh-CN" altLang="en-US" sz="2000"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第三部分（</a:t>
            </a:r>
            <a:r>
              <a:rPr lang="en-US" altLang="zh-CN" sz="2000"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10</a:t>
            </a:r>
            <a:r>
              <a:rPr lang="zh-CN" altLang="en-US" sz="2000"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）：赞扬革命者“清贫”的品德。</a:t>
            </a:r>
          </a:p>
        </p:txBody>
      </p:sp>
      <p:sp>
        <p:nvSpPr>
          <p:cNvPr id="3" name="矩形 2"/>
          <p:cNvSpPr/>
          <p:nvPr/>
        </p:nvSpPr>
        <p:spPr>
          <a:xfrm>
            <a:off x="660400" y="1552795"/>
            <a:ext cx="6063129" cy="461665"/>
          </a:xfrm>
          <a:prstGeom prst="rect">
            <a:avLst/>
          </a:prstGeom>
          <a:solidFill>
            <a:srgbClr val="AC592F"/>
          </a:solidFill>
        </p:spPr>
        <p:txBody>
          <a:bodyPr wrap="square">
            <a:spAutoFit/>
          </a:bodyPr>
          <a:lstStyle/>
          <a:p>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划分文章的结构层次，并概括课文内容。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randombar(horizont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randombar(horizont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randombar(horizontal)">
                                      <p:cBhvr>
                                        <p:cTn id="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63" grpId="0" bldLvl="0" animBg="1"/>
      <p:bldP spid="6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654370" y="2391491"/>
            <a:ext cx="7258939" cy="2359685"/>
          </a:xfrm>
          <a:prstGeom prst="rect">
            <a:avLst/>
          </a:prstGeom>
        </p:spPr>
        <p:txBody>
          <a:bodyPr wrap="square">
            <a:spAutoFit/>
          </a:bodyPr>
          <a:lstStyle/>
          <a:p>
            <a:pPr indent="609600">
              <a:lnSpc>
                <a:spcPct val="150000"/>
              </a:lnSpc>
            </a:pPr>
            <a:r>
              <a:rPr lang="zh-CN" altLang="en-US" sz="2000" b="1" kern="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在这长期的奋斗中，我一向是过着朴素的生活，从没有奢侈过。经手的款项，总在数百万元；但为革命而筹集的金钱，是一点一滴的用之于革命事业。这在国方的伟人们看来，颇似奇迹，或认为夸张；而矜持不苟，舍己为公，却是每个共产党员具备的美德。</a:t>
            </a:r>
          </a:p>
        </p:txBody>
      </p:sp>
      <p:cxnSp>
        <p:nvCxnSpPr>
          <p:cNvPr id="65" name="直接连接符 64"/>
          <p:cNvCxnSpPr/>
          <p:nvPr/>
        </p:nvCxnSpPr>
        <p:spPr>
          <a:xfrm rot="16200000" flipH="1">
            <a:off x="6087535" y="3957764"/>
            <a:ext cx="3744683" cy="29026"/>
          </a:xfrm>
          <a:prstGeom prst="line">
            <a:avLst/>
          </a:prstGeom>
          <a:ln w="34925">
            <a:solidFill>
              <a:srgbClr val="D4AB94"/>
            </a:solidFill>
          </a:ln>
        </p:spPr>
        <p:style>
          <a:lnRef idx="1">
            <a:schemeClr val="accent1"/>
          </a:lnRef>
          <a:fillRef idx="0">
            <a:schemeClr val="accent1"/>
          </a:fillRef>
          <a:effectRef idx="0">
            <a:schemeClr val="accent1"/>
          </a:effectRef>
          <a:fontRef idx="minor">
            <a:schemeClr val="tx1"/>
          </a:fontRef>
        </p:style>
      </p:cxnSp>
      <p:sp>
        <p:nvSpPr>
          <p:cNvPr id="71" name="Text Box 5"/>
          <p:cNvSpPr txBox="1">
            <a:spLocks noChangeArrowheads="1"/>
          </p:cNvSpPr>
          <p:nvPr/>
        </p:nvSpPr>
        <p:spPr bwMode="auto">
          <a:xfrm>
            <a:off x="8226518" y="2391491"/>
            <a:ext cx="3335810" cy="1850746"/>
          </a:xfrm>
          <a:prstGeom prst="callout1">
            <a:avLst>
              <a:gd name="adj1" fmla="val 50096"/>
              <a:gd name="adj2" fmla="val -496"/>
              <a:gd name="adj3" fmla="val 12414"/>
              <a:gd name="adj4" fmla="val -9139"/>
            </a:avLst>
          </a:prstGeom>
          <a:solidFill>
            <a:srgbClr val="AC592F"/>
          </a:solidFill>
          <a:ln w="19050">
            <a:solidFill>
              <a:schemeClr val="accent6">
                <a:lumMod val="60000"/>
                <a:lumOff val="40000"/>
              </a:schemeClr>
            </a:solidFill>
            <a:prstDash val="sysDot"/>
            <a:miter lim="800000"/>
          </a:ln>
        </p:spPr>
        <p:txBody>
          <a:bodyPr anchor="ctr"/>
          <a:lstStyle/>
          <a:p>
            <a:r>
              <a:rPr lang="zh-CN" altLang="en-US" sz="20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       提出全文的主旨：清贫是共产党员的美德。</a:t>
            </a:r>
            <a:endParaRPr lang="zh-CN" altLang="en-US" sz="2000" dirty="0">
              <a:solidFill>
                <a:schemeClr val="bg1"/>
              </a:solidFill>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up)">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up)">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3181" y="1916332"/>
            <a:ext cx="3877985" cy="461665"/>
          </a:xfrm>
          <a:prstGeom prst="rect">
            <a:avLst/>
          </a:prstGeom>
          <a:solidFill>
            <a:srgbClr val="AC592F"/>
          </a:solidFill>
        </p:spPr>
        <p:txBody>
          <a:bodyPr wrap="square">
            <a:spAutoFit/>
          </a:bodyPr>
          <a:lstStyle/>
          <a:p>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学习</a:t>
            </a:r>
            <a:r>
              <a:rPr lang="zh-CN" altLang="en-US" sz="2400">
                <a:solidFill>
                  <a:schemeClr val="bg1"/>
                </a:solidFill>
                <a:latin typeface="Arial" panose="020B0604020202020204" pitchFamily="34" charset="0"/>
                <a:ea typeface="思源黑体 CN Regular" panose="020B0500000000000000" pitchFamily="34" charset="-122"/>
                <a:sym typeface="Arial" panose="020B0604020202020204" pitchFamily="34" charset="0"/>
              </a:rPr>
              <a:t>课文第二</a:t>
            </a: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八自然段</a:t>
            </a:r>
          </a:p>
        </p:txBody>
      </p:sp>
      <p:sp>
        <p:nvSpPr>
          <p:cNvPr id="4" name="矩形 3"/>
          <p:cNvSpPr/>
          <p:nvPr/>
        </p:nvSpPr>
        <p:spPr>
          <a:xfrm>
            <a:off x="893181" y="2966705"/>
            <a:ext cx="6641024" cy="1513299"/>
          </a:xfrm>
          <a:prstGeom prst="rect">
            <a:avLst/>
          </a:prstGeom>
        </p:spPr>
        <p:txBody>
          <a:bodyPr wrap="square">
            <a:spAutoFit/>
          </a:bodyPr>
          <a:lstStyle/>
          <a:p>
            <a:pPr fontAlgn="auto">
              <a:lnSpc>
                <a:spcPct val="250000"/>
              </a:lnSpc>
            </a:pPr>
            <a:r>
              <a:rPr lang="zh-CN" altLang="en-US" sz="20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小组研讨：</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圈画出国民党士兵三次对方志敏进行了搜身的</a:t>
            </a:r>
            <a:r>
              <a:rPr lang="zh-CN" altLang="en-US"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语言、动作、心理活动</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，体现人物什么特点？</a:t>
            </a:r>
          </a:p>
        </p:txBody>
      </p:sp>
      <p:pic>
        <p:nvPicPr>
          <p:cNvPr id="64" name="图片 63"/>
          <p:cNvPicPr>
            <a:picLocks noChangeAspect="1"/>
          </p:cNvPicPr>
          <p:nvPr/>
        </p:nvPicPr>
        <p:blipFill>
          <a:blip r:embed="rId3"/>
          <a:stretch>
            <a:fillRect/>
          </a:stretch>
        </p:blipFill>
        <p:spPr>
          <a:xfrm>
            <a:off x="7781365" y="2109508"/>
            <a:ext cx="2876700" cy="30453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1579390" y="1805614"/>
            <a:ext cx="9033220" cy="707886"/>
          </a:xfrm>
          <a:prstGeom prst="rect">
            <a:avLst/>
          </a:prstGeom>
        </p:spPr>
        <p:txBody>
          <a:bodyPr wrap="square">
            <a:spAutoFit/>
          </a:bodyPr>
          <a:lstStyle/>
          <a:p>
            <a:r>
              <a:rPr lang="zh-CN" altLang="en-US" sz="20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研讨一：</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被捕当天明明是“一个最不幸的日子”，为什么却说成“一桩趣事”呢？</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819" y="2689412"/>
            <a:ext cx="5038362" cy="332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up)">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2062" y="1633589"/>
            <a:ext cx="10486838" cy="1513299"/>
          </a:xfrm>
          <a:prstGeom prst="rect">
            <a:avLst/>
          </a:prstGeom>
        </p:spPr>
        <p:txBody>
          <a:bodyPr wrap="square">
            <a:spAutoFit/>
          </a:bodyPr>
          <a:lstStyle/>
          <a:p>
            <a:pPr fontAlgn="auto">
              <a:lnSpc>
                <a:spcPct val="250000"/>
              </a:lnSpc>
            </a:pPr>
            <a:r>
              <a:rPr lang="zh-CN" altLang="en-US" sz="2000"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研讨二：</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默读课文，圈划出国民党士兵</a:t>
            </a:r>
            <a:r>
              <a:rPr lang="zh-CN" altLang="en-US" sz="2000"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心态变化</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的三个词语，分析表现了国民党士兵的什么特点？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828" y="3045288"/>
            <a:ext cx="2377306" cy="308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000"/>
                                        <p:tgtEl>
                                          <p:spTgt spid="6146"/>
                                        </p:tgtEl>
                                      </p:cBhvr>
                                    </p:animEffect>
                                    <p:anim calcmode="lin" valueType="num">
                                      <p:cBhvr>
                                        <p:cTn id="12" dur="1000" fill="hold"/>
                                        <p:tgtEl>
                                          <p:spTgt spid="6146"/>
                                        </p:tgtEl>
                                        <p:attrNameLst>
                                          <p:attrName>ppt_x</p:attrName>
                                        </p:attrNameLst>
                                      </p:cBhvr>
                                      <p:tavLst>
                                        <p:tav tm="0">
                                          <p:val>
                                            <p:strVal val="#ppt_x"/>
                                          </p:val>
                                        </p:tav>
                                        <p:tav tm="100000">
                                          <p:val>
                                            <p:strVal val="#ppt_x"/>
                                          </p:val>
                                        </p:tav>
                                      </p:tavLst>
                                    </p:anim>
                                    <p:anim calcmode="lin" valueType="num">
                                      <p:cBhvr>
                                        <p:cTn id="1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2"/>
          <p:cNvSpPr txBox="1"/>
          <p:nvPr/>
        </p:nvSpPr>
        <p:spPr>
          <a:xfrm>
            <a:off x="4063895" y="1855985"/>
            <a:ext cx="7408333" cy="1243995"/>
          </a:xfrm>
          <a:prstGeom prst="rect">
            <a:avLst/>
          </a:prstGeom>
          <a:noFill/>
          <a:ln w="12700" cmpd="sng">
            <a:solidFill>
              <a:srgbClr val="0000FF"/>
            </a:solidFill>
            <a:prstDash val="lgDashDot"/>
          </a:ln>
        </p:spPr>
        <p:txBody>
          <a:bodyPr wrap="square" rtlCol="0" anchor="t">
            <a:spAutoFit/>
          </a:bodyPr>
          <a:lstStyle/>
          <a:p>
            <a:pPr>
              <a:lnSpc>
                <a:spcPct val="200000"/>
              </a:lnSpc>
            </a:pP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    他们之中有一个，左手</a:t>
            </a:r>
            <a:r>
              <a:rPr lang="zh-CN" altLang="en-US" sz="20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拿着</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一个木柄榴弹，右手</a:t>
            </a:r>
            <a:r>
              <a:rPr lang="zh-CN" altLang="en-US" sz="20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拉出</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榴弹中的引线，双脚</a:t>
            </a:r>
            <a:r>
              <a:rPr lang="zh-CN" altLang="en-US" sz="20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拉开</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一步，</a:t>
            </a:r>
            <a:r>
              <a:rPr lang="zh-CN" altLang="en-US" sz="20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做出</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要抛掷</a:t>
            </a:r>
            <a:r>
              <a:rPr lang="zh-CN" altLang="en-US" sz="20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的</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姿势</a:t>
            </a: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a:t>
            </a:r>
          </a:p>
        </p:txBody>
      </p:sp>
      <p:pic>
        <p:nvPicPr>
          <p:cNvPr id="59" name="图片 58"/>
          <p:cNvPicPr>
            <a:picLocks noChangeAspect="1"/>
          </p:cNvPicPr>
          <p:nvPr/>
        </p:nvPicPr>
        <p:blipFill>
          <a:blip r:embed="rId3"/>
          <a:stretch>
            <a:fillRect/>
          </a:stretch>
        </p:blipFill>
        <p:spPr>
          <a:xfrm>
            <a:off x="934925" y="1855985"/>
            <a:ext cx="2668887" cy="3854448"/>
          </a:xfrm>
          <a:prstGeom prst="ellipse">
            <a:avLst/>
          </a:prstGeom>
          <a:ln>
            <a:noFill/>
          </a:ln>
          <a:effectLst>
            <a:softEdge rad="112500"/>
          </a:effectLst>
        </p:spPr>
      </p:pic>
      <p:sp>
        <p:nvSpPr>
          <p:cNvPr id="60" name="圆角矩形标注 59"/>
          <p:cNvSpPr/>
          <p:nvPr/>
        </p:nvSpPr>
        <p:spPr>
          <a:xfrm>
            <a:off x="4263574" y="3995220"/>
            <a:ext cx="7208654" cy="1243995"/>
          </a:xfrm>
          <a:prstGeom prst="wedgeRoundRectCallout">
            <a:avLst>
              <a:gd name="adj1" fmla="val -2847"/>
              <a:gd name="adj2" fmla="val -8891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r>
              <a:rPr lang="zh-CN" altLang="en-US" sz="20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    动作描写</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。这样写的目的是体现出了国军士兵的</a:t>
            </a:r>
            <a:r>
              <a:rPr lang="zh-CN" altLang="en-US" sz="20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凶残、残暴、贪婪</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的特点。</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par>
                          <p:cTn id="8" fill="hold">
                            <p:stCondLst>
                              <p:cond delay="500"/>
                            </p:stCondLst>
                            <p:childTnLst>
                              <p:par>
                                <p:cTn id="9" presetID="24"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 to="" calcmode="lin" valueType="num">
                                      <p:cBhvr>
                                        <p:cTn id="11" dur="1" fill="hold"/>
                                        <p:tgtEl>
                                          <p:spTgt spid="59"/>
                                        </p:tgtEl>
                                      </p:cBhvr>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up)">
                                      <p:cBhvr>
                                        <p:cTn id="1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90694" y="1560606"/>
            <a:ext cx="7210612" cy="735651"/>
          </a:xfrm>
          <a:prstGeom prst="rect">
            <a:avLst/>
          </a:prstGeom>
          <a:solidFill>
            <a:srgbClr val="AC592F"/>
          </a:solidFill>
        </p:spPr>
        <p:txBody>
          <a:bodyPr wrap="square">
            <a:spAutoFit/>
          </a:bodyPr>
          <a:lstStyle/>
          <a:p>
            <a:pPr>
              <a:lnSpc>
                <a:spcPct val="200000"/>
              </a:lnSpc>
            </a:pP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研讨四：三次搜身有什么不同，表现人物什么特点？</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150" y="2888825"/>
            <a:ext cx="2323700" cy="301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3667742" y="4449908"/>
            <a:ext cx="2108984" cy="400110"/>
          </a:xfrm>
          <a:prstGeom prst="rect">
            <a:avLst/>
          </a:prstGeom>
          <a:ln>
            <a:solidFill>
              <a:srgbClr val="0000FF"/>
            </a:solidFill>
            <a:prstDash val="lgDash"/>
          </a:ln>
        </p:spPr>
        <p:txBody>
          <a:bodyPr wrap="square">
            <a:spAutoFit/>
          </a:bodyPr>
          <a:lstStyle/>
          <a:p>
            <a:r>
              <a:rPr lang="zh-CN" altLang="en-US" sz="200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弯腰弓背</a:t>
            </a:r>
          </a:p>
        </p:txBody>
      </p:sp>
      <p:sp>
        <p:nvSpPr>
          <p:cNvPr id="60" name="矩形 59"/>
          <p:cNvSpPr/>
          <p:nvPr/>
        </p:nvSpPr>
        <p:spPr>
          <a:xfrm>
            <a:off x="660400" y="1618360"/>
            <a:ext cx="1723549" cy="461665"/>
          </a:xfrm>
          <a:prstGeom prst="rect">
            <a:avLst/>
          </a:prstGeom>
          <a:solidFill>
            <a:srgbClr val="AC592F"/>
          </a:solidFill>
        </p:spPr>
        <p:txBody>
          <a:bodyPr wrap="square">
            <a:spAutoFit/>
          </a:bodyPr>
          <a:lstStyle/>
          <a:p>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语言描写：</a:t>
            </a:r>
          </a:p>
        </p:txBody>
      </p:sp>
      <p:sp>
        <p:nvSpPr>
          <p:cNvPr id="61" name="矩形 60"/>
          <p:cNvSpPr/>
          <p:nvPr/>
        </p:nvSpPr>
        <p:spPr>
          <a:xfrm>
            <a:off x="1362547" y="2583253"/>
            <a:ext cx="4566874" cy="396993"/>
          </a:xfrm>
          <a:prstGeom prst="rect">
            <a:avLst/>
          </a:prstGeom>
          <a:ln>
            <a:solidFill>
              <a:srgbClr val="0000FF"/>
            </a:solidFill>
            <a:prstDash val="lgDashDot"/>
          </a:ln>
        </p:spPr>
        <p:txBody>
          <a:bodyPr wrap="square">
            <a:spAutoFit/>
          </a:bodyPr>
          <a:lstStyle/>
          <a:p>
            <a:pPr lvl="0"/>
            <a:r>
              <a:rPr lang="zh-CN" altLang="en-US" sz="200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国民党士兵：绝决不会、一定</a:t>
            </a:r>
          </a:p>
        </p:txBody>
      </p:sp>
      <p:sp>
        <p:nvSpPr>
          <p:cNvPr id="62" name="矩形 61"/>
          <p:cNvSpPr/>
          <p:nvPr/>
        </p:nvSpPr>
        <p:spPr>
          <a:xfrm>
            <a:off x="6872180" y="2583253"/>
            <a:ext cx="3401373" cy="400110"/>
          </a:xfrm>
          <a:prstGeom prst="rect">
            <a:avLst/>
          </a:prstGeom>
          <a:ln>
            <a:solidFill>
              <a:srgbClr val="FF0000"/>
            </a:solidFill>
          </a:ln>
        </p:spPr>
        <p:txBody>
          <a:bodyPr wrap="square">
            <a:spAutoFit/>
          </a:bodyPr>
          <a:lstStyle/>
          <a:p>
            <a:r>
              <a:rPr lang="zh-CN" altLang="en-US" sz="200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贪婪和固执</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a:t>
            </a:r>
          </a:p>
        </p:txBody>
      </p:sp>
      <p:sp>
        <p:nvSpPr>
          <p:cNvPr id="63" name="矩形 62"/>
          <p:cNvSpPr/>
          <p:nvPr/>
        </p:nvSpPr>
        <p:spPr>
          <a:xfrm>
            <a:off x="6872180" y="3495679"/>
            <a:ext cx="3401373" cy="400110"/>
          </a:xfrm>
          <a:prstGeom prst="rect">
            <a:avLst/>
          </a:prstGeom>
          <a:ln>
            <a:solidFill>
              <a:srgbClr val="FF0000"/>
            </a:solidFill>
          </a:ln>
        </p:spPr>
        <p:txBody>
          <a:bodyPr wrap="square">
            <a:spAutoFit/>
          </a:bodyPr>
          <a:lstStyle/>
          <a:p>
            <a:r>
              <a:rPr lang="zh-CN" altLang="en-US" sz="200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正气凛然，轻视与不屑。 </a:t>
            </a:r>
          </a:p>
        </p:txBody>
      </p:sp>
      <p:sp>
        <p:nvSpPr>
          <p:cNvPr id="64" name="矩形 63"/>
          <p:cNvSpPr/>
          <p:nvPr/>
        </p:nvSpPr>
        <p:spPr>
          <a:xfrm>
            <a:off x="1362546" y="4419131"/>
            <a:ext cx="2081660" cy="400110"/>
          </a:xfrm>
          <a:prstGeom prst="rect">
            <a:avLst/>
          </a:prstGeom>
          <a:ln>
            <a:solidFill>
              <a:srgbClr val="0000FF"/>
            </a:solidFill>
          </a:ln>
        </p:spPr>
        <p:txBody>
          <a:bodyPr wrap="square">
            <a:spAutoFit/>
          </a:bodyPr>
          <a:lstStyle/>
          <a:p>
            <a:r>
              <a:rPr lang="zh-CN" altLang="en-US" sz="2000"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动作描写</a:t>
            </a:r>
            <a:r>
              <a:rPr lang="zh-CN" altLang="en-US" sz="2000" b="1"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65" name="矩形 64"/>
          <p:cNvSpPr/>
          <p:nvPr/>
        </p:nvSpPr>
        <p:spPr>
          <a:xfrm>
            <a:off x="1362547" y="5379455"/>
            <a:ext cx="2016224" cy="400110"/>
          </a:xfrm>
          <a:prstGeom prst="rect">
            <a:avLst/>
          </a:prstGeom>
          <a:ln>
            <a:solidFill>
              <a:srgbClr val="0000FF"/>
            </a:solidFill>
          </a:ln>
        </p:spPr>
        <p:txBody>
          <a:bodyPr wrap="square">
            <a:spAutoFit/>
          </a:bodyPr>
          <a:lstStyle/>
          <a:p>
            <a:pPr lvl="0"/>
            <a:r>
              <a:rPr lang="zh-CN" altLang="en-US" sz="2000"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心理描写：</a:t>
            </a:r>
            <a:endParaRPr lang="zh-CN" altLang="en-US" sz="200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66" name="矩形 65"/>
          <p:cNvSpPr/>
          <p:nvPr/>
        </p:nvSpPr>
        <p:spPr>
          <a:xfrm>
            <a:off x="6872180" y="4437987"/>
            <a:ext cx="3401373" cy="400110"/>
          </a:xfrm>
          <a:prstGeom prst="rect">
            <a:avLst/>
          </a:prstGeom>
          <a:ln>
            <a:solidFill>
              <a:srgbClr val="FF0000"/>
            </a:solidFill>
          </a:ln>
        </p:spPr>
        <p:txBody>
          <a:bodyPr wrap="square">
            <a:spAutoFit/>
          </a:bodyPr>
          <a:lstStyle/>
          <a:p>
            <a:r>
              <a:rPr lang="zh-CN" altLang="en-US" sz="200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没有骨气、贪婪</a:t>
            </a:r>
          </a:p>
        </p:txBody>
      </p:sp>
      <p:sp>
        <p:nvSpPr>
          <p:cNvPr id="67" name="矩形 66"/>
          <p:cNvSpPr/>
          <p:nvPr/>
        </p:nvSpPr>
        <p:spPr>
          <a:xfrm>
            <a:off x="6872179" y="5365451"/>
            <a:ext cx="3401373" cy="400110"/>
          </a:xfrm>
          <a:prstGeom prst="rect">
            <a:avLst/>
          </a:prstGeom>
          <a:ln>
            <a:solidFill>
              <a:srgbClr val="FF0000"/>
            </a:solidFill>
          </a:ln>
        </p:spPr>
        <p:txBody>
          <a:bodyPr wrap="square">
            <a:spAutoFit/>
          </a:bodyPr>
          <a:lstStyle/>
          <a:p>
            <a:r>
              <a:rPr lang="zh-CN" altLang="en-US" sz="200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不甘心，贪婪</a:t>
            </a:r>
          </a:p>
        </p:txBody>
      </p:sp>
      <p:sp>
        <p:nvSpPr>
          <p:cNvPr id="68" name="矩形 67"/>
          <p:cNvSpPr/>
          <p:nvPr/>
        </p:nvSpPr>
        <p:spPr>
          <a:xfrm>
            <a:off x="1362546" y="3495679"/>
            <a:ext cx="3518912" cy="400110"/>
          </a:xfrm>
          <a:prstGeom prst="rect">
            <a:avLst/>
          </a:prstGeom>
          <a:ln>
            <a:solidFill>
              <a:srgbClr val="0000FF"/>
            </a:solidFill>
            <a:prstDash val="lgDashDot"/>
          </a:ln>
        </p:spPr>
        <p:txBody>
          <a:bodyPr wrap="none">
            <a:spAutoFit/>
          </a:bodyPr>
          <a:lstStyle/>
          <a:p>
            <a:pPr lvl="0"/>
            <a:r>
              <a:rPr lang="zh-CN" altLang="en-US" sz="200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方志敏：瞎忙、不是为着发财</a:t>
            </a:r>
          </a:p>
        </p:txBody>
      </p:sp>
      <p:sp>
        <p:nvSpPr>
          <p:cNvPr id="69" name="矩形 68"/>
          <p:cNvSpPr/>
          <p:nvPr/>
        </p:nvSpPr>
        <p:spPr>
          <a:xfrm>
            <a:off x="3572530" y="5365451"/>
            <a:ext cx="697627" cy="400110"/>
          </a:xfrm>
          <a:prstGeom prst="rect">
            <a:avLst/>
          </a:prstGeom>
          <a:ln>
            <a:solidFill>
              <a:srgbClr val="0000FF"/>
            </a:solidFill>
            <a:prstDash val="lgDashDot"/>
          </a:ln>
        </p:spPr>
        <p:txBody>
          <a:bodyPr wrap="none">
            <a:spAutoFit/>
          </a:bodyPr>
          <a:lstStyle/>
          <a:p>
            <a:pPr lvl="0"/>
            <a:r>
              <a:rPr lang="zh-CN" altLang="en-US" sz="200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企望</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60" grpId="0" bldLvl="0" animBg="1"/>
      <p:bldP spid="61" grpId="0" animBg="1"/>
      <p:bldP spid="62" grpId="0" animBg="1"/>
      <p:bldP spid="63" grpId="0" bldLvl="0" animBg="1"/>
      <p:bldP spid="64" grpId="0" bldLvl="0" animBg="1"/>
      <p:bldP spid="65" grpId="0" bldLvl="0" animBg="1"/>
      <p:bldP spid="66" grpId="0" bldLvl="0" animBg="1"/>
      <p:bldP spid="67" grpId="0" bldLvl="0" animBg="1"/>
      <p:bldP spid="68" grpId="0" bldLvl="0" animBg="1"/>
      <p:bldP spid="6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950292" y="5374825"/>
            <a:ext cx="2128903" cy="400110"/>
          </a:xfrm>
          <a:prstGeom prst="rect">
            <a:avLst/>
          </a:prstGeom>
          <a:ln>
            <a:solidFill>
              <a:srgbClr val="0000FF"/>
            </a:solidFill>
          </a:ln>
        </p:spPr>
        <p:txBody>
          <a:bodyPr wrap="square">
            <a:spAutoFit/>
          </a:bodyPr>
          <a:lstStyle/>
          <a:p>
            <a:r>
              <a:rPr lang="zh-CN" altLang="en-US" sz="2000"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心理描写：</a:t>
            </a:r>
          </a:p>
        </p:txBody>
      </p:sp>
      <p:sp>
        <p:nvSpPr>
          <p:cNvPr id="60" name="矩形 59"/>
          <p:cNvSpPr/>
          <p:nvPr/>
        </p:nvSpPr>
        <p:spPr>
          <a:xfrm>
            <a:off x="4849506" y="1491731"/>
            <a:ext cx="4146564" cy="400110"/>
          </a:xfrm>
          <a:prstGeom prst="rect">
            <a:avLst/>
          </a:prstGeom>
          <a:ln>
            <a:solidFill>
              <a:srgbClr val="0000FF"/>
            </a:solidFill>
            <a:prstDash val="lgDashDot"/>
          </a:ln>
        </p:spPr>
        <p:txBody>
          <a:bodyPr wrap="square">
            <a:spAutoFit/>
          </a:bodyPr>
          <a:lstStyle/>
          <a:p>
            <a:r>
              <a:rPr lang="zh-CN" altLang="en-US" sz="200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 低头注目搜寻、抢夺、望了几遍 </a:t>
            </a:r>
          </a:p>
        </p:txBody>
      </p:sp>
      <p:sp>
        <p:nvSpPr>
          <p:cNvPr id="61" name="矩形 60"/>
          <p:cNvSpPr/>
          <p:nvPr/>
        </p:nvSpPr>
        <p:spPr>
          <a:xfrm>
            <a:off x="4849506" y="3893161"/>
            <a:ext cx="4146564" cy="400110"/>
          </a:xfrm>
          <a:prstGeom prst="rect">
            <a:avLst/>
          </a:prstGeom>
          <a:ln>
            <a:solidFill>
              <a:srgbClr val="FF0000"/>
            </a:solidFill>
          </a:ln>
        </p:spPr>
        <p:txBody>
          <a:bodyPr wrap="square">
            <a:spAutoFit/>
          </a:bodyPr>
          <a:lstStyle/>
          <a:p>
            <a:r>
              <a:rPr lang="zh-CN" altLang="en-US" sz="200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不甘心  无奈 </a:t>
            </a:r>
          </a:p>
        </p:txBody>
      </p:sp>
      <p:sp>
        <p:nvSpPr>
          <p:cNvPr id="62" name="矩形 61"/>
          <p:cNvSpPr/>
          <p:nvPr/>
        </p:nvSpPr>
        <p:spPr>
          <a:xfrm>
            <a:off x="4849506" y="2973394"/>
            <a:ext cx="4146564" cy="400110"/>
          </a:xfrm>
          <a:prstGeom prst="rect">
            <a:avLst/>
          </a:prstGeom>
          <a:ln>
            <a:solidFill>
              <a:srgbClr val="FF0000"/>
            </a:solidFill>
          </a:ln>
        </p:spPr>
        <p:txBody>
          <a:bodyPr wrap="square">
            <a:spAutoFit/>
          </a:bodyPr>
          <a:lstStyle/>
          <a:p>
            <a:r>
              <a:rPr lang="zh-CN" altLang="en-US" sz="200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不甘心，贪婪和偏执</a:t>
            </a:r>
          </a:p>
        </p:txBody>
      </p:sp>
      <p:sp>
        <p:nvSpPr>
          <p:cNvPr id="63" name="矩形 62"/>
          <p:cNvSpPr/>
          <p:nvPr/>
        </p:nvSpPr>
        <p:spPr>
          <a:xfrm>
            <a:off x="4849506" y="5374825"/>
            <a:ext cx="4146564" cy="400110"/>
          </a:xfrm>
          <a:prstGeom prst="rect">
            <a:avLst/>
          </a:prstGeom>
          <a:ln>
            <a:solidFill>
              <a:srgbClr val="FF0000"/>
            </a:solidFill>
          </a:ln>
        </p:spPr>
        <p:txBody>
          <a:bodyPr wrap="square">
            <a:spAutoFit/>
          </a:bodyPr>
          <a:lstStyle/>
          <a:p>
            <a:r>
              <a:rPr lang="zh-CN" altLang="en-US" sz="200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贪婪 固执 愚蠢</a:t>
            </a:r>
          </a:p>
        </p:txBody>
      </p:sp>
      <p:sp>
        <p:nvSpPr>
          <p:cNvPr id="64" name="矩形 63"/>
          <p:cNvSpPr/>
          <p:nvPr/>
        </p:nvSpPr>
        <p:spPr>
          <a:xfrm>
            <a:off x="950292" y="1491731"/>
            <a:ext cx="2106160" cy="400110"/>
          </a:xfrm>
          <a:prstGeom prst="rect">
            <a:avLst/>
          </a:prstGeom>
          <a:ln>
            <a:solidFill>
              <a:srgbClr val="0000FF"/>
            </a:solidFill>
          </a:ln>
        </p:spPr>
        <p:txBody>
          <a:bodyPr wrap="square">
            <a:spAutoFit/>
          </a:bodyPr>
          <a:lstStyle/>
          <a:p>
            <a:r>
              <a:rPr lang="zh-CN" altLang="en-US" sz="2000"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动作描写</a:t>
            </a:r>
            <a:r>
              <a:rPr lang="en-US" altLang="zh-CN" sz="2000"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000" b="1"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 </a:t>
            </a:r>
            <a:endParaRPr lang="zh-CN" altLang="en-US"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65" name="矩形 64"/>
          <p:cNvSpPr/>
          <p:nvPr/>
        </p:nvSpPr>
        <p:spPr>
          <a:xfrm>
            <a:off x="950292" y="3289786"/>
            <a:ext cx="2146315" cy="400110"/>
          </a:xfrm>
          <a:prstGeom prst="rect">
            <a:avLst/>
          </a:prstGeom>
          <a:ln>
            <a:solidFill>
              <a:srgbClr val="0000FF"/>
            </a:solidFill>
          </a:ln>
        </p:spPr>
        <p:txBody>
          <a:bodyPr wrap="square">
            <a:spAutoFit/>
          </a:bodyPr>
          <a:lstStyle/>
          <a:p>
            <a:r>
              <a:rPr lang="zh-CN" altLang="en-US" sz="2000"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语言描写：</a:t>
            </a:r>
          </a:p>
        </p:txBody>
      </p:sp>
      <p:sp>
        <p:nvSpPr>
          <p:cNvPr id="66" name="矩形 65"/>
          <p:cNvSpPr/>
          <p:nvPr/>
        </p:nvSpPr>
        <p:spPr>
          <a:xfrm>
            <a:off x="3446571" y="5374825"/>
            <a:ext cx="988623" cy="400110"/>
          </a:xfrm>
          <a:prstGeom prst="rect">
            <a:avLst/>
          </a:prstGeom>
          <a:ln>
            <a:solidFill>
              <a:srgbClr val="0000FF"/>
            </a:solidFill>
            <a:prstDash val="lgDashDot"/>
          </a:ln>
        </p:spPr>
        <p:txBody>
          <a:bodyPr wrap="square">
            <a:spAutoFit/>
          </a:bodyPr>
          <a:lstStyle/>
          <a:p>
            <a:pPr lvl="0"/>
            <a:r>
              <a:rPr lang="zh-CN" altLang="en-US" sz="200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失望</a:t>
            </a:r>
          </a:p>
        </p:txBody>
      </p:sp>
      <p:sp>
        <p:nvSpPr>
          <p:cNvPr id="67" name="矩形 66"/>
          <p:cNvSpPr/>
          <p:nvPr/>
        </p:nvSpPr>
        <p:spPr>
          <a:xfrm>
            <a:off x="3446571" y="3373504"/>
            <a:ext cx="988623" cy="400110"/>
          </a:xfrm>
          <a:prstGeom prst="rect">
            <a:avLst/>
          </a:prstGeom>
          <a:ln>
            <a:solidFill>
              <a:srgbClr val="0000FF"/>
            </a:solidFill>
            <a:prstDash val="lgDashDot"/>
          </a:ln>
        </p:spPr>
        <p:txBody>
          <a:bodyPr wrap="square">
            <a:spAutoFit/>
          </a:bodyPr>
          <a:lstStyle/>
          <a:p>
            <a:r>
              <a:rPr lang="zh-CN" altLang="en-US" sz="200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走吧</a:t>
            </a:r>
          </a:p>
        </p:txBody>
      </p:sp>
      <p:pic>
        <p:nvPicPr>
          <p:cNvPr id="68" name="图片 67"/>
          <p:cNvPicPr>
            <a:picLocks noChangeAspect="1"/>
          </p:cNvPicPr>
          <p:nvPr/>
        </p:nvPicPr>
        <p:blipFill>
          <a:blip r:embed="rId3"/>
          <a:stretch>
            <a:fillRect/>
          </a:stretch>
        </p:blipFill>
        <p:spPr>
          <a:xfrm>
            <a:off x="9282422" y="2710420"/>
            <a:ext cx="2505419" cy="286446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bldLvl="0" animBg="1"/>
      <p:bldP spid="61" grpId="0" bldLvl="0" animBg="1"/>
      <p:bldP spid="62" grpId="0" animBg="1"/>
      <p:bldP spid="63" grpId="0" animBg="1"/>
      <p:bldP spid="64" grpId="0" animBg="1"/>
      <p:bldP spid="65" grpId="0" bldLvl="0" animBg="1"/>
      <p:bldP spid="66" grpId="0" animBg="1"/>
      <p:bldP spid="6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897216" y="2530260"/>
            <a:ext cx="6473370" cy="1797480"/>
          </a:xfrm>
          <a:prstGeom prst="rect">
            <a:avLst/>
          </a:prstGeom>
          <a:solidFill>
            <a:srgbClr val="AC592F"/>
          </a:solidFill>
        </p:spPr>
        <p:txBody>
          <a:bodyPr wrap="square">
            <a:spAutoFit/>
          </a:bodyPr>
          <a:lstStyle/>
          <a:p>
            <a:pPr>
              <a:lnSpc>
                <a:spcPct val="250000"/>
              </a:lnSpc>
            </a:pP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清贫、洁白、朴素的生活，正是我们革命者能够战胜许多困难的地方！</a:t>
            </a:r>
          </a:p>
        </p:txBody>
      </p:sp>
      <p:pic>
        <p:nvPicPr>
          <p:cNvPr id="59" name="图片 58"/>
          <p:cNvPicPr>
            <a:picLocks noChangeAspect="1"/>
          </p:cNvPicPr>
          <p:nvPr/>
        </p:nvPicPr>
        <p:blipFill>
          <a:blip r:embed="rId3"/>
          <a:stretch>
            <a:fillRect/>
          </a:stretch>
        </p:blipFill>
        <p:spPr>
          <a:xfrm>
            <a:off x="8400678" y="1680314"/>
            <a:ext cx="2499658" cy="3134598"/>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916354" y="0"/>
            <a:ext cx="4572000" cy="6858000"/>
          </a:xfrm>
          <a:prstGeom prst="rect">
            <a:avLst/>
          </a:prstGeom>
        </p:spPr>
      </p:pic>
      <p:sp>
        <p:nvSpPr>
          <p:cNvPr id="4" name="矩形 3"/>
          <p:cNvSpPr/>
          <p:nvPr/>
        </p:nvSpPr>
        <p:spPr>
          <a:xfrm rot="16200000" flipH="1" flipV="1">
            <a:off x="-2531112" y="3191514"/>
            <a:ext cx="6858002" cy="474977"/>
          </a:xfrm>
          <a:prstGeom prst="rect">
            <a:avLst/>
          </a:prstGeom>
          <a:gradFill>
            <a:gsLst>
              <a:gs pos="0">
                <a:srgbClr val="D4AB94"/>
              </a:gs>
              <a:gs pos="100000">
                <a:srgbClr val="E9C5A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矩形 4"/>
          <p:cNvSpPr/>
          <p:nvPr/>
        </p:nvSpPr>
        <p:spPr>
          <a:xfrm rot="5400000" flipH="1">
            <a:off x="2062404" y="3191514"/>
            <a:ext cx="6858002" cy="474979"/>
          </a:xfrm>
          <a:prstGeom prst="rect">
            <a:avLst/>
          </a:prstGeom>
          <a:gradFill>
            <a:gsLst>
              <a:gs pos="6000">
                <a:srgbClr val="D4AB94"/>
              </a:gs>
              <a:gs pos="100000">
                <a:srgbClr val="D4AB9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文本框 6"/>
          <p:cNvSpPr txBox="1"/>
          <p:nvPr/>
        </p:nvSpPr>
        <p:spPr>
          <a:xfrm>
            <a:off x="2134250" y="2028616"/>
            <a:ext cx="2120792" cy="2800767"/>
          </a:xfrm>
          <a:prstGeom prst="rect">
            <a:avLst/>
          </a:prstGeom>
          <a:noFill/>
        </p:spPr>
        <p:txBody>
          <a:bodyPr wrap="square" rtlCol="0">
            <a:spAutoFit/>
          </a:bodyPr>
          <a:lstStyle>
            <a:defPPr>
              <a:defRPr lang="zh-CN"/>
            </a:defPPr>
            <a:lvl1pPr algn="ctr">
              <a:defRPr sz="7200">
                <a:solidFill>
                  <a:srgbClr val="00B050"/>
                </a:solidFill>
                <a:latin typeface="包图小白体" panose="02010601030101010101" pitchFamily="2" charset="-122"/>
                <a:ea typeface="包图小白体" panose="02010601030101010101" pitchFamily="2" charset="-122"/>
              </a:defRPr>
            </a:lvl1pPr>
          </a:lstStyle>
          <a:p>
            <a:r>
              <a:rPr lang="zh-CN" altLang="en-US" sz="88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目录</a:t>
            </a:r>
          </a:p>
        </p:txBody>
      </p:sp>
      <p:sp>
        <p:nvSpPr>
          <p:cNvPr id="8" name="文本框 66"/>
          <p:cNvSpPr txBox="1">
            <a:spLocks noChangeArrowheads="1"/>
          </p:cNvSpPr>
          <p:nvPr/>
        </p:nvSpPr>
        <p:spPr bwMode="auto">
          <a:xfrm>
            <a:off x="6710030" y="3003675"/>
            <a:ext cx="406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b="1" spc="300" dirty="0">
                <a:solidFill>
                  <a:srgbClr val="AC592F"/>
                </a:solidFill>
                <a:latin typeface="Arial" panose="020B0604020202020204" pitchFamily="34" charset="0"/>
                <a:ea typeface="思源黑体 CN Regular" panose="020B0500000000000000" pitchFamily="34" charset="-122"/>
                <a:cs typeface="OPPOSans B" panose="00020600040101010101" pitchFamily="18" charset="-122"/>
                <a:sym typeface="Arial" panose="020B0604020202020204" pitchFamily="34" charset="0"/>
              </a:rPr>
              <a:t>03</a:t>
            </a:r>
            <a:r>
              <a:rPr lang="en-US" altLang="zh-CN" sz="4000" spc="300" dirty="0">
                <a:latin typeface="Arial" panose="020B0604020202020204" pitchFamily="34" charset="0"/>
                <a:ea typeface="思源黑体 CN Regular" panose="020B0500000000000000" pitchFamily="34" charset="-122"/>
                <a:cs typeface="OPPOSans B" panose="00020600040101010101" pitchFamily="18" charset="-122"/>
                <a:sym typeface="Arial" panose="020B0604020202020204" pitchFamily="34" charset="0"/>
              </a:rPr>
              <a:t> </a:t>
            </a:r>
            <a:r>
              <a:rPr lang="zh-CN" altLang="en-US" sz="4000" spc="300" dirty="0">
                <a:latin typeface="Arial" panose="020B0604020202020204" pitchFamily="34" charset="0"/>
                <a:ea typeface="思源黑体 CN Regular" panose="020B0500000000000000" pitchFamily="34" charset="-122"/>
                <a:cs typeface="OPPOSans B" panose="00020600040101010101" pitchFamily="18" charset="-122"/>
                <a:sym typeface="Arial" panose="020B0604020202020204" pitchFamily="34" charset="0"/>
              </a:rPr>
              <a:t>课文精讲</a:t>
            </a:r>
          </a:p>
        </p:txBody>
      </p:sp>
      <p:sp>
        <p:nvSpPr>
          <p:cNvPr id="9" name="文本框 66"/>
          <p:cNvSpPr txBox="1">
            <a:spLocks noChangeArrowheads="1"/>
          </p:cNvSpPr>
          <p:nvPr/>
        </p:nvSpPr>
        <p:spPr bwMode="auto">
          <a:xfrm>
            <a:off x="6710030" y="1859238"/>
            <a:ext cx="406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b="1" spc="300" dirty="0">
                <a:solidFill>
                  <a:srgbClr val="AC592F"/>
                </a:solidFill>
                <a:latin typeface="Arial" panose="020B0604020202020204" pitchFamily="34" charset="0"/>
                <a:ea typeface="思源黑体 CN Regular" panose="020B0500000000000000" pitchFamily="34" charset="-122"/>
                <a:cs typeface="OPPOSans B" panose="00020600040101010101" pitchFamily="18" charset="-122"/>
                <a:sym typeface="Arial" panose="020B0604020202020204" pitchFamily="34" charset="0"/>
              </a:rPr>
              <a:t>02</a:t>
            </a:r>
            <a:r>
              <a:rPr lang="en-US" altLang="zh-CN" sz="5400" b="1" spc="300" dirty="0">
                <a:solidFill>
                  <a:schemeClr val="accent4"/>
                </a:solidFill>
                <a:latin typeface="Arial" panose="020B0604020202020204" pitchFamily="34" charset="0"/>
                <a:ea typeface="思源黑体 CN Regular" panose="020B0500000000000000" pitchFamily="34" charset="-122"/>
                <a:cs typeface="OPPOSans B" panose="00020600040101010101" pitchFamily="18" charset="-122"/>
                <a:sym typeface="Arial" panose="020B0604020202020204" pitchFamily="34" charset="0"/>
              </a:rPr>
              <a:t> </a:t>
            </a:r>
            <a:r>
              <a:rPr lang="zh-CN" altLang="en-US" sz="4000" spc="300" dirty="0">
                <a:latin typeface="Arial" panose="020B0604020202020204" pitchFamily="34" charset="0"/>
                <a:ea typeface="思源黑体 CN Regular" panose="020B0500000000000000" pitchFamily="34" charset="-122"/>
                <a:cs typeface="OPPOSans B" panose="00020600040101010101" pitchFamily="18" charset="-122"/>
                <a:sym typeface="Arial" panose="020B0604020202020204" pitchFamily="34" charset="0"/>
              </a:rPr>
              <a:t>字词揭秘</a:t>
            </a:r>
          </a:p>
        </p:txBody>
      </p:sp>
      <p:sp>
        <p:nvSpPr>
          <p:cNvPr id="10" name="文本框 66"/>
          <p:cNvSpPr txBox="1">
            <a:spLocks noChangeArrowheads="1"/>
          </p:cNvSpPr>
          <p:nvPr/>
        </p:nvSpPr>
        <p:spPr bwMode="auto">
          <a:xfrm>
            <a:off x="6710030" y="714801"/>
            <a:ext cx="406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b="1" spc="300" dirty="0">
                <a:solidFill>
                  <a:srgbClr val="AC592F"/>
                </a:solidFill>
                <a:latin typeface="Arial" panose="020B0604020202020204" pitchFamily="34" charset="0"/>
                <a:ea typeface="思源黑体 CN Regular" panose="020B0500000000000000" pitchFamily="34" charset="-122"/>
                <a:cs typeface="OPPOSans B" panose="00020600040101010101" pitchFamily="18" charset="-122"/>
                <a:sym typeface="Arial" panose="020B0604020202020204" pitchFamily="34" charset="0"/>
              </a:rPr>
              <a:t>01</a:t>
            </a:r>
            <a:r>
              <a:rPr lang="en-US" altLang="zh-CN" sz="4000" spc="300" dirty="0">
                <a:latin typeface="Arial" panose="020B0604020202020204" pitchFamily="34" charset="0"/>
                <a:ea typeface="思源黑体 CN Regular" panose="020B0500000000000000" pitchFamily="34" charset="-122"/>
                <a:cs typeface="OPPOSans B" panose="00020600040101010101" pitchFamily="18" charset="-122"/>
                <a:sym typeface="Arial" panose="020B0604020202020204" pitchFamily="34" charset="0"/>
              </a:rPr>
              <a:t>  </a:t>
            </a:r>
            <a:r>
              <a:rPr lang="zh-CN" altLang="en-US" sz="4000" spc="300" dirty="0">
                <a:solidFill>
                  <a:schemeClr val="tx1">
                    <a:lumMod val="65000"/>
                    <a:lumOff val="35000"/>
                  </a:schemeClr>
                </a:solidFill>
                <a:latin typeface="Arial" panose="020B0604020202020204" pitchFamily="34" charset="0"/>
                <a:ea typeface="思源黑体 CN Regular" panose="020B0500000000000000" pitchFamily="34" charset="-122"/>
                <a:cs typeface="OPPOSans B" panose="00020600040101010101" pitchFamily="18" charset="-122"/>
                <a:sym typeface="Arial" panose="020B0604020202020204" pitchFamily="34" charset="0"/>
              </a:rPr>
              <a:t>课前导读</a:t>
            </a:r>
          </a:p>
        </p:txBody>
      </p:sp>
      <p:sp>
        <p:nvSpPr>
          <p:cNvPr id="11" name="文本框 66"/>
          <p:cNvSpPr txBox="1">
            <a:spLocks noChangeArrowheads="1"/>
          </p:cNvSpPr>
          <p:nvPr/>
        </p:nvSpPr>
        <p:spPr bwMode="auto">
          <a:xfrm>
            <a:off x="6710030" y="4148112"/>
            <a:ext cx="406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b="1" spc="300" dirty="0">
                <a:solidFill>
                  <a:srgbClr val="AC592F"/>
                </a:solidFill>
                <a:latin typeface="Arial" panose="020B0604020202020204" pitchFamily="34" charset="0"/>
                <a:ea typeface="思源黑体 CN Regular" panose="020B0500000000000000" pitchFamily="34" charset="-122"/>
                <a:cs typeface="OPPOSans B" panose="00020600040101010101" pitchFamily="18" charset="-122"/>
                <a:sym typeface="Arial" panose="020B0604020202020204" pitchFamily="34" charset="0"/>
              </a:rPr>
              <a:t>04</a:t>
            </a:r>
            <a:r>
              <a:rPr lang="en-US" altLang="zh-CN" sz="4000" spc="300" dirty="0">
                <a:latin typeface="Arial" panose="020B0604020202020204" pitchFamily="34" charset="0"/>
                <a:ea typeface="思源黑体 CN Regular" panose="020B0500000000000000" pitchFamily="34" charset="-122"/>
                <a:cs typeface="OPPOSans B" panose="00020600040101010101" pitchFamily="18" charset="-122"/>
                <a:sym typeface="Arial" panose="020B0604020202020204" pitchFamily="34" charset="0"/>
              </a:rPr>
              <a:t> </a:t>
            </a:r>
            <a:r>
              <a:rPr lang="zh-CN" altLang="en-US" sz="4000" spc="300" dirty="0">
                <a:latin typeface="Arial" panose="020B0604020202020204" pitchFamily="34" charset="0"/>
                <a:ea typeface="思源黑体 CN Regular" panose="020B0500000000000000" pitchFamily="34" charset="-122"/>
                <a:cs typeface="OPPOSans B" panose="00020600040101010101" pitchFamily="18" charset="-122"/>
                <a:sym typeface="Arial" panose="020B0604020202020204" pitchFamily="34" charset="0"/>
              </a:rPr>
              <a:t>课堂小结</a:t>
            </a:r>
          </a:p>
        </p:txBody>
      </p:sp>
      <p:sp>
        <p:nvSpPr>
          <p:cNvPr id="12" name="文本框 66"/>
          <p:cNvSpPr txBox="1">
            <a:spLocks noChangeArrowheads="1"/>
          </p:cNvSpPr>
          <p:nvPr/>
        </p:nvSpPr>
        <p:spPr bwMode="auto">
          <a:xfrm>
            <a:off x="6710030" y="5292548"/>
            <a:ext cx="406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b="1" spc="300" dirty="0">
                <a:solidFill>
                  <a:srgbClr val="AC592F"/>
                </a:solidFill>
                <a:latin typeface="Arial" panose="020B0604020202020204" pitchFamily="34" charset="0"/>
                <a:ea typeface="思源黑体 CN Regular" panose="020B0500000000000000" pitchFamily="34" charset="-122"/>
                <a:cs typeface="OPPOSans B" panose="00020600040101010101" pitchFamily="18" charset="-122"/>
                <a:sym typeface="Arial" panose="020B0604020202020204" pitchFamily="34" charset="0"/>
              </a:rPr>
              <a:t>05</a:t>
            </a:r>
            <a:r>
              <a:rPr lang="en-US" altLang="zh-CN" sz="4000" spc="300" dirty="0">
                <a:latin typeface="Arial" panose="020B0604020202020204" pitchFamily="34" charset="0"/>
                <a:ea typeface="思源黑体 CN Regular" panose="020B0500000000000000" pitchFamily="34" charset="-122"/>
                <a:cs typeface="OPPOSans B" panose="00020600040101010101" pitchFamily="18" charset="-122"/>
                <a:sym typeface="Arial" panose="020B0604020202020204" pitchFamily="34" charset="0"/>
              </a:rPr>
              <a:t> </a:t>
            </a:r>
            <a:r>
              <a:rPr lang="zh-CN" altLang="en-US" sz="4000" spc="300" dirty="0">
                <a:latin typeface="Arial" panose="020B0604020202020204" pitchFamily="34" charset="0"/>
                <a:ea typeface="思源黑体 CN Regular" panose="020B0500000000000000" pitchFamily="34" charset="-122"/>
                <a:cs typeface="OPPOSans B" panose="00020600040101010101" pitchFamily="18" charset="-122"/>
                <a:sym typeface="Arial" panose="020B0604020202020204" pitchFamily="34" charset="0"/>
              </a:rPr>
              <a:t>课堂练习</a:t>
            </a:r>
          </a:p>
        </p:txBody>
      </p:sp>
      <p:sp>
        <p:nvSpPr>
          <p:cNvPr id="2" name="文本框 1"/>
          <p:cNvSpPr txBox="1"/>
          <p:nvPr/>
        </p:nvSpPr>
        <p:spPr>
          <a:xfrm>
            <a:off x="1802053" y="3103880"/>
            <a:ext cx="2785187" cy="400110"/>
          </a:xfrm>
          <a:prstGeom prst="rect">
            <a:avLst/>
          </a:prstGeom>
          <a:noFill/>
        </p:spPr>
        <p:txBody>
          <a:bodyPr wrap="square" rtlCol="0">
            <a:spAutoFit/>
          </a:bodyPr>
          <a:lstStyle/>
          <a:p>
            <a:pPr algn="dist"/>
            <a:r>
              <a:rPr lang="en-US" altLang="zh-CN" sz="2000" dirty="0">
                <a:solidFill>
                  <a:schemeClr val="bg1"/>
                </a:solidFill>
                <a:latin typeface="Arial" panose="020B0604020202020204" pitchFamily="34" charset="0"/>
                <a:ea typeface="思源黑体 CN Regular" panose="020B0500000000000000" pitchFamily="34" charset="-122"/>
                <a:cs typeface="OPPOSans L" panose="00020600040101010101" pitchFamily="18" charset="-122"/>
                <a:sym typeface="Arial" panose="020B0604020202020204" pitchFamily="34" charset="0"/>
              </a:rPr>
              <a:t>CONTENT</a:t>
            </a:r>
            <a:endParaRPr lang="zh-CN" altLang="en-US" sz="2000" dirty="0">
              <a:solidFill>
                <a:schemeClr val="bg1"/>
              </a:solidFill>
              <a:latin typeface="Arial" panose="020B0604020202020204" pitchFamily="34" charset="0"/>
              <a:ea typeface="思源黑体 CN Regular" panose="020B0500000000000000" pitchFamily="34" charset="-122"/>
              <a:cs typeface="OPPOSans L" panose="00020600040101010101" pitchFamily="18"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73091" y="2058899"/>
            <a:ext cx="9445818" cy="831386"/>
            <a:chOff x="1755819" y="1981958"/>
            <a:chExt cx="8670674" cy="831386"/>
          </a:xfrm>
        </p:grpSpPr>
        <p:sp>
          <p:nvSpPr>
            <p:cNvPr id="57" name="等腰三角形 6"/>
            <p:cNvSpPr/>
            <p:nvPr/>
          </p:nvSpPr>
          <p:spPr>
            <a:xfrm rot="16200000" flipH="1">
              <a:off x="5678691" y="-1934458"/>
              <a:ext cx="824930" cy="8670674"/>
            </a:xfrm>
            <a:custGeom>
              <a:avLst/>
              <a:gdLst/>
              <a:ahLst/>
              <a:cxnLst/>
              <a:rect l="0" t="0" r="0" b="0"/>
              <a:pathLst>
                <a:path w="1818202" h="6038409">
                  <a:moveTo>
                    <a:pt x="0" y="421786"/>
                  </a:moveTo>
                  <a:lnTo>
                    <a:pt x="0" y="5534354"/>
                  </a:lnTo>
                  <a:lnTo>
                    <a:pt x="560140" y="5534354"/>
                  </a:lnTo>
                  <a:lnTo>
                    <a:pt x="909102" y="6038409"/>
                  </a:lnTo>
                  <a:lnTo>
                    <a:pt x="1258063" y="5534354"/>
                  </a:lnTo>
                  <a:lnTo>
                    <a:pt x="1818202" y="5534354"/>
                  </a:lnTo>
                  <a:lnTo>
                    <a:pt x="1818202" y="421786"/>
                  </a:lnTo>
                  <a:lnTo>
                    <a:pt x="1201108" y="421786"/>
                  </a:lnTo>
                  <a:lnTo>
                    <a:pt x="909102" y="0"/>
                  </a:lnTo>
                  <a:lnTo>
                    <a:pt x="617096" y="421786"/>
                  </a:lnTo>
                  <a:close/>
                </a:path>
              </a:pathLst>
            </a:custGeom>
            <a:solidFill>
              <a:schemeClr val="accent2">
                <a:lumMod val="20000"/>
                <a:lumOff val="80000"/>
              </a:schemeClr>
            </a:solidFill>
            <a:ln w="25400" cap="flat" cmpd="sng">
              <a:solidFill>
                <a:srgbClr val="BFBFBF"/>
              </a:solidFill>
              <a:prstDash val="solid"/>
              <a:miter/>
              <a:headEnd type="none" w="med" len="med"/>
              <a:tailEnd type="none" w="med" len="med"/>
            </a:ln>
            <a:effectLst>
              <a:outerShdw dist="38100" dir="5400000" algn="t" rotWithShape="0">
                <a:srgbClr val="000000">
                  <a:alpha val="18999"/>
                </a:srgbClr>
              </a:outerShdw>
            </a:effectLst>
          </p:spPr>
          <p:txBody>
            <a:bodyPr/>
            <a:lstStyle/>
            <a:p>
              <a:pPr fontAlgn="auto">
                <a:lnSpc>
                  <a:spcPct val="150000"/>
                </a:lnSpc>
              </a:pPr>
              <a:endParaRPr lang="zh-CN" altLang="en-US" b="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58" name="矩形 57"/>
            <p:cNvSpPr/>
            <p:nvPr/>
          </p:nvSpPr>
          <p:spPr>
            <a:xfrm>
              <a:off x="2387541" y="1981958"/>
              <a:ext cx="7531466" cy="513026"/>
            </a:xfrm>
            <a:prstGeom prst="rect">
              <a:avLst/>
            </a:prstGeom>
          </p:spPr>
          <p:txBody>
            <a:bodyPr wrap="square">
              <a:spAutoFit/>
            </a:bodyPr>
            <a:lstStyle/>
            <a:p>
              <a:pPr>
                <a:lnSpc>
                  <a:spcPct val="150000"/>
                </a:lnSpc>
              </a:pP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    有人说方志敏烈士“清”而不“贫”，你同意吗？请谈谈你的理解。</a:t>
              </a:r>
            </a:p>
          </p:txBody>
        </p:sp>
      </p:grpSp>
      <p:sp>
        <p:nvSpPr>
          <p:cNvPr id="3" name="矩形 2"/>
          <p:cNvSpPr/>
          <p:nvPr/>
        </p:nvSpPr>
        <p:spPr>
          <a:xfrm>
            <a:off x="793684" y="3470171"/>
            <a:ext cx="10725216" cy="1243995"/>
          </a:xfrm>
          <a:prstGeom prst="rect">
            <a:avLst/>
          </a:prstGeom>
          <a:ln w="41275">
            <a:solidFill>
              <a:schemeClr val="accent1"/>
            </a:solidFill>
          </a:ln>
        </p:spPr>
        <p:txBody>
          <a:bodyPr wrap="square">
            <a:spAutoFit/>
          </a:bodyPr>
          <a:lstStyle/>
          <a:p>
            <a:pPr fontAlgn="auto">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我认为方志敏清而不贫，他清是因为常常有几百万元经过他的管理，但他没有贪污一点一滴；他不贫是因为他虽然不富裕，但他有高尚的品德，品德是一个人最大的财富。</a:t>
            </a:r>
            <a:endParaRPr lang="en-US" altLang="zh-CN" sz="20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10540" y="2212018"/>
            <a:ext cx="6643295" cy="2475101"/>
          </a:xfrm>
          <a:prstGeom prst="rect">
            <a:avLst/>
          </a:prstGeom>
        </p:spPr>
        <p:txBody>
          <a:bodyPr wrap="square">
            <a:spAutoFit/>
          </a:bodyPr>
          <a:lstStyle/>
          <a:p>
            <a:pPr>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这篇文章反映的不仅仅是革命先烈为了革命事业而甘于过清贫、朴素的生活，更体现了以方志敏为代表的共产党人将清贫做为自己最大财富的高尚革命气节。这种革命气节，在艰苦的战争年代需要它，在今天同样需要它。</a:t>
            </a:r>
            <a:endParaRPr lang="zh-CN" altLang="zh-CN" sz="2000" dirty="0">
              <a:effectLst/>
              <a:latin typeface="Arial" panose="020B0604020202020204" pitchFamily="34" charset="0"/>
              <a:ea typeface="思源黑体 CN Regular" panose="020B0500000000000000" pitchFamily="34" charset="-122"/>
              <a:sym typeface="Arial" panose="020B0604020202020204" pitchFamily="34" charset="0"/>
            </a:endParaRPr>
          </a:p>
        </p:txBody>
      </p:sp>
      <p:pic>
        <p:nvPicPr>
          <p:cNvPr id="53" name="Picture 2" descr="https://timgsa.baidu.com/timg?image&amp;quality=80&amp;size=b9999_10000&amp;sec=1576694820624&amp;di=266c68d4993637bc047c221235f5e5ee&amp;imgtype=0&amp;src=http%3A%2F%2Fwww.people.com.cn%2Fmediafile%2Fpic%2F20151210%2F89%2F21057319394970477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0690" y="2212018"/>
            <a:ext cx="3277870" cy="2603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 to="" calcmode="lin" valueType="num">
                                      <p:cBhvr>
                                        <p:cTn id="15" dur="1" fill="hold"/>
                                        <p:tgtEl>
                                          <p:spTgt spid="5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60400" y="3127012"/>
            <a:ext cx="492443" cy="1569660"/>
          </a:xfrm>
          <a:prstGeom prst="rect">
            <a:avLst/>
          </a:prstGeom>
          <a:solidFill>
            <a:srgbClr val="AC592F"/>
          </a:solidFill>
        </p:spPr>
        <p:txBody>
          <a:bodyPr wrap="square">
            <a:spAutoFit/>
          </a:bodyPr>
          <a:lstStyle>
            <a:defPPr>
              <a:defRPr lang="zh-CN"/>
            </a:defPPr>
            <a:lvl1pPr>
              <a:defRPr sz="2400">
                <a:solidFill>
                  <a:schemeClr val="bg1"/>
                </a:solidFill>
                <a:latin typeface="OPPOSans R" panose="00020600040101010101" pitchFamily="18" charset="-122"/>
                <a:ea typeface="OPPOSans R" panose="00020600040101010101" pitchFamily="18" charset="-122"/>
              </a:defRPr>
            </a:lvl1pPr>
          </a:lstStyle>
          <a:p>
            <a:r>
              <a:rPr lang="zh-CN" altLang="en-US">
                <a:latin typeface="Arial" panose="020B0604020202020204" pitchFamily="34" charset="0"/>
                <a:ea typeface="思源黑体 CN Regular" panose="020B0500000000000000" pitchFamily="34" charset="-122"/>
                <a:sym typeface="Arial" panose="020B0604020202020204" pitchFamily="34" charset="0"/>
              </a:rPr>
              <a:t>板</a:t>
            </a:r>
            <a:endParaRPr lang="en-US" altLang="zh-CN" dirty="0">
              <a:latin typeface="Arial" panose="020B0604020202020204" pitchFamily="34" charset="0"/>
              <a:ea typeface="思源黑体 CN Regular" panose="020B0500000000000000" pitchFamily="34" charset="-122"/>
              <a:sym typeface="Arial" panose="020B0604020202020204" pitchFamily="34" charset="0"/>
            </a:endParaRPr>
          </a:p>
          <a:p>
            <a:r>
              <a:rPr lang="zh-CN" altLang="en-US">
                <a:latin typeface="Arial" panose="020B0604020202020204" pitchFamily="34" charset="0"/>
                <a:ea typeface="思源黑体 CN Regular" panose="020B0500000000000000" pitchFamily="34" charset="-122"/>
                <a:sym typeface="Arial" panose="020B0604020202020204" pitchFamily="34" charset="0"/>
              </a:rPr>
              <a:t>书</a:t>
            </a:r>
            <a:endParaRPr lang="en-US" altLang="zh-CN" dirty="0">
              <a:latin typeface="Arial" panose="020B0604020202020204" pitchFamily="34" charset="0"/>
              <a:ea typeface="思源黑体 CN Regular" panose="020B0500000000000000" pitchFamily="34" charset="-122"/>
              <a:sym typeface="Arial" panose="020B0604020202020204" pitchFamily="34" charset="0"/>
            </a:endParaRPr>
          </a:p>
          <a:p>
            <a:r>
              <a:rPr lang="zh-CN" altLang="en-US">
                <a:latin typeface="Arial" panose="020B0604020202020204" pitchFamily="34" charset="0"/>
                <a:ea typeface="思源黑体 CN Regular" panose="020B0500000000000000" pitchFamily="34" charset="-122"/>
                <a:sym typeface="Arial" panose="020B0604020202020204" pitchFamily="34" charset="0"/>
              </a:rPr>
              <a:t>设</a:t>
            </a:r>
            <a:endParaRPr lang="en-US" altLang="zh-CN" dirty="0">
              <a:latin typeface="Arial" panose="020B0604020202020204" pitchFamily="34" charset="0"/>
              <a:ea typeface="思源黑体 CN Regular" panose="020B0500000000000000" pitchFamily="34" charset="-122"/>
              <a:sym typeface="Arial" panose="020B0604020202020204" pitchFamily="34" charset="0"/>
            </a:endParaRPr>
          </a:p>
          <a:p>
            <a:r>
              <a:rPr lang="zh-CN" altLang="en-US" dirty="0">
                <a:latin typeface="Arial" panose="020B0604020202020204" pitchFamily="34" charset="0"/>
                <a:ea typeface="思源黑体 CN Regular" panose="020B0500000000000000" pitchFamily="34" charset="-122"/>
                <a:sym typeface="Arial" panose="020B0604020202020204" pitchFamily="34" charset="0"/>
              </a:rPr>
              <a:t>计</a:t>
            </a:r>
          </a:p>
        </p:txBody>
      </p:sp>
      <p:sp>
        <p:nvSpPr>
          <p:cNvPr id="71" name="矩形 70"/>
          <p:cNvSpPr/>
          <p:nvPr/>
        </p:nvSpPr>
        <p:spPr>
          <a:xfrm>
            <a:off x="1099348" y="1455805"/>
            <a:ext cx="10858576" cy="5048285"/>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b="1">
              <a:latin typeface="Arial" panose="020B0604020202020204" pitchFamily="34" charset="0"/>
              <a:ea typeface="思源黑体 CN Regular" panose="020B0500000000000000" pitchFamily="34" charset="-122"/>
              <a:sym typeface="Arial" panose="020B0604020202020204" pitchFamily="34" charset="0"/>
            </a:endParaRPr>
          </a:p>
        </p:txBody>
      </p:sp>
      <p:sp>
        <p:nvSpPr>
          <p:cNvPr id="83" name="文本框 9"/>
          <p:cNvSpPr txBox="1">
            <a:spLocks noChangeArrowheads="1"/>
          </p:cNvSpPr>
          <p:nvPr/>
        </p:nvSpPr>
        <p:spPr bwMode="auto">
          <a:xfrm>
            <a:off x="3947126" y="2087116"/>
            <a:ext cx="4293448" cy="400110"/>
          </a:xfrm>
          <a:prstGeom prst="rect">
            <a:avLst/>
          </a:prstGeom>
          <a:noFill/>
          <a:ln w="9525">
            <a:solidFill>
              <a:srgbClr val="0000FF"/>
            </a:solidFill>
            <a:prstDash val="lgDashDotDot"/>
            <a:miter lim="800000"/>
          </a:ln>
        </p:spPr>
        <p:txBody>
          <a:bodyPr wrap="square">
            <a:spAutoFit/>
          </a:bodyPr>
          <a:lstStyle/>
          <a:p>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心态变化：热望、企望、失望</a:t>
            </a:r>
          </a:p>
        </p:txBody>
      </p:sp>
      <p:sp>
        <p:nvSpPr>
          <p:cNvPr id="84" name="文本框 10"/>
          <p:cNvSpPr txBox="1">
            <a:spLocks noChangeArrowheads="1"/>
          </p:cNvSpPr>
          <p:nvPr/>
        </p:nvSpPr>
        <p:spPr bwMode="auto">
          <a:xfrm>
            <a:off x="10149957" y="3445414"/>
            <a:ext cx="1462617" cy="830997"/>
          </a:xfrm>
          <a:prstGeom prst="rect">
            <a:avLst/>
          </a:prstGeom>
          <a:solidFill>
            <a:srgbClr val="AC592F"/>
          </a:solidFill>
        </p:spPr>
        <p:txBody>
          <a:bodyPr wrap="square">
            <a:spAutoFit/>
          </a:bodyPr>
          <a:lstStyle>
            <a:defPPr>
              <a:defRPr lang="zh-CN"/>
            </a:defPPr>
            <a:lvl1pPr>
              <a:defRPr sz="2400">
                <a:solidFill>
                  <a:schemeClr val="bg1"/>
                </a:solidFill>
                <a:latin typeface="OPPOSans R" panose="00020600040101010101" pitchFamily="18" charset="-122"/>
                <a:ea typeface="OPPOSans R" panose="00020600040101010101" pitchFamily="18" charset="-122"/>
              </a:defRPr>
            </a:lvl1pPr>
          </a:lstStyle>
          <a:p>
            <a:r>
              <a:rPr lang="zh-CN" altLang="en-US" dirty="0">
                <a:latin typeface="Arial" panose="020B0604020202020204" pitchFamily="34" charset="0"/>
                <a:ea typeface="思源黑体 CN Regular" panose="020B0500000000000000" pitchFamily="34" charset="-122"/>
                <a:sym typeface="Arial" panose="020B0604020202020204" pitchFamily="34" charset="0"/>
              </a:rPr>
              <a:t>矜持</a:t>
            </a:r>
            <a:r>
              <a:rPr lang="zh-CN" altLang="en-US">
                <a:latin typeface="Arial" panose="020B0604020202020204" pitchFamily="34" charset="0"/>
                <a:ea typeface="思源黑体 CN Regular" panose="020B0500000000000000" pitchFamily="34" charset="-122"/>
                <a:sym typeface="Arial" panose="020B0604020202020204" pitchFamily="34" charset="0"/>
              </a:rPr>
              <a:t>不苟舍己为公</a:t>
            </a:r>
            <a:endParaRPr lang="en-US" altLang="zh-CN"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85" name="文本框 3"/>
          <p:cNvSpPr txBox="1">
            <a:spLocks noChangeArrowheads="1"/>
          </p:cNvSpPr>
          <p:nvPr/>
        </p:nvSpPr>
        <p:spPr bwMode="auto">
          <a:xfrm>
            <a:off x="1303688" y="3649124"/>
            <a:ext cx="820309" cy="400110"/>
          </a:xfrm>
          <a:prstGeom prst="rect">
            <a:avLst/>
          </a:prstGeom>
          <a:noFill/>
          <a:ln w="9525">
            <a:solidFill>
              <a:srgbClr val="0000FF"/>
            </a:solidFill>
            <a:miter lim="800000"/>
          </a:ln>
        </p:spPr>
        <p:txBody>
          <a:bodyPr wrap="square">
            <a:spAutoFit/>
          </a:bodyPr>
          <a:lstStyle/>
          <a:p>
            <a:pPr algn="ctr" eaLnBrk="1" hangingPunct="1">
              <a:buFont typeface="Arial" panose="020B0604020202020204" pitchFamily="34" charset="0"/>
              <a:buNone/>
            </a:pPr>
            <a:r>
              <a:rPr lang="zh-CN" altLang="en-US" sz="2000" noProof="1">
                <a:latin typeface="Arial" panose="020B0604020202020204" pitchFamily="34" charset="0"/>
                <a:ea typeface="思源黑体 CN Regular" panose="020B0500000000000000" pitchFamily="34" charset="-122"/>
                <a:sym typeface="Arial" panose="020B0604020202020204" pitchFamily="34" charset="0"/>
              </a:rPr>
              <a:t>清贫</a:t>
            </a:r>
          </a:p>
        </p:txBody>
      </p:sp>
      <p:sp>
        <p:nvSpPr>
          <p:cNvPr id="86" name="文本框 16"/>
          <p:cNvSpPr txBox="1">
            <a:spLocks noChangeArrowheads="1"/>
          </p:cNvSpPr>
          <p:nvPr/>
        </p:nvSpPr>
        <p:spPr bwMode="auto">
          <a:xfrm>
            <a:off x="3947126" y="3062106"/>
            <a:ext cx="4293448" cy="400110"/>
          </a:xfrm>
          <a:prstGeom prst="rect">
            <a:avLst/>
          </a:prstGeom>
          <a:noFill/>
          <a:ln w="9525">
            <a:solidFill>
              <a:srgbClr val="0000FF"/>
            </a:solidFill>
            <a:prstDash val="lgDash"/>
            <a:miter lim="800000"/>
          </a:ln>
        </p:spPr>
        <p:txBody>
          <a:bodyPr wrap="square">
            <a:spAutoFit/>
          </a:bodyPr>
          <a:lstStyle/>
          <a:p>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动作行为：摸、捏、抢</a:t>
            </a:r>
          </a:p>
        </p:txBody>
      </p:sp>
      <p:sp>
        <p:nvSpPr>
          <p:cNvPr id="87" name="文本框 19"/>
          <p:cNvSpPr txBox="1">
            <a:spLocks noChangeArrowheads="1"/>
          </p:cNvSpPr>
          <p:nvPr/>
        </p:nvSpPr>
        <p:spPr bwMode="auto">
          <a:xfrm>
            <a:off x="2814309" y="4657039"/>
            <a:ext cx="977875" cy="400110"/>
          </a:xfrm>
          <a:prstGeom prst="rect">
            <a:avLst/>
          </a:prstGeom>
          <a:noFill/>
          <a:ln w="9525">
            <a:solidFill>
              <a:srgbClr val="0000FF"/>
            </a:solidFill>
            <a:miter lim="800000"/>
          </a:ln>
        </p:spPr>
        <p:txBody>
          <a:bodyPr wrap="square">
            <a:spAutoFit/>
          </a:bodyPr>
          <a:lstStyle/>
          <a:p>
            <a:pPr algn="ctr" eaLnBrk="1" hangingPunct="1">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方志敏</a:t>
            </a:r>
          </a:p>
        </p:txBody>
      </p:sp>
      <p:sp>
        <p:nvSpPr>
          <p:cNvPr id="88" name="文本框 16"/>
          <p:cNvSpPr txBox="1">
            <a:spLocks noChangeArrowheads="1"/>
          </p:cNvSpPr>
          <p:nvPr/>
        </p:nvSpPr>
        <p:spPr bwMode="auto">
          <a:xfrm>
            <a:off x="3947126" y="4265801"/>
            <a:ext cx="4293448" cy="400110"/>
          </a:xfrm>
          <a:prstGeom prst="rect">
            <a:avLst/>
          </a:prstGeom>
          <a:noFill/>
          <a:ln w="9525">
            <a:solidFill>
              <a:srgbClr val="0000FF"/>
            </a:solidFill>
            <a:miter lim="800000"/>
          </a:ln>
        </p:spPr>
        <p:txBody>
          <a:bodyPr wrap="square">
            <a:spAutoFit/>
          </a:bodyPr>
          <a:lstStyle/>
          <a:p>
            <a:r>
              <a:rPr lang="zh-CN" altLang="en-US" sz="2000" dirty="0">
                <a:latin typeface="Arial" panose="020B0604020202020204" pitchFamily="34" charset="0"/>
                <a:ea typeface="思源黑体 CN Regular" panose="020B0500000000000000" pitchFamily="34" charset="-122"/>
                <a:sym typeface="Arial" panose="020B0604020202020204" pitchFamily="34" charset="0"/>
              </a:rPr>
              <a:t>身上物品：表、水笔</a:t>
            </a:r>
          </a:p>
        </p:txBody>
      </p:sp>
      <p:sp>
        <p:nvSpPr>
          <p:cNvPr id="89" name="文本框 21"/>
          <p:cNvSpPr txBox="1">
            <a:spLocks noChangeArrowheads="1"/>
          </p:cNvSpPr>
          <p:nvPr/>
        </p:nvSpPr>
        <p:spPr bwMode="auto">
          <a:xfrm>
            <a:off x="3947126" y="5117917"/>
            <a:ext cx="4293448" cy="400110"/>
          </a:xfrm>
          <a:prstGeom prst="rect">
            <a:avLst/>
          </a:prstGeom>
          <a:noFill/>
          <a:ln w="9525">
            <a:solidFill>
              <a:srgbClr val="0000FF"/>
            </a:solidFill>
            <a:miter lim="800000"/>
          </a:ln>
        </p:spPr>
        <p:txBody>
          <a:bodyPr wrap="square">
            <a:spAutoFit/>
          </a:bodyPr>
          <a:lstStyle/>
          <a:p>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家庭财产：汗褂裤、线袜</a:t>
            </a:r>
          </a:p>
        </p:txBody>
      </p:sp>
      <p:sp>
        <p:nvSpPr>
          <p:cNvPr id="91" name="右箭头 90"/>
          <p:cNvSpPr/>
          <p:nvPr/>
        </p:nvSpPr>
        <p:spPr>
          <a:xfrm>
            <a:off x="8748390" y="3573045"/>
            <a:ext cx="1056217" cy="575733"/>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sz="2400" b="1">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92" name="左大括号 91"/>
          <p:cNvSpPr/>
          <p:nvPr/>
        </p:nvSpPr>
        <p:spPr>
          <a:xfrm>
            <a:off x="2322475" y="2764224"/>
            <a:ext cx="335369" cy="2169911"/>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b="1">
              <a:latin typeface="Arial" panose="020B0604020202020204" pitchFamily="34" charset="0"/>
              <a:ea typeface="思源黑体 CN Regular" panose="020B0500000000000000" pitchFamily="34" charset="-122"/>
              <a:sym typeface="Arial" panose="020B0604020202020204" pitchFamily="34" charset="0"/>
            </a:endParaRPr>
          </a:p>
        </p:txBody>
      </p:sp>
      <p:sp>
        <p:nvSpPr>
          <p:cNvPr id="93" name="文本框 19"/>
          <p:cNvSpPr txBox="1">
            <a:spLocks noChangeArrowheads="1"/>
          </p:cNvSpPr>
          <p:nvPr/>
        </p:nvSpPr>
        <p:spPr bwMode="auto">
          <a:xfrm>
            <a:off x="2913855" y="2667383"/>
            <a:ext cx="698680" cy="400110"/>
          </a:xfrm>
          <a:prstGeom prst="rect">
            <a:avLst/>
          </a:prstGeom>
          <a:noFill/>
          <a:ln w="9525">
            <a:solidFill>
              <a:srgbClr val="0000FF"/>
            </a:solidFill>
            <a:prstDash val="dash"/>
            <a:miter lim="800000"/>
          </a:ln>
        </p:spPr>
        <p:txBody>
          <a:bodyPr wrap="square">
            <a:spAutoFit/>
          </a:bodyPr>
          <a:lstStyle/>
          <a:p>
            <a:pPr algn="ctr" eaLnBrk="1" hangingPunct="1">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士兵</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wipe(left)">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left)">
                                      <p:cBhvr>
                                        <p:cTn id="17" dur="500"/>
                                        <p:tgtEl>
                                          <p:spTgt spid="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wipe(left)">
                                      <p:cBhvr>
                                        <p:cTn id="22" dur="500"/>
                                        <p:tgtEl>
                                          <p:spTgt spid="9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wipe(left)">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left)">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left)">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left)">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left)">
                                      <p:cBhvr>
                                        <p:cTn id="47" dur="500"/>
                                        <p:tgtEl>
                                          <p:spTgt spid="8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wipe(left)">
                                      <p:cBhvr>
                                        <p:cTn id="52" dur="500"/>
                                        <p:tgtEl>
                                          <p:spTgt spid="9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wipe(left)">
                                      <p:cBhvr>
                                        <p:cTn id="5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3" grpId="0" animBg="1"/>
      <p:bldP spid="84" grpId="0" bldLvl="0" animBg="1"/>
      <p:bldP spid="85" grpId="0" animBg="1"/>
      <p:bldP spid="86" grpId="0" animBg="1"/>
      <p:bldP spid="87" grpId="0" animBg="1"/>
      <p:bldP spid="88" grpId="0" animBg="1"/>
      <p:bldP spid="89" grpId="0" animBg="1"/>
      <p:bldP spid="91" grpId="0" animBg="1"/>
      <p:bldP spid="92" grpId="0" animBg="1"/>
      <p:bldP spid="9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2"/>
          <p:cNvSpPr>
            <a:spLocks noEditPoints="1"/>
          </p:cNvSpPr>
          <p:nvPr/>
        </p:nvSpPr>
        <p:spPr bwMode="auto">
          <a:xfrm>
            <a:off x="101477" y="5420770"/>
            <a:ext cx="962507" cy="789314"/>
          </a:xfrm>
          <a:custGeom>
            <a:avLst/>
            <a:gdLst>
              <a:gd name="T0" fmla="*/ 328 w 328"/>
              <a:gd name="T1" fmla="*/ 39 h 272"/>
              <a:gd name="T2" fmla="*/ 163 w 328"/>
              <a:gd name="T3" fmla="*/ 0 h 272"/>
              <a:gd name="T4" fmla="*/ 0 w 328"/>
              <a:gd name="T5" fmla="*/ 46 h 272"/>
              <a:gd name="T6" fmla="*/ 2 w 328"/>
              <a:gd name="T7" fmla="*/ 56 h 272"/>
              <a:gd name="T8" fmla="*/ 67 w 328"/>
              <a:gd name="T9" fmla="*/ 72 h 272"/>
              <a:gd name="T10" fmla="*/ 69 w 328"/>
              <a:gd name="T11" fmla="*/ 152 h 272"/>
              <a:gd name="T12" fmla="*/ 164 w 328"/>
              <a:gd name="T13" fmla="*/ 197 h 272"/>
              <a:gd name="T14" fmla="*/ 264 w 328"/>
              <a:gd name="T15" fmla="*/ 148 h 272"/>
              <a:gd name="T16" fmla="*/ 263 w 328"/>
              <a:gd name="T17" fmla="*/ 69 h 272"/>
              <a:gd name="T18" fmla="*/ 267 w 328"/>
              <a:gd name="T19" fmla="*/ 67 h 272"/>
              <a:gd name="T20" fmla="*/ 274 w 328"/>
              <a:gd name="T21" fmla="*/ 131 h 272"/>
              <a:gd name="T22" fmla="*/ 273 w 328"/>
              <a:gd name="T23" fmla="*/ 201 h 272"/>
              <a:gd name="T24" fmla="*/ 262 w 328"/>
              <a:gd name="T25" fmla="*/ 214 h 272"/>
              <a:gd name="T26" fmla="*/ 272 w 328"/>
              <a:gd name="T27" fmla="*/ 226 h 272"/>
              <a:gd name="T28" fmla="*/ 257 w 328"/>
              <a:gd name="T29" fmla="*/ 270 h 272"/>
              <a:gd name="T30" fmla="*/ 262 w 328"/>
              <a:gd name="T31" fmla="*/ 271 h 272"/>
              <a:gd name="T32" fmla="*/ 268 w 328"/>
              <a:gd name="T33" fmla="*/ 254 h 272"/>
              <a:gd name="T34" fmla="*/ 265 w 328"/>
              <a:gd name="T35" fmla="*/ 271 h 272"/>
              <a:gd name="T36" fmla="*/ 269 w 328"/>
              <a:gd name="T37" fmla="*/ 272 h 272"/>
              <a:gd name="T38" fmla="*/ 272 w 328"/>
              <a:gd name="T39" fmla="*/ 259 h 272"/>
              <a:gd name="T40" fmla="*/ 273 w 328"/>
              <a:gd name="T41" fmla="*/ 271 h 272"/>
              <a:gd name="T42" fmla="*/ 277 w 328"/>
              <a:gd name="T43" fmla="*/ 272 h 272"/>
              <a:gd name="T44" fmla="*/ 277 w 328"/>
              <a:gd name="T45" fmla="*/ 259 h 272"/>
              <a:gd name="T46" fmla="*/ 279 w 328"/>
              <a:gd name="T47" fmla="*/ 272 h 272"/>
              <a:gd name="T48" fmla="*/ 283 w 328"/>
              <a:gd name="T49" fmla="*/ 272 h 272"/>
              <a:gd name="T50" fmla="*/ 281 w 328"/>
              <a:gd name="T51" fmla="*/ 256 h 272"/>
              <a:gd name="T52" fmla="*/ 286 w 328"/>
              <a:gd name="T53" fmla="*/ 270 h 272"/>
              <a:gd name="T54" fmla="*/ 290 w 328"/>
              <a:gd name="T55" fmla="*/ 270 h 272"/>
              <a:gd name="T56" fmla="*/ 279 w 328"/>
              <a:gd name="T57" fmla="*/ 225 h 272"/>
              <a:gd name="T58" fmla="*/ 287 w 328"/>
              <a:gd name="T59" fmla="*/ 213 h 272"/>
              <a:gd name="T60" fmla="*/ 278 w 328"/>
              <a:gd name="T61" fmla="*/ 201 h 272"/>
              <a:gd name="T62" fmla="*/ 280 w 328"/>
              <a:gd name="T63" fmla="*/ 132 h 272"/>
              <a:gd name="T64" fmla="*/ 272 w 328"/>
              <a:gd name="T65" fmla="*/ 66 h 272"/>
              <a:gd name="T66" fmla="*/ 328 w 328"/>
              <a:gd name="T67" fmla="*/ 51 h 272"/>
              <a:gd name="T68" fmla="*/ 328 w 328"/>
              <a:gd name="T69" fmla="*/ 39 h 272"/>
              <a:gd name="T70" fmla="*/ 163 w 328"/>
              <a:gd name="T71" fmla="*/ 57 h 272"/>
              <a:gd name="T72" fmla="*/ 66 w 328"/>
              <a:gd name="T73" fmla="*/ 42 h 272"/>
              <a:gd name="T74" fmla="*/ 162 w 328"/>
              <a:gd name="T75" fmla="*/ 23 h 272"/>
              <a:gd name="T76" fmla="*/ 258 w 328"/>
              <a:gd name="T77" fmla="*/ 38 h 272"/>
              <a:gd name="T78" fmla="*/ 163 w 328"/>
              <a:gd name="T79" fmla="*/ 5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2">
                <a:moveTo>
                  <a:pt x="328" y="39"/>
                </a:moveTo>
                <a:cubicBezTo>
                  <a:pt x="163" y="0"/>
                  <a:pt x="163" y="0"/>
                  <a:pt x="163" y="0"/>
                </a:cubicBezTo>
                <a:cubicBezTo>
                  <a:pt x="0" y="46"/>
                  <a:pt x="0" y="46"/>
                  <a:pt x="0" y="46"/>
                </a:cubicBezTo>
                <a:cubicBezTo>
                  <a:pt x="2" y="56"/>
                  <a:pt x="2" y="56"/>
                  <a:pt x="2" y="56"/>
                </a:cubicBezTo>
                <a:cubicBezTo>
                  <a:pt x="67" y="72"/>
                  <a:pt x="67" y="72"/>
                  <a:pt x="67" y="72"/>
                </a:cubicBezTo>
                <a:cubicBezTo>
                  <a:pt x="69" y="152"/>
                  <a:pt x="69" y="152"/>
                  <a:pt x="69" y="152"/>
                </a:cubicBezTo>
                <a:cubicBezTo>
                  <a:pt x="84" y="197"/>
                  <a:pt x="164" y="197"/>
                  <a:pt x="164" y="197"/>
                </a:cubicBezTo>
                <a:cubicBezTo>
                  <a:pt x="257" y="194"/>
                  <a:pt x="264" y="148"/>
                  <a:pt x="264" y="148"/>
                </a:cubicBezTo>
                <a:cubicBezTo>
                  <a:pt x="263" y="69"/>
                  <a:pt x="263" y="69"/>
                  <a:pt x="263" y="69"/>
                </a:cubicBezTo>
                <a:cubicBezTo>
                  <a:pt x="267" y="67"/>
                  <a:pt x="267" y="67"/>
                  <a:pt x="267" y="67"/>
                </a:cubicBezTo>
                <a:cubicBezTo>
                  <a:pt x="271" y="78"/>
                  <a:pt x="276" y="97"/>
                  <a:pt x="274" y="131"/>
                </a:cubicBezTo>
                <a:cubicBezTo>
                  <a:pt x="272" y="179"/>
                  <a:pt x="272" y="194"/>
                  <a:pt x="273" y="201"/>
                </a:cubicBezTo>
                <a:cubicBezTo>
                  <a:pt x="267" y="202"/>
                  <a:pt x="262" y="208"/>
                  <a:pt x="262" y="214"/>
                </a:cubicBezTo>
                <a:cubicBezTo>
                  <a:pt x="263" y="220"/>
                  <a:pt x="267" y="224"/>
                  <a:pt x="272" y="226"/>
                </a:cubicBezTo>
                <a:cubicBezTo>
                  <a:pt x="271" y="231"/>
                  <a:pt x="266" y="249"/>
                  <a:pt x="257" y="270"/>
                </a:cubicBezTo>
                <a:cubicBezTo>
                  <a:pt x="262" y="271"/>
                  <a:pt x="262" y="271"/>
                  <a:pt x="262" y="271"/>
                </a:cubicBezTo>
                <a:cubicBezTo>
                  <a:pt x="262" y="271"/>
                  <a:pt x="267" y="258"/>
                  <a:pt x="268" y="254"/>
                </a:cubicBezTo>
                <a:cubicBezTo>
                  <a:pt x="268" y="257"/>
                  <a:pt x="265" y="270"/>
                  <a:pt x="265" y="271"/>
                </a:cubicBezTo>
                <a:cubicBezTo>
                  <a:pt x="269" y="272"/>
                  <a:pt x="269" y="272"/>
                  <a:pt x="269" y="272"/>
                </a:cubicBezTo>
                <a:cubicBezTo>
                  <a:pt x="269" y="272"/>
                  <a:pt x="272" y="261"/>
                  <a:pt x="272" y="259"/>
                </a:cubicBezTo>
                <a:cubicBezTo>
                  <a:pt x="272" y="259"/>
                  <a:pt x="272" y="271"/>
                  <a:pt x="273" y="271"/>
                </a:cubicBezTo>
                <a:cubicBezTo>
                  <a:pt x="277" y="272"/>
                  <a:pt x="277" y="272"/>
                  <a:pt x="277" y="272"/>
                </a:cubicBezTo>
                <a:cubicBezTo>
                  <a:pt x="277" y="272"/>
                  <a:pt x="276" y="261"/>
                  <a:pt x="277" y="259"/>
                </a:cubicBezTo>
                <a:cubicBezTo>
                  <a:pt x="277" y="259"/>
                  <a:pt x="279" y="266"/>
                  <a:pt x="279" y="272"/>
                </a:cubicBezTo>
                <a:cubicBezTo>
                  <a:pt x="283" y="272"/>
                  <a:pt x="283" y="272"/>
                  <a:pt x="283" y="272"/>
                </a:cubicBezTo>
                <a:cubicBezTo>
                  <a:pt x="283" y="272"/>
                  <a:pt x="282" y="259"/>
                  <a:pt x="281" y="256"/>
                </a:cubicBezTo>
                <a:cubicBezTo>
                  <a:pt x="281" y="256"/>
                  <a:pt x="285" y="264"/>
                  <a:pt x="286" y="270"/>
                </a:cubicBezTo>
                <a:cubicBezTo>
                  <a:pt x="290" y="270"/>
                  <a:pt x="290" y="270"/>
                  <a:pt x="290" y="270"/>
                </a:cubicBezTo>
                <a:cubicBezTo>
                  <a:pt x="290" y="270"/>
                  <a:pt x="282" y="234"/>
                  <a:pt x="279" y="225"/>
                </a:cubicBezTo>
                <a:cubicBezTo>
                  <a:pt x="284" y="224"/>
                  <a:pt x="288" y="219"/>
                  <a:pt x="287" y="213"/>
                </a:cubicBezTo>
                <a:cubicBezTo>
                  <a:pt x="287" y="208"/>
                  <a:pt x="283" y="203"/>
                  <a:pt x="278" y="201"/>
                </a:cubicBezTo>
                <a:cubicBezTo>
                  <a:pt x="277" y="194"/>
                  <a:pt x="278" y="181"/>
                  <a:pt x="280" y="132"/>
                </a:cubicBezTo>
                <a:cubicBezTo>
                  <a:pt x="281" y="103"/>
                  <a:pt x="278" y="81"/>
                  <a:pt x="272" y="66"/>
                </a:cubicBezTo>
                <a:cubicBezTo>
                  <a:pt x="328" y="51"/>
                  <a:pt x="328" y="51"/>
                  <a:pt x="328" y="51"/>
                </a:cubicBezTo>
                <a:lnTo>
                  <a:pt x="328" y="39"/>
                </a:lnTo>
                <a:close/>
                <a:moveTo>
                  <a:pt x="163" y="57"/>
                </a:moveTo>
                <a:cubicBezTo>
                  <a:pt x="110" y="59"/>
                  <a:pt x="66" y="52"/>
                  <a:pt x="66" y="42"/>
                </a:cubicBezTo>
                <a:cubicBezTo>
                  <a:pt x="66" y="33"/>
                  <a:pt x="109" y="24"/>
                  <a:pt x="162" y="23"/>
                </a:cubicBezTo>
                <a:cubicBezTo>
                  <a:pt x="215" y="22"/>
                  <a:pt x="258" y="29"/>
                  <a:pt x="258" y="38"/>
                </a:cubicBezTo>
                <a:cubicBezTo>
                  <a:pt x="258" y="48"/>
                  <a:pt x="216" y="56"/>
                  <a:pt x="16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5" name="矩形 64"/>
          <p:cNvSpPr/>
          <p:nvPr/>
        </p:nvSpPr>
        <p:spPr>
          <a:xfrm>
            <a:off x="832164" y="1793214"/>
            <a:ext cx="7074708" cy="461665"/>
          </a:xfrm>
          <a:prstGeom prst="rect">
            <a:avLst/>
          </a:prstGeom>
          <a:solidFill>
            <a:srgbClr val="AC592F"/>
          </a:solidFill>
        </p:spPr>
        <p:txBody>
          <a:bodyPr wrap="square">
            <a:spAutoFit/>
          </a:bodyPr>
          <a:lstStyle/>
          <a:p>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一、下列读音、字形完全正确的一组是（     ）。</a:t>
            </a:r>
          </a:p>
        </p:txBody>
      </p:sp>
      <p:sp>
        <p:nvSpPr>
          <p:cNvPr id="66" name="矩形 65"/>
          <p:cNvSpPr/>
          <p:nvPr/>
        </p:nvSpPr>
        <p:spPr>
          <a:xfrm>
            <a:off x="1482910" y="2710822"/>
            <a:ext cx="6423962" cy="1859548"/>
          </a:xfrm>
          <a:prstGeom prst="rect">
            <a:avLst/>
          </a:prstGeom>
          <a:ln w="12700" cmpd="sng">
            <a:solidFill>
              <a:srgbClr val="0312D8"/>
            </a:solidFill>
            <a:prstDash val="lgDashDot"/>
          </a:ln>
        </p:spPr>
        <p:txBody>
          <a:bodyPr wrap="square">
            <a:spAutoFit/>
          </a:bodyPr>
          <a:lstStyle/>
          <a:p>
            <a:pPr>
              <a:lnSpc>
                <a:spcPct val="200000"/>
              </a:lnSpc>
            </a:pPr>
            <a:r>
              <a:rPr lang="en-US"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a:t>
            </a:r>
            <a:r>
              <a:rPr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r>
              <a:rPr lang="zh-CN" altLang="en-US"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筹集（</a:t>
            </a:r>
            <a:r>
              <a:rPr lang="en-US" altLang="zh-CN" sz="2000" b="1" dirty="0" err="1">
                <a:solidFill>
                  <a:prstClr val="black"/>
                </a:solidFill>
                <a:latin typeface="Arial" panose="020B0604020202020204" pitchFamily="34" charset="0"/>
                <a:ea typeface="思源黑体 CN Regular" panose="020B0500000000000000" pitchFamily="34" charset="-122"/>
                <a:cs typeface="汉语拼音" panose="020B0604020202020204" pitchFamily="34" charset="0"/>
                <a:sym typeface="Arial" panose="020B0604020202020204" pitchFamily="34" charset="0"/>
              </a:rPr>
              <a:t>shòu</a:t>
            </a:r>
            <a:r>
              <a:rPr lang="zh-CN" altLang="en-US"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裤裆</a:t>
            </a:r>
            <a:r>
              <a:rPr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lang="zh-CN" altLang="en-US"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彼此  惊异</a:t>
            </a:r>
            <a:r>
              <a:rPr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p>
          <a:p>
            <a:pPr>
              <a:lnSpc>
                <a:spcPct val="200000"/>
              </a:lnSpc>
            </a:pPr>
            <a:r>
              <a:rPr lang="en-US"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B.</a:t>
            </a:r>
            <a:r>
              <a:rPr lang="zh-CN" altLang="en-US"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矜持（</a:t>
            </a:r>
            <a:r>
              <a:rPr lang="en-US" altLang="zh-CN" sz="2000" b="1" dirty="0" err="1">
                <a:solidFill>
                  <a:prstClr val="black"/>
                </a:solidFill>
                <a:latin typeface="Arial" panose="020B0604020202020204" pitchFamily="34" charset="0"/>
                <a:ea typeface="思源黑体 CN Regular" panose="020B0500000000000000" pitchFamily="34" charset="-122"/>
                <a:cs typeface="汉语拼音" panose="020B0604020202020204" pitchFamily="34" charset="0"/>
                <a:sym typeface="Arial" panose="020B0604020202020204" pitchFamily="34" charset="0"/>
              </a:rPr>
              <a:t>jīn</a:t>
            </a:r>
            <a:r>
              <a:rPr lang="zh-CN" altLang="en-US"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lang="en-US" altLang="zh-CN" sz="2000" b="1" dirty="0">
                <a:solidFill>
                  <a:prstClr val="black"/>
                </a:solidFill>
                <a:latin typeface="Arial" panose="020B0604020202020204" pitchFamily="34" charset="0"/>
                <a:ea typeface="思源黑体 CN Regular" panose="020B0500000000000000" pitchFamily="34" charset="-122"/>
                <a:cs typeface="汉语拼音" panose="020B0604020202020204" pitchFamily="34" charset="0"/>
                <a:sym typeface="Arial" panose="020B0604020202020204" pitchFamily="34" charset="0"/>
              </a:rPr>
              <a:t>   </a:t>
            </a:r>
            <a:r>
              <a:rPr lang="zh-CN" altLang="en-US"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企望</a:t>
            </a:r>
            <a:r>
              <a:rPr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lang="zh-CN" altLang="en-US"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清贪</a:t>
            </a:r>
            <a:r>
              <a:rPr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lang="zh-CN" altLang="en-US"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线袜</a:t>
            </a:r>
            <a:endParaRPr lang="en-US" altLang="zh-CN"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endParaRPr>
          </a:p>
          <a:p>
            <a:pPr>
              <a:lnSpc>
                <a:spcPct val="200000"/>
              </a:lnSpc>
            </a:pPr>
            <a:r>
              <a:rPr lang="en-US"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C</a:t>
            </a:r>
            <a:r>
              <a:rPr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r>
              <a:rPr lang="zh-CN" altLang="en-US"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金镯（</a:t>
            </a:r>
            <a:r>
              <a:rPr lang="en-US" altLang="zh-CN" sz="2000" b="1" dirty="0" err="1">
                <a:solidFill>
                  <a:prstClr val="black"/>
                </a:solidFill>
                <a:latin typeface="Arial" panose="020B0604020202020204" pitchFamily="34" charset="0"/>
                <a:ea typeface="思源黑体 CN Regular" panose="020B0500000000000000" pitchFamily="34" charset="-122"/>
                <a:cs typeface="汉语拼音" panose="020B0604020202020204" pitchFamily="34" charset="0"/>
                <a:sym typeface="Arial" panose="020B0604020202020204" pitchFamily="34" charset="0"/>
              </a:rPr>
              <a:t>shī</a:t>
            </a:r>
            <a:r>
              <a:rPr lang="zh-CN" altLang="en-US"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r>
              <a:rPr lang="en-US"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lang="zh-CN" altLang="en-US"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保藏  朴素</a:t>
            </a:r>
            <a:r>
              <a:rPr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lang="zh-CN" altLang="en-US" sz="2000" b="1" dirty="0">
                <a:solidFill>
                  <a:prstClr val="black"/>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奢侈 </a:t>
            </a:r>
          </a:p>
        </p:txBody>
      </p:sp>
      <p:sp>
        <p:nvSpPr>
          <p:cNvPr id="69" name="矩形 68"/>
          <p:cNvSpPr/>
          <p:nvPr/>
        </p:nvSpPr>
        <p:spPr>
          <a:xfrm>
            <a:off x="6434567" y="1793214"/>
            <a:ext cx="370614" cy="400110"/>
          </a:xfrm>
          <a:prstGeom prst="rect">
            <a:avLst/>
          </a:prstGeom>
        </p:spPr>
        <p:txBody>
          <a:bodyPr wrap="none">
            <a:spAutoFit/>
          </a:bodyPr>
          <a:lstStyle/>
          <a:p>
            <a:r>
              <a:rPr lang="en-US" altLang="zh-CN" sz="2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C</a:t>
            </a:r>
            <a:endParaRPr lang="zh-CN" altLang="en-US" sz="20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to="" calcmode="lin" valueType="num">
                                      <p:cBhvr>
                                        <p:cTn id="7" dur="1" fill="hold"/>
                                        <p:tgtEl>
                                          <p:spTgt spid="6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 to="" calcmode="lin" valueType="num">
                                      <p:cBhvr>
                                        <p:cTn id="12" dur="1" fill="hold"/>
                                        <p:tgtEl>
                                          <p:spTgt spid="66"/>
                                        </p:tgtEl>
                                      </p:cBhvr>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660401" y="1486595"/>
            <a:ext cx="7721600" cy="830997"/>
          </a:xfrm>
          <a:prstGeom prst="rect">
            <a:avLst/>
          </a:prstGeom>
          <a:solidFill>
            <a:srgbClr val="AC592F"/>
          </a:solidFill>
        </p:spPr>
        <p:txBody>
          <a:bodyPr wrap="square">
            <a:spAutoFit/>
          </a:bodyPr>
          <a:lstStyle/>
          <a:p>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二、判断下列说法是否正确，对的打“√”，错的</a:t>
            </a:r>
            <a:r>
              <a:rPr lang="zh-CN" altLang="en-US" sz="2400">
                <a:solidFill>
                  <a:schemeClr val="bg1"/>
                </a:solidFill>
                <a:latin typeface="Arial" panose="020B0604020202020204" pitchFamily="34" charset="0"/>
                <a:ea typeface="思源黑体 CN Regular" panose="020B0500000000000000" pitchFamily="34" charset="-122"/>
                <a:sym typeface="Arial" panose="020B0604020202020204" pitchFamily="34" charset="0"/>
              </a:rPr>
              <a:t>打“</a:t>
            </a: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47" name="矩形 46"/>
          <p:cNvSpPr/>
          <p:nvPr/>
        </p:nvSpPr>
        <p:spPr>
          <a:xfrm>
            <a:off x="803611" y="2706780"/>
            <a:ext cx="9556629" cy="513026"/>
          </a:xfrm>
          <a:prstGeom prst="rect">
            <a:avLst/>
          </a:prstGeom>
          <a:ln>
            <a:solidFill>
              <a:srgbClr val="FF0000"/>
            </a:solidFill>
            <a:prstDash val="lgDashDotDot"/>
          </a:ln>
        </p:spPr>
        <p:txBody>
          <a:bodyPr wrap="square">
            <a:spAutoFit/>
          </a:bodyPr>
          <a:lstStyle/>
          <a:p>
            <a:pPr>
              <a:lnSpc>
                <a:spcPct val="150000"/>
              </a:lnSpc>
            </a:pP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两个士兵在方志敏身上没搜到钱，是因为方志敏今天没有带钱。（    ）</a:t>
            </a:r>
          </a:p>
        </p:txBody>
      </p:sp>
      <p:sp>
        <p:nvSpPr>
          <p:cNvPr id="48" name="矩形 47"/>
          <p:cNvSpPr/>
          <p:nvPr/>
        </p:nvSpPr>
        <p:spPr>
          <a:xfrm>
            <a:off x="803611" y="3916367"/>
            <a:ext cx="9556629" cy="513026"/>
          </a:xfrm>
          <a:prstGeom prst="rect">
            <a:avLst/>
          </a:prstGeom>
          <a:ln>
            <a:solidFill>
              <a:srgbClr val="FF0000"/>
            </a:solidFill>
            <a:prstDash val="lgDashDotDot"/>
          </a:ln>
        </p:spPr>
        <p:txBody>
          <a:bodyPr wrap="square">
            <a:spAutoFit/>
          </a:bodyPr>
          <a:lstStyle/>
          <a:p>
            <a:pPr>
              <a:lnSpc>
                <a:spcPct val="150000"/>
              </a:lnSpc>
            </a:pP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方志敏一直都是坚持清贫、朴素的生活。（     ）</a:t>
            </a:r>
          </a:p>
        </p:txBody>
      </p:sp>
      <p:sp>
        <p:nvSpPr>
          <p:cNvPr id="49" name="矩形 48"/>
          <p:cNvSpPr/>
          <p:nvPr/>
        </p:nvSpPr>
        <p:spPr>
          <a:xfrm>
            <a:off x="803611" y="5125954"/>
            <a:ext cx="9613377" cy="513026"/>
          </a:xfrm>
          <a:prstGeom prst="rect">
            <a:avLst/>
          </a:prstGeom>
          <a:ln>
            <a:solidFill>
              <a:srgbClr val="FF0000"/>
            </a:solidFill>
            <a:prstDash val="lgDashDotDot"/>
          </a:ln>
        </p:spPr>
        <p:txBody>
          <a:bodyPr wrap="square">
            <a:spAutoFit/>
          </a:bodyPr>
          <a:lstStyle/>
          <a:p>
            <a:pPr>
              <a:lnSpc>
                <a:spcPct val="150000"/>
              </a:lnSpc>
            </a:pP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3.</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“不要瞎忙吧”写出方志敏对敌人的蔑视。</a:t>
            </a: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 to="" calcmode="lin" valueType="num">
                                      <p:cBhvr>
                                        <p:cTn id="7" dur="1" fill="hold"/>
                                        <p:tgtEl>
                                          <p:spTgt spid="46">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 to="" calcmode="lin" valueType="num">
                                      <p:cBhvr>
                                        <p:cTn id="17" dur="1" fill="hold"/>
                                        <p:tgtEl>
                                          <p:spTgt spid="48"/>
                                        </p:tgtEl>
                                      </p:cBhvr>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2"/>
          <p:cNvSpPr>
            <a:spLocks noEditPoints="1"/>
          </p:cNvSpPr>
          <p:nvPr/>
        </p:nvSpPr>
        <p:spPr bwMode="auto">
          <a:xfrm>
            <a:off x="185838" y="5284919"/>
            <a:ext cx="962507" cy="789314"/>
          </a:xfrm>
          <a:custGeom>
            <a:avLst/>
            <a:gdLst>
              <a:gd name="T0" fmla="*/ 328 w 328"/>
              <a:gd name="T1" fmla="*/ 39 h 272"/>
              <a:gd name="T2" fmla="*/ 163 w 328"/>
              <a:gd name="T3" fmla="*/ 0 h 272"/>
              <a:gd name="T4" fmla="*/ 0 w 328"/>
              <a:gd name="T5" fmla="*/ 46 h 272"/>
              <a:gd name="T6" fmla="*/ 2 w 328"/>
              <a:gd name="T7" fmla="*/ 56 h 272"/>
              <a:gd name="T8" fmla="*/ 67 w 328"/>
              <a:gd name="T9" fmla="*/ 72 h 272"/>
              <a:gd name="T10" fmla="*/ 69 w 328"/>
              <a:gd name="T11" fmla="*/ 152 h 272"/>
              <a:gd name="T12" fmla="*/ 164 w 328"/>
              <a:gd name="T13" fmla="*/ 197 h 272"/>
              <a:gd name="T14" fmla="*/ 264 w 328"/>
              <a:gd name="T15" fmla="*/ 148 h 272"/>
              <a:gd name="T16" fmla="*/ 263 w 328"/>
              <a:gd name="T17" fmla="*/ 69 h 272"/>
              <a:gd name="T18" fmla="*/ 267 w 328"/>
              <a:gd name="T19" fmla="*/ 67 h 272"/>
              <a:gd name="T20" fmla="*/ 274 w 328"/>
              <a:gd name="T21" fmla="*/ 131 h 272"/>
              <a:gd name="T22" fmla="*/ 273 w 328"/>
              <a:gd name="T23" fmla="*/ 201 h 272"/>
              <a:gd name="T24" fmla="*/ 262 w 328"/>
              <a:gd name="T25" fmla="*/ 214 h 272"/>
              <a:gd name="T26" fmla="*/ 272 w 328"/>
              <a:gd name="T27" fmla="*/ 226 h 272"/>
              <a:gd name="T28" fmla="*/ 257 w 328"/>
              <a:gd name="T29" fmla="*/ 270 h 272"/>
              <a:gd name="T30" fmla="*/ 262 w 328"/>
              <a:gd name="T31" fmla="*/ 271 h 272"/>
              <a:gd name="T32" fmla="*/ 268 w 328"/>
              <a:gd name="T33" fmla="*/ 254 h 272"/>
              <a:gd name="T34" fmla="*/ 265 w 328"/>
              <a:gd name="T35" fmla="*/ 271 h 272"/>
              <a:gd name="T36" fmla="*/ 269 w 328"/>
              <a:gd name="T37" fmla="*/ 272 h 272"/>
              <a:gd name="T38" fmla="*/ 272 w 328"/>
              <a:gd name="T39" fmla="*/ 259 h 272"/>
              <a:gd name="T40" fmla="*/ 273 w 328"/>
              <a:gd name="T41" fmla="*/ 271 h 272"/>
              <a:gd name="T42" fmla="*/ 277 w 328"/>
              <a:gd name="T43" fmla="*/ 272 h 272"/>
              <a:gd name="T44" fmla="*/ 277 w 328"/>
              <a:gd name="T45" fmla="*/ 259 h 272"/>
              <a:gd name="T46" fmla="*/ 279 w 328"/>
              <a:gd name="T47" fmla="*/ 272 h 272"/>
              <a:gd name="T48" fmla="*/ 283 w 328"/>
              <a:gd name="T49" fmla="*/ 272 h 272"/>
              <a:gd name="T50" fmla="*/ 281 w 328"/>
              <a:gd name="T51" fmla="*/ 256 h 272"/>
              <a:gd name="T52" fmla="*/ 286 w 328"/>
              <a:gd name="T53" fmla="*/ 270 h 272"/>
              <a:gd name="T54" fmla="*/ 290 w 328"/>
              <a:gd name="T55" fmla="*/ 270 h 272"/>
              <a:gd name="T56" fmla="*/ 279 w 328"/>
              <a:gd name="T57" fmla="*/ 225 h 272"/>
              <a:gd name="T58" fmla="*/ 287 w 328"/>
              <a:gd name="T59" fmla="*/ 213 h 272"/>
              <a:gd name="T60" fmla="*/ 278 w 328"/>
              <a:gd name="T61" fmla="*/ 201 h 272"/>
              <a:gd name="T62" fmla="*/ 280 w 328"/>
              <a:gd name="T63" fmla="*/ 132 h 272"/>
              <a:gd name="T64" fmla="*/ 272 w 328"/>
              <a:gd name="T65" fmla="*/ 66 h 272"/>
              <a:gd name="T66" fmla="*/ 328 w 328"/>
              <a:gd name="T67" fmla="*/ 51 h 272"/>
              <a:gd name="T68" fmla="*/ 328 w 328"/>
              <a:gd name="T69" fmla="*/ 39 h 272"/>
              <a:gd name="T70" fmla="*/ 163 w 328"/>
              <a:gd name="T71" fmla="*/ 57 h 272"/>
              <a:gd name="T72" fmla="*/ 66 w 328"/>
              <a:gd name="T73" fmla="*/ 42 h 272"/>
              <a:gd name="T74" fmla="*/ 162 w 328"/>
              <a:gd name="T75" fmla="*/ 23 h 272"/>
              <a:gd name="T76" fmla="*/ 258 w 328"/>
              <a:gd name="T77" fmla="*/ 38 h 272"/>
              <a:gd name="T78" fmla="*/ 163 w 328"/>
              <a:gd name="T79" fmla="*/ 5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2">
                <a:moveTo>
                  <a:pt x="328" y="39"/>
                </a:moveTo>
                <a:cubicBezTo>
                  <a:pt x="163" y="0"/>
                  <a:pt x="163" y="0"/>
                  <a:pt x="163" y="0"/>
                </a:cubicBezTo>
                <a:cubicBezTo>
                  <a:pt x="0" y="46"/>
                  <a:pt x="0" y="46"/>
                  <a:pt x="0" y="46"/>
                </a:cubicBezTo>
                <a:cubicBezTo>
                  <a:pt x="2" y="56"/>
                  <a:pt x="2" y="56"/>
                  <a:pt x="2" y="56"/>
                </a:cubicBezTo>
                <a:cubicBezTo>
                  <a:pt x="67" y="72"/>
                  <a:pt x="67" y="72"/>
                  <a:pt x="67" y="72"/>
                </a:cubicBezTo>
                <a:cubicBezTo>
                  <a:pt x="69" y="152"/>
                  <a:pt x="69" y="152"/>
                  <a:pt x="69" y="152"/>
                </a:cubicBezTo>
                <a:cubicBezTo>
                  <a:pt x="84" y="197"/>
                  <a:pt x="164" y="197"/>
                  <a:pt x="164" y="197"/>
                </a:cubicBezTo>
                <a:cubicBezTo>
                  <a:pt x="257" y="194"/>
                  <a:pt x="264" y="148"/>
                  <a:pt x="264" y="148"/>
                </a:cubicBezTo>
                <a:cubicBezTo>
                  <a:pt x="263" y="69"/>
                  <a:pt x="263" y="69"/>
                  <a:pt x="263" y="69"/>
                </a:cubicBezTo>
                <a:cubicBezTo>
                  <a:pt x="267" y="67"/>
                  <a:pt x="267" y="67"/>
                  <a:pt x="267" y="67"/>
                </a:cubicBezTo>
                <a:cubicBezTo>
                  <a:pt x="271" y="78"/>
                  <a:pt x="276" y="97"/>
                  <a:pt x="274" y="131"/>
                </a:cubicBezTo>
                <a:cubicBezTo>
                  <a:pt x="272" y="179"/>
                  <a:pt x="272" y="194"/>
                  <a:pt x="273" y="201"/>
                </a:cubicBezTo>
                <a:cubicBezTo>
                  <a:pt x="267" y="202"/>
                  <a:pt x="262" y="208"/>
                  <a:pt x="262" y="214"/>
                </a:cubicBezTo>
                <a:cubicBezTo>
                  <a:pt x="263" y="220"/>
                  <a:pt x="267" y="224"/>
                  <a:pt x="272" y="226"/>
                </a:cubicBezTo>
                <a:cubicBezTo>
                  <a:pt x="271" y="231"/>
                  <a:pt x="266" y="249"/>
                  <a:pt x="257" y="270"/>
                </a:cubicBezTo>
                <a:cubicBezTo>
                  <a:pt x="262" y="271"/>
                  <a:pt x="262" y="271"/>
                  <a:pt x="262" y="271"/>
                </a:cubicBezTo>
                <a:cubicBezTo>
                  <a:pt x="262" y="271"/>
                  <a:pt x="267" y="258"/>
                  <a:pt x="268" y="254"/>
                </a:cubicBezTo>
                <a:cubicBezTo>
                  <a:pt x="268" y="257"/>
                  <a:pt x="265" y="270"/>
                  <a:pt x="265" y="271"/>
                </a:cubicBezTo>
                <a:cubicBezTo>
                  <a:pt x="269" y="272"/>
                  <a:pt x="269" y="272"/>
                  <a:pt x="269" y="272"/>
                </a:cubicBezTo>
                <a:cubicBezTo>
                  <a:pt x="269" y="272"/>
                  <a:pt x="272" y="261"/>
                  <a:pt x="272" y="259"/>
                </a:cubicBezTo>
                <a:cubicBezTo>
                  <a:pt x="272" y="259"/>
                  <a:pt x="272" y="271"/>
                  <a:pt x="273" y="271"/>
                </a:cubicBezTo>
                <a:cubicBezTo>
                  <a:pt x="277" y="272"/>
                  <a:pt x="277" y="272"/>
                  <a:pt x="277" y="272"/>
                </a:cubicBezTo>
                <a:cubicBezTo>
                  <a:pt x="277" y="272"/>
                  <a:pt x="276" y="261"/>
                  <a:pt x="277" y="259"/>
                </a:cubicBezTo>
                <a:cubicBezTo>
                  <a:pt x="277" y="259"/>
                  <a:pt x="279" y="266"/>
                  <a:pt x="279" y="272"/>
                </a:cubicBezTo>
                <a:cubicBezTo>
                  <a:pt x="283" y="272"/>
                  <a:pt x="283" y="272"/>
                  <a:pt x="283" y="272"/>
                </a:cubicBezTo>
                <a:cubicBezTo>
                  <a:pt x="283" y="272"/>
                  <a:pt x="282" y="259"/>
                  <a:pt x="281" y="256"/>
                </a:cubicBezTo>
                <a:cubicBezTo>
                  <a:pt x="281" y="256"/>
                  <a:pt x="285" y="264"/>
                  <a:pt x="286" y="270"/>
                </a:cubicBezTo>
                <a:cubicBezTo>
                  <a:pt x="290" y="270"/>
                  <a:pt x="290" y="270"/>
                  <a:pt x="290" y="270"/>
                </a:cubicBezTo>
                <a:cubicBezTo>
                  <a:pt x="290" y="270"/>
                  <a:pt x="282" y="234"/>
                  <a:pt x="279" y="225"/>
                </a:cubicBezTo>
                <a:cubicBezTo>
                  <a:pt x="284" y="224"/>
                  <a:pt x="288" y="219"/>
                  <a:pt x="287" y="213"/>
                </a:cubicBezTo>
                <a:cubicBezTo>
                  <a:pt x="287" y="208"/>
                  <a:pt x="283" y="203"/>
                  <a:pt x="278" y="201"/>
                </a:cubicBezTo>
                <a:cubicBezTo>
                  <a:pt x="277" y="194"/>
                  <a:pt x="278" y="181"/>
                  <a:pt x="280" y="132"/>
                </a:cubicBezTo>
                <a:cubicBezTo>
                  <a:pt x="281" y="103"/>
                  <a:pt x="278" y="81"/>
                  <a:pt x="272" y="66"/>
                </a:cubicBezTo>
                <a:cubicBezTo>
                  <a:pt x="328" y="51"/>
                  <a:pt x="328" y="51"/>
                  <a:pt x="328" y="51"/>
                </a:cubicBezTo>
                <a:lnTo>
                  <a:pt x="328" y="39"/>
                </a:lnTo>
                <a:close/>
                <a:moveTo>
                  <a:pt x="163" y="57"/>
                </a:moveTo>
                <a:cubicBezTo>
                  <a:pt x="110" y="59"/>
                  <a:pt x="66" y="52"/>
                  <a:pt x="66" y="42"/>
                </a:cubicBezTo>
                <a:cubicBezTo>
                  <a:pt x="66" y="33"/>
                  <a:pt x="109" y="24"/>
                  <a:pt x="162" y="23"/>
                </a:cubicBezTo>
                <a:cubicBezTo>
                  <a:pt x="215" y="22"/>
                  <a:pt x="258" y="29"/>
                  <a:pt x="258" y="38"/>
                </a:cubicBezTo>
                <a:cubicBezTo>
                  <a:pt x="258" y="48"/>
                  <a:pt x="216" y="56"/>
                  <a:pt x="16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59" name="文本框 2"/>
          <p:cNvSpPr txBox="1"/>
          <p:nvPr/>
        </p:nvSpPr>
        <p:spPr>
          <a:xfrm>
            <a:off x="1752790" y="2495129"/>
            <a:ext cx="6929167" cy="1513299"/>
          </a:xfrm>
          <a:prstGeom prst="rect">
            <a:avLst/>
          </a:prstGeom>
          <a:noFill/>
        </p:spPr>
        <p:txBody>
          <a:bodyPr wrap="square" rtlCol="0" anchor="t">
            <a:spAutoFit/>
          </a:bodyPr>
          <a:lstStyle/>
          <a:p>
            <a:pPr>
              <a:lnSpc>
                <a:spcPct val="250000"/>
              </a:lnSpc>
            </a:pPr>
            <a:r>
              <a:rPr lang="zh-CN" altLang="en-US" sz="20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1.课外阅读《可爱的中国》。</a:t>
            </a:r>
          </a:p>
          <a:p>
            <a:pPr>
              <a:lnSpc>
                <a:spcPct val="250000"/>
              </a:lnSpc>
            </a:pPr>
            <a:r>
              <a:rPr lang="zh-CN" altLang="en-US" sz="20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2.收集并阅读方志敏的其他文章。</a:t>
            </a:r>
          </a:p>
        </p:txBody>
      </p:sp>
      <p:sp>
        <p:nvSpPr>
          <p:cNvPr id="60" name="矩形 59"/>
          <p:cNvSpPr/>
          <p:nvPr/>
        </p:nvSpPr>
        <p:spPr>
          <a:xfrm>
            <a:off x="667091" y="1462952"/>
            <a:ext cx="2365669" cy="461665"/>
          </a:xfrm>
          <a:prstGeom prst="rect">
            <a:avLst/>
          </a:prstGeom>
          <a:solidFill>
            <a:srgbClr val="AC592F"/>
          </a:solidFill>
        </p:spPr>
        <p:txBody>
          <a:bodyPr wrap="square">
            <a:spAutoFit/>
          </a:bodyPr>
          <a:lstStyle/>
          <a:p>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三、课后作业</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rcRect b="15625"/>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文本框 10"/>
          <p:cNvSpPr txBox="1"/>
          <p:nvPr/>
        </p:nvSpPr>
        <p:spPr>
          <a:xfrm>
            <a:off x="1447800" y="3244334"/>
            <a:ext cx="7162800" cy="369332"/>
          </a:xfrm>
          <a:prstGeom prst="rect">
            <a:avLst/>
          </a:prstGeom>
          <a:noFill/>
        </p:spPr>
        <p:txBody>
          <a:bodyPr wrap="square">
            <a:spAutoFit/>
          </a:bodyPr>
          <a:lstStyle/>
          <a:p>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矩形 14"/>
          <p:cNvSpPr/>
          <p:nvPr/>
        </p:nvSpPr>
        <p:spPr>
          <a:xfrm>
            <a:off x="0" y="484346"/>
            <a:ext cx="12192000" cy="323934"/>
          </a:xfrm>
          <a:prstGeom prst="rect">
            <a:avLst/>
          </a:prstGeom>
          <a:gradFill>
            <a:gsLst>
              <a:gs pos="0">
                <a:srgbClr val="E9C5AB"/>
              </a:gs>
              <a:gs pos="100000">
                <a:srgbClr val="E9C5A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文本框 6"/>
          <p:cNvSpPr txBox="1"/>
          <p:nvPr/>
        </p:nvSpPr>
        <p:spPr>
          <a:xfrm>
            <a:off x="3324828" y="1828264"/>
            <a:ext cx="5542344" cy="1446550"/>
          </a:xfrm>
          <a:prstGeom prst="rect">
            <a:avLst/>
          </a:prstGeom>
          <a:noFill/>
        </p:spPr>
        <p:txBody>
          <a:bodyPr wrap="square" rtlCol="0">
            <a:spAutoFit/>
          </a:bodyPr>
          <a:lstStyle/>
          <a:p>
            <a:pPr algn="dist"/>
            <a:r>
              <a:rPr lang="zh-CN" altLang="en-US" sz="8800" dirty="0">
                <a:solidFill>
                  <a:schemeClr val="accent2">
                    <a:lumMod val="75000"/>
                  </a:schemeClr>
                </a:solidFill>
                <a:effectLst>
                  <a:outerShdw blurRad="63500" dist="63500" dir="2700000" algn="tl">
                    <a:srgbClr val="000000">
                      <a:alpha val="20000"/>
                    </a:srgbClr>
                  </a:outerShdw>
                </a:effectLst>
                <a:latin typeface="Arial" panose="020B0604020202020204" pitchFamily="34" charset="0"/>
                <a:ea typeface="思源黑体 CN Regular" panose="020B0500000000000000" pitchFamily="34" charset="-122"/>
                <a:sym typeface="Arial" panose="020B0604020202020204" pitchFamily="34" charset="0"/>
              </a:rPr>
              <a:t>谢谢观看</a:t>
            </a:r>
            <a:endParaRPr lang="zh-CN" altLang="en-US" sz="7200" dirty="0">
              <a:solidFill>
                <a:schemeClr val="accent2">
                  <a:lumMod val="75000"/>
                </a:schemeClr>
              </a:solidFill>
              <a:effectLst>
                <a:outerShdw blurRad="63500" dist="63500" dir="2700000" algn="tl">
                  <a:srgbClr val="000000">
                    <a:alpha val="20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文本框 12"/>
          <p:cNvSpPr txBox="1"/>
          <p:nvPr/>
        </p:nvSpPr>
        <p:spPr>
          <a:xfrm>
            <a:off x="4145280" y="3643501"/>
            <a:ext cx="3901441" cy="400110"/>
          </a:xfrm>
          <a:prstGeom prst="homePlate">
            <a:avLst/>
          </a:prstGeom>
          <a:gradFill>
            <a:gsLst>
              <a:gs pos="0">
                <a:srgbClr val="D4AB94"/>
              </a:gs>
              <a:gs pos="100000">
                <a:srgbClr val="E9C5AB">
                  <a:alpha val="33000"/>
                </a:srgbClr>
              </a:gs>
            </a:gsLst>
            <a:lin ang="10800000" scaled="0"/>
          </a:gradFill>
        </p:spPr>
        <p:txBody>
          <a:bodyPr wrap="square">
            <a:spAutoFit/>
          </a:bodyPr>
          <a:lstStyle/>
          <a:p>
            <a:pPr algn="ctr" eaLnBrk="1" hangingPunct="1"/>
            <a:r>
              <a:rPr lang="zh-CN" altLang="en-US" sz="2000" b="1"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五年级下册 人教版</a:t>
            </a:r>
          </a:p>
        </p:txBody>
      </p:sp>
      <p:sp>
        <p:nvSpPr>
          <p:cNvPr id="8" name="文本框 7"/>
          <p:cNvSpPr txBox="1"/>
          <p:nvPr/>
        </p:nvSpPr>
        <p:spPr>
          <a:xfrm>
            <a:off x="4402584" y="1028700"/>
            <a:ext cx="3386832" cy="523220"/>
          </a:xfrm>
          <a:prstGeom prst="rect">
            <a:avLst/>
          </a:prstGeom>
          <a:noFill/>
        </p:spPr>
        <p:txBody>
          <a:bodyPr wrap="square" rtlCol="0">
            <a:spAutoFit/>
          </a:bodyPr>
          <a:lstStyle/>
          <a:p>
            <a:pPr algn="ctr"/>
            <a:r>
              <a:rPr lang="zh-CN" altLang="en-US" sz="2800" b="1" spc="300" dirty="0">
                <a:solidFill>
                  <a:schemeClr val="accent2">
                    <a:lumMod val="75000"/>
                  </a:schemeClr>
                </a:solidFill>
                <a:latin typeface="Arial" panose="020B0604020202020204" pitchFamily="34" charset="0"/>
                <a:ea typeface="思源黑体 CN Regular" panose="020B0500000000000000" pitchFamily="34" charset="-122"/>
                <a:sym typeface="Arial" panose="020B0604020202020204" pitchFamily="34" charset="0"/>
              </a:rPr>
              <a:t>语文精品课件</a:t>
            </a:r>
            <a:endParaRPr lang="zh-CN" sz="2800" b="1" spc="300" dirty="0">
              <a:solidFill>
                <a:schemeClr val="accent2">
                  <a:lumMod val="7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7" grpId="0"/>
      <p:bldP spid="13"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a:spLocks noChangeArrowheads="1"/>
          </p:cNvSpPr>
          <p:nvPr/>
        </p:nvSpPr>
        <p:spPr bwMode="auto">
          <a:xfrm>
            <a:off x="694106" y="1577607"/>
            <a:ext cx="2623268" cy="461665"/>
          </a:xfrm>
          <a:prstGeom prst="rect">
            <a:avLst/>
          </a:prstGeom>
          <a:solidFill>
            <a:srgbClr val="AC592F"/>
          </a:solidFill>
        </p:spPr>
        <p:txBody>
          <a:bodyPr wrap="square">
            <a:spAutoFit/>
          </a:bodyPr>
          <a:lstStyle/>
          <a:p>
            <a:pPr algn="ct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走近作者</a:t>
            </a:r>
          </a:p>
        </p:txBody>
      </p:sp>
      <p:sp>
        <p:nvSpPr>
          <p:cNvPr id="6" name="矩形 5"/>
          <p:cNvSpPr/>
          <p:nvPr/>
        </p:nvSpPr>
        <p:spPr>
          <a:xfrm>
            <a:off x="694106" y="2362213"/>
            <a:ext cx="6513518" cy="3090654"/>
          </a:xfrm>
          <a:prstGeom prst="rect">
            <a:avLst/>
          </a:prstGeom>
        </p:spPr>
        <p:txBody>
          <a:bodyPr wrap="square">
            <a:spAutoFit/>
          </a:bodyPr>
          <a:lstStyle/>
          <a:p>
            <a:pPr>
              <a:lnSpc>
                <a:spcPct val="200000"/>
              </a:lnSpc>
            </a:pPr>
            <a:r>
              <a:rPr lang="zh-CN" altLang="en-US" sz="2000" u="sng" dirty="0">
                <a:solidFill>
                  <a:srgbClr val="FF0000"/>
                </a:solidFill>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方志敏</a:t>
            </a:r>
            <a:r>
              <a:rPr lang="zh-CN" altLang="en-US" sz="20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a:t>
            </a:r>
            <a:r>
              <a:rPr lang="en-US" altLang="zh-CN" sz="20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1900—1935</a:t>
            </a:r>
            <a:r>
              <a:rPr lang="zh-CN" altLang="en-US" sz="20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），我国无产阶级革命家，军事家。江西弋阳人。</a:t>
            </a:r>
            <a:r>
              <a:rPr lang="en-US" altLang="zh-CN" sz="20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1935</a:t>
            </a:r>
            <a:r>
              <a:rPr lang="zh-CN" altLang="en-US" sz="20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年１月，在江西怀玉山区被民党军包围，在玉山陇首村被俘。面对严刑和诱降，正气凛然，坚贞不屈。８月６日在南昌英勇就义。遗著有</a:t>
            </a:r>
            <a:r>
              <a:rPr lang="en-US" altLang="zh-CN" sz="20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可爱的中国</a:t>
            </a:r>
            <a:r>
              <a:rPr lang="en-US" altLang="zh-CN" sz="20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狱中纪实</a:t>
            </a:r>
            <a:r>
              <a:rPr lang="en-US" altLang="zh-CN" sz="20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等。</a:t>
            </a:r>
            <a:endParaRPr lang="zh-CN" sz="2000" i="1"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55357" y="1740946"/>
            <a:ext cx="3241494" cy="378250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to="" calcmode="lin" valueType="num">
                                      <p:cBhvr>
                                        <p:cTn id="12" dur="1" fill="hold"/>
                                        <p:tgtEl>
                                          <p:spTgt spid="5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6472" y="2174851"/>
            <a:ext cx="10532428" cy="1852687"/>
          </a:xfrm>
          <a:prstGeom prst="rect">
            <a:avLst/>
          </a:prstGeom>
        </p:spPr>
        <p:txBody>
          <a:bodyPr wrap="square">
            <a:spAutoFit/>
          </a:bodyPr>
          <a:lstStyle/>
          <a:p>
            <a:pPr>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带着问题，有感情地朗读课文：</a:t>
            </a:r>
          </a:p>
          <a:p>
            <a:pPr>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①读准字音，把课文读正确，读通顺。</a:t>
            </a:r>
          </a:p>
          <a:p>
            <a:pPr>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②看看通过自学，能读懂什么？有不明白的，做上记号，提出来大家共同讨论。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8"/>
          <p:cNvSpPr txBox="1">
            <a:spLocks noChangeArrowheads="1"/>
          </p:cNvSpPr>
          <p:nvPr/>
        </p:nvSpPr>
        <p:spPr bwMode="auto">
          <a:xfrm>
            <a:off x="4673034" y="3622840"/>
            <a:ext cx="13058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筹款</a:t>
            </a:r>
          </a:p>
        </p:txBody>
      </p:sp>
      <p:sp>
        <p:nvSpPr>
          <p:cNvPr id="35" name="TextBox 40"/>
          <p:cNvSpPr txBox="1">
            <a:spLocks noChangeArrowheads="1"/>
          </p:cNvSpPr>
          <p:nvPr/>
        </p:nvSpPr>
        <p:spPr bwMode="auto">
          <a:xfrm>
            <a:off x="4673034" y="4331533"/>
            <a:ext cx="23801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筹码</a:t>
            </a:r>
          </a:p>
        </p:txBody>
      </p:sp>
      <p:sp>
        <p:nvSpPr>
          <p:cNvPr id="36" name="矩形 35"/>
          <p:cNvSpPr>
            <a:spLocks noChangeArrowheads="1"/>
          </p:cNvSpPr>
          <p:nvPr/>
        </p:nvSpPr>
        <p:spPr bwMode="auto">
          <a:xfrm>
            <a:off x="3425259" y="2899123"/>
            <a:ext cx="1247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err="1">
                <a:solidFill>
                  <a:srgbClr val="990000"/>
                </a:solidFill>
                <a:latin typeface="Arial" panose="020B0604020202020204" pitchFamily="34" charset="0"/>
                <a:ea typeface="思源黑体 CN Regular" panose="020B0500000000000000" pitchFamily="34" charset="-122"/>
                <a:sym typeface="Arial" panose="020B0604020202020204" pitchFamily="34" charset="0"/>
              </a:rPr>
              <a:t>chóu</a:t>
            </a:r>
            <a:endParaRPr lang="en-US" altLang="zh-CN" sz="2000" b="1" dirty="0">
              <a:solidFill>
                <a:srgbClr val="990000"/>
              </a:solidFill>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37" name="Group 3"/>
          <p:cNvGrpSpPr/>
          <p:nvPr/>
        </p:nvGrpSpPr>
        <p:grpSpPr bwMode="auto">
          <a:xfrm>
            <a:off x="3314032" y="3777011"/>
            <a:ext cx="1150938" cy="1162050"/>
            <a:chOff x="2426" y="1253"/>
            <a:chExt cx="1815" cy="1814"/>
          </a:xfrm>
        </p:grpSpPr>
        <p:sp>
          <p:nvSpPr>
            <p:cNvPr id="38" name="Rectangle 4"/>
            <p:cNvSpPr>
              <a:spLocks noChangeArrowheads="1"/>
            </p:cNvSpPr>
            <p:nvPr/>
          </p:nvSpPr>
          <p:spPr bwMode="auto">
            <a:xfrm>
              <a:off x="2426" y="1253"/>
              <a:ext cx="1815" cy="1814"/>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en-US" b="1">
                <a:latin typeface="Arial" panose="020B0604020202020204" pitchFamily="34" charset="0"/>
                <a:ea typeface="思源黑体 CN Regular" panose="020B0500000000000000" pitchFamily="34" charset="-122"/>
                <a:sym typeface="Arial" panose="020B0604020202020204" pitchFamily="34" charset="0"/>
              </a:endParaRPr>
            </a:p>
          </p:txBody>
        </p:sp>
        <p:sp>
          <p:nvSpPr>
            <p:cNvPr id="39" name="Line 5"/>
            <p:cNvSpPr>
              <a:spLocks noChangeShapeType="1"/>
            </p:cNvSpPr>
            <p:nvPr/>
          </p:nvSpPr>
          <p:spPr bwMode="auto">
            <a:xfrm flipH="1">
              <a:off x="2426" y="2160"/>
              <a:ext cx="1815" cy="0"/>
            </a:xfrm>
            <a:prstGeom prst="line">
              <a:avLst/>
            </a:prstGeom>
            <a:noFill/>
            <a:ln w="28575">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0" name="Line 6"/>
            <p:cNvSpPr>
              <a:spLocks noChangeShapeType="1"/>
            </p:cNvSpPr>
            <p:nvPr/>
          </p:nvSpPr>
          <p:spPr bwMode="auto">
            <a:xfrm>
              <a:off x="3335" y="1298"/>
              <a:ext cx="0" cy="1769"/>
            </a:xfrm>
            <a:prstGeom prst="line">
              <a:avLst/>
            </a:prstGeom>
            <a:noFill/>
            <a:ln w="28575">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41" name="矩形 40"/>
          <p:cNvSpPr>
            <a:spLocks noChangeArrowheads="1"/>
          </p:cNvSpPr>
          <p:nvPr/>
        </p:nvSpPr>
        <p:spPr bwMode="auto">
          <a:xfrm>
            <a:off x="3425259" y="3887302"/>
            <a:ext cx="11525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5400" b="1" dirty="0">
                <a:solidFill>
                  <a:srgbClr val="990000"/>
                </a:solidFill>
                <a:latin typeface="Arial" panose="020B0604020202020204" pitchFamily="34" charset="0"/>
                <a:ea typeface="思源黑体 CN Regular" panose="020B0500000000000000" pitchFamily="34" charset="-122"/>
                <a:sym typeface="Arial" panose="020B0604020202020204" pitchFamily="34" charset="0"/>
              </a:rPr>
              <a:t>筹</a:t>
            </a:r>
          </a:p>
        </p:txBody>
      </p:sp>
      <p:sp>
        <p:nvSpPr>
          <p:cNvPr id="42" name="TextBox 44"/>
          <p:cNvSpPr txBox="1">
            <a:spLocks noChangeArrowheads="1"/>
          </p:cNvSpPr>
          <p:nvPr/>
        </p:nvSpPr>
        <p:spPr bwMode="auto">
          <a:xfrm>
            <a:off x="2734375" y="2052588"/>
            <a:ext cx="2058900" cy="461665"/>
          </a:xfrm>
          <a:prstGeom prst="rect">
            <a:avLst/>
          </a:prstGeom>
          <a:solidFill>
            <a:srgbClr val="AC592F"/>
          </a:solidFill>
        </p:spPr>
        <p:txBody>
          <a:bodyPr wrap="square">
            <a:spAutoFit/>
          </a:bodyPr>
          <a:lstStyle>
            <a:defPPr>
              <a:defRPr lang="zh-CN"/>
            </a:defPPr>
            <a:lvl1pPr algn="ctr">
              <a:defRPr sz="2400">
                <a:solidFill>
                  <a:schemeClr val="bg1"/>
                </a:solidFill>
                <a:latin typeface="OPPOSans R" panose="00020600040101010101" pitchFamily="18" charset="-122"/>
                <a:ea typeface="OPPOSans R" panose="00020600040101010101" pitchFamily="18" charset="-122"/>
              </a:defRPr>
            </a:lvl1pPr>
          </a:lstStyle>
          <a:p>
            <a:r>
              <a:rPr lang="zh-CN" altLang="en-US" dirty="0">
                <a:latin typeface="Arial" panose="020B0604020202020204" pitchFamily="34" charset="0"/>
                <a:ea typeface="思源黑体 CN Regular" panose="020B0500000000000000" pitchFamily="34" charset="-122"/>
                <a:sym typeface="Arial" panose="020B0604020202020204" pitchFamily="34" charset="0"/>
              </a:rPr>
              <a:t>筹集</a:t>
            </a:r>
          </a:p>
        </p:txBody>
      </p:sp>
      <p:sp>
        <p:nvSpPr>
          <p:cNvPr id="43" name="TextBox 14"/>
          <p:cNvSpPr txBox="1">
            <a:spLocks noChangeArrowheads="1"/>
          </p:cNvSpPr>
          <p:nvPr/>
        </p:nvSpPr>
        <p:spPr bwMode="auto">
          <a:xfrm>
            <a:off x="9030350" y="3647981"/>
            <a:ext cx="13224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骄矜</a:t>
            </a:r>
          </a:p>
        </p:txBody>
      </p:sp>
      <p:sp>
        <p:nvSpPr>
          <p:cNvPr id="44" name="TextBox 15"/>
          <p:cNvSpPr txBox="1">
            <a:spLocks noChangeArrowheads="1"/>
          </p:cNvSpPr>
          <p:nvPr/>
        </p:nvSpPr>
        <p:spPr bwMode="auto">
          <a:xfrm>
            <a:off x="9030350" y="4356448"/>
            <a:ext cx="22246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矜容</a:t>
            </a:r>
          </a:p>
        </p:txBody>
      </p:sp>
      <p:sp>
        <p:nvSpPr>
          <p:cNvPr id="45" name="矩形 44"/>
          <p:cNvSpPr>
            <a:spLocks noChangeArrowheads="1"/>
          </p:cNvSpPr>
          <p:nvPr/>
        </p:nvSpPr>
        <p:spPr bwMode="auto">
          <a:xfrm>
            <a:off x="7911376" y="2933540"/>
            <a:ext cx="8809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dirty="0" err="1">
                <a:solidFill>
                  <a:srgbClr val="990000"/>
                </a:solidFill>
                <a:latin typeface="Arial" panose="020B0604020202020204" pitchFamily="34" charset="0"/>
                <a:ea typeface="思源黑体 CN Regular" panose="020B0500000000000000" pitchFamily="34" charset="-122"/>
                <a:sym typeface="Arial" panose="020B0604020202020204" pitchFamily="34" charset="0"/>
              </a:rPr>
              <a:t>jīn</a:t>
            </a:r>
            <a:endParaRPr lang="en-US" altLang="zh-CN" sz="2000" b="1" dirty="0">
              <a:solidFill>
                <a:srgbClr val="990000"/>
              </a:solidFill>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46" name="Group 3"/>
          <p:cNvGrpSpPr/>
          <p:nvPr/>
        </p:nvGrpSpPr>
        <p:grpSpPr bwMode="auto">
          <a:xfrm>
            <a:off x="7658898" y="3762723"/>
            <a:ext cx="1150937" cy="1162050"/>
            <a:chOff x="2426" y="1253"/>
            <a:chExt cx="1815" cy="1814"/>
          </a:xfrm>
        </p:grpSpPr>
        <p:sp>
          <p:nvSpPr>
            <p:cNvPr id="47" name="Rectangle 4"/>
            <p:cNvSpPr>
              <a:spLocks noChangeArrowheads="1"/>
            </p:cNvSpPr>
            <p:nvPr/>
          </p:nvSpPr>
          <p:spPr bwMode="auto">
            <a:xfrm>
              <a:off x="2426" y="1253"/>
              <a:ext cx="1815" cy="1814"/>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en-US" b="1">
                <a:latin typeface="Arial" panose="020B0604020202020204" pitchFamily="34" charset="0"/>
                <a:ea typeface="思源黑体 CN Regular" panose="020B0500000000000000" pitchFamily="34" charset="-122"/>
                <a:sym typeface="Arial" panose="020B0604020202020204" pitchFamily="34" charset="0"/>
              </a:endParaRPr>
            </a:p>
          </p:txBody>
        </p:sp>
        <p:sp>
          <p:nvSpPr>
            <p:cNvPr id="48" name="Line 5"/>
            <p:cNvSpPr>
              <a:spLocks noChangeShapeType="1"/>
            </p:cNvSpPr>
            <p:nvPr/>
          </p:nvSpPr>
          <p:spPr bwMode="auto">
            <a:xfrm flipH="1">
              <a:off x="2426" y="2160"/>
              <a:ext cx="1815" cy="0"/>
            </a:xfrm>
            <a:prstGeom prst="line">
              <a:avLst/>
            </a:prstGeom>
            <a:noFill/>
            <a:ln w="28575">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9" name="Line 6"/>
            <p:cNvSpPr>
              <a:spLocks noChangeShapeType="1"/>
            </p:cNvSpPr>
            <p:nvPr/>
          </p:nvSpPr>
          <p:spPr bwMode="auto">
            <a:xfrm>
              <a:off x="3335" y="1298"/>
              <a:ext cx="0" cy="1769"/>
            </a:xfrm>
            <a:prstGeom prst="line">
              <a:avLst/>
            </a:prstGeom>
            <a:noFill/>
            <a:ln w="28575">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50" name="矩形 49"/>
          <p:cNvSpPr>
            <a:spLocks noChangeArrowheads="1"/>
          </p:cNvSpPr>
          <p:nvPr/>
        </p:nvSpPr>
        <p:spPr bwMode="auto">
          <a:xfrm>
            <a:off x="7751075" y="3846027"/>
            <a:ext cx="11525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5400" b="1" dirty="0">
                <a:solidFill>
                  <a:srgbClr val="990000"/>
                </a:solidFill>
                <a:latin typeface="Arial" panose="020B0604020202020204" pitchFamily="34" charset="0"/>
                <a:ea typeface="思源黑体 CN Regular" panose="020B0500000000000000" pitchFamily="34" charset="-122"/>
                <a:sym typeface="Arial" panose="020B0604020202020204" pitchFamily="34" charset="0"/>
              </a:rPr>
              <a:t>矜</a:t>
            </a:r>
          </a:p>
        </p:txBody>
      </p:sp>
      <p:sp>
        <p:nvSpPr>
          <p:cNvPr id="51" name="TextBox 44"/>
          <p:cNvSpPr txBox="1">
            <a:spLocks noChangeArrowheads="1"/>
          </p:cNvSpPr>
          <p:nvPr/>
        </p:nvSpPr>
        <p:spPr bwMode="auto">
          <a:xfrm>
            <a:off x="7226230" y="2052588"/>
            <a:ext cx="1914141" cy="461665"/>
          </a:xfrm>
          <a:prstGeom prst="rect">
            <a:avLst/>
          </a:prstGeom>
          <a:solidFill>
            <a:srgbClr val="AC592F"/>
          </a:solidFill>
        </p:spPr>
        <p:txBody>
          <a:bodyPr wrap="square">
            <a:spAutoFit/>
          </a:bodyPr>
          <a:lstStyle>
            <a:defPPr>
              <a:defRPr lang="zh-CN"/>
            </a:defPPr>
            <a:lvl1pPr algn="ctr">
              <a:defRPr sz="2400">
                <a:solidFill>
                  <a:schemeClr val="bg1"/>
                </a:solidFill>
                <a:latin typeface="OPPOSans R" panose="00020600040101010101" pitchFamily="18" charset="-122"/>
                <a:ea typeface="OPPOSans R" panose="00020600040101010101" pitchFamily="18" charset="-122"/>
              </a:defRPr>
            </a:lvl1pPr>
          </a:lstStyle>
          <a:p>
            <a:r>
              <a:rPr lang="zh-CN" altLang="en-US" dirty="0">
                <a:latin typeface="Arial" panose="020B0604020202020204" pitchFamily="34" charset="0"/>
                <a:ea typeface="思源黑体 CN Regular" panose="020B0500000000000000" pitchFamily="34" charset="-122"/>
                <a:sym typeface="Arial" panose="020B0604020202020204" pitchFamily="34" charset="0"/>
              </a:rPr>
              <a:t>矜持</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down)">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1" grpId="0"/>
      <p:bldP spid="42" grpId="0" animBg="1"/>
      <p:bldP spid="43" grpId="0"/>
      <p:bldP spid="44" grpId="0"/>
      <p:bldP spid="45" grpId="0"/>
      <p:bldP spid="50" grpId="0"/>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8"/>
          <p:cNvSpPr txBox="1">
            <a:spLocks noChangeArrowheads="1"/>
          </p:cNvSpPr>
          <p:nvPr/>
        </p:nvSpPr>
        <p:spPr bwMode="auto">
          <a:xfrm>
            <a:off x="4677412" y="3962828"/>
            <a:ext cx="13058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俘虏</a:t>
            </a:r>
          </a:p>
        </p:txBody>
      </p:sp>
      <p:sp>
        <p:nvSpPr>
          <p:cNvPr id="35" name="TextBox 40"/>
          <p:cNvSpPr txBox="1">
            <a:spLocks noChangeArrowheads="1"/>
          </p:cNvSpPr>
          <p:nvPr/>
        </p:nvSpPr>
        <p:spPr bwMode="auto">
          <a:xfrm>
            <a:off x="4677412" y="4671521"/>
            <a:ext cx="23801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战俘</a:t>
            </a:r>
          </a:p>
        </p:txBody>
      </p:sp>
      <p:sp>
        <p:nvSpPr>
          <p:cNvPr id="36" name="矩形 35"/>
          <p:cNvSpPr>
            <a:spLocks noChangeArrowheads="1"/>
          </p:cNvSpPr>
          <p:nvPr/>
        </p:nvSpPr>
        <p:spPr bwMode="auto">
          <a:xfrm>
            <a:off x="3516099" y="3239111"/>
            <a:ext cx="1247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dirty="0" err="1">
                <a:solidFill>
                  <a:srgbClr val="990000"/>
                </a:solidFill>
                <a:latin typeface="Arial" panose="020B0604020202020204" pitchFamily="34" charset="0"/>
                <a:ea typeface="思源黑体 CN Regular" panose="020B0500000000000000" pitchFamily="34" charset="-122"/>
                <a:sym typeface="Arial" panose="020B0604020202020204" pitchFamily="34" charset="0"/>
              </a:rPr>
              <a:t>fú</a:t>
            </a:r>
            <a:endParaRPr lang="en-US" altLang="zh-CN" sz="2000" b="1" dirty="0">
              <a:solidFill>
                <a:srgbClr val="990000"/>
              </a:solidFill>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37" name="Group 3"/>
          <p:cNvGrpSpPr/>
          <p:nvPr/>
        </p:nvGrpSpPr>
        <p:grpSpPr bwMode="auto">
          <a:xfrm>
            <a:off x="3318410" y="4116999"/>
            <a:ext cx="1150938" cy="1162050"/>
            <a:chOff x="2426" y="1253"/>
            <a:chExt cx="1815" cy="1814"/>
          </a:xfrm>
        </p:grpSpPr>
        <p:sp>
          <p:nvSpPr>
            <p:cNvPr id="38" name="Rectangle 4"/>
            <p:cNvSpPr>
              <a:spLocks noChangeArrowheads="1"/>
            </p:cNvSpPr>
            <p:nvPr/>
          </p:nvSpPr>
          <p:spPr bwMode="auto">
            <a:xfrm>
              <a:off x="2426" y="1253"/>
              <a:ext cx="1815" cy="1814"/>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en-US" b="1">
                <a:latin typeface="Arial" panose="020B0604020202020204" pitchFamily="34" charset="0"/>
                <a:ea typeface="思源黑体 CN Regular" panose="020B0500000000000000" pitchFamily="34" charset="-122"/>
                <a:sym typeface="Arial" panose="020B0604020202020204" pitchFamily="34" charset="0"/>
              </a:endParaRPr>
            </a:p>
          </p:txBody>
        </p:sp>
        <p:sp>
          <p:nvSpPr>
            <p:cNvPr id="39" name="Line 5"/>
            <p:cNvSpPr>
              <a:spLocks noChangeShapeType="1"/>
            </p:cNvSpPr>
            <p:nvPr/>
          </p:nvSpPr>
          <p:spPr bwMode="auto">
            <a:xfrm flipH="1">
              <a:off x="2426" y="2160"/>
              <a:ext cx="1815" cy="0"/>
            </a:xfrm>
            <a:prstGeom prst="line">
              <a:avLst/>
            </a:prstGeom>
            <a:noFill/>
            <a:ln w="28575">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0" name="Line 6"/>
            <p:cNvSpPr>
              <a:spLocks noChangeShapeType="1"/>
            </p:cNvSpPr>
            <p:nvPr/>
          </p:nvSpPr>
          <p:spPr bwMode="auto">
            <a:xfrm>
              <a:off x="3335" y="1298"/>
              <a:ext cx="0" cy="1769"/>
            </a:xfrm>
            <a:prstGeom prst="line">
              <a:avLst/>
            </a:prstGeom>
            <a:noFill/>
            <a:ln w="28575">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41" name="矩形 40"/>
          <p:cNvSpPr>
            <a:spLocks noChangeArrowheads="1"/>
          </p:cNvSpPr>
          <p:nvPr/>
        </p:nvSpPr>
        <p:spPr bwMode="auto">
          <a:xfrm>
            <a:off x="3397900" y="4232421"/>
            <a:ext cx="11525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b="1" dirty="0">
                <a:solidFill>
                  <a:srgbClr val="990000"/>
                </a:solidFill>
                <a:latin typeface="Arial" panose="020B0604020202020204" pitchFamily="34" charset="0"/>
                <a:ea typeface="思源黑体 CN Regular" panose="020B0500000000000000" pitchFamily="34" charset="-122"/>
                <a:sym typeface="Arial" panose="020B0604020202020204" pitchFamily="34" charset="0"/>
              </a:rPr>
              <a:t>俘</a:t>
            </a:r>
          </a:p>
        </p:txBody>
      </p:sp>
      <p:sp>
        <p:nvSpPr>
          <p:cNvPr id="42" name="TextBox 44"/>
          <p:cNvSpPr txBox="1">
            <a:spLocks noChangeArrowheads="1"/>
          </p:cNvSpPr>
          <p:nvPr/>
        </p:nvSpPr>
        <p:spPr bwMode="auto">
          <a:xfrm>
            <a:off x="3294198" y="2391955"/>
            <a:ext cx="1469676" cy="461665"/>
          </a:xfrm>
          <a:prstGeom prst="rect">
            <a:avLst/>
          </a:prstGeom>
          <a:solidFill>
            <a:srgbClr val="AC592F"/>
          </a:solidFill>
        </p:spPr>
        <p:txBody>
          <a:bodyPr wrap="square">
            <a:spAutoFit/>
          </a:bodyPr>
          <a:lstStyle>
            <a:defPPr>
              <a:defRPr lang="zh-CN"/>
            </a:defPPr>
            <a:lvl1pPr>
              <a:defRPr sz="2400">
                <a:solidFill>
                  <a:schemeClr val="bg1"/>
                </a:solidFill>
                <a:latin typeface="OPPOSans R" panose="00020600040101010101" pitchFamily="18" charset="-122"/>
                <a:ea typeface="OPPOSans R" panose="00020600040101010101" pitchFamily="18" charset="-122"/>
              </a:defRPr>
            </a:lvl1pPr>
          </a:lstStyle>
          <a:p>
            <a:pPr algn="ctr"/>
            <a:r>
              <a:rPr lang="zh-CN" altLang="en-US" dirty="0">
                <a:latin typeface="Arial" panose="020B0604020202020204" pitchFamily="34" charset="0"/>
                <a:ea typeface="思源黑体 CN Regular" panose="020B0500000000000000" pitchFamily="34" charset="-122"/>
                <a:sym typeface="Arial" panose="020B0604020202020204" pitchFamily="34" charset="0"/>
              </a:rPr>
              <a:t>被俘</a:t>
            </a:r>
          </a:p>
        </p:txBody>
      </p:sp>
      <p:sp>
        <p:nvSpPr>
          <p:cNvPr id="43" name="TextBox 14"/>
          <p:cNvSpPr txBox="1">
            <a:spLocks noChangeArrowheads="1"/>
          </p:cNvSpPr>
          <p:nvPr/>
        </p:nvSpPr>
        <p:spPr bwMode="auto">
          <a:xfrm>
            <a:off x="8962157" y="3945606"/>
            <a:ext cx="21800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玉镯</a:t>
            </a:r>
          </a:p>
        </p:txBody>
      </p:sp>
      <p:sp>
        <p:nvSpPr>
          <p:cNvPr id="44" name="TextBox 15"/>
          <p:cNvSpPr txBox="1">
            <a:spLocks noChangeArrowheads="1"/>
          </p:cNvSpPr>
          <p:nvPr/>
        </p:nvSpPr>
        <p:spPr bwMode="auto">
          <a:xfrm>
            <a:off x="9034728" y="4653959"/>
            <a:ext cx="22246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手镯</a:t>
            </a:r>
          </a:p>
        </p:txBody>
      </p:sp>
      <p:sp>
        <p:nvSpPr>
          <p:cNvPr id="45" name="矩形 44"/>
          <p:cNvSpPr>
            <a:spLocks noChangeArrowheads="1"/>
          </p:cNvSpPr>
          <p:nvPr/>
        </p:nvSpPr>
        <p:spPr bwMode="auto">
          <a:xfrm>
            <a:off x="7592949" y="3239111"/>
            <a:ext cx="14139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en-US" altLang="zh-CN" sz="2000" b="1" dirty="0" err="1">
                <a:solidFill>
                  <a:srgbClr val="C00000"/>
                </a:solidFill>
                <a:latin typeface="Arial" panose="020B0604020202020204" pitchFamily="34" charset="0"/>
                <a:ea typeface="思源黑体 CN Regular" panose="020B0500000000000000" pitchFamily="34" charset="-122"/>
                <a:sym typeface="Arial" panose="020B0604020202020204" pitchFamily="34" charset="0"/>
              </a:rPr>
              <a:t>zhuó</a:t>
            </a:r>
            <a:endParaRPr lang="en-US" altLang="zh-CN" sz="20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46" name="Group 3"/>
          <p:cNvGrpSpPr/>
          <p:nvPr/>
        </p:nvGrpSpPr>
        <p:grpSpPr bwMode="auto">
          <a:xfrm>
            <a:off x="7663276" y="4102711"/>
            <a:ext cx="1150937" cy="1162050"/>
            <a:chOff x="2426" y="1253"/>
            <a:chExt cx="1815" cy="1814"/>
          </a:xfrm>
        </p:grpSpPr>
        <p:sp>
          <p:nvSpPr>
            <p:cNvPr id="47" name="Rectangle 4"/>
            <p:cNvSpPr>
              <a:spLocks noChangeArrowheads="1"/>
            </p:cNvSpPr>
            <p:nvPr/>
          </p:nvSpPr>
          <p:spPr bwMode="auto">
            <a:xfrm>
              <a:off x="2426" y="1253"/>
              <a:ext cx="1815" cy="1814"/>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en-US" b="1">
                <a:latin typeface="Arial" panose="020B0604020202020204" pitchFamily="34" charset="0"/>
                <a:ea typeface="思源黑体 CN Regular" panose="020B0500000000000000" pitchFamily="34" charset="-122"/>
                <a:sym typeface="Arial" panose="020B0604020202020204" pitchFamily="34" charset="0"/>
              </a:endParaRPr>
            </a:p>
          </p:txBody>
        </p:sp>
        <p:sp>
          <p:nvSpPr>
            <p:cNvPr id="48" name="Line 5"/>
            <p:cNvSpPr>
              <a:spLocks noChangeShapeType="1"/>
            </p:cNvSpPr>
            <p:nvPr/>
          </p:nvSpPr>
          <p:spPr bwMode="auto">
            <a:xfrm flipH="1">
              <a:off x="2426" y="2160"/>
              <a:ext cx="1815" cy="0"/>
            </a:xfrm>
            <a:prstGeom prst="line">
              <a:avLst/>
            </a:prstGeom>
            <a:noFill/>
            <a:ln w="28575">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9" name="Line 6"/>
            <p:cNvSpPr>
              <a:spLocks noChangeShapeType="1"/>
            </p:cNvSpPr>
            <p:nvPr/>
          </p:nvSpPr>
          <p:spPr bwMode="auto">
            <a:xfrm>
              <a:off x="3335" y="1298"/>
              <a:ext cx="0" cy="1769"/>
            </a:xfrm>
            <a:prstGeom prst="line">
              <a:avLst/>
            </a:prstGeom>
            <a:noFill/>
            <a:ln w="28575">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50" name="矩形 49"/>
          <p:cNvSpPr>
            <a:spLocks noChangeArrowheads="1"/>
          </p:cNvSpPr>
          <p:nvPr/>
        </p:nvSpPr>
        <p:spPr bwMode="auto">
          <a:xfrm>
            <a:off x="7723716" y="4191146"/>
            <a:ext cx="11525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b="1" dirty="0">
                <a:solidFill>
                  <a:srgbClr val="990000"/>
                </a:solidFill>
                <a:latin typeface="Arial" panose="020B0604020202020204" pitchFamily="34" charset="0"/>
                <a:ea typeface="思源黑体 CN Regular" panose="020B0500000000000000" pitchFamily="34" charset="-122"/>
                <a:sym typeface="Arial" panose="020B0604020202020204" pitchFamily="34" charset="0"/>
              </a:rPr>
              <a:t>镯</a:t>
            </a:r>
          </a:p>
        </p:txBody>
      </p:sp>
      <p:sp>
        <p:nvSpPr>
          <p:cNvPr id="51" name="TextBox 44"/>
          <p:cNvSpPr txBox="1">
            <a:spLocks noChangeArrowheads="1"/>
          </p:cNvSpPr>
          <p:nvPr/>
        </p:nvSpPr>
        <p:spPr bwMode="auto">
          <a:xfrm>
            <a:off x="7671970" y="2391220"/>
            <a:ext cx="1637269" cy="461665"/>
          </a:xfrm>
          <a:prstGeom prst="rect">
            <a:avLst/>
          </a:prstGeom>
          <a:solidFill>
            <a:srgbClr val="AC592F"/>
          </a:solidFill>
        </p:spPr>
        <p:txBody>
          <a:bodyPr wrap="square">
            <a:spAutoFit/>
          </a:bodyPr>
          <a:lstStyle>
            <a:defPPr>
              <a:defRPr lang="zh-CN"/>
            </a:defPPr>
            <a:lvl1pPr>
              <a:defRPr sz="2400">
                <a:solidFill>
                  <a:schemeClr val="bg1"/>
                </a:solidFill>
                <a:latin typeface="OPPOSans R" panose="00020600040101010101" pitchFamily="18" charset="-122"/>
                <a:ea typeface="OPPOSans R" panose="00020600040101010101" pitchFamily="18" charset="-122"/>
              </a:defRPr>
            </a:lvl1pPr>
          </a:lstStyle>
          <a:p>
            <a:pPr algn="ctr"/>
            <a:r>
              <a:rPr lang="zh-CN" altLang="en-US" dirty="0">
                <a:latin typeface="Arial" panose="020B0604020202020204" pitchFamily="34" charset="0"/>
                <a:ea typeface="思源黑体 CN Regular" panose="020B0500000000000000" pitchFamily="34" charset="-122"/>
                <a:sym typeface="Arial" panose="020B0604020202020204" pitchFamily="34" charset="0"/>
              </a:rPr>
              <a:t>镯子</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down)">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1" grpId="0"/>
      <p:bldP spid="42" grpId="0" animBg="1"/>
      <p:bldP spid="43" grpId="0"/>
      <p:bldP spid="44" grpId="0"/>
      <p:bldP spid="45" grpId="0"/>
      <p:bldP spid="50"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22787" y="3285872"/>
            <a:ext cx="833764" cy="685377"/>
            <a:chOff x="839470" y="3237582"/>
            <a:chExt cx="833764" cy="685377"/>
          </a:xfrm>
        </p:grpSpPr>
        <p:sp>
          <p:nvSpPr>
            <p:cNvPr id="53" name="椭圆 52"/>
            <p:cNvSpPr/>
            <p:nvPr/>
          </p:nvSpPr>
          <p:spPr>
            <a:xfrm>
              <a:off x="839470" y="3237582"/>
              <a:ext cx="833764" cy="649188"/>
            </a:xfrm>
            <a:prstGeom prst="ellipse">
              <a:avLst/>
            </a:prstGeom>
            <a:solidFill>
              <a:srgbClr val="AC592F"/>
            </a:solidFill>
          </p:spPr>
          <p:txBody>
            <a:bodyPr wrap="square">
              <a:spAutoFit/>
            </a:bodyPr>
            <a:lstStyle/>
            <a:p>
              <a:endParaRPr lang="zh-CN" altLang="en-US" sz="240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文本框 23"/>
            <p:cNvSpPr txBox="1"/>
            <p:nvPr/>
          </p:nvSpPr>
          <p:spPr>
            <a:xfrm>
              <a:off x="1035779" y="3461294"/>
              <a:ext cx="441146" cy="461665"/>
            </a:xfrm>
            <a:prstGeom prst="rect">
              <a:avLst/>
            </a:prstGeom>
            <a:noFill/>
          </p:spPr>
          <p:txBody>
            <a:bodyPr wrap="square">
              <a:spAutoFit/>
            </a:bodyPr>
            <a:lstStyle>
              <a:defPPr>
                <a:defRPr lang="zh-CN"/>
              </a:defPPr>
              <a:lvl1pPr>
                <a:defRPr sz="2400">
                  <a:solidFill>
                    <a:schemeClr val="bg1"/>
                  </a:solidFill>
                  <a:latin typeface="OPPOSans R" panose="00020600040101010101" pitchFamily="18" charset="-122"/>
                  <a:ea typeface="OPPOSans R" panose="00020600040101010101" pitchFamily="18" charset="-122"/>
                </a:defRPr>
              </a:lvl1pPr>
            </a:lstStyle>
            <a:p>
              <a:r>
                <a:rPr lang="zh-CN" altLang="en-US" b="1" dirty="0">
                  <a:latin typeface="Arial" panose="020B0604020202020204" pitchFamily="34" charset="0"/>
                  <a:ea typeface="思源黑体 CN Regular" panose="020B0500000000000000" pitchFamily="34" charset="-122"/>
                  <a:sym typeface="Arial" panose="020B0604020202020204" pitchFamily="34" charset="0"/>
                </a:rPr>
                <a:t>吓</a:t>
              </a:r>
            </a:p>
          </p:txBody>
        </p:sp>
      </p:grpSp>
      <p:sp>
        <p:nvSpPr>
          <p:cNvPr id="28" name="左大括号 27"/>
          <p:cNvSpPr/>
          <p:nvPr/>
        </p:nvSpPr>
        <p:spPr>
          <a:xfrm>
            <a:off x="2463439" y="2906357"/>
            <a:ext cx="347870" cy="1668120"/>
          </a:xfrm>
          <a:prstGeom prst="leftBrace">
            <a:avLst/>
          </a:prstGeom>
          <a:ln w="25400">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atin typeface="Arial" panose="020B0604020202020204" pitchFamily="34" charset="0"/>
              <a:ea typeface="思源黑体 CN Regular" panose="020B0500000000000000" pitchFamily="34" charset="-122"/>
              <a:sym typeface="Arial" panose="020B0604020202020204" pitchFamily="34" charset="0"/>
            </a:endParaRPr>
          </a:p>
        </p:txBody>
      </p:sp>
      <p:sp>
        <p:nvSpPr>
          <p:cNvPr id="30" name="文本框 29"/>
          <p:cNvSpPr txBox="1"/>
          <p:nvPr/>
        </p:nvSpPr>
        <p:spPr>
          <a:xfrm>
            <a:off x="2923882" y="2662980"/>
            <a:ext cx="495649" cy="400110"/>
          </a:xfrm>
          <a:prstGeom prst="rect">
            <a:avLst/>
          </a:prstGeom>
          <a:noFill/>
        </p:spPr>
        <p:txBody>
          <a:bodyPr wrap="none" rtlCol="0">
            <a:spAutoFit/>
          </a:bodyPr>
          <a:lstStyle/>
          <a:p>
            <a:r>
              <a:rPr lang="en-US" altLang="zh-CN" sz="2000" b="1" dirty="0" err="1">
                <a:latin typeface="Arial" panose="020B0604020202020204" pitchFamily="34" charset="0"/>
                <a:ea typeface="思源黑体 CN Regular" panose="020B0500000000000000" pitchFamily="34" charset="-122"/>
                <a:sym typeface="Arial" panose="020B0604020202020204" pitchFamily="34" charset="0"/>
              </a:rPr>
              <a:t>hè</a:t>
            </a: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32" name="文本框 31"/>
          <p:cNvSpPr txBox="1"/>
          <p:nvPr/>
        </p:nvSpPr>
        <p:spPr>
          <a:xfrm>
            <a:off x="3004031" y="4277430"/>
            <a:ext cx="546945" cy="400110"/>
          </a:xfrm>
          <a:prstGeom prst="rect">
            <a:avLst/>
          </a:prstGeom>
          <a:noFill/>
        </p:spPr>
        <p:txBody>
          <a:bodyPr wrap="none" rtlCol="0">
            <a:spAutoFit/>
          </a:bodyPr>
          <a:lstStyle/>
          <a:p>
            <a:pPr algn="ctr"/>
            <a:r>
              <a:rPr lang="en-US" altLang="zh-CN" sz="2000" b="1" dirty="0" err="1">
                <a:latin typeface="Arial" panose="020B0604020202020204" pitchFamily="34" charset="0"/>
                <a:ea typeface="思源黑体 CN Regular" panose="020B0500000000000000" pitchFamily="34" charset="-122"/>
                <a:cs typeface="汉语拼音" panose="020B0604020202020204" pitchFamily="34" charset="0"/>
                <a:sym typeface="Arial" panose="020B0604020202020204" pitchFamily="34" charset="0"/>
              </a:rPr>
              <a:t>xià</a:t>
            </a:r>
            <a:endParaRPr lang="en-US" altLang="zh-CN" sz="2000" b="1" dirty="0">
              <a:latin typeface="Arial" panose="020B0604020202020204" pitchFamily="34" charset="0"/>
              <a:ea typeface="思源黑体 CN Regular" panose="020B0500000000000000" pitchFamily="34" charset="-122"/>
              <a:cs typeface="汉语拼音" panose="020B0604020202020204" pitchFamily="34" charset="0"/>
              <a:sym typeface="Arial" panose="020B0604020202020204" pitchFamily="34" charset="0"/>
            </a:endParaRPr>
          </a:p>
        </p:txBody>
      </p:sp>
      <p:sp>
        <p:nvSpPr>
          <p:cNvPr id="33" name="文本框 32"/>
          <p:cNvSpPr txBox="1"/>
          <p:nvPr/>
        </p:nvSpPr>
        <p:spPr>
          <a:xfrm>
            <a:off x="3588551" y="4316587"/>
            <a:ext cx="710451" cy="400110"/>
          </a:xfrm>
          <a:prstGeom prst="rect">
            <a:avLst/>
          </a:prstGeom>
          <a:noFill/>
        </p:spPr>
        <p:txBody>
          <a:bodyPr wrap="none" rtlCol="0">
            <a:spAutoFit/>
          </a:bodyPr>
          <a:lstStyle/>
          <a:p>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吓人</a:t>
            </a:r>
          </a:p>
        </p:txBody>
      </p:sp>
      <p:sp>
        <p:nvSpPr>
          <p:cNvPr id="6" name="文本框 5"/>
          <p:cNvSpPr txBox="1"/>
          <p:nvPr/>
        </p:nvSpPr>
        <p:spPr>
          <a:xfrm>
            <a:off x="3589206" y="2630407"/>
            <a:ext cx="1206909" cy="400110"/>
          </a:xfrm>
          <a:prstGeom prst="rect">
            <a:avLst/>
          </a:prstGeom>
          <a:noFill/>
        </p:spPr>
        <p:txBody>
          <a:bodyPr wrap="square" rtlCol="0">
            <a:spAutoFit/>
          </a:bodyPr>
          <a:lstStyle/>
          <a:p>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威吓</a:t>
            </a:r>
            <a:endParaRPr lang="zh-CN" altLang="zh-CN" sz="2000" b="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35" name="文本框 34"/>
          <p:cNvSpPr txBox="1"/>
          <p:nvPr/>
        </p:nvSpPr>
        <p:spPr>
          <a:xfrm>
            <a:off x="4436438" y="4255032"/>
            <a:ext cx="7150869" cy="461665"/>
          </a:xfrm>
          <a:prstGeom prst="rect">
            <a:avLst/>
          </a:prstGeom>
          <a:solidFill>
            <a:srgbClr val="AC592F"/>
          </a:solidFill>
        </p:spPr>
        <p:txBody>
          <a:bodyPr wrap="square">
            <a:spAutoFit/>
          </a:bodyPr>
          <a:lstStyle>
            <a:defPPr>
              <a:defRPr lang="zh-CN"/>
            </a:defPPr>
            <a:lvl1pPr>
              <a:defRPr sz="2400">
                <a:solidFill>
                  <a:schemeClr val="bg1"/>
                </a:solidFill>
                <a:latin typeface="OPPOSans R" panose="00020600040101010101" pitchFamily="18" charset="-122"/>
                <a:ea typeface="OPPOSans R" panose="00020600040101010101" pitchFamily="18" charset="-122"/>
              </a:defRPr>
            </a:lvl1pPr>
          </a:lstStyle>
          <a:p>
            <a:r>
              <a:rPr lang="zh-CN" altLang="en-US" dirty="0">
                <a:latin typeface="Arial" panose="020B0604020202020204" pitchFamily="34" charset="0"/>
                <a:ea typeface="思源黑体 CN Regular" panose="020B0500000000000000" pitchFamily="34" charset="-122"/>
                <a:sym typeface="Arial" panose="020B0604020202020204" pitchFamily="34" charset="0"/>
              </a:rPr>
              <a:t>你这个奇怪的发型真吓人。</a:t>
            </a:r>
          </a:p>
        </p:txBody>
      </p:sp>
      <p:sp>
        <p:nvSpPr>
          <p:cNvPr id="52" name="文本框 34"/>
          <p:cNvSpPr txBox="1"/>
          <p:nvPr/>
        </p:nvSpPr>
        <p:spPr>
          <a:xfrm>
            <a:off x="4436438" y="2599630"/>
            <a:ext cx="7150869" cy="461665"/>
          </a:xfrm>
          <a:prstGeom prst="rect">
            <a:avLst/>
          </a:prstGeom>
          <a:solidFill>
            <a:srgbClr val="AC592F"/>
          </a:solidFill>
        </p:spPr>
        <p:txBody>
          <a:bodyPr wrap="square">
            <a:spAutoFit/>
          </a:bodyPr>
          <a:lstStyle>
            <a:defPPr>
              <a:defRPr lang="zh-CN"/>
            </a:defPPr>
            <a:lvl1pPr>
              <a:defRPr sz="2400">
                <a:solidFill>
                  <a:schemeClr val="bg1"/>
                </a:solidFill>
                <a:latin typeface="OPPOSans R" panose="00020600040101010101" pitchFamily="18" charset="-122"/>
                <a:ea typeface="OPPOSans R" panose="00020600040101010101" pitchFamily="18" charset="-122"/>
              </a:defRPr>
            </a:lvl1pPr>
          </a:lstStyle>
          <a:p>
            <a:r>
              <a:rPr lang="zh-CN" altLang="en-US" dirty="0">
                <a:latin typeface="Arial" panose="020B0604020202020204" pitchFamily="34" charset="0"/>
                <a:ea typeface="思源黑体 CN Regular" panose="020B0500000000000000" pitchFamily="34" charset="-122"/>
                <a:sym typeface="Arial" panose="020B0604020202020204" pitchFamily="34" charset="0"/>
              </a:rPr>
              <a:t>    一个士兵用凶狠的眼光盯住我，威吓地</a:t>
            </a:r>
            <a:r>
              <a:rPr lang="zh-CN" altLang="en-US">
                <a:latin typeface="Arial" panose="020B0604020202020204" pitchFamily="34" charset="0"/>
                <a:ea typeface="思源黑体 CN Regular" panose="020B0500000000000000" pitchFamily="34" charset="-122"/>
                <a:sym typeface="Arial" panose="020B0604020202020204" pitchFamily="34" charset="0"/>
              </a:rPr>
              <a:t>吼道</a:t>
            </a:r>
            <a:r>
              <a:rPr lang="en-US" altLang="zh-CN" dirty="0">
                <a:latin typeface="Arial" panose="020B0604020202020204" pitchFamily="34" charset="0"/>
                <a:ea typeface="思源黑体 CN Regular" panose="020B0500000000000000" pitchFamily="34" charset="-122"/>
                <a:sym typeface="Arial" panose="020B0604020202020204" pitchFamily="34" charset="0"/>
              </a:rPr>
              <a:t>……</a:t>
            </a: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arn(inVertical)">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32" grpId="0"/>
      <p:bldP spid="33" grpId="0"/>
      <p:bldP spid="6" grpId="0"/>
      <p:bldP spid="35"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横卷形 2"/>
          <p:cNvSpPr/>
          <p:nvPr/>
        </p:nvSpPr>
        <p:spPr>
          <a:xfrm>
            <a:off x="1094440" y="3632200"/>
            <a:ext cx="5826313" cy="1998642"/>
          </a:xfrm>
          <a:prstGeom prst="horizontalScroll">
            <a:avLst/>
          </a:prstGeom>
          <a:solidFill>
            <a:schemeClr val="bg1"/>
          </a:solidFill>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000" dirty="0">
                <a:latin typeface="Arial" panose="020B0604020202020204" pitchFamily="34" charset="0"/>
                <a:ea typeface="思源黑体 CN Regular" panose="020B0500000000000000" pitchFamily="34" charset="-122"/>
                <a:sym typeface="Arial" panose="020B0604020202020204" pitchFamily="34" charset="0"/>
              </a:rPr>
              <a:t>造句：</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王二小面对敌人的</a:t>
            </a:r>
            <a:r>
              <a:rPr lang="zh-CN" altLang="en-US"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威吓</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，毫不畏惧，把敌人带进八路军的埋伏圈。</a:t>
            </a:r>
          </a:p>
        </p:txBody>
      </p:sp>
      <p:grpSp>
        <p:nvGrpSpPr>
          <p:cNvPr id="55" name="组合 54"/>
          <p:cNvGrpSpPr/>
          <p:nvPr/>
        </p:nvGrpSpPr>
        <p:grpSpPr>
          <a:xfrm>
            <a:off x="824847" y="1574274"/>
            <a:ext cx="6275200" cy="1773094"/>
            <a:chOff x="3799" y="3238"/>
            <a:chExt cx="16762" cy="3708"/>
          </a:xfrm>
        </p:grpSpPr>
        <p:pic>
          <p:nvPicPr>
            <p:cNvPr id="56" name="图片 55" descr="图片7"/>
            <p:cNvPicPr>
              <a:picLocks noChangeAspect="1"/>
            </p:cNvPicPr>
            <p:nvPr/>
          </p:nvPicPr>
          <p:blipFill>
            <a:blip r:embed="rId3"/>
            <a:stretch>
              <a:fillRect/>
            </a:stretch>
          </p:blipFill>
          <p:spPr>
            <a:xfrm>
              <a:off x="3799" y="3238"/>
              <a:ext cx="16762" cy="3708"/>
            </a:xfrm>
            <a:prstGeom prst="rect">
              <a:avLst/>
            </a:prstGeom>
          </p:spPr>
        </p:pic>
        <p:sp>
          <p:nvSpPr>
            <p:cNvPr id="57" name="文本框 2"/>
            <p:cNvSpPr txBox="1"/>
            <p:nvPr/>
          </p:nvSpPr>
          <p:spPr>
            <a:xfrm>
              <a:off x="5325" y="3682"/>
              <a:ext cx="14349" cy="2038"/>
            </a:xfrm>
            <a:prstGeom prst="rect">
              <a:avLst/>
            </a:prstGeom>
            <a:noFill/>
          </p:spPr>
          <p:txBody>
            <a:bodyPr wrap="square" rtlCol="0">
              <a:spAutoFit/>
            </a:bodyPr>
            <a:lstStyle/>
            <a:p>
              <a:pPr>
                <a:lnSpc>
                  <a:spcPct val="150000"/>
                </a:lnSpc>
              </a:pPr>
              <a:r>
                <a:rPr lang="zh-CN" altLang="en-US" sz="20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威吓</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指用武力或威风使对方恐惧或产生自卑感的方法或手段。</a:t>
              </a:r>
            </a:p>
          </p:txBody>
        </p:sp>
      </p:grpSp>
      <p:pic>
        <p:nvPicPr>
          <p:cNvPr id="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504" y="1903243"/>
            <a:ext cx="4240396" cy="3051514"/>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2108200" y="1804576"/>
            <a:ext cx="7975600" cy="461665"/>
          </a:xfrm>
          <a:prstGeom prst="rect">
            <a:avLst/>
          </a:prstGeom>
          <a:solidFill>
            <a:srgbClr val="AC592F"/>
          </a:solidFill>
        </p:spPr>
        <p:txBody>
          <a:bodyPr wrap="square">
            <a:spAutoFit/>
          </a:bodyPr>
          <a:lstStyle/>
          <a:p>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    本文主要记叙了一件什么事？表现了方志敏怎样的品质？</a:t>
            </a:r>
          </a:p>
        </p:txBody>
      </p:sp>
      <p:pic>
        <p:nvPicPr>
          <p:cNvPr id="59" name="图片 58"/>
          <p:cNvPicPr>
            <a:picLocks noChangeAspect="1"/>
          </p:cNvPicPr>
          <p:nvPr/>
        </p:nvPicPr>
        <p:blipFill>
          <a:blip r:embed="rId3"/>
          <a:stretch>
            <a:fillRect/>
          </a:stretch>
        </p:blipFill>
        <p:spPr>
          <a:xfrm>
            <a:off x="3853367" y="2806435"/>
            <a:ext cx="4485267" cy="3049981"/>
          </a:xfrm>
          <a:prstGeom prst="round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 to="" calcmode="lin" valueType="num">
                                      <p:cBhvr>
                                        <p:cTn id="12" dur="1" fill="hold"/>
                                        <p:tgtEl>
                                          <p:spTgt spid="5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1005</Words>
  <Application>Microsoft Office PowerPoint</Application>
  <PresentationFormat>宽屏</PresentationFormat>
  <Paragraphs>135</Paragraphs>
  <Slides>26</Slides>
  <Notes>26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Arial</vt:lpstr>
      <vt:lpstr>汉语拼音</vt:lpstr>
      <vt:lpstr>OPPOSans L</vt:lpstr>
      <vt:lpstr>OPPOSans R</vt:lpstr>
      <vt:lpstr>OPPOSans B</vt:lpstr>
      <vt:lpstr>楷体</vt:lpstr>
      <vt:lpstr>思源黑体 CN Regular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2021-05-12T00:54:30Z</dcterms:created>
  <dcterms:modified xsi:type="dcterms:W3CDTF">2023-01-10T06:34:52Z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9AC39D29E49049F39E152574CF3B640A</vt:lpwstr>
  </property>
  <property fmtid="{A09F084E-AD41-489F-8076-AA5BE3082BCA}" pid="100">
    <vt:ui4>5</vt:ui4>
  </property>
  <property fmtid="{64440492-4C8B-11D1-8B70-080036B11A03}" pid="11">
    <vt:lpwstr>www.2ppt.com-爱PPT提供资源下载</vt:lpwstr>
  </property>
</Properties>
</file>