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D577E-672E-4F8E-A268-A4325E1A85D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83914-4719-48C3-B2A0-66FBEEEAA0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83914-4719-48C3-B2A0-66FBEEEAA09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41EED-2D5B-4BDA-81B7-AE54867428E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B0C57-A59A-42A3-98B5-E9866E6D10A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71600-F109-4CD7-8E5D-1B41998AF86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D2B71-861A-4DEF-95D4-AE563BE3EC9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1EF36-6BC6-4C16-9E95-23C361747A9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8FE40-28F7-4F0E-B246-85530507DA8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758CC-0EB3-4C4F-8EA2-1A925C54271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91DE3-70AC-46E5-8F4F-D85CBBFC09F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1C6D0-ECA0-437C-A211-5E2DB1E7C7C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7F9AC-85B2-4DBE-922A-ADE9BFCE39F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0BE3C-83E7-43D2-BD05-70750D7DB0C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72A1411B-BE9E-4240-AE5A-BB2A3FA3D69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4.GIF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5.GIF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0" y="990600"/>
            <a:ext cx="9144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r>
              <a:rPr lang="zh-CN" altLang="zh-CN" sz="6000" b="1" dirty="0">
                <a:solidFill>
                  <a:srgbClr val="006600"/>
                </a:solidFill>
                <a:latin typeface="Cooper Std Black" pitchFamily="18" charset="0"/>
              </a:rPr>
              <a:t>Unit 2</a:t>
            </a:r>
          </a:p>
          <a:p>
            <a:pPr>
              <a:spcBef>
                <a:spcPct val="50000"/>
              </a:spcBef>
            </a:pPr>
            <a:r>
              <a:rPr lang="zh-CN" altLang="zh-CN" sz="4400" b="1" spc="-150" dirty="0">
                <a:solidFill>
                  <a:srgbClr val="006600"/>
                </a:solidFill>
                <a:latin typeface="Cooper Std Black" pitchFamily="18" charset="0"/>
              </a:rPr>
              <a:t>How often do you exercise?</a:t>
            </a:r>
          </a:p>
        </p:txBody>
      </p:sp>
      <p:sp>
        <p:nvSpPr>
          <p:cNvPr id="4099" name="WordArt 6"/>
          <p:cNvSpPr>
            <a:spLocks noChangeArrowheads="1" noChangeShapeType="1" noTextEdit="1"/>
          </p:cNvSpPr>
          <p:nvPr/>
        </p:nvSpPr>
        <p:spPr bwMode="auto">
          <a:xfrm>
            <a:off x="2572739" y="3681412"/>
            <a:ext cx="3998521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9525">
                  <a:noFill/>
                  <a:round/>
                </a:ln>
                <a:solidFill>
                  <a:srgbClr val="006600"/>
                </a:solidFill>
                <a:latin typeface="Arial" panose="020B0604020202020204"/>
                <a:cs typeface="Arial" panose="020B0604020202020204"/>
              </a:rPr>
              <a:t>Section A1a-2c</a:t>
            </a:r>
            <a:endParaRPr lang="zh-CN" altLang="en-US" sz="3600" b="1" kern="10" dirty="0">
              <a:ln w="9525">
                <a:noFill/>
                <a:round/>
              </a:ln>
              <a:solidFill>
                <a:srgbClr val="0066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7849" y="5334000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6"/>
          <p:cNvSpPr txBox="1">
            <a:spLocks noChangeArrowheads="1"/>
          </p:cNvSpPr>
          <p:nvPr/>
        </p:nvSpPr>
        <p:spPr bwMode="auto">
          <a:xfrm>
            <a:off x="447675" y="650875"/>
            <a:ext cx="63103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defTabSz="704850"/>
            <a:lvl2pPr defTabSz="704850"/>
            <a:lvl3pPr defTabSz="704850"/>
            <a:lvl4pPr defTabSz="704850"/>
            <a:lvl5pPr defTabSz="704850"/>
            <a:lvl6pPr defTabSz="704850"/>
            <a:lvl7pPr defTabSz="704850"/>
            <a:lvl8pPr defTabSz="704850"/>
            <a:lvl9pPr defTabSz="704850"/>
          </a:lstStyle>
          <a:p>
            <a:pPr algn="l"/>
            <a:r>
              <a:rPr lang="zh-CN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1a. Look at the picture. Make a list of the </a:t>
            </a:r>
          </a:p>
          <a:p>
            <a:pPr algn="l"/>
            <a:r>
              <a:rPr lang="zh-CN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weekend activities. </a:t>
            </a:r>
          </a:p>
        </p:txBody>
      </p:sp>
      <p:pic>
        <p:nvPicPr>
          <p:cNvPr id="81923" name="图片 2" descr="A-1a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86275" y="1828800"/>
            <a:ext cx="4657725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Box 3"/>
          <p:cNvSpPr txBox="1">
            <a:spLocks noChangeArrowheads="1"/>
          </p:cNvSpPr>
          <p:nvPr/>
        </p:nvSpPr>
        <p:spPr bwMode="auto">
          <a:xfrm>
            <a:off x="371475" y="2479675"/>
            <a:ext cx="41148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2400" b="1">
                <a:latin typeface="Times New Roman" panose="02020603050405020304" pitchFamily="18" charset="0"/>
              </a:rPr>
              <a:t>1. __________________</a:t>
            </a:r>
          </a:p>
          <a:p>
            <a:pPr algn="l">
              <a:buFontTx/>
              <a:buAutoNum type="arabicPeriod"/>
            </a:pPr>
            <a:endParaRPr lang="zh-CN" altLang="zh-CN" sz="2400" b="1">
              <a:latin typeface="Times New Roman" panose="02020603050405020304" pitchFamily="18" charset="0"/>
            </a:endParaRPr>
          </a:p>
          <a:p>
            <a:pPr algn="l"/>
            <a:r>
              <a:rPr lang="zh-CN" altLang="zh-CN" sz="2400" b="1">
                <a:latin typeface="Times New Roman" panose="02020603050405020304" pitchFamily="18" charset="0"/>
              </a:rPr>
              <a:t>2. __________________</a:t>
            </a:r>
          </a:p>
          <a:p>
            <a:pPr algn="l"/>
            <a:r>
              <a:rPr lang="zh-CN" altLang="zh-CN" sz="2400" b="1">
                <a:latin typeface="Times New Roman" panose="02020603050405020304" pitchFamily="18" charset="0"/>
              </a:rPr>
              <a:t>                  </a:t>
            </a:r>
          </a:p>
          <a:p>
            <a:pPr algn="l"/>
            <a:r>
              <a:rPr lang="zh-CN" altLang="zh-CN" sz="2400" b="1">
                <a:latin typeface="Times New Roman" panose="02020603050405020304" pitchFamily="18" charset="0"/>
              </a:rPr>
              <a:t>3. __________________</a:t>
            </a:r>
          </a:p>
          <a:p>
            <a:pPr algn="l"/>
            <a:endParaRPr lang="zh-CN" altLang="zh-CN" sz="2400" b="1">
              <a:latin typeface="Times New Roman" panose="02020603050405020304" pitchFamily="18" charset="0"/>
            </a:endParaRPr>
          </a:p>
          <a:p>
            <a:pPr algn="l"/>
            <a:r>
              <a:rPr lang="zh-CN" altLang="zh-CN" sz="2400" b="1">
                <a:latin typeface="Times New Roman" panose="02020603050405020304" pitchFamily="18" charset="0"/>
              </a:rPr>
              <a:t>4. __________________</a:t>
            </a:r>
          </a:p>
          <a:p>
            <a:pPr algn="l"/>
            <a:endParaRPr lang="zh-CN" altLang="zh-CN" sz="2400" b="1">
              <a:latin typeface="Times New Roman" panose="02020603050405020304" pitchFamily="18" charset="0"/>
            </a:endParaRPr>
          </a:p>
          <a:p>
            <a:pPr algn="l"/>
            <a:r>
              <a:rPr lang="zh-CN" altLang="zh-CN" sz="2400" b="1">
                <a:latin typeface="Times New Roman" panose="02020603050405020304" pitchFamily="18" charset="0"/>
              </a:rPr>
              <a:t>5. __________________</a:t>
            </a:r>
          </a:p>
        </p:txBody>
      </p:sp>
      <p:sp>
        <p:nvSpPr>
          <p:cNvPr id="81925" name="TextBox 4"/>
          <p:cNvSpPr txBox="1">
            <a:spLocks noChangeArrowheads="1"/>
          </p:cNvSpPr>
          <p:nvPr/>
        </p:nvSpPr>
        <p:spPr bwMode="auto">
          <a:xfrm>
            <a:off x="685800" y="236220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200" b="1">
                <a:latin typeface="Times New Roman" panose="02020603050405020304" pitchFamily="18" charset="0"/>
              </a:rPr>
              <a:t>help with housework</a:t>
            </a:r>
          </a:p>
        </p:txBody>
      </p:sp>
      <p:sp>
        <p:nvSpPr>
          <p:cNvPr id="81926" name="TextBox 5"/>
          <p:cNvSpPr txBox="1">
            <a:spLocks noChangeArrowheads="1"/>
          </p:cNvSpPr>
          <p:nvPr/>
        </p:nvSpPr>
        <p:spPr bwMode="auto">
          <a:xfrm>
            <a:off x="914400" y="31242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read </a:t>
            </a:r>
          </a:p>
        </p:txBody>
      </p:sp>
      <p:sp>
        <p:nvSpPr>
          <p:cNvPr id="81927" name="TextBox 6"/>
          <p:cNvSpPr txBox="1">
            <a:spLocks noChangeArrowheads="1"/>
          </p:cNvSpPr>
          <p:nvPr/>
        </p:nvSpPr>
        <p:spPr bwMode="auto">
          <a:xfrm>
            <a:off x="838200" y="38862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exercise</a:t>
            </a:r>
          </a:p>
        </p:txBody>
      </p:sp>
      <p:sp>
        <p:nvSpPr>
          <p:cNvPr id="81928" name="TextBox 8"/>
          <p:cNvSpPr txBox="1">
            <a:spLocks noChangeArrowheads="1"/>
          </p:cNvSpPr>
          <p:nvPr/>
        </p:nvSpPr>
        <p:spPr bwMode="auto">
          <a:xfrm>
            <a:off x="838200" y="45720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watch TV</a:t>
            </a:r>
          </a:p>
        </p:txBody>
      </p:sp>
      <p:sp>
        <p:nvSpPr>
          <p:cNvPr id="81929" name="TextBox 9"/>
          <p:cNvSpPr txBox="1">
            <a:spLocks noChangeArrowheads="1"/>
          </p:cNvSpPr>
          <p:nvPr/>
        </p:nvSpPr>
        <p:spPr bwMode="auto">
          <a:xfrm>
            <a:off x="990600" y="525780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go shopping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 autoUpdateAnimBg="0"/>
      <p:bldP spid="81927" grpId="0" autoUpdateAnimBg="0"/>
      <p:bldP spid="81928" grpId="0" autoUpdateAnimBg="0"/>
      <p:bldP spid="8192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Box 3"/>
          <p:cNvSpPr txBox="1">
            <a:spLocks noChangeArrowheads="1"/>
          </p:cNvSpPr>
          <p:nvPr/>
        </p:nvSpPr>
        <p:spPr bwMode="auto">
          <a:xfrm>
            <a:off x="609600" y="685800"/>
            <a:ext cx="82296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04850"/>
            <a:lvl2pPr defTabSz="704850"/>
            <a:lvl3pPr defTabSz="704850"/>
            <a:lvl4pPr defTabSz="704850"/>
            <a:lvl5pPr defTabSz="704850"/>
            <a:lvl6pPr defTabSz="704850"/>
            <a:lvl7pPr defTabSz="704850"/>
            <a:lvl8pPr defTabSz="704850"/>
            <a:lvl9pPr defTabSz="704850"/>
          </a:lstStyle>
          <a:p>
            <a:pPr algn="l"/>
            <a:r>
              <a:rPr lang="zh-CN" altLang="zh-CN" sz="3200" b="1" dirty="0">
                <a:solidFill>
                  <a:srgbClr val="0000CC"/>
                </a:solidFill>
              </a:rPr>
              <a:t>1b Listen and write the letters from the picture above on the lines below.</a:t>
            </a:r>
          </a:p>
          <a:p>
            <a:pPr algn="l"/>
            <a:endParaRPr lang="zh-CN" altLang="zh-CN" sz="3200" b="1" dirty="0">
              <a:solidFill>
                <a:srgbClr val="0000CC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zh-CN" sz="2800" dirty="0"/>
              <a:t>   always(100%) ______________       </a:t>
            </a:r>
          </a:p>
          <a:p>
            <a:pPr algn="l">
              <a:lnSpc>
                <a:spcPct val="150000"/>
              </a:lnSpc>
            </a:pPr>
            <a:r>
              <a:rPr lang="zh-CN" altLang="zh-CN" sz="2800" dirty="0"/>
              <a:t>   usually             ______________           </a:t>
            </a:r>
          </a:p>
          <a:p>
            <a:pPr algn="l">
              <a:lnSpc>
                <a:spcPct val="150000"/>
              </a:lnSpc>
            </a:pPr>
            <a:r>
              <a:rPr lang="zh-CN" altLang="zh-CN" sz="2800" dirty="0"/>
              <a:t>   often                ______________</a:t>
            </a:r>
            <a:r>
              <a:rPr lang="zh-CN" altLang="zh-CN" sz="2800" u="sng" dirty="0"/>
              <a:t> </a:t>
            </a:r>
            <a:endParaRPr lang="zh-CN" altLang="zh-CN" sz="2800" dirty="0"/>
          </a:p>
          <a:p>
            <a:pPr algn="l">
              <a:lnSpc>
                <a:spcPct val="150000"/>
              </a:lnSpc>
            </a:pPr>
            <a:r>
              <a:rPr lang="zh-CN" altLang="zh-CN" sz="2800" dirty="0"/>
              <a:t>   sometimes      ______________</a:t>
            </a:r>
            <a:r>
              <a:rPr lang="zh-CN" altLang="zh-CN" sz="2800" u="sng" dirty="0"/>
              <a:t>      </a:t>
            </a:r>
            <a:r>
              <a:rPr lang="zh-CN" altLang="zh-CN" sz="2800" dirty="0"/>
              <a:t>     </a:t>
            </a:r>
          </a:p>
          <a:p>
            <a:pPr algn="l">
              <a:lnSpc>
                <a:spcPct val="150000"/>
              </a:lnSpc>
            </a:pPr>
            <a:r>
              <a:rPr lang="zh-CN" altLang="zh-CN" sz="2800" dirty="0"/>
              <a:t>   hardly ever      ______________</a:t>
            </a:r>
            <a:r>
              <a:rPr lang="zh-CN" altLang="zh-CN" sz="2800" u="sng" dirty="0"/>
              <a:t>  </a:t>
            </a:r>
            <a:r>
              <a:rPr lang="zh-CN" altLang="zh-CN" sz="2800" dirty="0"/>
              <a:t>    </a:t>
            </a:r>
          </a:p>
          <a:p>
            <a:pPr algn="l">
              <a:lnSpc>
                <a:spcPct val="150000"/>
              </a:lnSpc>
            </a:pPr>
            <a:r>
              <a:rPr lang="zh-CN" altLang="zh-CN" sz="2800" dirty="0"/>
              <a:t>   never(0%)       ______________ </a:t>
            </a:r>
          </a:p>
        </p:txBody>
      </p:sp>
      <p:sp>
        <p:nvSpPr>
          <p:cNvPr id="82947" name="TextBox 4"/>
          <p:cNvSpPr txBox="1">
            <a:spLocks noChangeArrowheads="1"/>
          </p:cNvSpPr>
          <p:nvPr/>
        </p:nvSpPr>
        <p:spPr bwMode="auto">
          <a:xfrm>
            <a:off x="3243263" y="2076450"/>
            <a:ext cx="3743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exercise, read</a:t>
            </a:r>
          </a:p>
        </p:txBody>
      </p:sp>
      <p:sp>
        <p:nvSpPr>
          <p:cNvPr id="82949" name="TextBox 4"/>
          <p:cNvSpPr txBox="1">
            <a:spLocks noChangeArrowheads="1"/>
          </p:cNvSpPr>
          <p:nvPr/>
        </p:nvSpPr>
        <p:spPr bwMode="auto">
          <a:xfrm>
            <a:off x="2843213" y="3414713"/>
            <a:ext cx="4819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with homework</a:t>
            </a:r>
          </a:p>
        </p:txBody>
      </p:sp>
      <p:sp>
        <p:nvSpPr>
          <p:cNvPr id="82950" name="TextBox 5"/>
          <p:cNvSpPr txBox="1">
            <a:spLocks noChangeArrowheads="1"/>
          </p:cNvSpPr>
          <p:nvPr/>
        </p:nvSpPr>
        <p:spPr bwMode="auto">
          <a:xfrm>
            <a:off x="3363913" y="2738438"/>
            <a:ext cx="2735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 TV</a:t>
            </a:r>
          </a:p>
        </p:txBody>
      </p:sp>
      <p:sp>
        <p:nvSpPr>
          <p:cNvPr id="82951" name="TextBox 6"/>
          <p:cNvSpPr txBox="1">
            <a:spLocks noChangeArrowheads="1"/>
          </p:cNvSpPr>
          <p:nvPr/>
        </p:nvSpPr>
        <p:spPr bwMode="auto">
          <a:xfrm>
            <a:off x="3322638" y="4019550"/>
            <a:ext cx="374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 shopping</a:t>
            </a:r>
          </a:p>
        </p:txBody>
      </p:sp>
      <p:sp>
        <p:nvSpPr>
          <p:cNvPr id="82952" name="TextBox 7"/>
          <p:cNvSpPr txBox="1">
            <a:spLocks noChangeArrowheads="1"/>
          </p:cNvSpPr>
          <p:nvPr/>
        </p:nvSpPr>
        <p:spPr bwMode="auto">
          <a:xfrm>
            <a:off x="3406775" y="4713288"/>
            <a:ext cx="2670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 TV</a:t>
            </a:r>
          </a:p>
        </p:txBody>
      </p:sp>
      <p:sp>
        <p:nvSpPr>
          <p:cNvPr id="82953" name="TextBox 8"/>
          <p:cNvSpPr txBox="1">
            <a:spLocks noChangeArrowheads="1"/>
          </p:cNvSpPr>
          <p:nvPr/>
        </p:nvSpPr>
        <p:spPr bwMode="auto">
          <a:xfrm>
            <a:off x="3259138" y="5332413"/>
            <a:ext cx="3441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 shopping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autoUpdateAnimBg="0"/>
      <p:bldP spid="82949" grpId="0" autoUpdateAnimBg="0"/>
      <p:bldP spid="82950" grpId="0" autoUpdateAnimBg="0"/>
      <p:bldP spid="82951" grpId="0" autoUpdateAnimBg="0"/>
      <p:bldP spid="82952" grpId="0" autoUpdateAnimBg="0"/>
      <p:bldP spid="8295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6"/>
          <p:cNvSpPr>
            <a:spLocks noChangeArrowheads="1"/>
          </p:cNvSpPr>
          <p:nvPr/>
        </p:nvSpPr>
        <p:spPr bwMode="auto">
          <a:xfrm>
            <a:off x="3505200" y="609600"/>
            <a:ext cx="20875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频率副词</a:t>
            </a:r>
          </a:p>
        </p:txBody>
      </p:sp>
      <p:sp>
        <p:nvSpPr>
          <p:cNvPr id="83971" name="Text Box 17"/>
          <p:cNvSpPr txBox="1">
            <a:spLocks noChangeArrowheads="1"/>
          </p:cNvSpPr>
          <p:nvPr/>
        </p:nvSpPr>
        <p:spPr bwMode="auto">
          <a:xfrm>
            <a:off x="396875" y="1524000"/>
            <a:ext cx="849630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355" indent="-173355"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  <a:buFontTx/>
              <a:buChar char="•"/>
            </a:pP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always</a:t>
            </a:r>
            <a:r>
              <a:rPr lang="zh-CN" altLang="en-US" sz="2800" b="1" dirty="0">
                <a:latin typeface="Times New Roman" panose="02020603050405020304" pitchFamily="18" charset="0"/>
              </a:rPr>
              <a:t>意为 “总是”，表示动作的重复或状态   </a:t>
            </a:r>
          </a:p>
          <a:p>
            <a:pPr algn="l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       的延续。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usually</a:t>
            </a:r>
            <a:r>
              <a:rPr lang="zh-CN" altLang="en-US" sz="2800" b="1" dirty="0">
                <a:latin typeface="Times New Roman" panose="02020603050405020304" pitchFamily="18" charset="0"/>
              </a:rPr>
              <a:t>意为 “通常”，表示很少有例外。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often</a:t>
            </a:r>
            <a:r>
              <a:rPr lang="zh-CN" altLang="en-US" sz="2800" b="1" dirty="0">
                <a:latin typeface="Times New Roman" panose="02020603050405020304" pitchFamily="18" charset="0"/>
              </a:rPr>
              <a:t>意为 “经常”，表示动作的重复，但不如  </a:t>
            </a:r>
          </a:p>
          <a:p>
            <a:pPr algn="l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    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usually</a:t>
            </a:r>
            <a:r>
              <a:rPr lang="zh-CN" altLang="en-US" sz="2800" b="1" dirty="0">
                <a:latin typeface="Times New Roman" panose="02020603050405020304" pitchFamily="18" charset="0"/>
              </a:rPr>
              <a:t>那么频繁，中间有间断。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sometimes</a:t>
            </a:r>
            <a:r>
              <a:rPr lang="zh-CN" altLang="en-US" sz="2800" b="1" dirty="0">
                <a:latin typeface="Times New Roman" panose="02020603050405020304" pitchFamily="18" charset="0"/>
              </a:rPr>
              <a:t>意为 “有时”，表示动作偶尔发生。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hardly</a:t>
            </a:r>
            <a:r>
              <a:rPr lang="zh-CN" altLang="en-US" sz="2800" b="1" dirty="0">
                <a:latin typeface="Times New Roman" panose="02020603050405020304" pitchFamily="18" charset="0"/>
              </a:rPr>
              <a:t>意为 “几乎不”，常和</a:t>
            </a:r>
            <a:r>
              <a:rPr lang="en-US" altLang="zh-CN" sz="2800" b="1" dirty="0">
                <a:latin typeface="Times New Roman" panose="02020603050405020304" pitchFamily="18" charset="0"/>
              </a:rPr>
              <a:t>ever</a:t>
            </a:r>
            <a:r>
              <a:rPr lang="zh-CN" altLang="en-US" sz="2800" b="1" dirty="0">
                <a:latin typeface="Times New Roman" panose="02020603050405020304" pitchFamily="18" charset="0"/>
              </a:rPr>
              <a:t>连用表示强调。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never</a:t>
            </a:r>
            <a:r>
              <a:rPr lang="zh-CN" altLang="en-US" sz="2800" b="1" dirty="0">
                <a:latin typeface="Times New Roman" panose="02020603050405020304" pitchFamily="18" charset="0"/>
              </a:rPr>
              <a:t>意为 “从未”。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6"/>
          <p:cNvGrpSpPr/>
          <p:nvPr/>
        </p:nvGrpSpPr>
        <p:grpSpPr bwMode="auto">
          <a:xfrm>
            <a:off x="395288" y="1195388"/>
            <a:ext cx="4752975" cy="4321175"/>
            <a:chOff x="0" y="0"/>
            <a:chExt cx="4176" cy="3600"/>
          </a:xfrm>
        </p:grpSpPr>
        <p:sp>
          <p:nvSpPr>
            <p:cNvPr id="84995" name="Pyr1"/>
            <p:cNvSpPr>
              <a:spLocks noEditPoints="1" noChangeArrowheads="1"/>
            </p:cNvSpPr>
            <p:nvPr/>
          </p:nvSpPr>
          <p:spPr bwMode="auto">
            <a:xfrm>
              <a:off x="1625" y="0"/>
              <a:ext cx="936" cy="7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5400 w 21600"/>
                <a:gd name="T10" fmla="*/ 11802 h 21600"/>
                <a:gd name="T11" fmla="*/ 16200 w 21600"/>
                <a:gd name="T12" fmla="*/ 2059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 cmpd="sng">
              <a:solidFill>
                <a:srgbClr val="000000"/>
              </a:solidFill>
              <a:miter lim="800000"/>
            </a:ln>
          </p:spPr>
          <p:txBody>
            <a:bodyPr lIns="70546" tIns="35273" rIns="70546" bIns="35273"/>
            <a:lstStyle/>
            <a:p>
              <a:endParaRPr lang="zh-CN" altLang="en-US"/>
            </a:p>
          </p:txBody>
        </p:sp>
        <p:sp>
          <p:nvSpPr>
            <p:cNvPr id="84996" name="Pyr2"/>
            <p:cNvSpPr>
              <a:spLocks noEditPoints="1" noChangeArrowheads="1"/>
            </p:cNvSpPr>
            <p:nvPr/>
          </p:nvSpPr>
          <p:spPr bwMode="auto">
            <a:xfrm>
              <a:off x="1083" y="798"/>
              <a:ext cx="2015" cy="9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89 w 21600"/>
                <a:gd name="T13" fmla="*/ 508 h 21600"/>
                <a:gd name="T14" fmla="*/ 15811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 cmpd="sng">
              <a:solidFill>
                <a:srgbClr val="000000"/>
              </a:solidFill>
              <a:miter lim="800000"/>
            </a:ln>
          </p:spPr>
          <p:txBody>
            <a:bodyPr lIns="70546" tIns="35273" rIns="70546" bIns="35273"/>
            <a:lstStyle/>
            <a:p>
              <a:endParaRPr lang="zh-CN" altLang="en-US"/>
            </a:p>
          </p:txBody>
        </p:sp>
        <p:sp>
          <p:nvSpPr>
            <p:cNvPr id="84997" name="Pyr3"/>
            <p:cNvSpPr>
              <a:spLocks noEditPoints="1" noChangeArrowheads="1"/>
            </p:cNvSpPr>
            <p:nvPr/>
          </p:nvSpPr>
          <p:spPr bwMode="auto">
            <a:xfrm>
              <a:off x="547" y="1734"/>
              <a:ext cx="3087" cy="9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90 w 21600"/>
                <a:gd name="T13" fmla="*/ 508 h 21600"/>
                <a:gd name="T14" fmla="*/ 16310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 cmpd="sng">
              <a:solidFill>
                <a:srgbClr val="000000"/>
              </a:solidFill>
              <a:miter lim="800000"/>
            </a:ln>
          </p:spPr>
          <p:txBody>
            <a:bodyPr lIns="70546" tIns="35273" rIns="70546" bIns="35273"/>
            <a:lstStyle/>
            <a:p>
              <a:endParaRPr lang="zh-CN" altLang="en-US"/>
            </a:p>
          </p:txBody>
        </p:sp>
        <p:sp>
          <p:nvSpPr>
            <p:cNvPr id="84998" name="Pyr4"/>
            <p:cNvSpPr>
              <a:spLocks noEditPoints="1" noChangeArrowheads="1"/>
            </p:cNvSpPr>
            <p:nvPr/>
          </p:nvSpPr>
          <p:spPr bwMode="auto">
            <a:xfrm>
              <a:off x="0" y="2664"/>
              <a:ext cx="4176" cy="9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84 w 21600"/>
                <a:gd name="T13" fmla="*/ 508 h 21600"/>
                <a:gd name="T14" fmla="*/ 1731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 cmpd="sng">
              <a:solidFill>
                <a:srgbClr val="000000"/>
              </a:solidFill>
              <a:miter lim="800000"/>
            </a:ln>
          </p:spPr>
          <p:txBody>
            <a:bodyPr lIns="70546" tIns="35273" rIns="70546" bIns="35273"/>
            <a:lstStyle/>
            <a:p>
              <a:endParaRPr lang="zh-CN" altLang="en-US"/>
            </a:p>
          </p:txBody>
        </p:sp>
      </p:grpSp>
      <p:sp>
        <p:nvSpPr>
          <p:cNvPr id="84999" name="Text Box 17"/>
          <p:cNvSpPr txBox="1">
            <a:spLocks noChangeArrowheads="1"/>
          </p:cNvSpPr>
          <p:nvPr/>
        </p:nvSpPr>
        <p:spPr bwMode="auto">
          <a:xfrm>
            <a:off x="1981200" y="4870450"/>
            <a:ext cx="1774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r>
              <a:rPr lang="zh-CN" altLang="zh-CN" sz="2800" b="1"/>
              <a:t>always</a:t>
            </a:r>
          </a:p>
        </p:txBody>
      </p:sp>
      <p:sp>
        <p:nvSpPr>
          <p:cNvPr id="85000" name="Text Box 18"/>
          <p:cNvSpPr txBox="1">
            <a:spLocks noChangeArrowheads="1"/>
          </p:cNvSpPr>
          <p:nvPr/>
        </p:nvSpPr>
        <p:spPr bwMode="auto">
          <a:xfrm>
            <a:off x="2216150" y="3929063"/>
            <a:ext cx="14112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r>
              <a:rPr lang="zh-CN" altLang="zh-CN" sz="2800" b="1"/>
              <a:t>usually</a:t>
            </a:r>
          </a:p>
        </p:txBody>
      </p:sp>
      <p:sp>
        <p:nvSpPr>
          <p:cNvPr id="85001" name="Text Box 19"/>
          <p:cNvSpPr txBox="1">
            <a:spLocks noChangeArrowheads="1"/>
          </p:cNvSpPr>
          <p:nvPr/>
        </p:nvSpPr>
        <p:spPr bwMode="auto">
          <a:xfrm>
            <a:off x="2259013" y="3211513"/>
            <a:ext cx="1055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r>
              <a:rPr lang="zh-CN" altLang="zh-CN" sz="2800" b="1"/>
              <a:t>often</a:t>
            </a:r>
          </a:p>
        </p:txBody>
      </p:sp>
      <p:sp>
        <p:nvSpPr>
          <p:cNvPr id="85002" name="Text Box 20"/>
          <p:cNvSpPr txBox="1">
            <a:spLocks noChangeArrowheads="1"/>
          </p:cNvSpPr>
          <p:nvPr/>
        </p:nvSpPr>
        <p:spPr bwMode="auto">
          <a:xfrm>
            <a:off x="1852613" y="2478088"/>
            <a:ext cx="18430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r>
              <a:rPr lang="zh-CN" altLang="zh-CN" sz="2500" b="1"/>
              <a:t>sometimes</a:t>
            </a:r>
          </a:p>
        </p:txBody>
      </p:sp>
      <p:sp>
        <p:nvSpPr>
          <p:cNvPr id="85003" name="Text Box 21"/>
          <p:cNvSpPr txBox="1">
            <a:spLocks noChangeArrowheads="1"/>
          </p:cNvSpPr>
          <p:nvPr/>
        </p:nvSpPr>
        <p:spPr bwMode="auto">
          <a:xfrm>
            <a:off x="1984375" y="1758950"/>
            <a:ext cx="18780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r>
              <a:rPr lang="zh-CN" altLang="zh-CN" sz="2500" b="1"/>
              <a:t>hardly ever</a:t>
            </a:r>
          </a:p>
        </p:txBody>
      </p:sp>
      <p:sp>
        <p:nvSpPr>
          <p:cNvPr id="85004" name="Text Box 22"/>
          <p:cNvSpPr txBox="1">
            <a:spLocks noChangeArrowheads="1"/>
          </p:cNvSpPr>
          <p:nvPr/>
        </p:nvSpPr>
        <p:spPr bwMode="auto">
          <a:xfrm>
            <a:off x="2195513" y="766763"/>
            <a:ext cx="1135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r>
              <a:rPr lang="zh-CN" altLang="zh-CN" sz="2800" b="1"/>
              <a:t>never</a:t>
            </a:r>
          </a:p>
        </p:txBody>
      </p:sp>
      <p:sp>
        <p:nvSpPr>
          <p:cNvPr id="85005" name="Text Box 23"/>
          <p:cNvSpPr txBox="1">
            <a:spLocks noChangeArrowheads="1"/>
          </p:cNvSpPr>
          <p:nvPr/>
        </p:nvSpPr>
        <p:spPr bwMode="auto">
          <a:xfrm>
            <a:off x="6149975" y="728663"/>
            <a:ext cx="2041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r>
              <a:rPr lang="zh-CN" altLang="en-US" sz="3200" b="1">
                <a:solidFill>
                  <a:srgbClr val="FF0000"/>
                </a:solidFill>
              </a:rPr>
              <a:t>从不</a:t>
            </a:r>
            <a:r>
              <a:rPr lang="zh-CN" altLang="zh-CN" sz="3200" b="1">
                <a:solidFill>
                  <a:srgbClr val="FF0000"/>
                </a:solidFill>
              </a:rPr>
              <a:t>, </a:t>
            </a:r>
            <a:r>
              <a:rPr lang="zh-CN" altLang="en-US" sz="3200" b="1">
                <a:solidFill>
                  <a:srgbClr val="FF0000"/>
                </a:solidFill>
              </a:rPr>
              <a:t>从未</a:t>
            </a:r>
          </a:p>
        </p:txBody>
      </p:sp>
      <p:sp>
        <p:nvSpPr>
          <p:cNvPr id="85006" name="Text Box 24"/>
          <p:cNvSpPr txBox="1">
            <a:spLocks noChangeArrowheads="1"/>
          </p:cNvSpPr>
          <p:nvPr/>
        </p:nvSpPr>
        <p:spPr bwMode="auto">
          <a:xfrm>
            <a:off x="5983288" y="1628775"/>
            <a:ext cx="24495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r>
              <a:rPr lang="zh-CN" altLang="en-US" sz="3200" b="1">
                <a:solidFill>
                  <a:srgbClr val="FF0000"/>
                </a:solidFill>
              </a:rPr>
              <a:t>很少</a:t>
            </a:r>
            <a:r>
              <a:rPr lang="zh-CN" altLang="zh-CN" sz="3200" b="1">
                <a:solidFill>
                  <a:srgbClr val="FF0000"/>
                </a:solidFill>
              </a:rPr>
              <a:t>, </a:t>
            </a:r>
            <a:r>
              <a:rPr lang="zh-CN" altLang="en-US" sz="3200" b="1">
                <a:solidFill>
                  <a:srgbClr val="FF0000"/>
                </a:solidFill>
              </a:rPr>
              <a:t>几乎不</a:t>
            </a:r>
          </a:p>
        </p:txBody>
      </p:sp>
      <p:sp>
        <p:nvSpPr>
          <p:cNvPr id="85007" name="Text Box 25"/>
          <p:cNvSpPr txBox="1">
            <a:spLocks noChangeArrowheads="1"/>
          </p:cNvSpPr>
          <p:nvPr/>
        </p:nvSpPr>
        <p:spPr bwMode="auto">
          <a:xfrm>
            <a:off x="6548438" y="2438400"/>
            <a:ext cx="1000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r>
              <a:rPr lang="zh-CN" altLang="en-US" sz="3200" b="1">
                <a:solidFill>
                  <a:srgbClr val="FF0000"/>
                </a:solidFill>
              </a:rPr>
              <a:t>有时</a:t>
            </a:r>
          </a:p>
        </p:txBody>
      </p:sp>
      <p:sp>
        <p:nvSpPr>
          <p:cNvPr id="85008" name="Text Box 26"/>
          <p:cNvSpPr txBox="1">
            <a:spLocks noChangeArrowheads="1"/>
          </p:cNvSpPr>
          <p:nvPr/>
        </p:nvSpPr>
        <p:spPr bwMode="auto">
          <a:xfrm>
            <a:off x="6234113" y="3248025"/>
            <a:ext cx="204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r>
              <a:rPr lang="zh-CN" altLang="en-US" sz="3200" b="1">
                <a:solidFill>
                  <a:srgbClr val="FF0000"/>
                </a:solidFill>
              </a:rPr>
              <a:t>经常</a:t>
            </a:r>
            <a:r>
              <a:rPr lang="zh-CN" altLang="zh-CN" sz="3200" b="1">
                <a:solidFill>
                  <a:srgbClr val="FF0000"/>
                </a:solidFill>
              </a:rPr>
              <a:t>, </a:t>
            </a:r>
            <a:r>
              <a:rPr lang="zh-CN" altLang="en-US" sz="3200" b="1">
                <a:solidFill>
                  <a:srgbClr val="FF0000"/>
                </a:solidFill>
              </a:rPr>
              <a:t>常常</a:t>
            </a:r>
          </a:p>
        </p:txBody>
      </p:sp>
      <p:sp>
        <p:nvSpPr>
          <p:cNvPr id="85009" name="Text Box 27"/>
          <p:cNvSpPr txBox="1">
            <a:spLocks noChangeArrowheads="1"/>
          </p:cNvSpPr>
          <p:nvPr/>
        </p:nvSpPr>
        <p:spPr bwMode="auto">
          <a:xfrm>
            <a:off x="6234113" y="3968750"/>
            <a:ext cx="204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r>
              <a:rPr lang="zh-CN" altLang="en-US" sz="3200" b="1">
                <a:solidFill>
                  <a:srgbClr val="FF0000"/>
                </a:solidFill>
              </a:rPr>
              <a:t>通常</a:t>
            </a:r>
            <a:r>
              <a:rPr lang="zh-CN" altLang="zh-CN" sz="3200" b="1">
                <a:solidFill>
                  <a:srgbClr val="FF0000"/>
                </a:solidFill>
              </a:rPr>
              <a:t>, </a:t>
            </a:r>
            <a:r>
              <a:rPr lang="zh-CN" altLang="en-US" sz="3200" b="1">
                <a:solidFill>
                  <a:srgbClr val="FF0000"/>
                </a:solidFill>
              </a:rPr>
              <a:t>一般</a:t>
            </a:r>
          </a:p>
        </p:txBody>
      </p:sp>
      <p:sp>
        <p:nvSpPr>
          <p:cNvPr id="85010" name="Text Box 28"/>
          <p:cNvSpPr txBox="1">
            <a:spLocks noChangeArrowheads="1"/>
          </p:cNvSpPr>
          <p:nvPr/>
        </p:nvSpPr>
        <p:spPr bwMode="auto">
          <a:xfrm>
            <a:off x="6643688" y="4778375"/>
            <a:ext cx="1000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r>
              <a:rPr lang="zh-CN" altLang="en-US" sz="3200" b="1">
                <a:solidFill>
                  <a:srgbClr val="FF0000"/>
                </a:solidFill>
              </a:rPr>
              <a:t>总是</a:t>
            </a:r>
          </a:p>
        </p:txBody>
      </p:sp>
      <p:sp>
        <p:nvSpPr>
          <p:cNvPr id="85011" name="Text Box 29"/>
          <p:cNvSpPr txBox="1">
            <a:spLocks noChangeArrowheads="1"/>
          </p:cNvSpPr>
          <p:nvPr/>
        </p:nvSpPr>
        <p:spPr bwMode="auto">
          <a:xfrm>
            <a:off x="4960938" y="4910138"/>
            <a:ext cx="9953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r>
              <a:rPr lang="zh-CN" altLang="zh-CN" sz="2500" b="1">
                <a:effectLst>
                  <a:outerShdw blurRad="38100" dist="38100" dir="2700000" algn="tl">
                    <a:srgbClr val="C0C0C0"/>
                  </a:outerShdw>
                </a:effectLst>
              </a:rPr>
              <a:t>100%</a:t>
            </a:r>
          </a:p>
        </p:txBody>
      </p:sp>
      <p:sp>
        <p:nvSpPr>
          <p:cNvPr id="85012" name="Line 30"/>
          <p:cNvSpPr>
            <a:spLocks noChangeShapeType="1"/>
          </p:cNvSpPr>
          <p:nvPr/>
        </p:nvSpPr>
        <p:spPr bwMode="auto">
          <a:xfrm flipV="1">
            <a:off x="5437188" y="979488"/>
            <a:ext cx="0" cy="3962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8508" tIns="59255" rIns="118508" bIns="59255"/>
          <a:lstStyle/>
          <a:p>
            <a:endParaRPr lang="zh-CN" altLang="en-US"/>
          </a:p>
        </p:txBody>
      </p:sp>
      <p:sp>
        <p:nvSpPr>
          <p:cNvPr id="85013" name="Text Box 31"/>
          <p:cNvSpPr txBox="1">
            <a:spLocks noChangeArrowheads="1"/>
          </p:cNvSpPr>
          <p:nvPr/>
        </p:nvSpPr>
        <p:spPr bwMode="auto">
          <a:xfrm>
            <a:off x="4718050" y="549275"/>
            <a:ext cx="698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r>
              <a:rPr lang="zh-CN" altLang="zh-CN" sz="2800" b="1"/>
              <a:t>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830263" y="2709863"/>
            <a:ext cx="287337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08" tIns="59255" rIns="118508" bIns="59255" anchor="ctr"/>
          <a:lstStyle/>
          <a:p>
            <a:pPr algn="l"/>
            <a:endParaRPr lang="zh-CN" altLang="zh-CN" sz="2000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2339975" y="3141663"/>
            <a:ext cx="2889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08" tIns="59255" rIns="118508" bIns="59255" anchor="ctr"/>
          <a:lstStyle/>
          <a:p>
            <a:pPr algn="l"/>
            <a:endParaRPr lang="zh-CN" altLang="zh-CN" sz="2000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779838" y="3789363"/>
            <a:ext cx="28892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08" tIns="59255" rIns="118508" bIns="59255" anchor="ctr"/>
          <a:lstStyle/>
          <a:p>
            <a:pPr algn="l"/>
            <a:endParaRPr lang="zh-CN" altLang="zh-CN" sz="2000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5221288" y="4440238"/>
            <a:ext cx="2889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08" tIns="59255" rIns="118508" bIns="59255" anchor="ctr"/>
          <a:lstStyle/>
          <a:p>
            <a:pPr algn="l"/>
            <a:endParaRPr lang="zh-CN" altLang="zh-CN" sz="2000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6731000" y="4799013"/>
            <a:ext cx="2889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08" tIns="59255" rIns="118508" bIns="59255" anchor="ctr"/>
          <a:lstStyle/>
          <a:p>
            <a:pPr algn="l"/>
            <a:endParaRPr lang="zh-CN" altLang="zh-CN" sz="2000"/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6175" y="2719388"/>
            <a:ext cx="9048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3005138"/>
            <a:ext cx="7508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8613" y="3662363"/>
            <a:ext cx="111601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3088" y="4406900"/>
            <a:ext cx="73183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850" y="4546600"/>
            <a:ext cx="5143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53450" y="4503738"/>
            <a:ext cx="590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2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488" y="5011738"/>
            <a:ext cx="14557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3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19250" y="5091113"/>
            <a:ext cx="152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4" name="Picture 1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03575" y="5084763"/>
            <a:ext cx="11620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5" name="Picture 1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27538" y="5041900"/>
            <a:ext cx="16287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6" name="Picture 2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56325" y="5084763"/>
            <a:ext cx="19145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7" name="Picture 2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85138" y="5157788"/>
            <a:ext cx="10588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38" name="右箭头 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56325" y="6099175"/>
            <a:ext cx="863600" cy="733425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zh-CN" altLang="zh-CN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  <p:bldP spid="86022" grpId="0"/>
      <p:bldP spid="86023" grpId="0"/>
      <p:bldP spid="86024" grpId="0"/>
      <p:bldP spid="860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圆角矩形 5"/>
          <p:cNvSpPr>
            <a:spLocks noChangeArrowheads="1"/>
          </p:cNvSpPr>
          <p:nvPr/>
        </p:nvSpPr>
        <p:spPr bwMode="auto">
          <a:xfrm>
            <a:off x="381000" y="3352800"/>
            <a:ext cx="5410200" cy="2514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zh-CN" sz="2000">
              <a:solidFill>
                <a:srgbClr val="FFFFFF"/>
              </a:solidFill>
            </a:endParaRPr>
          </a:p>
        </p:txBody>
      </p:sp>
      <p:sp>
        <p:nvSpPr>
          <p:cNvPr id="87043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8077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600" b="1" dirty="0">
                <a:solidFill>
                  <a:srgbClr val="0000CC"/>
                </a:solidFill>
              </a:rPr>
              <a:t>1c Talk about the people in the picture above. What do they do on weekends?</a:t>
            </a:r>
          </a:p>
          <a:p>
            <a:pPr algn="l"/>
            <a:r>
              <a:rPr lang="zh-CN" altLang="zh-CN" sz="2000" dirty="0"/>
              <a:t>  </a:t>
            </a:r>
          </a:p>
          <a:p>
            <a:pPr algn="l"/>
            <a:endParaRPr lang="zh-CN" altLang="zh-CN" sz="2000" dirty="0"/>
          </a:p>
        </p:txBody>
      </p:sp>
      <p:sp>
        <p:nvSpPr>
          <p:cNvPr id="87044" name="TextBox 4"/>
          <p:cNvSpPr txBox="1">
            <a:spLocks noChangeArrowheads="1"/>
          </p:cNvSpPr>
          <p:nvPr/>
        </p:nvSpPr>
        <p:spPr bwMode="auto">
          <a:xfrm>
            <a:off x="409575" y="3657600"/>
            <a:ext cx="62484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ts val="3600"/>
              </a:lnSpc>
            </a:pPr>
            <a:r>
              <a:rPr lang="zh-C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What does he do on weekends?</a:t>
            </a:r>
          </a:p>
          <a:p>
            <a:pPr algn="l">
              <a:lnSpc>
                <a:spcPts val="3600"/>
              </a:lnSpc>
            </a:pPr>
            <a:r>
              <a:rPr lang="zh-C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He usually </a:t>
            </a:r>
            <a:r>
              <a:rPr lang="zh-CN" altLang="zh-C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watches TV</a:t>
            </a:r>
            <a:r>
              <a:rPr lang="zh-C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ts val="3600"/>
              </a:lnSpc>
            </a:pPr>
            <a:r>
              <a:rPr lang="zh-C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Does he </a:t>
            </a:r>
            <a:r>
              <a:rPr lang="zh-CN" altLang="zh-C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shopping</a:t>
            </a:r>
            <a:r>
              <a:rPr lang="zh-C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>
              <a:lnSpc>
                <a:spcPts val="3600"/>
              </a:lnSpc>
            </a:pPr>
            <a:r>
              <a:rPr lang="zh-C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No, he </a:t>
            </a:r>
            <a:r>
              <a:rPr lang="zh-CN" altLang="zh-C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 goes shopping</a:t>
            </a:r>
            <a:r>
              <a:rPr lang="zh-C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7045" name="图片 6" descr="QQ截图201307261703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0450" y="1905000"/>
            <a:ext cx="30035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图片 7" descr="QQ截图201307261705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200525"/>
            <a:ext cx="3048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圆角矩形 12"/>
          <p:cNvSpPr>
            <a:spLocks noChangeArrowheads="1"/>
          </p:cNvSpPr>
          <p:nvPr/>
        </p:nvSpPr>
        <p:spPr bwMode="auto">
          <a:xfrm>
            <a:off x="4953000" y="2438400"/>
            <a:ext cx="3810000" cy="3962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8067" name="圆角矩形 5"/>
          <p:cNvSpPr>
            <a:spLocks noChangeArrowheads="1"/>
          </p:cNvSpPr>
          <p:nvPr/>
        </p:nvSpPr>
        <p:spPr bwMode="auto">
          <a:xfrm>
            <a:off x="304800" y="2667000"/>
            <a:ext cx="4191000" cy="3429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8068" name="TextBox 3"/>
          <p:cNvSpPr txBox="1">
            <a:spLocks noChangeArrowheads="1"/>
          </p:cNvSpPr>
          <p:nvPr/>
        </p:nvSpPr>
        <p:spPr bwMode="auto">
          <a:xfrm>
            <a:off x="533400" y="914400"/>
            <a:ext cx="822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200" b="1" dirty="0">
                <a:solidFill>
                  <a:srgbClr val="0000CC"/>
                </a:solidFill>
              </a:rPr>
              <a:t>2a Listen and Number the activities </a:t>
            </a:r>
          </a:p>
          <a:p>
            <a:pPr algn="l"/>
            <a:r>
              <a:rPr lang="zh-CN" altLang="zh-CN" sz="3200" b="1" dirty="0">
                <a:solidFill>
                  <a:srgbClr val="0000CC"/>
                </a:solidFill>
              </a:rPr>
              <a:t>     you hear</a:t>
            </a:r>
            <a:r>
              <a:rPr lang="zh-CN" altLang="zh-CN" sz="3200" b="1" dirty="0" smtClean="0">
                <a:solidFill>
                  <a:srgbClr val="0000CC"/>
                </a:solidFill>
              </a:rPr>
              <a:t>.</a:t>
            </a:r>
            <a:endParaRPr lang="zh-CN" altLang="zh-CN" sz="3200" b="1" dirty="0">
              <a:solidFill>
                <a:srgbClr val="0000CC"/>
              </a:solidFill>
            </a:endParaRPr>
          </a:p>
        </p:txBody>
      </p:sp>
      <p:sp>
        <p:nvSpPr>
          <p:cNvPr id="88069" name="TextBox 4"/>
          <p:cNvSpPr txBox="1">
            <a:spLocks noChangeArrowheads="1"/>
          </p:cNvSpPr>
          <p:nvPr/>
        </p:nvSpPr>
        <p:spPr bwMode="auto">
          <a:xfrm>
            <a:off x="609600" y="2667000"/>
            <a:ext cx="38862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2800" dirty="0"/>
              <a:t>Activities</a:t>
            </a:r>
          </a:p>
          <a:p>
            <a:pPr algn="l"/>
            <a:r>
              <a:rPr lang="zh-CN" altLang="zh-CN" sz="2800" dirty="0"/>
              <a:t>                                    </a:t>
            </a:r>
          </a:p>
          <a:p>
            <a:pPr algn="l"/>
            <a:r>
              <a:rPr lang="zh-CN" altLang="zh-CN" sz="2800" dirty="0"/>
              <a:t>a. </a:t>
            </a:r>
            <a:r>
              <a:rPr lang="zh-CN" altLang="zh-CN" sz="2800" u="sng" dirty="0"/>
              <a:t>       </a:t>
            </a:r>
            <a:r>
              <a:rPr lang="zh-CN" altLang="zh-CN" sz="2800" dirty="0"/>
              <a:t>go to the movies    </a:t>
            </a:r>
          </a:p>
          <a:p>
            <a:pPr algn="l"/>
            <a:r>
              <a:rPr lang="zh-CN" altLang="zh-CN" sz="2800" dirty="0"/>
              <a:t>b. </a:t>
            </a:r>
            <a:r>
              <a:rPr lang="zh-CN" altLang="zh-CN" sz="2800" u="sng" dirty="0"/>
              <a:t>   1    </a:t>
            </a:r>
            <a:r>
              <a:rPr lang="zh-CN" altLang="zh-CN" sz="2800" dirty="0"/>
              <a:t> watch TV</a:t>
            </a:r>
          </a:p>
          <a:p>
            <a:pPr algn="l"/>
            <a:r>
              <a:rPr lang="zh-CN" altLang="zh-CN" sz="2800" dirty="0"/>
              <a:t>c. </a:t>
            </a:r>
            <a:r>
              <a:rPr lang="zh-CN" altLang="zh-CN" sz="2800" u="sng" dirty="0"/>
              <a:t>       </a:t>
            </a:r>
            <a:r>
              <a:rPr lang="zh-CN" altLang="zh-CN" sz="2800" dirty="0"/>
              <a:t> shop</a:t>
            </a:r>
          </a:p>
          <a:p>
            <a:pPr algn="l"/>
            <a:r>
              <a:rPr lang="zh-CN" altLang="zh-CN" sz="2800" dirty="0"/>
              <a:t>d. </a:t>
            </a:r>
            <a:r>
              <a:rPr lang="zh-CN" altLang="zh-CN" sz="2800" u="sng" dirty="0"/>
              <a:t>       </a:t>
            </a:r>
            <a:r>
              <a:rPr lang="zh-CN" altLang="zh-CN" sz="2800" dirty="0"/>
              <a:t> exercise</a:t>
            </a:r>
          </a:p>
          <a:p>
            <a:pPr algn="l"/>
            <a:r>
              <a:rPr lang="zh-CN" altLang="zh-CN" sz="2800" dirty="0"/>
              <a:t>e. </a:t>
            </a:r>
            <a:r>
              <a:rPr lang="zh-CN" altLang="zh-CN" sz="2800" u="sng" dirty="0"/>
              <a:t>       </a:t>
            </a:r>
            <a:r>
              <a:rPr lang="zh-CN" altLang="zh-CN" sz="2800" dirty="0"/>
              <a:t> red</a:t>
            </a:r>
          </a:p>
        </p:txBody>
      </p:sp>
      <p:sp>
        <p:nvSpPr>
          <p:cNvPr id="88071" name="TextBox 7"/>
          <p:cNvSpPr txBox="1">
            <a:spLocks noChangeArrowheads="1"/>
          </p:cNvSpPr>
          <p:nvPr/>
        </p:nvSpPr>
        <p:spPr bwMode="auto">
          <a:xfrm>
            <a:off x="1219200" y="51816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8072" name="TextBox 8"/>
          <p:cNvSpPr txBox="1">
            <a:spLocks noChangeArrowheads="1"/>
          </p:cNvSpPr>
          <p:nvPr/>
        </p:nvSpPr>
        <p:spPr bwMode="auto">
          <a:xfrm>
            <a:off x="1295400" y="35052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8073" name="TextBox 9"/>
          <p:cNvSpPr txBox="1">
            <a:spLocks noChangeArrowheads="1"/>
          </p:cNvSpPr>
          <p:nvPr/>
        </p:nvSpPr>
        <p:spPr bwMode="auto">
          <a:xfrm>
            <a:off x="1219200" y="47244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28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8074" name="TextBox 10"/>
          <p:cNvSpPr txBox="1">
            <a:spLocks noChangeArrowheads="1"/>
          </p:cNvSpPr>
          <p:nvPr/>
        </p:nvSpPr>
        <p:spPr bwMode="auto">
          <a:xfrm>
            <a:off x="1219200" y="43434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2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8075" name="TextBox 11"/>
          <p:cNvSpPr txBox="1">
            <a:spLocks noChangeArrowheads="1"/>
          </p:cNvSpPr>
          <p:nvPr/>
        </p:nvSpPr>
        <p:spPr bwMode="auto">
          <a:xfrm>
            <a:off x="5181600" y="2228850"/>
            <a:ext cx="38862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endParaRPr lang="zh-CN" altLang="zh-CN" sz="2800"/>
          </a:p>
          <a:p>
            <a:pPr algn="l"/>
            <a:r>
              <a:rPr lang="zh-CN" altLang="zh-CN" sz="2800"/>
              <a:t>How often</a:t>
            </a:r>
          </a:p>
          <a:p>
            <a:pPr algn="l"/>
            <a:endParaRPr lang="zh-CN" altLang="zh-CN" sz="2800"/>
          </a:p>
          <a:p>
            <a:pPr algn="l"/>
            <a:r>
              <a:rPr lang="zh-CN" altLang="zh-CN" sz="2800"/>
              <a:t>every day </a:t>
            </a:r>
          </a:p>
          <a:p>
            <a:pPr algn="l"/>
            <a:r>
              <a:rPr lang="zh-CN" altLang="zh-CN" sz="2800"/>
              <a:t>once a week</a:t>
            </a:r>
          </a:p>
          <a:p>
            <a:pPr algn="l"/>
            <a:r>
              <a:rPr lang="zh-CN" altLang="zh-CN" sz="2800"/>
              <a:t>twice a week</a:t>
            </a:r>
          </a:p>
          <a:p>
            <a:pPr algn="l"/>
            <a:r>
              <a:rPr lang="zh-CN" altLang="zh-CN" sz="2800"/>
              <a:t>three times a week</a:t>
            </a:r>
          </a:p>
          <a:p>
            <a:pPr algn="l"/>
            <a:r>
              <a:rPr lang="zh-CN" altLang="zh-CN" sz="2800"/>
              <a:t>once a month</a:t>
            </a:r>
          </a:p>
          <a:p>
            <a:pPr algn="l"/>
            <a:r>
              <a:rPr lang="zh-CN" altLang="zh-CN" sz="2800"/>
              <a:t>twice a month</a:t>
            </a:r>
          </a:p>
          <a:p>
            <a:pPr algn="l"/>
            <a:endParaRPr lang="zh-CN" altLang="zh-CN" sz="2800"/>
          </a:p>
        </p:txBody>
      </p:sp>
      <p:cxnSp>
        <p:nvCxnSpPr>
          <p:cNvPr id="22540" name="直接箭头连接符 14"/>
          <p:cNvCxnSpPr>
            <a:cxnSpLocks noChangeShapeType="1"/>
          </p:cNvCxnSpPr>
          <p:nvPr/>
        </p:nvCxnSpPr>
        <p:spPr bwMode="auto">
          <a:xfrm>
            <a:off x="3503613" y="4189413"/>
            <a:ext cx="1601787" cy="45878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1" name="直接箭头连接符 19"/>
          <p:cNvCxnSpPr>
            <a:cxnSpLocks noChangeShapeType="1"/>
          </p:cNvCxnSpPr>
          <p:nvPr/>
        </p:nvCxnSpPr>
        <p:spPr bwMode="auto">
          <a:xfrm rot="5400000" flipH="1" flipV="1">
            <a:off x="3467100" y="3848100"/>
            <a:ext cx="1752600" cy="1676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2" name="直接箭头连接符 22"/>
          <p:cNvCxnSpPr>
            <a:cxnSpLocks noChangeShapeType="1"/>
          </p:cNvCxnSpPr>
          <p:nvPr/>
        </p:nvCxnSpPr>
        <p:spPr bwMode="auto">
          <a:xfrm rot="16200000" flipH="1">
            <a:off x="3924300" y="4152900"/>
            <a:ext cx="1600200" cy="10668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3" name="直接箭头连接符 24"/>
          <p:cNvCxnSpPr>
            <a:cxnSpLocks noChangeShapeType="1"/>
          </p:cNvCxnSpPr>
          <p:nvPr/>
        </p:nvCxnSpPr>
        <p:spPr bwMode="auto">
          <a:xfrm>
            <a:off x="3276600" y="5105400"/>
            <a:ext cx="1981200" cy="158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4" name="直接箭头连接符 26"/>
          <p:cNvCxnSpPr>
            <a:cxnSpLocks noChangeShapeType="1"/>
          </p:cNvCxnSpPr>
          <p:nvPr/>
        </p:nvCxnSpPr>
        <p:spPr bwMode="auto">
          <a:xfrm>
            <a:off x="2552700" y="4686300"/>
            <a:ext cx="2706688" cy="12033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 autoUpdateAnimBg="0"/>
      <p:bldP spid="88072" grpId="0" autoUpdateAnimBg="0"/>
      <p:bldP spid="88073" grpId="0" autoUpdateAnimBg="0"/>
      <p:bldP spid="8807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图片 6" descr="0025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806048">
            <a:off x="7551738" y="4365625"/>
            <a:ext cx="996950" cy="10795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68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图片 5" descr="001235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93007">
            <a:off x="7780338" y="5584825"/>
            <a:ext cx="996950" cy="10795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68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图片 4" descr="001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917852">
            <a:off x="7256463" y="1914525"/>
            <a:ext cx="996950" cy="10795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68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Box 3"/>
          <p:cNvSpPr txBox="1">
            <a:spLocks noChangeArrowheads="1"/>
          </p:cNvSpPr>
          <p:nvPr/>
        </p:nvSpPr>
        <p:spPr bwMode="auto">
          <a:xfrm>
            <a:off x="509828" y="609600"/>
            <a:ext cx="815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2800" b="1" dirty="0">
                <a:solidFill>
                  <a:srgbClr val="0000CC"/>
                </a:solidFill>
              </a:rPr>
              <a:t>2c How often do you do these activities?</a:t>
            </a:r>
          </a:p>
          <a:p>
            <a:pPr algn="l"/>
            <a:r>
              <a:rPr lang="zh-CN" altLang="zh-CN" sz="2800" b="1" dirty="0">
                <a:solidFill>
                  <a:srgbClr val="0000CC"/>
                </a:solidFill>
              </a:rPr>
              <a:t> Fill in the chart and then make conversations</a:t>
            </a:r>
            <a:r>
              <a:rPr lang="zh-CN" altLang="zh-CN" sz="2800" b="1" dirty="0" smtClean="0">
                <a:solidFill>
                  <a:srgbClr val="0000CC"/>
                </a:solidFill>
              </a:rPr>
              <a:t>.</a:t>
            </a:r>
            <a:endParaRPr lang="zh-CN" altLang="zh-CN" sz="2800" b="1" dirty="0">
              <a:solidFill>
                <a:srgbClr val="0000CC"/>
              </a:solidFill>
            </a:endParaRPr>
          </a:p>
        </p:txBody>
      </p:sp>
      <p:graphicFrame>
        <p:nvGraphicFramePr>
          <p:cNvPr id="89118" name="Group 30"/>
          <p:cNvGraphicFramePr>
            <a:graphicFrameLocks noGrp="1"/>
          </p:cNvGraphicFramePr>
          <p:nvPr/>
        </p:nvGraphicFramePr>
        <p:xfrm>
          <a:off x="611188" y="1947863"/>
          <a:ext cx="6096000" cy="4451352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Activities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How often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watch TV 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every day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use the internet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read English books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go to the movies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exercise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9117" name="图片 7" descr="012598.jpg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843491">
            <a:off x="7398544" y="3164682"/>
            <a:ext cx="998537" cy="10795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68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8466137" cy="368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本课时我们学习的主要语法点是由 </a:t>
            </a:r>
            <a:r>
              <a:rPr lang="zh-CN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wh-</a:t>
            </a:r>
            <a:r>
              <a:rPr lang="zh-CN" altLang="zh-CN" sz="2800" b="1" dirty="0"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</a:rPr>
              <a:t>和 </a:t>
            </a:r>
            <a:r>
              <a:rPr lang="zh-CN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how</a:t>
            </a:r>
            <a:r>
              <a:rPr lang="zh-CN" altLang="zh-CN" sz="2800" b="1" dirty="0"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</a:rPr>
              <a:t>引导的特殊疑问句以及对应的答语。如</a:t>
            </a:r>
            <a:r>
              <a:rPr lang="zh-CN" altLang="zh-CN" sz="2800" b="1" dirty="0">
                <a:latin typeface="Times New Roman" panose="02020603050405020304" pitchFamily="18" charset="0"/>
              </a:rPr>
              <a:t>: </a:t>
            </a:r>
            <a:r>
              <a:rPr lang="zh-CN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What do/does</a:t>
            </a:r>
            <a:r>
              <a:rPr lang="zh-CN" altLang="zh-CN" sz="2800" b="1" dirty="0">
                <a:solidFill>
                  <a:srgbClr val="4747FF"/>
                </a:solidFill>
                <a:latin typeface="Times New Roman" panose="02020603050405020304" pitchFamily="18" charset="0"/>
              </a:rPr>
              <a:t> …?</a:t>
            </a:r>
            <a:r>
              <a:rPr lang="zh-CN" altLang="zh-CN" sz="2800" b="1" dirty="0">
                <a:latin typeface="Times New Roman" panose="02020603050405020304" pitchFamily="18" charset="0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zh-CN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      How often do/does </a:t>
            </a:r>
            <a:r>
              <a:rPr lang="zh-CN" altLang="zh-CN" sz="2800" b="1" dirty="0">
                <a:solidFill>
                  <a:srgbClr val="4747FF"/>
                </a:solidFill>
                <a:latin typeface="Times New Roman" panose="02020603050405020304" pitchFamily="18" charset="0"/>
              </a:rPr>
              <a:t>…?</a:t>
            </a:r>
            <a:r>
              <a:rPr lang="zh-CN" altLang="zh-CN" sz="2800" b="1" dirty="0">
                <a:solidFill>
                  <a:srgbClr val="A10316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</a:rPr>
              <a:t>等。</a:t>
            </a:r>
          </a:p>
          <a:p>
            <a:pPr algn="l">
              <a:lnSpc>
                <a:spcPct val="120000"/>
              </a:lnSpc>
            </a:pPr>
            <a:r>
              <a:rPr lang="zh-CN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What do</a:t>
            </a:r>
            <a:r>
              <a:rPr lang="zh-CN" altLang="zh-CN" sz="2800" b="1" dirty="0">
                <a:solidFill>
                  <a:srgbClr val="EB0520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2800" b="1" dirty="0">
                <a:latin typeface="Times New Roman" panose="02020603050405020304" pitchFamily="18" charset="0"/>
              </a:rPr>
              <a:t>you </a:t>
            </a:r>
            <a:r>
              <a:rPr lang="zh-CN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usually</a:t>
            </a:r>
            <a:r>
              <a:rPr lang="zh-CN" altLang="zh-CN" sz="2800" b="1" dirty="0">
                <a:latin typeface="Times New Roman" panose="02020603050405020304" pitchFamily="18" charset="0"/>
              </a:rPr>
              <a:t> do on weekends?</a:t>
            </a:r>
          </a:p>
          <a:p>
            <a:pPr algn="l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你通常周末做什么？</a:t>
            </a:r>
          </a:p>
          <a:p>
            <a:pPr algn="l">
              <a:lnSpc>
                <a:spcPct val="120000"/>
              </a:lnSpc>
            </a:pPr>
            <a:r>
              <a:rPr lang="zh-CN" altLang="zh-CN" sz="2800" b="1" dirty="0">
                <a:latin typeface="Times New Roman" panose="02020603050405020304" pitchFamily="18" charset="0"/>
              </a:rPr>
              <a:t>I</a:t>
            </a:r>
            <a:r>
              <a:rPr lang="zh-CN" altLang="zh-CN" sz="2800" b="1" dirty="0">
                <a:solidFill>
                  <a:srgbClr val="EB0520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usually</a:t>
            </a:r>
            <a:r>
              <a:rPr lang="zh-CN" altLang="zh-CN" sz="2800" b="1" dirty="0">
                <a:solidFill>
                  <a:srgbClr val="EB0520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2800" b="1" dirty="0">
                <a:latin typeface="Times New Roman" panose="02020603050405020304" pitchFamily="18" charset="0"/>
              </a:rPr>
              <a:t>listen to music.</a:t>
            </a:r>
          </a:p>
          <a:p>
            <a:pPr algn="l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我通常听音乐。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250825" y="1752600"/>
            <a:ext cx="8893175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</a:pP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疑问词 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how often</a:t>
            </a:r>
            <a:r>
              <a:rPr lang="zh-CN" altLang="zh-CN" sz="2800" b="1" dirty="0"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</a:rPr>
              <a:t>是问频率 </a:t>
            </a:r>
            <a:r>
              <a:rPr lang="zh-CN" altLang="zh-CN" sz="2800" b="1" dirty="0">
                <a:latin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</a:rPr>
              <a:t>多久一次？</a:t>
            </a:r>
            <a:r>
              <a:rPr lang="zh-CN" altLang="zh-CN" sz="2800" b="1" dirty="0">
                <a:latin typeface="Times New Roman" panose="02020603050405020304" pitchFamily="18" charset="0"/>
              </a:rPr>
              <a:t>),</a:t>
            </a:r>
            <a:r>
              <a:rPr lang="zh-CN" altLang="en-US" sz="2800" b="1" dirty="0">
                <a:latin typeface="Times New Roman" panose="02020603050405020304" pitchFamily="18" charset="0"/>
              </a:rPr>
              <a:t>（在这里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助动词</a:t>
            </a:r>
            <a:r>
              <a:rPr lang="zh-CN" altLang="en-US" sz="2800" b="1" dirty="0">
                <a:latin typeface="Times New Roman" panose="02020603050405020304" pitchFamily="18" charset="0"/>
              </a:rPr>
              <a:t> 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</a:t>
            </a:r>
            <a:r>
              <a:rPr lang="zh-CN" altLang="zh-CN" sz="2800" b="1" dirty="0">
                <a:latin typeface="Times New Roman" panose="02020603050405020304" pitchFamily="18" charset="0"/>
              </a:rPr>
              <a:t> (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does</a:t>
            </a:r>
            <a:r>
              <a:rPr lang="zh-CN" altLang="en-US" sz="2800" b="1" dirty="0">
                <a:latin typeface="Times New Roman" panose="02020603050405020304" pitchFamily="18" charset="0"/>
              </a:rPr>
              <a:t>或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did</a:t>
            </a:r>
            <a:r>
              <a:rPr lang="zh-CN" altLang="zh-CN" sz="2800" b="1" dirty="0">
                <a:latin typeface="Times New Roman" panose="02020603050405020304" pitchFamily="18" charset="0"/>
              </a:rPr>
              <a:t>) </a:t>
            </a:r>
            <a:r>
              <a:rPr lang="zh-CN" altLang="en-US" sz="2800" b="1" dirty="0">
                <a:latin typeface="Times New Roman" panose="02020603050405020304" pitchFamily="18" charset="0"/>
              </a:rPr>
              <a:t>是起帮助构成疑问的作用）与一般现在时或一般过去时连用</a:t>
            </a:r>
            <a:r>
              <a:rPr lang="zh-CN" altLang="zh-CN" sz="2800" b="1" dirty="0">
                <a:latin typeface="Times New Roman" panose="02020603050405020304" pitchFamily="18" charset="0"/>
              </a:rPr>
              <a:t>, </a:t>
            </a:r>
            <a:r>
              <a:rPr lang="zh-CN" altLang="en-US" sz="2800" b="1" dirty="0">
                <a:latin typeface="Times New Roman" panose="02020603050405020304" pitchFamily="18" charset="0"/>
              </a:rPr>
              <a:t>回答一般是用表示频率的副词。</a:t>
            </a:r>
          </a:p>
          <a:p>
            <a:pPr algn="l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如：</a:t>
            </a:r>
            <a:r>
              <a:rPr lang="zh-CN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once, twice, three times…, sometimes, quite, often, never, every day, once a week, twice a month, three times a month, three or four times a month</a:t>
            </a:r>
            <a:r>
              <a:rPr lang="zh-CN" altLang="zh-CN" sz="2800" b="1" dirty="0"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</a:rPr>
              <a:t>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/>
          <p:nvPr/>
        </p:nvGrpSpPr>
        <p:grpSpPr bwMode="auto">
          <a:xfrm>
            <a:off x="2051050" y="609600"/>
            <a:ext cx="4643438" cy="1219200"/>
            <a:chOff x="0" y="0"/>
            <a:chExt cx="2925" cy="771"/>
          </a:xfrm>
        </p:grpSpPr>
        <p:pic>
          <p:nvPicPr>
            <p:cNvPr id="73731" name="Picture 3" descr="758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925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32" name="Rectangle 4"/>
            <p:cNvSpPr>
              <a:spLocks noChangeArrowheads="1"/>
            </p:cNvSpPr>
            <p:nvPr/>
          </p:nvSpPr>
          <p:spPr bwMode="auto">
            <a:xfrm>
              <a:off x="68" y="183"/>
              <a:ext cx="1836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zh-CN" altLang="zh-CN" sz="40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Words review</a:t>
              </a:r>
            </a:p>
          </p:txBody>
        </p:sp>
      </p:grp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-363538" y="1984374"/>
            <a:ext cx="3417888" cy="3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r">
              <a:lnSpc>
                <a:spcPct val="120000"/>
              </a:lnSpc>
              <a:spcBef>
                <a:spcPct val="5000"/>
              </a:spcBef>
            </a:pPr>
            <a:r>
              <a:rPr lang="zh-CN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housework </a:t>
            </a:r>
          </a:p>
          <a:p>
            <a:pPr algn="r">
              <a:lnSpc>
                <a:spcPct val="120000"/>
              </a:lnSpc>
              <a:spcBef>
                <a:spcPct val="5000"/>
              </a:spcBef>
            </a:pPr>
            <a:r>
              <a:rPr lang="zh-CN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　</a:t>
            </a:r>
            <a:r>
              <a:rPr lang="zh-CN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hardly                     </a:t>
            </a:r>
          </a:p>
          <a:p>
            <a:pPr algn="r">
              <a:lnSpc>
                <a:spcPct val="120000"/>
              </a:lnSpc>
              <a:spcBef>
                <a:spcPct val="5000"/>
              </a:spcBef>
            </a:pPr>
            <a:r>
              <a:rPr lang="zh-CN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　</a:t>
            </a:r>
            <a:r>
              <a:rPr lang="zh-CN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ever                           </a:t>
            </a:r>
          </a:p>
          <a:p>
            <a:pPr algn="r">
              <a:lnSpc>
                <a:spcPct val="120000"/>
              </a:lnSpc>
              <a:spcBef>
                <a:spcPct val="5000"/>
              </a:spcBef>
            </a:pPr>
            <a:r>
              <a:rPr lang="zh-CN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　</a:t>
            </a:r>
            <a:r>
              <a:rPr lang="zh-CN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hardly ever</a:t>
            </a:r>
          </a:p>
          <a:p>
            <a:pPr algn="r">
              <a:lnSpc>
                <a:spcPct val="120000"/>
              </a:lnSpc>
              <a:spcBef>
                <a:spcPct val="5000"/>
              </a:spcBef>
            </a:pPr>
            <a:r>
              <a:rPr lang="zh-CN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　</a:t>
            </a:r>
            <a:r>
              <a:rPr lang="zh-CN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once 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　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946400" y="1984374"/>
            <a:ext cx="6121400" cy="3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  <a:spcBef>
                <a:spcPct val="5000"/>
              </a:spcBef>
            </a:pPr>
            <a:r>
              <a:rPr lang="zh-CN" altLang="zh-CN" sz="4000" b="1" i="1" dirty="0">
                <a:latin typeface="Times New Roman" panose="02020603050405020304" pitchFamily="18" charset="0"/>
              </a:rPr>
              <a:t>n. </a:t>
            </a:r>
            <a:r>
              <a:rPr lang="zh-CN" altLang="en-US" sz="4000" b="1" dirty="0">
                <a:latin typeface="Times New Roman" panose="02020603050405020304" pitchFamily="18" charset="0"/>
              </a:rPr>
              <a:t>家务劳动；家务事</a:t>
            </a:r>
          </a:p>
          <a:p>
            <a:pPr algn="l">
              <a:lnSpc>
                <a:spcPct val="120000"/>
              </a:lnSpc>
              <a:spcBef>
                <a:spcPct val="5000"/>
              </a:spcBef>
            </a:pPr>
            <a:r>
              <a:rPr lang="zh-CN" altLang="zh-CN" sz="4000" b="1" i="1" dirty="0">
                <a:latin typeface="Times New Roman" panose="02020603050405020304" pitchFamily="18" charset="0"/>
              </a:rPr>
              <a:t>adv.</a:t>
            </a:r>
            <a:r>
              <a:rPr lang="zh-CN" altLang="zh-CN" sz="4000" b="1" dirty="0">
                <a:latin typeface="Times New Roman" panose="02020603050405020304" pitchFamily="18" charset="0"/>
              </a:rPr>
              <a:t> </a:t>
            </a:r>
            <a:r>
              <a:rPr lang="zh-CN" altLang="en-US" sz="4000" b="1" dirty="0">
                <a:latin typeface="Times New Roman" panose="02020603050405020304" pitchFamily="18" charset="0"/>
              </a:rPr>
              <a:t>几乎不；几乎没有</a:t>
            </a:r>
          </a:p>
          <a:p>
            <a:pPr algn="l">
              <a:lnSpc>
                <a:spcPct val="120000"/>
              </a:lnSpc>
              <a:spcBef>
                <a:spcPct val="5000"/>
              </a:spcBef>
            </a:pPr>
            <a:r>
              <a:rPr lang="zh-CN" altLang="zh-CN" sz="4000" b="1" i="1" dirty="0">
                <a:latin typeface="Times New Roman" panose="02020603050405020304" pitchFamily="18" charset="0"/>
              </a:rPr>
              <a:t>adv. </a:t>
            </a:r>
            <a:r>
              <a:rPr lang="zh-CN" altLang="en-US" sz="4000" b="1" dirty="0">
                <a:latin typeface="Times New Roman" panose="02020603050405020304" pitchFamily="18" charset="0"/>
              </a:rPr>
              <a:t>在任何时候；从来；曾经</a:t>
            </a:r>
          </a:p>
          <a:p>
            <a:pPr algn="l">
              <a:lnSpc>
                <a:spcPct val="120000"/>
              </a:lnSpc>
              <a:spcBef>
                <a:spcPct val="5000"/>
              </a:spcBef>
            </a:pPr>
            <a:r>
              <a:rPr lang="zh-CN" altLang="en-US" sz="4000" b="1" dirty="0">
                <a:latin typeface="Times New Roman" panose="02020603050405020304" pitchFamily="18" charset="0"/>
              </a:rPr>
              <a:t>几乎从不</a:t>
            </a:r>
          </a:p>
          <a:p>
            <a:pPr algn="l">
              <a:lnSpc>
                <a:spcPct val="120000"/>
              </a:lnSpc>
              <a:spcBef>
                <a:spcPct val="5000"/>
              </a:spcBef>
            </a:pPr>
            <a:r>
              <a:rPr lang="zh-CN" altLang="zh-CN" sz="4000" b="1" i="1" dirty="0">
                <a:latin typeface="Times New Roman" panose="02020603050405020304" pitchFamily="18" charset="0"/>
              </a:rPr>
              <a:t>adv.</a:t>
            </a:r>
            <a:r>
              <a:rPr lang="zh-CN" altLang="en-US" sz="4000" b="1" dirty="0">
                <a:latin typeface="Times New Roman" panose="02020603050405020304" pitchFamily="18" charset="0"/>
              </a:rPr>
              <a:t>一次；曾经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647700" y="990600"/>
            <a:ext cx="8496300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How often</a:t>
            </a:r>
            <a:r>
              <a:rPr lang="zh-CN" altLang="zh-CN" sz="2800" b="1" dirty="0">
                <a:latin typeface="Times New Roman" panose="02020603050405020304" pitchFamily="18" charset="0"/>
              </a:rPr>
              <a:t> + 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助动词 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</a:t>
            </a:r>
            <a:r>
              <a:rPr lang="zh-CN" altLang="zh-CN" sz="2800" b="1" dirty="0">
                <a:latin typeface="Times New Roman" panose="02020603050405020304" pitchFamily="18" charset="0"/>
              </a:rPr>
              <a:t> (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does </a:t>
            </a:r>
            <a:r>
              <a:rPr lang="zh-CN" altLang="en-US" sz="2800" b="1" dirty="0">
                <a:latin typeface="Times New Roman" panose="02020603050405020304" pitchFamily="18" charset="0"/>
              </a:rPr>
              <a:t>或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did</a:t>
            </a:r>
            <a:r>
              <a:rPr lang="zh-CN" altLang="zh-CN" sz="2800" b="1" dirty="0">
                <a:latin typeface="Times New Roman" panose="02020603050405020304" pitchFamily="18" charset="0"/>
              </a:rPr>
              <a:t>) + 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主语</a:t>
            </a:r>
            <a:r>
              <a:rPr lang="zh-CN" altLang="en-US" sz="2800" b="1" dirty="0">
                <a:latin typeface="Times New Roman" panose="02020603050405020304" pitchFamily="18" charset="0"/>
              </a:rPr>
              <a:t> </a:t>
            </a:r>
            <a:r>
              <a:rPr lang="zh-CN" altLang="zh-CN" sz="2800" b="1" dirty="0">
                <a:latin typeface="Times New Roman" panose="02020603050405020304" pitchFamily="18" charset="0"/>
              </a:rPr>
              <a:t>+ 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 sth.</a:t>
            </a:r>
            <a:r>
              <a:rPr lang="zh-CN" altLang="zh-CN" sz="2800" b="1" dirty="0">
                <a:latin typeface="Times New Roman" panose="02020603050405020304" pitchFamily="18" charset="0"/>
              </a:rPr>
              <a:t>?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用来询问（主语）多久进行一次某个（活动）</a:t>
            </a:r>
          </a:p>
          <a:p>
            <a:pPr algn="l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How often does your brother go shopping?</a:t>
            </a:r>
          </a:p>
          <a:p>
            <a:pPr algn="l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你哥哥多久会去一次购物？</a:t>
            </a:r>
          </a:p>
          <a:p>
            <a:pPr algn="l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He goes shopping every Friday.</a:t>
            </a:r>
          </a:p>
          <a:p>
            <a:pPr algn="l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他每周五去购物。</a:t>
            </a:r>
          </a:p>
          <a:p>
            <a:pPr algn="l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How often does Lily do her homework?</a:t>
            </a:r>
          </a:p>
          <a:p>
            <a:pPr algn="l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Lily</a:t>
            </a:r>
            <a:r>
              <a:rPr lang="zh-CN" altLang="en-US" sz="2400" b="1" dirty="0">
                <a:latin typeface="Times New Roman" panose="02020603050405020304" pitchFamily="18" charset="0"/>
              </a:rPr>
              <a:t>多久会做一次作业？</a:t>
            </a:r>
          </a:p>
          <a:p>
            <a:pPr algn="l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She does her homework every day.</a:t>
            </a:r>
          </a:p>
          <a:p>
            <a:pPr algn="l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她天天做作业。</a:t>
            </a:r>
            <a:endParaRPr lang="zh-CN" altLang="zh-CN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2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2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2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2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2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/>
          <p:nvPr/>
        </p:nvGrpSpPr>
        <p:grpSpPr bwMode="auto">
          <a:xfrm>
            <a:off x="900113" y="4318000"/>
            <a:ext cx="6551612" cy="1092200"/>
            <a:chOff x="0" y="0"/>
            <a:chExt cx="4127" cy="688"/>
          </a:xfrm>
        </p:grpSpPr>
        <p:graphicFrame>
          <p:nvGraphicFramePr>
            <p:cNvPr id="93187" name="Object 3"/>
            <p:cNvGraphicFramePr>
              <a:graphicFrameLocks noChangeAspect="1"/>
            </p:cNvGraphicFramePr>
            <p:nvPr/>
          </p:nvGraphicFramePr>
          <p:xfrm>
            <a:off x="0" y="272"/>
            <a:ext cx="4127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08" r:id="rId3" imgW="4787900" imgH="660400" progId="Photoshop.Image.7">
                    <p:embed/>
                  </p:oleObj>
                </mc:Choice>
                <mc:Fallback>
                  <p:oleObj r:id="rId3" imgW="4787900" imgH="660400" progId="Photoshop.Image.7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72"/>
                          <a:ext cx="4127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1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127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zh-CN" altLang="zh-CN" sz="2000" b="1">
                  <a:solidFill>
                    <a:srgbClr val="FF3300"/>
                  </a:solidFill>
                </a:rPr>
                <a:t>Sun.    </a:t>
              </a:r>
              <a:r>
                <a:rPr lang="zh-CN" altLang="zh-CN" sz="2000" b="1">
                  <a:solidFill>
                    <a:srgbClr val="000000"/>
                  </a:solidFill>
                </a:rPr>
                <a:t>Mon   Tues.  Wed . Thurs.   Fri.</a:t>
              </a:r>
              <a:r>
                <a:rPr lang="zh-CN" altLang="zh-CN" sz="2000" b="1">
                  <a:solidFill>
                    <a:srgbClr val="FF3300"/>
                  </a:solidFill>
                </a:rPr>
                <a:t>     Sat.</a:t>
              </a:r>
            </a:p>
          </p:txBody>
        </p:sp>
      </p:grp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900113" y="4724400"/>
            <a:ext cx="935037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zh-CN" sz="2800" b="1">
                <a:solidFill>
                  <a:srgbClr val="9900CC"/>
                </a:solidFill>
                <a:latin typeface="Comic Sans MS" panose="030F0702030302020204" pitchFamily="66" charset="0"/>
                <a:ea typeface="隶书" panose="02010509060101010101" pitchFamily="49" charset="-122"/>
              </a:rPr>
              <a:t>read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1835150" y="4724400"/>
            <a:ext cx="935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zh-CN" sz="2800" b="1">
                <a:solidFill>
                  <a:srgbClr val="9900CC"/>
                </a:solidFill>
                <a:latin typeface="Comic Sans MS" panose="030F0702030302020204" pitchFamily="66" charset="0"/>
                <a:ea typeface="隶书" panose="02010509060101010101" pitchFamily="49" charset="-122"/>
              </a:rPr>
              <a:t>read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2771775" y="4724400"/>
            <a:ext cx="935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zh-CN" sz="2800" b="1">
                <a:solidFill>
                  <a:srgbClr val="9900CC"/>
                </a:solidFill>
                <a:latin typeface="Comic Sans MS" panose="030F0702030302020204" pitchFamily="66" charset="0"/>
                <a:ea typeface="隶书" panose="02010509060101010101" pitchFamily="49" charset="-122"/>
              </a:rPr>
              <a:t>read</a:t>
            </a: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3708400" y="4724400"/>
            <a:ext cx="935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zh-CN" sz="2800" b="1">
                <a:solidFill>
                  <a:srgbClr val="9900CC"/>
                </a:solidFill>
                <a:latin typeface="Comic Sans MS" panose="030F0702030302020204" pitchFamily="66" charset="0"/>
                <a:ea typeface="隶书" panose="02010509060101010101" pitchFamily="49" charset="-122"/>
              </a:rPr>
              <a:t>read</a:t>
            </a: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4643438" y="4724400"/>
            <a:ext cx="935037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zh-CN" sz="2800" b="1">
                <a:solidFill>
                  <a:srgbClr val="9900CC"/>
                </a:solidFill>
                <a:latin typeface="Comic Sans MS" panose="030F0702030302020204" pitchFamily="66" charset="0"/>
                <a:ea typeface="隶书" panose="02010509060101010101" pitchFamily="49" charset="-122"/>
              </a:rPr>
              <a:t>read</a:t>
            </a: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5580063" y="4724400"/>
            <a:ext cx="935037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zh-CN" sz="2800" b="1">
                <a:solidFill>
                  <a:srgbClr val="9900CC"/>
                </a:solidFill>
                <a:latin typeface="Comic Sans MS" panose="030F0702030302020204" pitchFamily="66" charset="0"/>
                <a:ea typeface="隶书" panose="02010509060101010101" pitchFamily="49" charset="-122"/>
              </a:rPr>
              <a:t>read</a:t>
            </a: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6516688" y="4724400"/>
            <a:ext cx="935037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zh-CN" sz="2800" b="1">
                <a:solidFill>
                  <a:srgbClr val="9900CC"/>
                </a:solidFill>
                <a:latin typeface="Comic Sans MS" panose="030F0702030302020204" pitchFamily="66" charset="0"/>
                <a:ea typeface="隶书" panose="02010509060101010101" pitchFamily="49" charset="-122"/>
              </a:rPr>
              <a:t>read</a:t>
            </a:r>
          </a:p>
        </p:txBody>
      </p:sp>
      <p:sp>
        <p:nvSpPr>
          <p:cNvPr id="93196" name="AutoShape 12"/>
          <p:cNvSpPr>
            <a:spLocks noChangeArrowheads="1"/>
          </p:cNvSpPr>
          <p:nvPr/>
        </p:nvSpPr>
        <p:spPr bwMode="auto">
          <a:xfrm>
            <a:off x="2555875" y="533400"/>
            <a:ext cx="4683125" cy="1216025"/>
          </a:xfrm>
          <a:prstGeom prst="cloudCallout">
            <a:avLst>
              <a:gd name="adj1" fmla="val -52713"/>
              <a:gd name="adj2" fmla="val 1749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zh-CN" sz="2000">
              <a:latin typeface="Comic Sans MS" panose="030F0702030302020204" pitchFamily="66" charset="0"/>
              <a:ea typeface="隶书" panose="02010509060101010101" pitchFamily="49" charset="-122"/>
            </a:endParaRP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3200400" y="838200"/>
            <a:ext cx="279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2800" b="1">
                <a:solidFill>
                  <a:schemeClr val="tx2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I like reading</a:t>
            </a:r>
            <a:r>
              <a:rPr lang="zh-CN" altLang="zh-CN" sz="2000">
                <a:solidFill>
                  <a:schemeClr val="tx2"/>
                </a:solidFill>
                <a:latin typeface="Comic Sans MS" panose="030F0702030302020204" pitchFamily="66" charset="0"/>
                <a:ea typeface="隶书" panose="02010509060101010101" pitchFamily="49" charset="-122"/>
              </a:rPr>
              <a:t>.</a:t>
            </a:r>
          </a:p>
        </p:txBody>
      </p:sp>
      <p:sp>
        <p:nvSpPr>
          <p:cNvPr id="93198" name="Rectangle 14"/>
          <p:cNvSpPr>
            <a:spLocks noChangeArrowheads="1"/>
          </p:cNvSpPr>
          <p:nvPr/>
        </p:nvSpPr>
        <p:spPr bwMode="auto">
          <a:xfrm>
            <a:off x="2514600" y="1916113"/>
            <a:ext cx="5513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rgbClr val="0000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She read</a:t>
            </a:r>
            <a:r>
              <a:rPr lang="zh-CN" altLang="zh-CN" sz="2800" b="1">
                <a:latin typeface="Arial Black" panose="020B0A04020102020204" pitchFamily="34" charset="0"/>
                <a:ea typeface="隶书" panose="02010509060101010101" pitchFamily="49" charset="-122"/>
              </a:rPr>
              <a:t>s</a:t>
            </a:r>
            <a:r>
              <a:rPr lang="zh-CN" altLang="zh-CN" sz="2800" b="1">
                <a:solidFill>
                  <a:srgbClr val="0000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 books</a:t>
            </a:r>
            <a:r>
              <a:rPr lang="zh-CN" altLang="zh-CN" sz="2800" b="1">
                <a:latin typeface="Arial Black" panose="020B0A04020102020204" pitchFamily="34" charset="0"/>
                <a:ea typeface="隶书" panose="02010509060101010101" pitchFamily="49" charset="-122"/>
              </a:rPr>
              <a:t> </a:t>
            </a:r>
            <a:r>
              <a:rPr lang="zh-CN" altLang="zh-CN" sz="2800" b="1">
                <a:solidFill>
                  <a:srgbClr val="FF33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every day.</a:t>
            </a:r>
          </a:p>
        </p:txBody>
      </p:sp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1619250" y="2997200"/>
            <a:ext cx="5942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rgbClr val="0000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She</a:t>
            </a:r>
            <a:r>
              <a:rPr lang="zh-CN" altLang="zh-CN" sz="2800" b="1">
                <a:latin typeface="Arial Black" panose="020B0A04020102020204" pitchFamily="34" charset="0"/>
                <a:ea typeface="隶书" panose="02010509060101010101" pitchFamily="49" charset="-122"/>
              </a:rPr>
              <a:t> </a:t>
            </a:r>
            <a:r>
              <a:rPr lang="zh-CN" altLang="zh-CN" sz="2800" b="1">
                <a:solidFill>
                  <a:srgbClr val="FF33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always(</a:t>
            </a:r>
            <a:r>
              <a:rPr lang="zh-CN" altLang="en-US" sz="2800" b="1">
                <a:solidFill>
                  <a:srgbClr val="FF33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总是</a:t>
            </a:r>
            <a:r>
              <a:rPr lang="zh-CN" altLang="zh-CN" sz="2800" b="1">
                <a:solidFill>
                  <a:srgbClr val="FF33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) </a:t>
            </a:r>
            <a:r>
              <a:rPr lang="zh-CN" altLang="zh-CN" sz="2800" b="1">
                <a:solidFill>
                  <a:srgbClr val="0000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read</a:t>
            </a:r>
            <a:r>
              <a:rPr lang="zh-CN" altLang="zh-CN" sz="2800" b="1">
                <a:latin typeface="Arial Black" panose="020B0A04020102020204" pitchFamily="34" charset="0"/>
                <a:ea typeface="隶书" panose="02010509060101010101" pitchFamily="49" charset="-122"/>
              </a:rPr>
              <a:t>s</a:t>
            </a:r>
            <a:r>
              <a:rPr lang="zh-CN" altLang="zh-CN" sz="2800" b="1">
                <a:solidFill>
                  <a:srgbClr val="0000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 books</a:t>
            </a:r>
            <a:r>
              <a:rPr lang="zh-CN" altLang="zh-CN" sz="2000" b="1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93200" name="Picture 16" descr="xjdrw16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" y="347662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1" name="Picture 17" descr="问号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" y="1930400"/>
            <a:ext cx="1905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  <p:bldP spid="93190" grpId="0"/>
      <p:bldP spid="93191" grpId="0"/>
      <p:bldP spid="93192" grpId="0"/>
      <p:bldP spid="93193" grpId="0"/>
      <p:bldP spid="93194" grpId="0"/>
      <p:bldP spid="93195" grpId="0"/>
      <p:bldP spid="93198" grpId="0" autoUpdateAnimBg="0"/>
      <p:bldP spid="9319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"/>
          <p:cNvGrpSpPr/>
          <p:nvPr/>
        </p:nvGrpSpPr>
        <p:grpSpPr bwMode="auto">
          <a:xfrm>
            <a:off x="1042988" y="4775200"/>
            <a:ext cx="6551612" cy="1092200"/>
            <a:chOff x="0" y="0"/>
            <a:chExt cx="4127" cy="688"/>
          </a:xfrm>
        </p:grpSpPr>
        <p:graphicFrame>
          <p:nvGraphicFramePr>
            <p:cNvPr id="94211" name="Object 3"/>
            <p:cNvGraphicFramePr>
              <a:graphicFrameLocks noChangeAspect="1"/>
            </p:cNvGraphicFramePr>
            <p:nvPr/>
          </p:nvGraphicFramePr>
          <p:xfrm>
            <a:off x="0" y="272"/>
            <a:ext cx="4127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30" r:id="rId3" imgW="4787900" imgH="660400" progId="Photoshop.Image.7">
                    <p:embed/>
                  </p:oleObj>
                </mc:Choice>
                <mc:Fallback>
                  <p:oleObj r:id="rId3" imgW="4787900" imgH="660400" progId="Photoshop.Image.7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72"/>
                          <a:ext cx="4127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2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127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zh-CN" altLang="zh-CN" b="1">
                  <a:solidFill>
                    <a:srgbClr val="FF3300"/>
                  </a:solidFill>
                </a:rPr>
                <a:t>Sun.   </a:t>
              </a:r>
              <a:r>
                <a:rPr lang="zh-CN" altLang="zh-CN" b="1">
                  <a:solidFill>
                    <a:srgbClr val="000000"/>
                  </a:solidFill>
                </a:rPr>
                <a:t>Mon.   Tues.  Wed . Thurs.  Fri.</a:t>
              </a:r>
              <a:r>
                <a:rPr lang="zh-CN" altLang="zh-CN" b="1">
                  <a:solidFill>
                    <a:srgbClr val="FF3300"/>
                  </a:solidFill>
                </a:rPr>
                <a:t>    Sat.</a:t>
              </a:r>
            </a:p>
          </p:txBody>
        </p:sp>
      </p:grpSp>
      <p:sp>
        <p:nvSpPr>
          <p:cNvPr id="94213" name="Rectangle 8"/>
          <p:cNvSpPr>
            <a:spLocks noChangeArrowheads="1"/>
          </p:cNvSpPr>
          <p:nvPr/>
        </p:nvSpPr>
        <p:spPr bwMode="auto">
          <a:xfrm>
            <a:off x="1042988" y="5219700"/>
            <a:ext cx="936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zh-CN" sz="3600" b="1">
                <a:solidFill>
                  <a:srgbClr val="00CC00"/>
                </a:solidFill>
                <a:latin typeface="Comic Sans MS" panose="030F0702030302020204" pitchFamily="66" charset="0"/>
                <a:ea typeface="隶书" panose="02010509060101010101" pitchFamily="49" charset="-122"/>
              </a:rPr>
              <a:t>go</a:t>
            </a:r>
          </a:p>
        </p:txBody>
      </p:sp>
      <p:sp>
        <p:nvSpPr>
          <p:cNvPr id="94214" name="Rectangle 9"/>
          <p:cNvSpPr>
            <a:spLocks noChangeArrowheads="1"/>
          </p:cNvSpPr>
          <p:nvPr/>
        </p:nvSpPr>
        <p:spPr bwMode="auto">
          <a:xfrm>
            <a:off x="2916238" y="5219700"/>
            <a:ext cx="936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zh-CN" sz="3600" b="1">
                <a:solidFill>
                  <a:srgbClr val="00CC00"/>
                </a:solidFill>
                <a:latin typeface="Comic Sans MS" panose="030F0702030302020204" pitchFamily="66" charset="0"/>
                <a:ea typeface="隶书" panose="02010509060101010101" pitchFamily="49" charset="-122"/>
              </a:rPr>
              <a:t>go</a:t>
            </a:r>
          </a:p>
        </p:txBody>
      </p:sp>
      <p:sp>
        <p:nvSpPr>
          <p:cNvPr id="94215" name="Rectangle 10"/>
          <p:cNvSpPr>
            <a:spLocks noChangeArrowheads="1"/>
          </p:cNvSpPr>
          <p:nvPr/>
        </p:nvSpPr>
        <p:spPr bwMode="auto">
          <a:xfrm>
            <a:off x="4787900" y="5219700"/>
            <a:ext cx="936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zh-CN" sz="3600" b="1">
                <a:solidFill>
                  <a:srgbClr val="00CC00"/>
                </a:solidFill>
                <a:latin typeface="Comic Sans MS" panose="030F0702030302020204" pitchFamily="66" charset="0"/>
                <a:ea typeface="隶书" panose="02010509060101010101" pitchFamily="49" charset="-122"/>
              </a:rPr>
              <a:t>go</a:t>
            </a:r>
          </a:p>
        </p:txBody>
      </p:sp>
      <p:sp>
        <p:nvSpPr>
          <p:cNvPr id="94216" name="Rectangle 11"/>
          <p:cNvSpPr>
            <a:spLocks noChangeArrowheads="1"/>
          </p:cNvSpPr>
          <p:nvPr/>
        </p:nvSpPr>
        <p:spPr bwMode="auto">
          <a:xfrm>
            <a:off x="6659563" y="5219700"/>
            <a:ext cx="936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zh-CN" sz="3600" b="1">
                <a:solidFill>
                  <a:srgbClr val="00CC00"/>
                </a:solidFill>
                <a:latin typeface="Comic Sans MS" panose="030F0702030302020204" pitchFamily="66" charset="0"/>
                <a:ea typeface="隶书" panose="02010509060101010101" pitchFamily="49" charset="-122"/>
              </a:rPr>
              <a:t>go</a:t>
            </a:r>
          </a:p>
        </p:txBody>
      </p:sp>
      <p:sp>
        <p:nvSpPr>
          <p:cNvPr id="94217" name="Rectangle 12"/>
          <p:cNvSpPr>
            <a:spLocks noChangeArrowheads="1"/>
          </p:cNvSpPr>
          <p:nvPr/>
        </p:nvSpPr>
        <p:spPr bwMode="auto">
          <a:xfrm>
            <a:off x="3851275" y="5219700"/>
            <a:ext cx="936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zh-CN" sz="3600" b="1">
                <a:solidFill>
                  <a:srgbClr val="00CC00"/>
                </a:solidFill>
                <a:latin typeface="Comic Sans MS" panose="030F0702030302020204" pitchFamily="66" charset="0"/>
                <a:ea typeface="隶书" panose="02010509060101010101" pitchFamily="49" charset="-122"/>
              </a:rPr>
              <a:t>go</a:t>
            </a:r>
          </a:p>
        </p:txBody>
      </p:sp>
      <p:sp>
        <p:nvSpPr>
          <p:cNvPr id="94218" name="Rectangle 13"/>
          <p:cNvSpPr>
            <a:spLocks noChangeArrowheads="1"/>
          </p:cNvSpPr>
          <p:nvPr/>
        </p:nvSpPr>
        <p:spPr bwMode="auto">
          <a:xfrm>
            <a:off x="685800" y="3962400"/>
            <a:ext cx="7126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2400" b="1" dirty="0">
                <a:solidFill>
                  <a:srgbClr val="0000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He</a:t>
            </a:r>
            <a:r>
              <a:rPr lang="zh-CN" altLang="zh-CN" sz="2400" b="1" dirty="0">
                <a:latin typeface="Arial Black" panose="020B0A04020102020204" pitchFamily="34" charset="0"/>
                <a:ea typeface="隶书" panose="02010509060101010101" pitchFamily="49" charset="-122"/>
              </a:rPr>
              <a:t> </a:t>
            </a:r>
            <a:r>
              <a:rPr lang="zh-CN" altLang="zh-CN" sz="2400" b="1" dirty="0">
                <a:solidFill>
                  <a:srgbClr val="FF33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usually(</a:t>
            </a:r>
            <a:r>
              <a:rPr lang="zh-CN" altLang="en-US" sz="2400" b="1" dirty="0">
                <a:solidFill>
                  <a:srgbClr val="FF33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通常</a:t>
            </a:r>
            <a:r>
              <a:rPr lang="zh-CN" altLang="zh-CN" sz="2400" b="1" dirty="0">
                <a:solidFill>
                  <a:srgbClr val="FF33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)</a:t>
            </a:r>
            <a:r>
              <a:rPr lang="zh-CN" altLang="zh-CN" sz="2400" b="1" dirty="0">
                <a:latin typeface="Arial Black" panose="020B0A04020102020204" pitchFamily="34" charset="0"/>
                <a:ea typeface="隶书" panose="02010509060101010101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play</a:t>
            </a:r>
            <a:r>
              <a:rPr lang="zh-CN" altLang="zh-CN" sz="2400" b="1" dirty="0">
                <a:latin typeface="Arial Black" panose="020B0A04020102020204" pitchFamily="34" charset="0"/>
                <a:ea typeface="隶书" panose="02010509060101010101" pitchFamily="49" charset="-122"/>
              </a:rPr>
              <a:t>s</a:t>
            </a:r>
            <a:r>
              <a:rPr lang="zh-CN" altLang="zh-CN" sz="2400" b="1" dirty="0">
                <a:solidFill>
                  <a:srgbClr val="0000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soccer</a:t>
            </a:r>
            <a:r>
              <a:rPr lang="zh-CN" altLang="zh-CN" sz="2400" b="1" dirty="0">
                <a:solidFill>
                  <a:srgbClr val="0000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.</a:t>
            </a:r>
          </a:p>
        </p:txBody>
      </p:sp>
      <p:sp>
        <p:nvSpPr>
          <p:cNvPr id="94219" name="Rectangle 14"/>
          <p:cNvSpPr>
            <a:spLocks noChangeArrowheads="1"/>
          </p:cNvSpPr>
          <p:nvPr/>
        </p:nvSpPr>
        <p:spPr bwMode="auto">
          <a:xfrm>
            <a:off x="582612" y="3143250"/>
            <a:ext cx="6897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zh-CN" sz="2400" b="1">
                <a:solidFill>
                  <a:srgbClr val="0000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He </a:t>
            </a:r>
            <a:r>
              <a:rPr lang="en-US" altLang="zh-CN" sz="2400" b="1">
                <a:solidFill>
                  <a:srgbClr val="0000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plays</a:t>
            </a:r>
            <a:r>
              <a:rPr lang="zh-CN" altLang="zh-CN" sz="2400" b="1">
                <a:solidFill>
                  <a:srgbClr val="0000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 s</a:t>
            </a:r>
            <a:r>
              <a:rPr lang="en-US" altLang="zh-CN" sz="2400" b="1">
                <a:solidFill>
                  <a:srgbClr val="0000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occer</a:t>
            </a:r>
            <a:r>
              <a:rPr lang="zh-CN" altLang="zh-CN" sz="2400" b="1">
                <a:latin typeface="Arial Black" panose="020B0A04020102020204" pitchFamily="34" charset="0"/>
                <a:ea typeface="隶书" panose="02010509060101010101" pitchFamily="49" charset="-122"/>
              </a:rPr>
              <a:t> </a:t>
            </a:r>
            <a:r>
              <a:rPr lang="zh-CN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five times(</a:t>
            </a:r>
            <a:r>
              <a:rPr lang="zh-CN" altLang="en-US" sz="2400" b="1">
                <a:solidFill>
                  <a:srgbClr val="FF00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次数</a:t>
            </a:r>
            <a:r>
              <a:rPr lang="zh-CN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) a week.</a:t>
            </a:r>
          </a:p>
        </p:txBody>
      </p:sp>
      <p:grpSp>
        <p:nvGrpSpPr>
          <p:cNvPr id="94220" name="组合 1"/>
          <p:cNvGrpSpPr/>
          <p:nvPr/>
        </p:nvGrpSpPr>
        <p:grpSpPr bwMode="auto">
          <a:xfrm>
            <a:off x="4357688" y="1500188"/>
            <a:ext cx="1366837" cy="1208087"/>
            <a:chOff x="468313" y="188640"/>
            <a:chExt cx="1366837" cy="1208087"/>
          </a:xfrm>
        </p:grpSpPr>
        <p:pic>
          <p:nvPicPr>
            <p:cNvPr id="94221" name="Picture 1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68313" y="188640"/>
              <a:ext cx="855662" cy="1139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222" name="Picture 13" descr="060613aifootball01pre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258888" y="964927"/>
              <a:ext cx="576262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4223" name="圆角矩形标注 18"/>
          <p:cNvSpPr>
            <a:spLocks noChangeArrowheads="1"/>
          </p:cNvSpPr>
          <p:nvPr/>
        </p:nvSpPr>
        <p:spPr bwMode="auto">
          <a:xfrm>
            <a:off x="2916238" y="-23813"/>
            <a:ext cx="3719512" cy="1081088"/>
          </a:xfrm>
          <a:prstGeom prst="wedgeRoundRectCallout">
            <a:avLst>
              <a:gd name="adj1" fmla="val 22644"/>
              <a:gd name="adj2" fmla="val 119014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play soccer.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/>
      <p:bldP spid="94214" grpId="0"/>
      <p:bldP spid="94215" grpId="0"/>
      <p:bldP spid="94216" grpId="0"/>
      <p:bldP spid="94217" grpId="0"/>
      <p:bldP spid="94218" grpId="0" autoUpdateAnimBg="0"/>
      <p:bldP spid="94219" grpId="0" autoUpdateAnimBg="0"/>
      <p:bldP spid="942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AutoShape 2"/>
          <p:cNvSpPr>
            <a:spLocks noChangeArrowheads="1"/>
          </p:cNvSpPr>
          <p:nvPr/>
        </p:nvSpPr>
        <p:spPr bwMode="auto">
          <a:xfrm>
            <a:off x="2667000" y="304800"/>
            <a:ext cx="5322888" cy="1571625"/>
          </a:xfrm>
          <a:prstGeom prst="cloudCallout">
            <a:avLst>
              <a:gd name="adj1" fmla="val -57037"/>
              <a:gd name="adj2" fmla="val 1979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zh-CN" sz="2000">
              <a:latin typeface="Comic Sans MS" panose="030F0702030302020204" pitchFamily="66" charset="0"/>
              <a:ea typeface="隶书" panose="02010509060101010101" pitchFamily="49" charset="-122"/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2771775" y="838200"/>
            <a:ext cx="4195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2800" b="1">
                <a:solidFill>
                  <a:schemeClr val="tx2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I like doing exercise</a:t>
            </a:r>
            <a:r>
              <a:rPr lang="zh-CN" altLang="zh-CN" sz="2000">
                <a:solidFill>
                  <a:schemeClr val="tx2"/>
                </a:solidFill>
                <a:latin typeface="Comic Sans MS" panose="030F0702030302020204" pitchFamily="66" charset="0"/>
                <a:ea typeface="隶书" panose="02010509060101010101" pitchFamily="49" charset="-122"/>
              </a:rPr>
              <a:t>.</a:t>
            </a:r>
          </a:p>
        </p:txBody>
      </p:sp>
      <p:grpSp>
        <p:nvGrpSpPr>
          <p:cNvPr id="95236" name="Group 4"/>
          <p:cNvGrpSpPr/>
          <p:nvPr/>
        </p:nvGrpSpPr>
        <p:grpSpPr bwMode="auto">
          <a:xfrm>
            <a:off x="971550" y="4572000"/>
            <a:ext cx="6551613" cy="1092200"/>
            <a:chOff x="0" y="0"/>
            <a:chExt cx="4127" cy="688"/>
          </a:xfrm>
        </p:grpSpPr>
        <p:graphicFrame>
          <p:nvGraphicFramePr>
            <p:cNvPr id="95237" name="Object 5"/>
            <p:cNvGraphicFramePr>
              <a:graphicFrameLocks noChangeAspect="1"/>
            </p:cNvGraphicFramePr>
            <p:nvPr/>
          </p:nvGraphicFramePr>
          <p:xfrm>
            <a:off x="0" y="272"/>
            <a:ext cx="4127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50" r:id="rId3" imgW="4787900" imgH="660400" progId="Photoshop.Image.7">
                    <p:embed/>
                  </p:oleObj>
                </mc:Choice>
                <mc:Fallback>
                  <p:oleObj r:id="rId3" imgW="4787900" imgH="660400" progId="Photoshop.Image.7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72"/>
                          <a:ext cx="4127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238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4127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zh-CN" altLang="zh-CN" sz="2000" b="1">
                  <a:solidFill>
                    <a:srgbClr val="FF3300"/>
                  </a:solidFill>
                </a:rPr>
                <a:t>Sun.   </a:t>
              </a:r>
              <a:r>
                <a:rPr lang="zh-CN" altLang="zh-CN" sz="2000" b="1">
                  <a:solidFill>
                    <a:srgbClr val="000000"/>
                  </a:solidFill>
                </a:rPr>
                <a:t>Mon.   Tues.  Wed . Thurs.   Fri.</a:t>
              </a:r>
              <a:r>
                <a:rPr lang="zh-CN" altLang="zh-CN" sz="2000" b="1">
                  <a:solidFill>
                    <a:srgbClr val="FF3300"/>
                  </a:solidFill>
                </a:rPr>
                <a:t>     Sat</a:t>
              </a:r>
              <a:r>
                <a:rPr lang="zh-CN" altLang="zh-CN" sz="2000">
                  <a:solidFill>
                    <a:srgbClr val="FF3300"/>
                  </a:solidFill>
                </a:rPr>
                <a:t>.</a:t>
              </a:r>
            </a:p>
          </p:txBody>
        </p:sp>
      </p:grp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1908175" y="4989513"/>
            <a:ext cx="93662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zh-CN" sz="4400" i="1">
                <a:solidFill>
                  <a:srgbClr val="00CC00"/>
                </a:solidFill>
                <a:latin typeface="Comic Sans MS" panose="030F0702030302020204" pitchFamily="66" charset="0"/>
                <a:ea typeface="隶书" panose="02010509060101010101" pitchFamily="49" charset="-122"/>
              </a:rPr>
              <a:t>do</a:t>
            </a: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5651500" y="4989513"/>
            <a:ext cx="10810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zh-CN" sz="4400" i="1">
                <a:solidFill>
                  <a:srgbClr val="00CC00"/>
                </a:solidFill>
                <a:latin typeface="Comic Sans MS" panose="030F0702030302020204" pitchFamily="66" charset="0"/>
                <a:ea typeface="隶书" panose="02010509060101010101" pitchFamily="49" charset="-122"/>
              </a:rPr>
              <a:t>do</a:t>
            </a: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738188" y="3789363"/>
            <a:ext cx="69199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rgbClr val="0000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He</a:t>
            </a:r>
            <a:r>
              <a:rPr lang="zh-CN" altLang="zh-CN" sz="2800" b="1">
                <a:latin typeface="Arial Black" panose="020B0A04020102020204" pitchFamily="34" charset="0"/>
                <a:ea typeface="隶书" panose="02010509060101010101" pitchFamily="49" charset="-122"/>
              </a:rPr>
              <a:t> </a:t>
            </a:r>
            <a:r>
              <a:rPr lang="zh-CN" altLang="zh-CN" sz="2800" b="1">
                <a:solidFill>
                  <a:srgbClr val="FF33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sometimes(</a:t>
            </a:r>
            <a:r>
              <a:rPr lang="zh-CN" altLang="en-US" sz="2800" b="1">
                <a:solidFill>
                  <a:srgbClr val="FF33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有时</a:t>
            </a:r>
            <a:r>
              <a:rPr lang="zh-CN" altLang="zh-CN" sz="2800" b="1">
                <a:solidFill>
                  <a:srgbClr val="FF33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)</a:t>
            </a:r>
            <a:r>
              <a:rPr lang="zh-CN" altLang="zh-CN" sz="2800" b="1">
                <a:latin typeface="Arial Black" panose="020B0A04020102020204" pitchFamily="34" charset="0"/>
                <a:ea typeface="隶书" panose="02010509060101010101" pitchFamily="49" charset="-122"/>
              </a:rPr>
              <a:t> </a:t>
            </a:r>
            <a:r>
              <a:rPr lang="zh-CN" altLang="zh-CN" sz="2800" b="1">
                <a:solidFill>
                  <a:srgbClr val="0000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do</a:t>
            </a:r>
            <a:r>
              <a:rPr lang="zh-CN" altLang="zh-CN" sz="2800" b="1">
                <a:latin typeface="Arial Black" panose="020B0A04020102020204" pitchFamily="34" charset="0"/>
                <a:ea typeface="隶书" panose="02010509060101010101" pitchFamily="49" charset="-122"/>
              </a:rPr>
              <a:t>es</a:t>
            </a:r>
            <a:r>
              <a:rPr lang="zh-CN" altLang="zh-CN" sz="2800" b="1">
                <a:solidFill>
                  <a:srgbClr val="0000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 exercise.</a:t>
            </a:r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776288" y="3068638"/>
            <a:ext cx="7391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rgbClr val="0000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He do</a:t>
            </a:r>
            <a:r>
              <a:rPr lang="zh-CN" altLang="zh-CN" sz="2800" b="1">
                <a:latin typeface="Arial Black" panose="020B0A04020102020204" pitchFamily="34" charset="0"/>
                <a:ea typeface="隶书" panose="02010509060101010101" pitchFamily="49" charset="-122"/>
              </a:rPr>
              <a:t>es</a:t>
            </a:r>
            <a:r>
              <a:rPr lang="zh-CN" altLang="zh-CN" sz="2800" b="1">
                <a:solidFill>
                  <a:srgbClr val="0000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 exercise</a:t>
            </a:r>
            <a:r>
              <a:rPr lang="zh-CN" altLang="zh-CN" sz="2800" b="1">
                <a:latin typeface="Arial Black" panose="020B0A04020102020204" pitchFamily="34" charset="0"/>
                <a:ea typeface="隶书" panose="02010509060101010101" pitchFamily="49" charset="-122"/>
              </a:rPr>
              <a:t> </a:t>
            </a:r>
            <a:r>
              <a:rPr lang="zh-CN" altLang="zh-CN" sz="2800" b="1">
                <a:solidFill>
                  <a:srgbClr val="FF33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twice(</a:t>
            </a:r>
            <a:r>
              <a:rPr lang="zh-CN" altLang="en-US" sz="2800" b="1">
                <a:solidFill>
                  <a:srgbClr val="FF33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两次</a:t>
            </a:r>
            <a:r>
              <a:rPr lang="zh-CN" altLang="zh-CN" sz="2800" b="1">
                <a:solidFill>
                  <a:srgbClr val="FF33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) a week.</a:t>
            </a:r>
          </a:p>
        </p:txBody>
      </p:sp>
      <p:pic>
        <p:nvPicPr>
          <p:cNvPr id="95243" name="Picture 11" descr="xjdrw1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50" y="533400"/>
            <a:ext cx="2419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9" grpId="0"/>
      <p:bldP spid="95240" grpId="0"/>
      <p:bldP spid="95241" grpId="0" autoUpdateAnimBg="0"/>
      <p:bldP spid="9524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/>
          <p:nvPr/>
        </p:nvGrpSpPr>
        <p:grpSpPr bwMode="auto">
          <a:xfrm>
            <a:off x="1371600" y="4546600"/>
            <a:ext cx="6551613" cy="1092200"/>
            <a:chOff x="0" y="0"/>
            <a:chExt cx="4127" cy="688"/>
          </a:xfrm>
        </p:grpSpPr>
        <p:graphicFrame>
          <p:nvGraphicFramePr>
            <p:cNvPr id="96259" name="Object 3"/>
            <p:cNvGraphicFramePr>
              <a:graphicFrameLocks noChangeAspect="1"/>
            </p:cNvGraphicFramePr>
            <p:nvPr/>
          </p:nvGraphicFramePr>
          <p:xfrm>
            <a:off x="0" y="272"/>
            <a:ext cx="4127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72" r:id="rId3" imgW="4787900" imgH="660400" progId="Photoshop.Image.7">
                    <p:embed/>
                  </p:oleObj>
                </mc:Choice>
                <mc:Fallback>
                  <p:oleObj r:id="rId3" imgW="4787900" imgH="660400" progId="Photoshop.Image.7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72"/>
                          <a:ext cx="4127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26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127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zh-CN" altLang="zh-CN" sz="2000">
                  <a:solidFill>
                    <a:srgbClr val="FF3300"/>
                  </a:solidFill>
                </a:rPr>
                <a:t>Sun.   </a:t>
              </a:r>
              <a:r>
                <a:rPr lang="zh-CN" altLang="zh-CN" sz="2000">
                  <a:solidFill>
                    <a:srgbClr val="000000"/>
                  </a:solidFill>
                </a:rPr>
                <a:t>Mon.    Tues.   Wed . Thurs.   Fri.</a:t>
              </a:r>
              <a:r>
                <a:rPr lang="zh-CN" altLang="zh-CN" sz="2000">
                  <a:solidFill>
                    <a:srgbClr val="FF3300"/>
                  </a:solidFill>
                </a:rPr>
                <a:t>      Sat.</a:t>
              </a:r>
            </a:p>
          </p:txBody>
        </p:sp>
      </p:grpSp>
      <p:sp>
        <p:nvSpPr>
          <p:cNvPr id="96261" name="AutoShape 5"/>
          <p:cNvSpPr>
            <a:spLocks noChangeArrowheads="1"/>
          </p:cNvSpPr>
          <p:nvPr/>
        </p:nvSpPr>
        <p:spPr bwMode="auto">
          <a:xfrm>
            <a:off x="3635375" y="0"/>
            <a:ext cx="5508625" cy="2781300"/>
          </a:xfrm>
          <a:prstGeom prst="cloudCallout">
            <a:avLst>
              <a:gd name="adj1" fmla="val -71759"/>
              <a:gd name="adj2" fmla="val -1306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zh-CN" sz="2000">
              <a:latin typeface="Comic Sans MS" panose="030F0702030302020204" pitchFamily="66" charset="0"/>
              <a:ea typeface="隶书" panose="02010509060101010101" pitchFamily="49" charset="-122"/>
            </a:endParaRP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3768724" y="1219200"/>
            <a:ext cx="52419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2800" b="1">
                <a:solidFill>
                  <a:schemeClr val="tx2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I don’t like swimming. I like eating.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1143000" y="3141663"/>
            <a:ext cx="73453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2800" b="1">
                <a:solidFill>
                  <a:srgbClr val="0000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He </a:t>
            </a:r>
            <a:r>
              <a:rPr lang="zh-CN" altLang="zh-CN" sz="2800" b="1">
                <a:solidFill>
                  <a:srgbClr val="FF33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never(</a:t>
            </a:r>
            <a:r>
              <a:rPr lang="zh-CN" altLang="en-US" sz="2800" b="1">
                <a:solidFill>
                  <a:srgbClr val="FF33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从不</a:t>
            </a:r>
            <a:r>
              <a:rPr lang="zh-CN" altLang="zh-CN" sz="2800" b="1">
                <a:solidFill>
                  <a:srgbClr val="FF33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) </a:t>
            </a:r>
            <a:r>
              <a:rPr lang="zh-CN" altLang="zh-CN" sz="2800" b="1">
                <a:solidFill>
                  <a:srgbClr val="0000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go</a:t>
            </a:r>
            <a:r>
              <a:rPr lang="zh-CN" altLang="zh-CN" sz="2800" b="1">
                <a:latin typeface="Arial Black" panose="020B0A04020102020204" pitchFamily="34" charset="0"/>
                <a:ea typeface="隶书" panose="02010509060101010101" pitchFamily="49" charset="-122"/>
              </a:rPr>
              <a:t>es</a:t>
            </a:r>
            <a:r>
              <a:rPr lang="zh-CN" altLang="zh-CN" sz="2800" b="1">
                <a:solidFill>
                  <a:srgbClr val="0000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 swimming.</a:t>
            </a: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611188" y="3716338"/>
            <a:ext cx="4421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b="1">
                <a:solidFill>
                  <a:srgbClr val="0000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He</a:t>
            </a:r>
            <a:r>
              <a:rPr lang="zh-CN" altLang="zh-CN" sz="2800" b="1">
                <a:latin typeface="Arial Black" panose="020B0A04020102020204" pitchFamily="34" charset="0"/>
                <a:ea typeface="隶书" panose="02010509060101010101" pitchFamily="49" charset="-122"/>
              </a:rPr>
              <a:t> </a:t>
            </a:r>
            <a:r>
              <a:rPr lang="zh-CN" altLang="zh-CN" sz="2800" b="1">
                <a:solidFill>
                  <a:srgbClr val="FF33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always</a:t>
            </a:r>
            <a:r>
              <a:rPr lang="zh-CN" altLang="zh-CN" sz="2800" b="1">
                <a:latin typeface="Arial Black" panose="020B0A04020102020204" pitchFamily="34" charset="0"/>
                <a:ea typeface="隶书" panose="02010509060101010101" pitchFamily="49" charset="-122"/>
              </a:rPr>
              <a:t> </a:t>
            </a:r>
            <a:r>
              <a:rPr lang="zh-CN" altLang="zh-CN" sz="2800" b="1">
                <a:solidFill>
                  <a:srgbClr val="0000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eat</a:t>
            </a:r>
            <a:r>
              <a:rPr lang="zh-CN" altLang="zh-CN" sz="2800" b="1">
                <a:latin typeface="Arial Black" panose="020B0A04020102020204" pitchFamily="34" charset="0"/>
                <a:ea typeface="隶书" panose="02010509060101010101" pitchFamily="49" charset="-122"/>
              </a:rPr>
              <a:t>s</a:t>
            </a:r>
            <a:r>
              <a:rPr lang="zh-CN" altLang="zh-CN" sz="2800" b="1">
                <a:solidFill>
                  <a:srgbClr val="000000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.</a:t>
            </a:r>
          </a:p>
        </p:txBody>
      </p:sp>
      <p:pic>
        <p:nvPicPr>
          <p:cNvPr id="96265" name="Picture 9" descr="xjdrw2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0"/>
            <a:ext cx="31242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 autoUpdateAnimBg="0"/>
      <p:bldP spid="9626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6593" y="533400"/>
            <a:ext cx="4786313" cy="815975"/>
          </a:xfrm>
        </p:spPr>
        <p:txBody>
          <a:bodyPr/>
          <a:lstStyle/>
          <a:p>
            <a:pPr algn="l"/>
            <a:r>
              <a:rPr lang="zh-CN" altLang="en-US" sz="4800" dirty="0">
                <a:solidFill>
                  <a:srgbClr val="0000CC"/>
                </a:solidFill>
                <a:ea typeface="黑体" panose="02010609060101010101" pitchFamily="49" charset="-122"/>
              </a:rPr>
              <a:t>练习：补全单词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506538"/>
            <a:ext cx="6769100" cy="4660900"/>
          </a:xfrm>
          <a:noFill/>
        </p:spPr>
        <p:txBody>
          <a:bodyPr wrap="none"/>
          <a:lstStyle/>
          <a:p>
            <a:pPr marL="822325" indent="-822325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b="1" dirty="0">
                <a:latin typeface="Times New Roman" panose="02020603050405020304" pitchFamily="18" charset="0"/>
              </a:rPr>
              <a:t>1. --What do you usually do on </a:t>
            </a:r>
          </a:p>
          <a:p>
            <a:pPr marL="822325" indent="-822325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b="1" dirty="0">
                <a:latin typeface="Times New Roman" panose="02020603050405020304" pitchFamily="18" charset="0"/>
              </a:rPr>
              <a:t>       w_________? </a:t>
            </a:r>
          </a:p>
          <a:p>
            <a:pPr marL="822325" indent="-822325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b="1" dirty="0">
                <a:latin typeface="Times New Roman" panose="02020603050405020304" pitchFamily="18" charset="0"/>
              </a:rPr>
              <a:t>    --I often watch TV.</a:t>
            </a:r>
          </a:p>
          <a:p>
            <a:pPr marL="822325" indent="-822325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b="1" dirty="0">
                <a:latin typeface="Times New Roman" panose="02020603050405020304" pitchFamily="18" charset="0"/>
              </a:rPr>
              <a:t>2. --How often does she shop? </a:t>
            </a:r>
          </a:p>
          <a:p>
            <a:pPr marL="822325" indent="-822325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b="1" dirty="0">
                <a:latin typeface="Times New Roman" panose="02020603050405020304" pitchFamily="18" charset="0"/>
              </a:rPr>
              <a:t>    --O_____ or t_____ a week.</a:t>
            </a:r>
          </a:p>
          <a:p>
            <a:pPr marL="822325" indent="-822325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b="1" dirty="0">
                <a:latin typeface="Times New Roman" panose="02020603050405020304" pitchFamily="18" charset="0"/>
              </a:rPr>
              <a:t>3. Grandpa is pretty healthy because </a:t>
            </a:r>
          </a:p>
          <a:p>
            <a:pPr marL="822325" indent="-822325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b="1" dirty="0">
                <a:latin typeface="Times New Roman" panose="02020603050405020304" pitchFamily="18" charset="0"/>
              </a:rPr>
              <a:t>    he e_________ every day.</a:t>
            </a:r>
          </a:p>
          <a:p>
            <a:pPr marL="822325" indent="-822325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b="1" dirty="0">
                <a:latin typeface="Times New Roman" panose="02020603050405020304" pitchFamily="18" charset="0"/>
              </a:rPr>
              <a:t>4. Animal World is my favorite TV </a:t>
            </a:r>
          </a:p>
          <a:p>
            <a:pPr marL="822325" indent="-822325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b="1" dirty="0">
                <a:latin typeface="Times New Roman" panose="02020603050405020304" pitchFamily="18" charset="0"/>
              </a:rPr>
              <a:t>    p___________.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868488" y="1895476"/>
            <a:ext cx="21113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eekends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1816100" y="3487738"/>
            <a:ext cx="11509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nce</a:t>
            </a:r>
            <a:r>
              <a:rPr lang="zh-CN" altLang="zh-CN" sz="27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3721100" y="3500438"/>
            <a:ext cx="14414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wice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1963738" y="4414838"/>
            <a:ext cx="211137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xercises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1816100" y="5405438"/>
            <a:ext cx="32639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rogram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utoUpdateAnimBg="0"/>
      <p:bldP spid="97285" grpId="0" autoUpdateAnimBg="0"/>
      <p:bldP spid="97286" grpId="0" autoUpdateAnimBg="0"/>
      <p:bldP spid="97287" grpId="0" autoUpdateAnimBg="0"/>
      <p:bldP spid="9728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3"/>
          <p:cNvSpPr txBox="1">
            <a:spLocks noChangeArrowheads="1"/>
          </p:cNvSpPr>
          <p:nvPr/>
        </p:nvSpPr>
        <p:spPr bwMode="auto">
          <a:xfrm>
            <a:off x="685800" y="1704182"/>
            <a:ext cx="7993063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/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40000"/>
              </a:spcBef>
            </a:pPr>
            <a:r>
              <a:rPr lang="zh-CN" altLang="zh-CN" sz="4000" b="1" dirty="0">
                <a:latin typeface="Times New Roman" panose="02020603050405020304" pitchFamily="18" charset="0"/>
              </a:rPr>
              <a:t>5. The weather here is so cold, </a:t>
            </a:r>
          </a:p>
          <a:p>
            <a:pPr algn="l">
              <a:spcBef>
                <a:spcPct val="40000"/>
              </a:spcBef>
            </a:pPr>
            <a:r>
              <a:rPr lang="zh-CN" altLang="zh-CN" sz="4000" b="1" dirty="0">
                <a:latin typeface="Times New Roman" panose="02020603050405020304" pitchFamily="18" charset="0"/>
              </a:rPr>
              <a:t>     I can h______ stand it.</a:t>
            </a:r>
            <a:endParaRPr lang="zh-CN" altLang="zh-CN" sz="3600" b="1" dirty="0"/>
          </a:p>
          <a:p>
            <a:pPr algn="l">
              <a:spcBef>
                <a:spcPct val="40000"/>
              </a:spcBef>
            </a:pPr>
            <a:r>
              <a:rPr lang="zh-CN" altLang="zh-CN" sz="4000" b="1" dirty="0">
                <a:latin typeface="Times New Roman" panose="02020603050405020304" pitchFamily="18" charset="0"/>
              </a:rPr>
              <a:t>6. These two pictures have </a:t>
            </a:r>
          </a:p>
          <a:p>
            <a:pPr algn="l">
              <a:spcBef>
                <a:spcPct val="40000"/>
              </a:spcBef>
            </a:pPr>
            <a:r>
              <a:rPr lang="zh-CN" altLang="zh-CN" sz="4000" b="1" dirty="0">
                <a:latin typeface="Times New Roman" panose="02020603050405020304" pitchFamily="18" charset="0"/>
              </a:rPr>
              <a:t>    no __________(</a:t>
            </a:r>
            <a:r>
              <a:rPr lang="zh-CN" altLang="en-US" sz="4000" b="1" dirty="0">
                <a:latin typeface="Times New Roman" panose="02020603050405020304" pitchFamily="18" charset="0"/>
              </a:rPr>
              <a:t>区别</a:t>
            </a:r>
            <a:r>
              <a:rPr lang="zh-CN" altLang="zh-CN" sz="4000" b="1" dirty="0" smtClean="0">
                <a:latin typeface="Times New Roman" panose="02020603050405020304" pitchFamily="18" charset="0"/>
              </a:rPr>
              <a:t>).</a:t>
            </a:r>
            <a:r>
              <a:rPr lang="en-US" altLang="zh-CN" sz="4000" b="1" dirty="0" smtClean="0">
                <a:latin typeface="Times New Roman" panose="02020603050405020304" pitchFamily="18" charset="0"/>
              </a:rPr>
              <a:t> </a:t>
            </a:r>
            <a:endParaRPr lang="zh-CN" altLang="zh-CN" sz="4000" b="1" dirty="0">
              <a:latin typeface="Times New Roman" panose="02020603050405020304" pitchFamily="18" charset="0"/>
            </a:endParaRPr>
          </a:p>
        </p:txBody>
      </p:sp>
      <p:sp>
        <p:nvSpPr>
          <p:cNvPr id="98307" name="Text Box 9"/>
          <p:cNvSpPr txBox="1">
            <a:spLocks noChangeArrowheads="1"/>
          </p:cNvSpPr>
          <p:nvPr/>
        </p:nvSpPr>
        <p:spPr bwMode="auto">
          <a:xfrm>
            <a:off x="2044700" y="3983832"/>
            <a:ext cx="2330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/>
            <a:r>
              <a:rPr lang="zh-CN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differences</a:t>
            </a:r>
          </a:p>
        </p:txBody>
      </p:sp>
      <p:sp>
        <p:nvSpPr>
          <p:cNvPr id="98308" name="Text Box 14"/>
          <p:cNvSpPr txBox="1">
            <a:spLocks noChangeArrowheads="1"/>
          </p:cNvSpPr>
          <p:nvPr/>
        </p:nvSpPr>
        <p:spPr bwMode="auto">
          <a:xfrm>
            <a:off x="2813050" y="2453482"/>
            <a:ext cx="14382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zh-CN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ardly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  <p:bldP spid="9830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/>
          <p:nvPr/>
        </p:nvGrpSpPr>
        <p:grpSpPr bwMode="auto">
          <a:xfrm>
            <a:off x="2124075" y="404813"/>
            <a:ext cx="4643438" cy="1219200"/>
            <a:chOff x="0" y="0"/>
            <a:chExt cx="2925" cy="771"/>
          </a:xfrm>
        </p:grpSpPr>
        <p:pic>
          <p:nvPicPr>
            <p:cNvPr id="74755" name="Picture 3" descr="758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925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56" name="Rectangle 4"/>
            <p:cNvSpPr>
              <a:spLocks noChangeArrowheads="1"/>
            </p:cNvSpPr>
            <p:nvPr/>
          </p:nvSpPr>
          <p:spPr bwMode="auto">
            <a:xfrm>
              <a:off x="68" y="183"/>
              <a:ext cx="1836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zh-CN" altLang="zh-CN" sz="36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Words review</a:t>
              </a:r>
            </a:p>
          </p:txBody>
        </p:sp>
      </p:grp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611188" y="1641475"/>
            <a:ext cx="2879725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r">
              <a:lnSpc>
                <a:spcPct val="115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　</a:t>
            </a:r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twice                     </a:t>
            </a:r>
          </a:p>
          <a:p>
            <a:pPr algn="r">
              <a:lnSpc>
                <a:spcPct val="115000"/>
              </a:lnSpc>
            </a:pPr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　</a:t>
            </a:r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Internet                            </a:t>
            </a:r>
          </a:p>
          <a:p>
            <a:pPr algn="r">
              <a:lnSpc>
                <a:spcPct val="115000"/>
              </a:lnSpc>
            </a:pPr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　</a:t>
            </a:r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program</a:t>
            </a:r>
          </a:p>
          <a:p>
            <a:pPr algn="r">
              <a:lnSpc>
                <a:spcPct val="115000"/>
              </a:lnSpc>
            </a:pPr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　</a:t>
            </a:r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full</a:t>
            </a:r>
          </a:p>
          <a:p>
            <a:pPr algn="r">
              <a:lnSpc>
                <a:spcPct val="115000"/>
              </a:lnSpc>
            </a:pPr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　</a:t>
            </a:r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swing</a:t>
            </a:r>
          </a:p>
          <a:p>
            <a:pPr algn="r">
              <a:lnSpc>
                <a:spcPct val="115000"/>
              </a:lnSpc>
            </a:pPr>
            <a:r>
              <a:rPr lang="zh-CN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swing dance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3598863" y="1628775"/>
            <a:ext cx="5545137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15000"/>
              </a:lnSpc>
            </a:pPr>
            <a:r>
              <a:rPr lang="zh-CN" altLang="zh-CN" sz="3600" b="1" i="1" dirty="0">
                <a:latin typeface="Times New Roman" panose="02020603050405020304" pitchFamily="18" charset="0"/>
              </a:rPr>
              <a:t>adv. </a:t>
            </a:r>
            <a:r>
              <a:rPr lang="zh-CN" altLang="en-US" sz="3600" b="1" dirty="0">
                <a:latin typeface="Times New Roman" panose="02020603050405020304" pitchFamily="18" charset="0"/>
              </a:rPr>
              <a:t>两次；两倍</a:t>
            </a:r>
          </a:p>
          <a:p>
            <a:pPr algn="l">
              <a:lnSpc>
                <a:spcPct val="115000"/>
              </a:lnSpc>
            </a:pPr>
            <a:r>
              <a:rPr lang="zh-CN" altLang="zh-CN" sz="3600" b="1" i="1" dirty="0">
                <a:latin typeface="Times New Roman" panose="02020603050405020304" pitchFamily="18" charset="0"/>
              </a:rPr>
              <a:t>n.</a:t>
            </a:r>
            <a:r>
              <a:rPr lang="zh-CN" altLang="zh-CN" sz="3600" b="1" dirty="0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互联网；因特网</a:t>
            </a:r>
          </a:p>
          <a:p>
            <a:pPr algn="l">
              <a:lnSpc>
                <a:spcPct val="115000"/>
              </a:lnSpc>
            </a:pPr>
            <a:r>
              <a:rPr lang="zh-CN" altLang="zh-CN" sz="3600" b="1" i="1" dirty="0">
                <a:latin typeface="Times New Roman" panose="02020603050405020304" pitchFamily="18" charset="0"/>
              </a:rPr>
              <a:t>n.</a:t>
            </a:r>
            <a:r>
              <a:rPr lang="zh-CN" altLang="zh-CN" sz="3600" b="1" dirty="0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节目</a:t>
            </a:r>
          </a:p>
          <a:p>
            <a:pPr algn="l">
              <a:lnSpc>
                <a:spcPct val="115000"/>
              </a:lnSpc>
            </a:pPr>
            <a:r>
              <a:rPr lang="zh-CN" altLang="zh-CN" sz="3600" b="1" i="1" dirty="0">
                <a:latin typeface="Times New Roman" panose="02020603050405020304" pitchFamily="18" charset="0"/>
              </a:rPr>
              <a:t>adj.</a:t>
            </a:r>
            <a:r>
              <a:rPr lang="zh-CN" altLang="zh-CN" sz="3600" b="1" dirty="0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忙的；满的；充满的</a:t>
            </a:r>
          </a:p>
          <a:p>
            <a:pPr algn="l">
              <a:lnSpc>
                <a:spcPct val="115000"/>
              </a:lnSpc>
            </a:pPr>
            <a:r>
              <a:rPr lang="zh-CN" altLang="zh-CN" sz="3600" b="1" i="1" dirty="0">
                <a:latin typeface="Times New Roman" panose="02020603050405020304" pitchFamily="18" charset="0"/>
              </a:rPr>
              <a:t>n.</a:t>
            </a:r>
            <a:r>
              <a:rPr lang="zh-CN" altLang="zh-CN" sz="3600" b="1" dirty="0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摆动；秋千</a:t>
            </a:r>
          </a:p>
          <a:p>
            <a:pPr algn="l">
              <a:lnSpc>
                <a:spcPct val="115000"/>
              </a:lnSpc>
            </a:pPr>
            <a:r>
              <a:rPr lang="zh-CN" altLang="zh-CN" sz="3600" b="1" i="1" dirty="0">
                <a:latin typeface="Times New Roman" panose="02020603050405020304" pitchFamily="18" charset="0"/>
              </a:rPr>
              <a:t>v.</a:t>
            </a:r>
            <a:r>
              <a:rPr lang="zh-CN" altLang="zh-CN" sz="3600" b="1" dirty="0">
                <a:latin typeface="Times New Roman" panose="02020603050405020304" pitchFamily="18" charset="0"/>
              </a:rPr>
              <a:t> (</a:t>
            </a:r>
            <a:r>
              <a:rPr lang="zh-CN" altLang="en-US" sz="3600" b="1" dirty="0">
                <a:latin typeface="Times New Roman" panose="02020603050405020304" pitchFamily="18" charset="0"/>
              </a:rPr>
              <a:t>使</a:t>
            </a:r>
            <a:r>
              <a:rPr lang="zh-CN" altLang="zh-CN" sz="3600" b="1" dirty="0">
                <a:latin typeface="Times New Roman" panose="02020603050405020304" pitchFamily="18" charset="0"/>
              </a:rPr>
              <a:t>)</a:t>
            </a:r>
            <a:r>
              <a:rPr lang="zh-CN" altLang="en-US" sz="3600" b="1" dirty="0">
                <a:latin typeface="Times New Roman" panose="02020603050405020304" pitchFamily="18" charset="0"/>
              </a:rPr>
              <a:t>摆动；摇摆</a:t>
            </a:r>
          </a:p>
          <a:p>
            <a:pPr algn="l">
              <a:lnSpc>
                <a:spcPct val="115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摇摆舞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7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090744" y="3371861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pic>
        <p:nvPicPr>
          <p:cNvPr id="9218" name="图片 1" descr="u=1529239208,368183177&amp;fm=0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982" y="2455863"/>
            <a:ext cx="4608512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Box 2"/>
          <p:cNvSpPr txBox="1">
            <a:spLocks noChangeArrowheads="1"/>
          </p:cNvSpPr>
          <p:nvPr/>
        </p:nvSpPr>
        <p:spPr bwMode="auto">
          <a:xfrm>
            <a:off x="322263" y="862013"/>
            <a:ext cx="813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600">
                <a:latin typeface="Britannic Bold" panose="020B0903060703020204" pitchFamily="34" charset="0"/>
              </a:rPr>
              <a:t> What do you usually do on weekends?</a:t>
            </a:r>
          </a:p>
        </p:txBody>
      </p:sp>
      <p:sp>
        <p:nvSpPr>
          <p:cNvPr id="75780" name="TextBox 3"/>
          <p:cNvSpPr txBox="1">
            <a:spLocks noChangeArrowheads="1"/>
          </p:cNvSpPr>
          <p:nvPr/>
        </p:nvSpPr>
        <p:spPr bwMode="auto">
          <a:xfrm>
            <a:off x="5638800" y="2743200"/>
            <a:ext cx="30035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600">
                <a:latin typeface="Britannic Bold" panose="020B0903060703020204" pitchFamily="34" charset="0"/>
              </a:rPr>
              <a:t>I usually</a:t>
            </a:r>
          </a:p>
          <a:p>
            <a:pPr algn="l"/>
            <a:r>
              <a:rPr lang="zh-CN" altLang="zh-CN" sz="3600">
                <a:latin typeface="Britannic Bold" panose="020B0903060703020204" pitchFamily="34" charset="0"/>
              </a:rPr>
              <a:t>…</a:t>
            </a:r>
          </a:p>
          <a:p>
            <a:pPr algn="l"/>
            <a:r>
              <a:rPr lang="zh-CN" altLang="zh-CN" sz="3600">
                <a:latin typeface="Britannic Bold" panose="020B0903060703020204" pitchFamily="34" charset="0"/>
              </a:rPr>
              <a:t>on weekends.</a:t>
            </a:r>
          </a:p>
        </p:txBody>
      </p:sp>
      <p:sp>
        <p:nvSpPr>
          <p:cNvPr id="75781" name="TextBox 4"/>
          <p:cNvSpPr txBox="1">
            <a:spLocks noChangeArrowheads="1"/>
          </p:cNvSpPr>
          <p:nvPr/>
        </p:nvSpPr>
        <p:spPr bwMode="auto">
          <a:xfrm>
            <a:off x="5099050" y="4724400"/>
            <a:ext cx="366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600">
                <a:solidFill>
                  <a:srgbClr val="FF0000"/>
                </a:solidFill>
                <a:latin typeface="Berlin Sans FB" panose="020E0602020502020306" pitchFamily="34" charset="0"/>
              </a:rPr>
              <a:t>do my homework</a:t>
            </a:r>
          </a:p>
        </p:txBody>
      </p:sp>
      <p:sp>
        <p:nvSpPr>
          <p:cNvPr id="75782" name="矩形 7"/>
          <p:cNvSpPr>
            <a:spLocks noChangeArrowheads="1"/>
          </p:cNvSpPr>
          <p:nvPr/>
        </p:nvSpPr>
        <p:spPr bwMode="auto">
          <a:xfrm>
            <a:off x="1776413" y="1503363"/>
            <a:ext cx="15843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zh-CN" sz="2400" dirty="0">
                <a:solidFill>
                  <a:srgbClr val="FF0000"/>
                </a:solidFill>
                <a:latin typeface="Century" panose="02040604050505020304" pitchFamily="18" charset="0"/>
              </a:rPr>
              <a:t>does she</a:t>
            </a:r>
          </a:p>
        </p:txBody>
      </p:sp>
      <p:sp>
        <p:nvSpPr>
          <p:cNvPr id="75783" name="矩形 8"/>
          <p:cNvSpPr>
            <a:spLocks noChangeArrowheads="1"/>
          </p:cNvSpPr>
          <p:nvPr/>
        </p:nvSpPr>
        <p:spPr bwMode="auto">
          <a:xfrm>
            <a:off x="6400800" y="3352800"/>
            <a:ext cx="15827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zh-CN" sz="2400">
                <a:solidFill>
                  <a:srgbClr val="FF0000"/>
                </a:solidFill>
                <a:latin typeface="Century" panose="02040604050505020304" pitchFamily="18" charset="0"/>
              </a:rPr>
              <a:t>does her</a:t>
            </a:r>
          </a:p>
        </p:txBody>
      </p:sp>
      <p:sp>
        <p:nvSpPr>
          <p:cNvPr id="75784" name="矩形 9"/>
          <p:cNvSpPr>
            <a:spLocks noChangeArrowheads="1"/>
          </p:cNvSpPr>
          <p:nvPr/>
        </p:nvSpPr>
        <p:spPr bwMode="auto">
          <a:xfrm>
            <a:off x="4876800" y="2286000"/>
            <a:ext cx="12239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zh-CN" sz="3600">
                <a:latin typeface="Britannic Bold" panose="020B0903060703020204" pitchFamily="34" charset="0"/>
              </a:rPr>
              <a:t>She</a:t>
            </a: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457200" y="152400"/>
            <a:ext cx="2339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Group 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utoUpdateAnimBg="0"/>
      <p:bldP spid="75780" grpId="0" autoUpdateAnimBg="0"/>
      <p:bldP spid="75781" grpId="0"/>
      <p:bldP spid="75782" grpId="0"/>
      <p:bldP spid="75783" grpId="0"/>
      <p:bldP spid="757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图片 1" descr="1435433_14140305819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0225" y="1981200"/>
            <a:ext cx="29083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Box 2"/>
          <p:cNvSpPr txBox="1">
            <a:spLocks noChangeArrowheads="1"/>
          </p:cNvSpPr>
          <p:nvPr/>
        </p:nvSpPr>
        <p:spPr bwMode="auto">
          <a:xfrm>
            <a:off x="400050" y="838200"/>
            <a:ext cx="813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600" dirty="0">
                <a:latin typeface="Britannic Bold" panose="020B0903060703020204" pitchFamily="34" charset="0"/>
              </a:rPr>
              <a:t> What do you usually do on weekends?</a:t>
            </a:r>
          </a:p>
        </p:txBody>
      </p:sp>
      <p:sp>
        <p:nvSpPr>
          <p:cNvPr id="76804" name="TextBox 3"/>
          <p:cNvSpPr txBox="1">
            <a:spLocks noChangeArrowheads="1"/>
          </p:cNvSpPr>
          <p:nvPr/>
        </p:nvSpPr>
        <p:spPr bwMode="auto">
          <a:xfrm>
            <a:off x="5006975" y="2286000"/>
            <a:ext cx="30035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600">
                <a:latin typeface="Britannic Bold" panose="020B0903060703020204" pitchFamily="34" charset="0"/>
              </a:rPr>
              <a:t>I usually</a:t>
            </a:r>
          </a:p>
          <a:p>
            <a:pPr algn="l"/>
            <a:r>
              <a:rPr lang="zh-CN" altLang="zh-CN" sz="3600">
                <a:latin typeface="Britannic Bold" panose="020B0903060703020204" pitchFamily="34" charset="0"/>
              </a:rPr>
              <a:t>…</a:t>
            </a:r>
          </a:p>
          <a:p>
            <a:pPr algn="l"/>
            <a:r>
              <a:rPr lang="zh-CN" altLang="zh-CN" sz="3600">
                <a:latin typeface="Britannic Bold" panose="020B0903060703020204" pitchFamily="34" charset="0"/>
              </a:rPr>
              <a:t>on weekends.</a:t>
            </a:r>
          </a:p>
        </p:txBody>
      </p:sp>
      <p:sp>
        <p:nvSpPr>
          <p:cNvPr id="76805" name="TextBox 4"/>
          <p:cNvSpPr txBox="1">
            <a:spLocks noChangeArrowheads="1"/>
          </p:cNvSpPr>
          <p:nvPr/>
        </p:nvSpPr>
        <p:spPr bwMode="auto">
          <a:xfrm>
            <a:off x="5540375" y="2895600"/>
            <a:ext cx="244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600">
                <a:solidFill>
                  <a:srgbClr val="FF0000"/>
                </a:solidFill>
                <a:latin typeface="Berlin Sans FB" panose="020E0602020502020306" pitchFamily="34" charset="0"/>
              </a:rPr>
              <a:t>read books</a:t>
            </a:r>
          </a:p>
        </p:txBody>
      </p:sp>
      <p:grpSp>
        <p:nvGrpSpPr>
          <p:cNvPr id="11270" name="TextBox 5"/>
          <p:cNvGrpSpPr/>
          <p:nvPr/>
        </p:nvGrpSpPr>
        <p:grpSpPr bwMode="auto">
          <a:xfrm>
            <a:off x="3703638" y="4473575"/>
            <a:ext cx="4475162" cy="1492250"/>
            <a:chOff x="0" y="0"/>
            <a:chExt cx="2819" cy="940"/>
          </a:xfrm>
        </p:grpSpPr>
        <p:pic>
          <p:nvPicPr>
            <p:cNvPr id="76807" name="TextBox 5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819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08" name="Text Box 7"/>
            <p:cNvSpPr txBox="1">
              <a:spLocks noChangeArrowheads="1"/>
            </p:cNvSpPr>
            <p:nvPr/>
          </p:nvSpPr>
          <p:spPr bwMode="auto">
            <a:xfrm>
              <a:off x="14" y="14"/>
              <a:ext cx="2777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l"/>
              <a:r>
                <a:rPr lang="zh-CN" altLang="zh-CN" sz="4000">
                  <a:latin typeface="Calibri" panose="020F0502020204030204" pitchFamily="34" charset="0"/>
                </a:rPr>
                <a:t>read books</a:t>
              </a:r>
              <a:r>
                <a:rPr lang="zh-CN" altLang="zh-CN" sz="2400">
                  <a:latin typeface="Calibri" panose="020F0502020204030204" pitchFamily="34" charset="0"/>
                </a:rPr>
                <a:t>: </a:t>
              </a:r>
              <a:r>
                <a:rPr lang="zh-CN" altLang="en-US" sz="2400">
                  <a:latin typeface="Calibri" panose="020F0502020204030204" pitchFamily="34" charset="0"/>
                </a:rPr>
                <a:t>读书</a:t>
              </a:r>
            </a:p>
            <a:p>
              <a:pPr algn="l"/>
              <a:r>
                <a:rPr lang="zh-CN" altLang="zh-CN" sz="4000">
                  <a:latin typeface="Calibri" panose="020F0502020204030204" pitchFamily="34" charset="0"/>
                </a:rPr>
                <a:t>= do some reading</a:t>
              </a:r>
              <a:endParaRPr lang="zh-CN" altLang="zh-CN" sz="2400">
                <a:latin typeface="Calibri" panose="020F0502020204030204" pitchFamily="34" charset="0"/>
              </a:endParaRPr>
            </a:p>
          </p:txBody>
        </p:sp>
      </p:grpSp>
      <p:sp>
        <p:nvSpPr>
          <p:cNvPr id="76809" name="矩形 6"/>
          <p:cNvSpPr>
            <a:spLocks noChangeArrowheads="1"/>
          </p:cNvSpPr>
          <p:nvPr/>
        </p:nvSpPr>
        <p:spPr bwMode="auto">
          <a:xfrm>
            <a:off x="1854200" y="1404938"/>
            <a:ext cx="15843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zh-CN" sz="2400">
                <a:solidFill>
                  <a:srgbClr val="FF0000"/>
                </a:solidFill>
                <a:latin typeface="Century" panose="02040604050505020304" pitchFamily="18" charset="0"/>
              </a:rPr>
              <a:t>does she</a:t>
            </a:r>
          </a:p>
        </p:txBody>
      </p:sp>
      <p:sp>
        <p:nvSpPr>
          <p:cNvPr id="76810" name="矩形 7"/>
          <p:cNvSpPr>
            <a:spLocks noChangeArrowheads="1"/>
          </p:cNvSpPr>
          <p:nvPr/>
        </p:nvSpPr>
        <p:spPr bwMode="auto">
          <a:xfrm>
            <a:off x="3509963" y="3054350"/>
            <a:ext cx="15843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zh-CN" sz="2400">
                <a:solidFill>
                  <a:srgbClr val="FF0000"/>
                </a:solidFill>
                <a:latin typeface="Century" panose="02040604050505020304" pitchFamily="18" charset="0"/>
              </a:rPr>
              <a:t>reads</a:t>
            </a:r>
          </a:p>
        </p:txBody>
      </p:sp>
      <p:sp>
        <p:nvSpPr>
          <p:cNvPr id="76811" name="矩形 8"/>
          <p:cNvSpPr>
            <a:spLocks noChangeArrowheads="1"/>
          </p:cNvSpPr>
          <p:nvPr/>
        </p:nvSpPr>
        <p:spPr bwMode="auto">
          <a:xfrm>
            <a:off x="3149600" y="2335213"/>
            <a:ext cx="12239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zh-CN" sz="3600">
                <a:latin typeface="Britannic Bold" panose="020B0903060703020204" pitchFamily="34" charset="0"/>
              </a:rPr>
              <a:t>She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utoUpdateAnimBg="0"/>
      <p:bldP spid="76805" grpId="0"/>
      <p:bldP spid="76809" grpId="0"/>
      <p:bldP spid="76810" grpId="0"/>
      <p:bldP spid="768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图片 1" descr="2008311877567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62550" y="1909763"/>
            <a:ext cx="3292475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Box 2"/>
          <p:cNvSpPr txBox="1">
            <a:spLocks noChangeArrowheads="1"/>
          </p:cNvSpPr>
          <p:nvPr/>
        </p:nvSpPr>
        <p:spPr bwMode="auto">
          <a:xfrm>
            <a:off x="323850" y="685800"/>
            <a:ext cx="813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600">
                <a:latin typeface="Britannic Bold" panose="020B0903060703020204" pitchFamily="34" charset="0"/>
              </a:rPr>
              <a:t> What do you usually do on weekends?</a:t>
            </a:r>
          </a:p>
        </p:txBody>
      </p:sp>
      <p:sp>
        <p:nvSpPr>
          <p:cNvPr id="77828" name="TextBox 3"/>
          <p:cNvSpPr txBox="1">
            <a:spLocks noChangeArrowheads="1"/>
          </p:cNvSpPr>
          <p:nvPr/>
        </p:nvSpPr>
        <p:spPr bwMode="auto">
          <a:xfrm>
            <a:off x="912813" y="2054225"/>
            <a:ext cx="30035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600" dirty="0">
                <a:latin typeface="Britannic Bold" panose="020B0903060703020204" pitchFamily="34" charset="0"/>
              </a:rPr>
              <a:t>I usually</a:t>
            </a:r>
          </a:p>
          <a:p>
            <a:pPr algn="l"/>
            <a:r>
              <a:rPr lang="zh-CN" altLang="zh-CN" sz="3600" dirty="0">
                <a:latin typeface="Britannic Bold" panose="020B0903060703020204" pitchFamily="34" charset="0"/>
              </a:rPr>
              <a:t>…</a:t>
            </a:r>
          </a:p>
          <a:p>
            <a:pPr algn="l"/>
            <a:r>
              <a:rPr lang="zh-CN" altLang="zh-CN" sz="3600" dirty="0">
                <a:latin typeface="Britannic Bold" panose="020B0903060703020204" pitchFamily="34" charset="0"/>
              </a:rPr>
              <a:t>on weekends.</a:t>
            </a:r>
          </a:p>
        </p:txBody>
      </p:sp>
      <p:sp>
        <p:nvSpPr>
          <p:cNvPr id="77829" name="TextBox 4"/>
          <p:cNvSpPr txBox="1">
            <a:spLocks noChangeArrowheads="1"/>
          </p:cNvSpPr>
          <p:nvPr/>
        </p:nvSpPr>
        <p:spPr bwMode="auto">
          <a:xfrm>
            <a:off x="1828800" y="2590800"/>
            <a:ext cx="2673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600">
                <a:solidFill>
                  <a:srgbClr val="FF0000"/>
                </a:solidFill>
                <a:latin typeface="Berlin Sans FB" panose="020E0602020502020306" pitchFamily="34" charset="0"/>
              </a:rPr>
              <a:t>go shopping</a:t>
            </a:r>
          </a:p>
        </p:txBody>
      </p:sp>
      <p:grpSp>
        <p:nvGrpSpPr>
          <p:cNvPr id="12294" name="TextBox 5"/>
          <p:cNvGrpSpPr/>
          <p:nvPr/>
        </p:nvGrpSpPr>
        <p:grpSpPr bwMode="auto">
          <a:xfrm>
            <a:off x="544513" y="3922713"/>
            <a:ext cx="4846637" cy="2176462"/>
            <a:chOff x="0" y="0"/>
            <a:chExt cx="3053" cy="1371"/>
          </a:xfrm>
        </p:grpSpPr>
        <p:pic>
          <p:nvPicPr>
            <p:cNvPr id="77831" name="TextBox 5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3053" cy="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32" name="Text Box 7"/>
            <p:cNvSpPr txBox="1">
              <a:spLocks noChangeArrowheads="1"/>
            </p:cNvSpPr>
            <p:nvPr/>
          </p:nvSpPr>
          <p:spPr bwMode="auto">
            <a:xfrm>
              <a:off x="15" y="16"/>
              <a:ext cx="3008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l"/>
              <a:r>
                <a:rPr lang="zh-CN" altLang="zh-CN" sz="4000" dirty="0">
                  <a:latin typeface="Calibri" panose="020F0502020204030204" pitchFamily="34" charset="0"/>
                </a:rPr>
                <a:t>go shopping</a:t>
              </a:r>
              <a:r>
                <a:rPr lang="zh-CN" altLang="zh-CN" sz="2400" dirty="0">
                  <a:latin typeface="Calibri" panose="020F0502020204030204" pitchFamily="34" charset="0"/>
                </a:rPr>
                <a:t>: </a:t>
              </a:r>
              <a:r>
                <a:rPr lang="zh-CN" altLang="en-US" sz="2400" dirty="0">
                  <a:latin typeface="Calibri" panose="020F0502020204030204" pitchFamily="34" charset="0"/>
                </a:rPr>
                <a:t>购物</a:t>
              </a:r>
            </a:p>
            <a:p>
              <a:pPr algn="l"/>
              <a:r>
                <a:rPr lang="zh-CN" altLang="zh-CN" sz="4000" dirty="0">
                  <a:latin typeface="Calibri" panose="020F0502020204030204" pitchFamily="34" charset="0"/>
                </a:rPr>
                <a:t>= do some shopping</a:t>
              </a:r>
            </a:p>
            <a:p>
              <a:pPr algn="l"/>
              <a:r>
                <a:rPr lang="zh-CN" altLang="zh-CN" sz="4000" dirty="0">
                  <a:latin typeface="Calibri" panose="020F0502020204030204" pitchFamily="34" charset="0"/>
                </a:rPr>
                <a:t>= shop </a:t>
              </a:r>
              <a:endParaRPr lang="zh-CN" altLang="zh-CN"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77833" name="矩形 6"/>
          <p:cNvSpPr>
            <a:spLocks noChangeArrowheads="1"/>
          </p:cNvSpPr>
          <p:nvPr/>
        </p:nvSpPr>
        <p:spPr bwMode="auto">
          <a:xfrm>
            <a:off x="1778000" y="1023938"/>
            <a:ext cx="15843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zh-CN" sz="2400">
                <a:solidFill>
                  <a:srgbClr val="FF0000"/>
                </a:solidFill>
                <a:latin typeface="Century" panose="02040604050505020304" pitchFamily="18" charset="0"/>
              </a:rPr>
              <a:t>does she</a:t>
            </a:r>
          </a:p>
        </p:txBody>
      </p:sp>
      <p:sp>
        <p:nvSpPr>
          <p:cNvPr id="77834" name="矩形 7"/>
          <p:cNvSpPr>
            <a:spLocks noChangeArrowheads="1"/>
          </p:cNvSpPr>
          <p:nvPr/>
        </p:nvSpPr>
        <p:spPr bwMode="auto">
          <a:xfrm>
            <a:off x="373063" y="2846388"/>
            <a:ext cx="12604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zh-CN" sz="2400">
                <a:solidFill>
                  <a:srgbClr val="FF0000"/>
                </a:solidFill>
                <a:latin typeface="Century" panose="02040604050505020304" pitchFamily="18" charset="0"/>
              </a:rPr>
              <a:t>goes</a:t>
            </a:r>
          </a:p>
        </p:txBody>
      </p:sp>
      <p:sp>
        <p:nvSpPr>
          <p:cNvPr id="77835" name="矩形 8"/>
          <p:cNvSpPr>
            <a:spLocks noChangeArrowheads="1"/>
          </p:cNvSpPr>
          <p:nvPr/>
        </p:nvSpPr>
        <p:spPr bwMode="auto">
          <a:xfrm>
            <a:off x="120650" y="2127250"/>
            <a:ext cx="12239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zh-CN" sz="3600">
                <a:latin typeface="Britannic Bold" panose="020B0903060703020204" pitchFamily="34" charset="0"/>
              </a:rPr>
              <a:t>She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8" grpId="0" autoUpdateAnimBg="0"/>
      <p:bldP spid="77829" grpId="0"/>
      <p:bldP spid="77833" grpId="0"/>
      <p:bldP spid="77834" grpId="0"/>
      <p:bldP spid="778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图片 1" descr="200789111337615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163" y="1838325"/>
            <a:ext cx="3014662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Box 3"/>
          <p:cNvSpPr txBox="1">
            <a:spLocks noChangeArrowheads="1"/>
          </p:cNvSpPr>
          <p:nvPr/>
        </p:nvSpPr>
        <p:spPr bwMode="auto">
          <a:xfrm>
            <a:off x="198438" y="685800"/>
            <a:ext cx="72437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200">
                <a:latin typeface="Britannic Bold" panose="020B0903060703020204" pitchFamily="34" charset="0"/>
              </a:rPr>
              <a:t> What do you usually do on weekends?</a:t>
            </a:r>
          </a:p>
        </p:txBody>
      </p:sp>
      <p:sp>
        <p:nvSpPr>
          <p:cNvPr id="78852" name="TextBox 4"/>
          <p:cNvSpPr txBox="1">
            <a:spLocks noChangeArrowheads="1"/>
          </p:cNvSpPr>
          <p:nvPr/>
        </p:nvSpPr>
        <p:spPr bwMode="auto">
          <a:xfrm>
            <a:off x="3740150" y="1909763"/>
            <a:ext cx="2687638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200">
                <a:latin typeface="Britannic Bold" panose="020B0903060703020204" pitchFamily="34" charset="0"/>
              </a:rPr>
              <a:t>I usually</a:t>
            </a:r>
          </a:p>
          <a:p>
            <a:pPr algn="l"/>
            <a:r>
              <a:rPr lang="zh-CN" altLang="zh-CN" sz="3200">
                <a:latin typeface="Britannic Bold" panose="020B0903060703020204" pitchFamily="34" charset="0"/>
              </a:rPr>
              <a:t>…</a:t>
            </a:r>
          </a:p>
          <a:p>
            <a:pPr algn="l"/>
            <a:r>
              <a:rPr lang="zh-CN" altLang="zh-CN" sz="3200">
                <a:latin typeface="Britannic Bold" panose="020B0903060703020204" pitchFamily="34" charset="0"/>
              </a:rPr>
              <a:t>on weekends.</a:t>
            </a:r>
          </a:p>
        </p:txBody>
      </p:sp>
      <p:sp>
        <p:nvSpPr>
          <p:cNvPr id="78853" name="TextBox 5"/>
          <p:cNvSpPr txBox="1">
            <a:spLocks noChangeArrowheads="1"/>
          </p:cNvSpPr>
          <p:nvPr/>
        </p:nvSpPr>
        <p:spPr bwMode="auto">
          <a:xfrm>
            <a:off x="5181600" y="2590800"/>
            <a:ext cx="3024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200">
                <a:solidFill>
                  <a:srgbClr val="FF0000"/>
                </a:solidFill>
                <a:latin typeface="Berlin Sans FB" panose="020E0602020502020306" pitchFamily="34" charset="0"/>
              </a:rPr>
              <a:t>surf the Internet</a:t>
            </a:r>
          </a:p>
        </p:txBody>
      </p:sp>
      <p:grpSp>
        <p:nvGrpSpPr>
          <p:cNvPr id="14342" name="TextBox 6"/>
          <p:cNvGrpSpPr/>
          <p:nvPr/>
        </p:nvGrpSpPr>
        <p:grpSpPr bwMode="auto">
          <a:xfrm>
            <a:off x="2636838" y="4621213"/>
            <a:ext cx="5973762" cy="1498600"/>
            <a:chOff x="0" y="0"/>
            <a:chExt cx="3763" cy="944"/>
          </a:xfrm>
        </p:grpSpPr>
        <p:pic>
          <p:nvPicPr>
            <p:cNvPr id="78855" name="TextBox 6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3763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56" name="Text Box 7"/>
            <p:cNvSpPr txBox="1">
              <a:spLocks noChangeArrowheads="1"/>
            </p:cNvSpPr>
            <p:nvPr/>
          </p:nvSpPr>
          <p:spPr bwMode="auto">
            <a:xfrm>
              <a:off x="15" y="16"/>
              <a:ext cx="2892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l"/>
              <a:r>
                <a:rPr lang="zh-CN" altLang="zh-CN" sz="3600">
                  <a:latin typeface="Calibri" panose="020F0502020204030204" pitchFamily="34" charset="0"/>
                </a:rPr>
                <a:t>surf</a:t>
              </a:r>
              <a:r>
                <a:rPr lang="zh-CN" altLang="zh-CN" sz="2000">
                  <a:latin typeface="Calibri" panose="020F0502020204030204" pitchFamily="34" charset="0"/>
                </a:rPr>
                <a:t>: v. </a:t>
              </a:r>
              <a:r>
                <a:rPr lang="zh-CN" altLang="en-US" sz="2000">
                  <a:latin typeface="Calibri" panose="020F0502020204030204" pitchFamily="34" charset="0"/>
                </a:rPr>
                <a:t>冲浪    </a:t>
              </a:r>
              <a:r>
                <a:rPr lang="zh-CN" altLang="zh-CN" sz="3600">
                  <a:latin typeface="Calibri" panose="020F0502020204030204" pitchFamily="34" charset="0"/>
                </a:rPr>
                <a:t>Internet</a:t>
              </a:r>
              <a:r>
                <a:rPr lang="zh-CN" altLang="zh-CN" sz="2000">
                  <a:latin typeface="Calibri" panose="020F0502020204030204" pitchFamily="34" charset="0"/>
                </a:rPr>
                <a:t>: </a:t>
              </a:r>
              <a:r>
                <a:rPr lang="zh-CN" altLang="en-US" sz="2000">
                  <a:latin typeface="Calibri" panose="020F0502020204030204" pitchFamily="34" charset="0"/>
                </a:rPr>
                <a:t>因特网</a:t>
              </a:r>
            </a:p>
            <a:p>
              <a:pPr algn="l"/>
              <a:r>
                <a:rPr lang="zh-CN" altLang="zh-CN" sz="3600">
                  <a:latin typeface="Calibri" panose="020F0502020204030204" pitchFamily="34" charset="0"/>
                </a:rPr>
                <a:t>surf the Internet</a:t>
              </a:r>
              <a:r>
                <a:rPr lang="zh-CN" altLang="zh-CN" sz="2000">
                  <a:latin typeface="Calibri" panose="020F0502020204030204" pitchFamily="34" charset="0"/>
                </a:rPr>
                <a:t>: </a:t>
              </a:r>
              <a:r>
                <a:rPr lang="zh-CN" altLang="en-US" sz="2000">
                  <a:latin typeface="Calibri" panose="020F0502020204030204" pitchFamily="34" charset="0"/>
                </a:rPr>
                <a:t>上网</a:t>
              </a:r>
            </a:p>
          </p:txBody>
        </p:sp>
      </p:grpSp>
      <p:sp>
        <p:nvSpPr>
          <p:cNvPr id="78857" name="矩形 7"/>
          <p:cNvSpPr>
            <a:spLocks noChangeArrowheads="1"/>
          </p:cNvSpPr>
          <p:nvPr/>
        </p:nvSpPr>
        <p:spPr bwMode="auto">
          <a:xfrm>
            <a:off x="1652588" y="1023938"/>
            <a:ext cx="15843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zh-CN" sz="2000">
                <a:solidFill>
                  <a:srgbClr val="FF0000"/>
                </a:solidFill>
                <a:latin typeface="Century" panose="02040604050505020304" pitchFamily="18" charset="0"/>
              </a:rPr>
              <a:t>does she</a:t>
            </a:r>
          </a:p>
        </p:txBody>
      </p:sp>
      <p:sp>
        <p:nvSpPr>
          <p:cNvPr id="78858" name="矩形 8"/>
          <p:cNvSpPr>
            <a:spLocks noChangeArrowheads="1"/>
          </p:cNvSpPr>
          <p:nvPr/>
        </p:nvSpPr>
        <p:spPr bwMode="auto">
          <a:xfrm>
            <a:off x="3452813" y="2701925"/>
            <a:ext cx="12239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zh-CN" sz="2000">
                <a:solidFill>
                  <a:srgbClr val="FF0000"/>
                </a:solidFill>
                <a:latin typeface="Century" panose="02040604050505020304" pitchFamily="18" charset="0"/>
              </a:rPr>
              <a:t>surfs</a:t>
            </a:r>
          </a:p>
        </p:txBody>
      </p:sp>
      <p:sp>
        <p:nvSpPr>
          <p:cNvPr id="78859" name="矩形 9"/>
          <p:cNvSpPr>
            <a:spLocks noChangeArrowheads="1"/>
          </p:cNvSpPr>
          <p:nvPr/>
        </p:nvSpPr>
        <p:spPr bwMode="auto">
          <a:xfrm>
            <a:off x="2947988" y="1982788"/>
            <a:ext cx="12239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zh-CN" sz="3200">
                <a:latin typeface="Britannic Bold" panose="020B0903060703020204" pitchFamily="34" charset="0"/>
              </a:rPr>
              <a:t>She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utoUpdateAnimBg="0"/>
      <p:bldP spid="78852" grpId="0" autoUpdateAnimBg="0"/>
      <p:bldP spid="78853" grpId="0"/>
      <p:bldP spid="78857" grpId="0"/>
      <p:bldP spid="78858" grpId="0"/>
      <p:bldP spid="788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图片 1" descr="2846024_09335601313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4506" y="2133600"/>
            <a:ext cx="3328988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Box 2"/>
          <p:cNvSpPr txBox="1">
            <a:spLocks noChangeArrowheads="1"/>
          </p:cNvSpPr>
          <p:nvPr/>
        </p:nvSpPr>
        <p:spPr bwMode="auto">
          <a:xfrm>
            <a:off x="192088" y="1143000"/>
            <a:ext cx="72437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200">
                <a:latin typeface="Britannic Bold" panose="020B0903060703020204" pitchFamily="34" charset="0"/>
              </a:rPr>
              <a:t> What do you usually do on weekends?</a:t>
            </a:r>
          </a:p>
        </p:txBody>
      </p:sp>
      <p:sp>
        <p:nvSpPr>
          <p:cNvPr id="79876" name="TextBox 3"/>
          <p:cNvSpPr txBox="1">
            <a:spLocks noChangeArrowheads="1"/>
          </p:cNvSpPr>
          <p:nvPr/>
        </p:nvSpPr>
        <p:spPr bwMode="auto">
          <a:xfrm>
            <a:off x="4492625" y="2366963"/>
            <a:ext cx="2687638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200">
                <a:latin typeface="Britannic Bold" panose="020B0903060703020204" pitchFamily="34" charset="0"/>
              </a:rPr>
              <a:t>I usually</a:t>
            </a:r>
          </a:p>
          <a:p>
            <a:pPr algn="l"/>
            <a:r>
              <a:rPr lang="zh-CN" altLang="zh-CN" sz="3200">
                <a:latin typeface="Britannic Bold" panose="020B0903060703020204" pitchFamily="34" charset="0"/>
              </a:rPr>
              <a:t>…</a:t>
            </a:r>
          </a:p>
          <a:p>
            <a:pPr algn="l"/>
            <a:r>
              <a:rPr lang="zh-CN" altLang="zh-CN" sz="3200">
                <a:latin typeface="Britannic Bold" panose="020B0903060703020204" pitchFamily="34" charset="0"/>
              </a:rPr>
              <a:t>on weekends.</a:t>
            </a:r>
          </a:p>
        </p:txBody>
      </p:sp>
      <p:sp>
        <p:nvSpPr>
          <p:cNvPr id="79877" name="TextBox 4"/>
          <p:cNvSpPr txBox="1">
            <a:spLocks noChangeArrowheads="1"/>
          </p:cNvSpPr>
          <p:nvPr/>
        </p:nvSpPr>
        <p:spPr bwMode="auto">
          <a:xfrm>
            <a:off x="6096000" y="3048000"/>
            <a:ext cx="1695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200">
                <a:solidFill>
                  <a:srgbClr val="FF0000"/>
                </a:solidFill>
                <a:latin typeface="Berlin Sans FB" panose="020E0602020502020306" pitchFamily="34" charset="0"/>
              </a:rPr>
              <a:t>exercise</a:t>
            </a:r>
          </a:p>
        </p:txBody>
      </p:sp>
      <p:grpSp>
        <p:nvGrpSpPr>
          <p:cNvPr id="15366" name="TextBox 5"/>
          <p:cNvGrpSpPr/>
          <p:nvPr/>
        </p:nvGrpSpPr>
        <p:grpSpPr bwMode="auto">
          <a:xfrm>
            <a:off x="4214813" y="5003800"/>
            <a:ext cx="3633787" cy="823913"/>
            <a:chOff x="0" y="0"/>
            <a:chExt cx="2289" cy="519"/>
          </a:xfrm>
        </p:grpSpPr>
        <p:pic>
          <p:nvPicPr>
            <p:cNvPr id="79879" name="TextBox 5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289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80" name="Text Box 7"/>
            <p:cNvSpPr txBox="1">
              <a:spLocks noChangeArrowheads="1"/>
            </p:cNvSpPr>
            <p:nvPr/>
          </p:nvSpPr>
          <p:spPr bwMode="auto">
            <a:xfrm>
              <a:off x="15" y="18"/>
              <a:ext cx="19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l"/>
              <a:r>
                <a:rPr lang="zh-CN" altLang="zh-CN" sz="3600">
                  <a:latin typeface="Calibri" panose="020F0502020204030204" pitchFamily="34" charset="0"/>
                </a:rPr>
                <a:t>exercise</a:t>
              </a:r>
              <a:r>
                <a:rPr lang="zh-CN" altLang="zh-CN" sz="2000">
                  <a:latin typeface="Calibri" panose="020F0502020204030204" pitchFamily="34" charset="0"/>
                </a:rPr>
                <a:t>: v. </a:t>
              </a:r>
              <a:r>
                <a:rPr lang="zh-CN" altLang="en-US" sz="2000">
                  <a:latin typeface="Calibri" panose="020F0502020204030204" pitchFamily="34" charset="0"/>
                </a:rPr>
                <a:t>做运动</a:t>
              </a:r>
            </a:p>
          </p:txBody>
        </p:sp>
      </p:grpSp>
      <p:sp>
        <p:nvSpPr>
          <p:cNvPr id="79881" name="矩形 6"/>
          <p:cNvSpPr>
            <a:spLocks noChangeArrowheads="1"/>
          </p:cNvSpPr>
          <p:nvPr/>
        </p:nvSpPr>
        <p:spPr bwMode="auto">
          <a:xfrm>
            <a:off x="1646238" y="1557338"/>
            <a:ext cx="15843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zh-CN" sz="2000">
                <a:solidFill>
                  <a:srgbClr val="FF0000"/>
                </a:solidFill>
                <a:latin typeface="Century" panose="02040604050505020304" pitchFamily="18" charset="0"/>
              </a:rPr>
              <a:t>does she</a:t>
            </a:r>
          </a:p>
        </p:txBody>
      </p:sp>
      <p:sp>
        <p:nvSpPr>
          <p:cNvPr id="79882" name="矩形 7"/>
          <p:cNvSpPr>
            <a:spLocks noChangeArrowheads="1"/>
          </p:cNvSpPr>
          <p:nvPr/>
        </p:nvSpPr>
        <p:spPr bwMode="auto">
          <a:xfrm>
            <a:off x="4381500" y="3159125"/>
            <a:ext cx="2089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zh-CN" sz="2000">
                <a:solidFill>
                  <a:srgbClr val="FF0000"/>
                </a:solidFill>
                <a:latin typeface="Century" panose="02040604050505020304" pitchFamily="18" charset="0"/>
              </a:rPr>
              <a:t>exercises</a:t>
            </a:r>
          </a:p>
        </p:txBody>
      </p:sp>
      <p:sp>
        <p:nvSpPr>
          <p:cNvPr id="79883" name="矩形 8"/>
          <p:cNvSpPr>
            <a:spLocks noChangeArrowheads="1"/>
          </p:cNvSpPr>
          <p:nvPr/>
        </p:nvSpPr>
        <p:spPr bwMode="auto">
          <a:xfrm>
            <a:off x="3733800" y="2439988"/>
            <a:ext cx="11525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zh-CN" sz="3200">
                <a:latin typeface="Britannic Bold" panose="020B0903060703020204" pitchFamily="34" charset="0"/>
              </a:rPr>
              <a:t>She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utoUpdateAnimBg="0"/>
      <p:bldP spid="79876" grpId="0" autoUpdateAnimBg="0"/>
      <p:bldP spid="79877" grpId="0"/>
      <p:bldP spid="79881" grpId="0"/>
      <p:bldP spid="79882" grpId="0"/>
      <p:bldP spid="798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j0232988[1]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9350" y="868363"/>
            <a:ext cx="219551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儿童节韩国儿童矢量素材 - 男孩女孩篇 - 男孩女孩向量图7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4625" y="654050"/>
            <a:ext cx="21240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shopping_01[1]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4838" y="2625725"/>
            <a:ext cx="20161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Group 5"/>
          <p:cNvGrpSpPr/>
          <p:nvPr/>
        </p:nvGrpSpPr>
        <p:grpSpPr bwMode="auto">
          <a:xfrm>
            <a:off x="2203450" y="2884488"/>
            <a:ext cx="2016125" cy="1657350"/>
            <a:chOff x="0" y="0"/>
            <a:chExt cx="1451" cy="1225"/>
          </a:xfrm>
        </p:grpSpPr>
        <p:pic>
          <p:nvPicPr>
            <p:cNvPr id="80902" name="Picture 6" descr="Q版卡通矢量人物图库 - 其他人物 - 其他人物向量图64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451" cy="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3" name="Oval 7"/>
            <p:cNvSpPr>
              <a:spLocks noChangeArrowheads="1"/>
            </p:cNvSpPr>
            <p:nvPr/>
          </p:nvSpPr>
          <p:spPr bwMode="auto">
            <a:xfrm>
              <a:off x="454" y="544"/>
              <a:ext cx="453" cy="68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zh-CN" altLang="zh-CN" sz="2000"/>
            </a:p>
          </p:txBody>
        </p:sp>
      </p:grp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619125" y="1014413"/>
            <a:ext cx="194468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just">
              <a:spcBef>
                <a:spcPct val="50000"/>
              </a:spcBef>
            </a:pPr>
            <a:r>
              <a:rPr lang="zh-CN" altLang="zh-CN" sz="5400" b="1" dirty="0">
                <a:solidFill>
                  <a:srgbClr val="FE1408"/>
                </a:solidFill>
                <a:latin typeface="Times New Roman" panose="02020603050405020304" pitchFamily="18" charset="0"/>
              </a:rPr>
              <a:t>always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4775200" y="763588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just">
              <a:spcBef>
                <a:spcPct val="50000"/>
              </a:spcBef>
            </a:pPr>
            <a:endParaRPr lang="zh-CN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4867275" y="1157288"/>
            <a:ext cx="18938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just">
              <a:spcBef>
                <a:spcPct val="50000"/>
              </a:spcBef>
            </a:pPr>
            <a:r>
              <a:rPr lang="zh-CN" altLang="zh-CN" sz="4800" b="1">
                <a:solidFill>
                  <a:srgbClr val="FE1408"/>
                </a:solidFill>
                <a:latin typeface="Times New Roman" panose="02020603050405020304" pitchFamily="18" charset="0"/>
              </a:rPr>
              <a:t>usually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619125" y="3173413"/>
            <a:ext cx="1504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just">
              <a:spcBef>
                <a:spcPct val="50000"/>
              </a:spcBef>
            </a:pPr>
            <a:r>
              <a:rPr lang="zh-CN" altLang="zh-CN" sz="5400" b="1">
                <a:solidFill>
                  <a:srgbClr val="FE1408"/>
                </a:solidFill>
                <a:latin typeface="Times New Roman" panose="02020603050405020304" pitchFamily="18" charset="0"/>
              </a:rPr>
              <a:t>often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4579938" y="3532188"/>
            <a:ext cx="289083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just">
              <a:spcBef>
                <a:spcPct val="50000"/>
              </a:spcBef>
            </a:pPr>
            <a:r>
              <a:rPr lang="zh-CN" altLang="zh-CN" sz="5400" b="1">
                <a:solidFill>
                  <a:srgbClr val="FE1408"/>
                </a:solidFill>
                <a:latin typeface="Times New Roman" panose="02020603050405020304" pitchFamily="18" charset="0"/>
              </a:rPr>
              <a:t>sometimes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5299075" y="5116513"/>
            <a:ext cx="16383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just">
              <a:spcBef>
                <a:spcPct val="50000"/>
              </a:spcBef>
            </a:pPr>
            <a:r>
              <a:rPr lang="zh-CN" altLang="zh-CN" sz="5400" b="1">
                <a:solidFill>
                  <a:srgbClr val="FE1408"/>
                </a:solidFill>
                <a:latin typeface="Times New Roman" panose="02020603050405020304" pitchFamily="18" charset="0"/>
              </a:rPr>
              <a:t>never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295275" y="5116513"/>
            <a:ext cx="2681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just">
              <a:spcBef>
                <a:spcPct val="50000"/>
              </a:spcBef>
            </a:pPr>
            <a:r>
              <a:rPr lang="zh-CN" altLang="zh-CN" sz="4400" b="1">
                <a:solidFill>
                  <a:srgbClr val="FE1408"/>
                </a:solidFill>
                <a:latin typeface="Times New Roman" panose="02020603050405020304" pitchFamily="18" charset="0"/>
              </a:rPr>
              <a:t>hardly ever</a:t>
            </a:r>
          </a:p>
        </p:txBody>
      </p:sp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1150" y="4973638"/>
            <a:ext cx="187166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1050925" y="1754188"/>
            <a:ext cx="1101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4000" b="1">
                <a:solidFill>
                  <a:srgbClr val="3333FF"/>
                </a:solidFill>
                <a:latin typeface="Times New Roman" panose="02020603050405020304" pitchFamily="18" charset="0"/>
              </a:rPr>
              <a:t>总是</a:t>
            </a:r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5083175" y="1876425"/>
            <a:ext cx="1101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4000" b="1">
                <a:solidFill>
                  <a:srgbClr val="3333FF"/>
                </a:solidFill>
                <a:latin typeface="Times New Roman" panose="02020603050405020304" pitchFamily="18" charset="0"/>
              </a:rPr>
              <a:t>通常</a:t>
            </a:r>
          </a:p>
        </p:txBody>
      </p:sp>
      <p:sp>
        <p:nvSpPr>
          <p:cNvPr id="80914" name="Rectangle 18"/>
          <p:cNvSpPr>
            <a:spLocks noChangeArrowheads="1"/>
          </p:cNvSpPr>
          <p:nvPr/>
        </p:nvSpPr>
        <p:spPr bwMode="auto">
          <a:xfrm>
            <a:off x="835025" y="4056063"/>
            <a:ext cx="1101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4000" b="1">
                <a:solidFill>
                  <a:srgbClr val="3333FF"/>
                </a:solidFill>
                <a:latin typeface="Times New Roman" panose="02020603050405020304" pitchFamily="18" charset="0"/>
              </a:rPr>
              <a:t>常常</a:t>
            </a:r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5516563" y="4271963"/>
            <a:ext cx="1101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4000" b="1">
                <a:solidFill>
                  <a:srgbClr val="3333FF"/>
                </a:solidFill>
                <a:latin typeface="Times New Roman" panose="02020603050405020304" pitchFamily="18" charset="0"/>
              </a:rPr>
              <a:t>有时</a:t>
            </a:r>
          </a:p>
        </p:txBody>
      </p:sp>
      <p:sp>
        <p:nvSpPr>
          <p:cNvPr id="80916" name="Rectangle 20"/>
          <p:cNvSpPr>
            <a:spLocks noChangeArrowheads="1"/>
          </p:cNvSpPr>
          <p:nvPr/>
        </p:nvSpPr>
        <p:spPr bwMode="auto">
          <a:xfrm>
            <a:off x="906463" y="5973763"/>
            <a:ext cx="1560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4000" b="1">
                <a:solidFill>
                  <a:srgbClr val="3333FF"/>
                </a:solidFill>
                <a:latin typeface="Times New Roman" panose="02020603050405020304" pitchFamily="18" charset="0"/>
              </a:rPr>
              <a:t>几乎不</a:t>
            </a:r>
          </a:p>
        </p:txBody>
      </p:sp>
      <p:sp>
        <p:nvSpPr>
          <p:cNvPr id="80917" name="Rectangle 21"/>
          <p:cNvSpPr>
            <a:spLocks noChangeArrowheads="1"/>
          </p:cNvSpPr>
          <p:nvPr/>
        </p:nvSpPr>
        <p:spPr bwMode="auto">
          <a:xfrm>
            <a:off x="5730875" y="5929313"/>
            <a:ext cx="1101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4000" b="1">
                <a:solidFill>
                  <a:srgbClr val="3333FF"/>
                </a:solidFill>
                <a:latin typeface="Times New Roman" panose="02020603050405020304" pitchFamily="18" charset="0"/>
              </a:rPr>
              <a:t>从不</a:t>
            </a:r>
          </a:p>
        </p:txBody>
      </p:sp>
      <p:pic>
        <p:nvPicPr>
          <p:cNvPr id="16406" name="Picture 22" descr="skat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99300" y="4900613"/>
            <a:ext cx="19431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403225" y="147638"/>
            <a:ext cx="8893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zh-CN" altLang="zh-CN" sz="3200" b="1">
                <a:solidFill>
                  <a:srgbClr val="003300"/>
                </a:solidFill>
                <a:latin typeface="Times New Roman" panose="02020603050405020304" pitchFamily="18" charset="0"/>
              </a:rPr>
              <a:t>I always do some reading on weekends.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4" grpId="0" autoUpdateAnimBg="0"/>
      <p:bldP spid="80906" grpId="0" autoUpdateAnimBg="0"/>
      <p:bldP spid="80907" grpId="0" autoUpdateAnimBg="0"/>
      <p:bldP spid="80908" grpId="0" autoUpdateAnimBg="0"/>
      <p:bldP spid="80909" grpId="0" autoUpdateAnimBg="0"/>
      <p:bldP spid="80910" grpId="0" autoUpdateAnimBg="0"/>
      <p:bldP spid="80912" grpId="0" autoUpdateAnimBg="0"/>
      <p:bldP spid="80913" grpId="0" autoUpdateAnimBg="0"/>
      <p:bldP spid="80914" grpId="0" autoUpdateAnimBg="0"/>
      <p:bldP spid="80915" grpId="0" autoUpdateAnimBg="0"/>
      <p:bldP spid="80916" grpId="0" autoUpdateAnimBg="0"/>
      <p:bldP spid="80917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1213</Words>
  <Application>Microsoft Office PowerPoint</Application>
  <PresentationFormat>全屏显示(4:3)</PresentationFormat>
  <Paragraphs>263</Paragraphs>
  <Slides>26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Cooper Std Black</vt:lpstr>
      <vt:lpstr>黑体</vt:lpstr>
      <vt:lpstr>隶书</vt:lpstr>
      <vt:lpstr>宋体</vt:lpstr>
      <vt:lpstr>微软雅黑</vt:lpstr>
      <vt:lpstr>Arial</vt:lpstr>
      <vt:lpstr>Arial Black</vt:lpstr>
      <vt:lpstr>Berlin Sans FB</vt:lpstr>
      <vt:lpstr>Britannic Bold</vt:lpstr>
      <vt:lpstr>Calibri</vt:lpstr>
      <vt:lpstr>Century</vt:lpstr>
      <vt:lpstr>Comic Sans MS</vt:lpstr>
      <vt:lpstr>Times New Roman</vt:lpstr>
      <vt:lpstr>Wingdings</vt:lpstr>
      <vt:lpstr>WWW.2PPT.COM
</vt:lpstr>
      <vt:lpstr>Photoshop.Image.7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练习：补全单词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2023-01-16T22:35:39Z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80B6529CBB2944E1A51D03538D3F4626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