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CA32775-2C73-4B5A-8671-6228A58D38A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5FD2C-2671-4BA5-BF25-BB627133E31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DC5DF-72B2-4EA1-B6F9-F0C50DFBD72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96315-2E6A-4FD9-A127-8AC91EA856C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0F078-7354-44DC-8B06-23A7E37D252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25355-A364-400A-B017-2EBF084AED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67091-018D-4B39-9CB8-7310AE0E92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8CB95-BCEE-48D9-8B16-5DD7528D81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E1CF5-E941-4D54-B47A-E56A602578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95DAF-9856-4E2D-AE8C-817223BB508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C4E57-1E7C-467B-A618-B018F6B815E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6C4B04F-8D1F-41AA-8687-BCCD35C41BB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008154" y="1296848"/>
            <a:ext cx="7056437" cy="27368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/>
          <a:p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-13063" y="1957387"/>
            <a:ext cx="91505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4000" b="1" kern="10" dirty="0">
                <a:ln w="12700">
                  <a:noFill/>
                  <a:round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配方法解一元二次方程</a:t>
            </a:r>
          </a:p>
        </p:txBody>
      </p:sp>
      <p:sp>
        <p:nvSpPr>
          <p:cNvPr id="9" name="矩形 8"/>
          <p:cNvSpPr/>
          <p:nvPr/>
        </p:nvSpPr>
        <p:spPr>
          <a:xfrm>
            <a:off x="3823921" y="3149679"/>
            <a:ext cx="1483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800" b="1" kern="10" dirty="0" smtClean="0">
                <a:ln w="12700">
                  <a:noFill/>
                  <a:round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kern="10" dirty="0" smtClean="0">
                <a:ln w="12700">
                  <a:noFill/>
                  <a:round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kern="10" dirty="0" smtClean="0">
                <a:ln w="12700">
                  <a:noFill/>
                  <a:round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2800" b="1" kern="10" dirty="0">
                <a:ln w="12700">
                  <a:noFill/>
                  <a:round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5715000"/>
            <a:ext cx="9137468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46" name="Group 10"/>
          <p:cNvGrpSpPr/>
          <p:nvPr/>
        </p:nvGrpSpPr>
        <p:grpSpPr bwMode="auto">
          <a:xfrm>
            <a:off x="539750" y="836613"/>
            <a:ext cx="2232025" cy="649287"/>
            <a:chOff x="884" y="572"/>
            <a:chExt cx="1406" cy="409"/>
          </a:xfrm>
        </p:grpSpPr>
        <p:sp>
          <p:nvSpPr>
            <p:cNvPr id="262147" name="AutoShape 11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6214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 dirty="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复习回顾</a:t>
              </a:r>
            </a:p>
          </p:txBody>
        </p:sp>
      </p:grpSp>
      <p:sp>
        <p:nvSpPr>
          <p:cNvPr id="262149" name="Text Box 3"/>
          <p:cNvSpPr>
            <a:spLocks noChangeArrowheads="1"/>
          </p:cNvSpPr>
          <p:nvPr/>
        </p:nvSpPr>
        <p:spPr bwMode="auto">
          <a:xfrm>
            <a:off x="468313" y="1844675"/>
            <a:ext cx="8675687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09600">
              <a:spcBef>
                <a:spcPct val="20000"/>
              </a:spcBef>
            </a:pP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填空</a:t>
            </a:r>
          </a:p>
          <a:p>
            <a:pPr marL="609600" indent="-609600">
              <a:spcBef>
                <a:spcPct val="20000"/>
              </a:spcBef>
            </a:pPr>
            <a:r>
              <a:rPr lang="en-US" altLang="zh-CN" sz="3200" b="1" dirty="0"/>
              <a:t>(1)x</a:t>
            </a:r>
            <a:r>
              <a:rPr lang="en-US" altLang="zh-CN" sz="3200" b="1" baseline="30000" dirty="0"/>
              <a:t>2</a:t>
            </a:r>
            <a:r>
              <a:rPr lang="en-US" altLang="zh-CN" sz="3200" b="1" dirty="0"/>
              <a:t>+6x+_____=(x+3)</a:t>
            </a:r>
            <a:r>
              <a:rPr lang="en-US" altLang="zh-CN" sz="3200" b="1" baseline="30000" dirty="0"/>
              <a:t>2</a:t>
            </a:r>
          </a:p>
          <a:p>
            <a:pPr marL="609600" indent="-609600">
              <a:spcBef>
                <a:spcPct val="20000"/>
              </a:spcBef>
            </a:pPr>
            <a:r>
              <a:rPr lang="en-US" altLang="zh-CN" sz="3200" b="1" dirty="0"/>
              <a:t>(2)x</a:t>
            </a:r>
            <a:r>
              <a:rPr lang="en-US" altLang="zh-CN" sz="3200" b="1" baseline="30000" dirty="0"/>
              <a:t>2</a:t>
            </a:r>
            <a:r>
              <a:rPr lang="en-US" altLang="zh-CN" sz="3200" b="1" dirty="0"/>
              <a:t>+8x+_____=(x+___)</a:t>
            </a:r>
            <a:r>
              <a:rPr lang="en-US" altLang="zh-CN" sz="3200" b="1" baseline="30000" dirty="0"/>
              <a:t>2</a:t>
            </a:r>
          </a:p>
          <a:p>
            <a:pPr marL="609600" indent="-609600">
              <a:spcBef>
                <a:spcPct val="20000"/>
              </a:spcBef>
            </a:pPr>
            <a:endParaRPr lang="en-US" altLang="zh-CN" sz="2600" b="1" dirty="0">
              <a:solidFill>
                <a:srgbClr val="0000FF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altLang="zh-CN" sz="2600" b="1" dirty="0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2.</a:t>
            </a:r>
            <a:r>
              <a:rPr lang="zh-CN" altLang="en-US" sz="2600" b="1" dirty="0">
                <a:solidFill>
                  <a:srgbClr val="0000FF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解下列方程：</a:t>
            </a:r>
          </a:p>
          <a:p>
            <a:pPr marL="609600" indent="-609600">
              <a:spcBef>
                <a:spcPct val="20000"/>
              </a:spcBef>
              <a:buFont typeface="宋体" panose="02010600030101010101" pitchFamily="2" charset="-122"/>
              <a:buNone/>
            </a:pPr>
            <a:r>
              <a:rPr lang="zh-CN" altLang="en-US" sz="2800" b="1" dirty="0"/>
              <a:t>①</a:t>
            </a:r>
            <a:r>
              <a:rPr lang="en-US" altLang="zh-CN" sz="3200" b="1" dirty="0"/>
              <a:t>x</a:t>
            </a:r>
            <a:r>
              <a:rPr lang="en-US" altLang="zh-CN" sz="3200" b="1" baseline="30000" dirty="0"/>
              <a:t>2</a:t>
            </a:r>
            <a:r>
              <a:rPr lang="en-US" altLang="zh-CN" sz="3200" b="1" dirty="0"/>
              <a:t>+4x=-3</a:t>
            </a:r>
            <a:r>
              <a:rPr lang="en-US" altLang="zh-CN" sz="3200" dirty="0"/>
              <a:t>          </a:t>
            </a:r>
            <a:r>
              <a:rPr lang="en-US" altLang="zh-CN" sz="2800" b="1" dirty="0">
                <a:cs typeface="Times New Roman" panose="02020603050405020304" pitchFamily="18" charset="0"/>
              </a:rPr>
              <a:t>②</a:t>
            </a:r>
            <a:r>
              <a:rPr lang="en-US" altLang="zh-CN" sz="3200" b="1" dirty="0"/>
              <a:t>y</a:t>
            </a:r>
            <a:r>
              <a:rPr lang="en-US" altLang="zh-CN" sz="3200" b="1" baseline="30000" dirty="0"/>
              <a:t>2</a:t>
            </a:r>
            <a:r>
              <a:rPr lang="en-US" altLang="zh-CN" sz="3200" b="1" dirty="0"/>
              <a:t>+4y-6=0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70" name="Group 4"/>
          <p:cNvGrpSpPr/>
          <p:nvPr/>
        </p:nvGrpSpPr>
        <p:grpSpPr bwMode="auto">
          <a:xfrm>
            <a:off x="468313" y="836613"/>
            <a:ext cx="2232025" cy="649287"/>
            <a:chOff x="884" y="572"/>
            <a:chExt cx="1406" cy="409"/>
          </a:xfrm>
        </p:grpSpPr>
        <p:sp>
          <p:nvSpPr>
            <p:cNvPr id="263171" name="AutoShape 5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6317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 dirty="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精讲点拨</a:t>
              </a:r>
            </a:p>
          </p:txBody>
        </p:sp>
      </p:grpSp>
      <p:sp>
        <p:nvSpPr>
          <p:cNvPr id="263173" name="Rectangle 7"/>
          <p:cNvSpPr>
            <a:spLocks noChangeArrowheads="1"/>
          </p:cNvSpPr>
          <p:nvPr/>
        </p:nvSpPr>
        <p:spPr bwMode="auto">
          <a:xfrm>
            <a:off x="468313" y="1844675"/>
            <a:ext cx="84963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</a:rPr>
              <a:t>如图，点</a:t>
            </a:r>
            <a:r>
              <a:rPr lang="en-US" altLang="zh-CN" sz="2800" b="1" dirty="0">
                <a:solidFill>
                  <a:srgbClr val="0000FF"/>
                </a:solidFill>
              </a:rPr>
              <a:t>C</a:t>
            </a:r>
            <a:r>
              <a:rPr lang="zh-CN" altLang="en-US" sz="2800" b="1" dirty="0">
                <a:solidFill>
                  <a:srgbClr val="0000FF"/>
                </a:solidFill>
              </a:rPr>
              <a:t>是线段</a:t>
            </a:r>
            <a:r>
              <a:rPr lang="en-US" altLang="zh-CN" sz="2800" b="1" dirty="0">
                <a:solidFill>
                  <a:srgbClr val="0000FF"/>
                </a:solidFill>
              </a:rPr>
              <a:t>AB</a:t>
            </a:r>
            <a:r>
              <a:rPr lang="zh-CN" altLang="en-US" sz="2800" b="1" dirty="0">
                <a:solidFill>
                  <a:srgbClr val="0000FF"/>
                </a:solidFill>
              </a:rPr>
              <a:t>上的一点，且</a:t>
            </a:r>
            <a:r>
              <a:rPr lang="en-US" altLang="zh-CN" sz="2800" b="1" dirty="0">
                <a:solidFill>
                  <a:srgbClr val="0000FF"/>
                </a:solidFill>
              </a:rPr>
              <a:t>AB:AC=AC:CB,</a:t>
            </a:r>
            <a:r>
              <a:rPr lang="zh-CN" altLang="en-US" sz="2800" b="1" dirty="0">
                <a:solidFill>
                  <a:srgbClr val="0000FF"/>
                </a:solidFill>
              </a:rPr>
              <a:t>求</a:t>
            </a:r>
            <a:r>
              <a:rPr lang="en-US" altLang="zh-CN" sz="2800" b="1" dirty="0">
                <a:solidFill>
                  <a:srgbClr val="0000FF"/>
                </a:solidFill>
              </a:rPr>
              <a:t>AC:AB</a:t>
            </a:r>
            <a:r>
              <a:rPr lang="zh-CN" altLang="en-US" sz="2800" b="1" dirty="0">
                <a:solidFill>
                  <a:srgbClr val="0000FF"/>
                </a:solidFill>
              </a:rPr>
              <a:t>的值</a:t>
            </a:r>
            <a:r>
              <a:rPr lang="en-US" altLang="zh-CN" sz="2800" b="1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263174" name="Picture 9" descr="1111111"/>
          <p:cNvPicPr>
            <a:picLocks noChangeAspect="1" noChangeArrowheads="1"/>
          </p:cNvPicPr>
          <p:nvPr/>
        </p:nvPicPr>
        <p:blipFill>
          <a:blip r:embed="rId2" cstate="email"/>
          <a:srcRect l="6908" t="34531" r="8012" b="29378"/>
          <a:stretch>
            <a:fillRect/>
          </a:stretch>
        </p:blipFill>
        <p:spPr bwMode="auto">
          <a:xfrm>
            <a:off x="3779838" y="2492375"/>
            <a:ext cx="4246562" cy="771525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84213" y="34290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/>
              <a:t>提示：可设</a:t>
            </a:r>
            <a:r>
              <a:rPr lang="en-US" altLang="zh-CN" sz="2400" b="1" dirty="0"/>
              <a:t>AB=1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AC=X,</a:t>
            </a:r>
            <a:r>
              <a:rPr lang="zh-CN" altLang="en-US" sz="2400" b="1" dirty="0"/>
              <a:t>列方程求解</a:t>
            </a:r>
            <a:r>
              <a:rPr lang="en-US" altLang="zh-CN" sz="2400" b="1" dirty="0"/>
              <a:t>.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11188" y="4508500"/>
            <a:ext cx="81486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0000FF"/>
                </a:solidFill>
              </a:rPr>
              <a:t>我们把</a:t>
            </a:r>
            <a:r>
              <a:rPr lang="en-US" altLang="zh-CN" sz="2400" b="1" dirty="0">
                <a:solidFill>
                  <a:srgbClr val="0000FF"/>
                </a:solidFill>
              </a:rPr>
              <a:t>C</a:t>
            </a:r>
            <a:r>
              <a:rPr lang="zh-CN" altLang="en-US" sz="2400" b="1" dirty="0">
                <a:solidFill>
                  <a:srgbClr val="0000FF"/>
                </a:solidFill>
              </a:rPr>
              <a:t>点叫做黄金分割点</a:t>
            </a:r>
            <a:r>
              <a:rPr lang="en-US" altLang="zh-CN" sz="2400" b="1" dirty="0">
                <a:solidFill>
                  <a:srgbClr val="0000FF"/>
                </a:solidFill>
              </a:rPr>
              <a:t>.</a:t>
            </a:r>
            <a:r>
              <a:rPr lang="zh-CN" altLang="en-US" sz="2400" b="1" dirty="0">
                <a:solidFill>
                  <a:srgbClr val="0000FF"/>
                </a:solidFill>
              </a:rPr>
              <a:t>按此比例设计的造型具有严格的</a:t>
            </a:r>
          </a:p>
          <a:p>
            <a:r>
              <a:rPr lang="zh-CN" altLang="en-US" sz="2400" b="1" dirty="0">
                <a:solidFill>
                  <a:srgbClr val="0000FF"/>
                </a:solidFill>
              </a:rPr>
              <a:t>比例性、艺术性、和谐性，蕴藏着丰富的美学价值</a:t>
            </a:r>
            <a:r>
              <a:rPr lang="en-US" altLang="zh-CN" sz="2400" b="1" dirty="0">
                <a:solidFill>
                  <a:srgbClr val="0000FF"/>
                </a:solidFill>
              </a:rPr>
              <a:t>.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/>
      <p:bldP spid="378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内容占位符 2"/>
          <p:cNvSpPr>
            <a:spLocks noGrp="1"/>
          </p:cNvSpPr>
          <p:nvPr>
            <p:ph idx="4294967295"/>
          </p:nvPr>
        </p:nvSpPr>
        <p:spPr>
          <a:xfrm>
            <a:off x="179388" y="1412875"/>
            <a:ext cx="8715375" cy="18002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b="1" dirty="0">
                <a:ea typeface="宋体" panose="02010600030101010101" pitchFamily="2" charset="-122"/>
              </a:rPr>
              <a:t>  </a:t>
            </a:r>
            <a:endParaRPr lang="en-US" altLang="zh-CN" sz="900" b="1" dirty="0">
              <a:ea typeface="宋体" panose="02010600030101010101" pitchFamily="2" charset="-122"/>
            </a:endParaRPr>
          </a:p>
          <a:p>
            <a:pPr>
              <a:buFontTx/>
              <a:buNone/>
            </a:pPr>
            <a:r>
              <a:rPr lang="en-US" altLang="zh-CN" sz="2800" b="1" dirty="0">
                <a:ea typeface="宋体" panose="02010600030101010101" pitchFamily="2" charset="-122"/>
              </a:rPr>
              <a:t>    </a:t>
            </a:r>
            <a:r>
              <a:rPr lang="zh-CN" altLang="en-US" sz="2800" b="1" dirty="0">
                <a:ea typeface="宋体" panose="02010600030101010101" pitchFamily="2" charset="-122"/>
              </a:rPr>
              <a:t>若要求一长矩形场地的长比宽的</a:t>
            </a:r>
            <a:r>
              <a:rPr lang="en-US" altLang="zh-CN" sz="2800" b="1" dirty="0"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ea typeface="宋体" panose="02010600030101010101" pitchFamily="2" charset="-122"/>
              </a:rPr>
              <a:t>倍少</a:t>
            </a:r>
            <a:r>
              <a:rPr lang="en-US" altLang="zh-CN" sz="2800" b="1" dirty="0">
                <a:ea typeface="宋体" panose="02010600030101010101" pitchFamily="2" charset="-122"/>
              </a:rPr>
              <a:t>4m</a:t>
            </a:r>
            <a:r>
              <a:rPr lang="zh-CN" altLang="en-US" sz="2800" b="1" dirty="0">
                <a:ea typeface="宋体" panose="02010600030101010101" pitchFamily="2" charset="-122"/>
              </a:rPr>
              <a:t>，并且面积为</a:t>
            </a:r>
            <a:r>
              <a:rPr lang="en-US" altLang="zh-CN" sz="2800" b="1" dirty="0">
                <a:ea typeface="宋体" panose="02010600030101010101" pitchFamily="2" charset="-122"/>
              </a:rPr>
              <a:t>30m²</a:t>
            </a:r>
            <a:r>
              <a:rPr lang="zh-CN" altLang="en-US" sz="2800" b="1" dirty="0">
                <a:ea typeface="宋体" panose="02010600030101010101" pitchFamily="2" charset="-122"/>
              </a:rPr>
              <a:t>，场地的长和宽应各是多少？</a:t>
            </a: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1571625" y="3143250"/>
            <a:ext cx="655955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/>
              <a:t>解：设场地的宽为</a:t>
            </a:r>
            <a:r>
              <a:rPr lang="en-US" altLang="zh-CN" sz="2800" b="1"/>
              <a:t>xm,</a:t>
            </a:r>
            <a:r>
              <a:rPr lang="zh-CN" altLang="en-US" sz="2800" b="1"/>
              <a:t>则长为</a:t>
            </a:r>
            <a:r>
              <a:rPr lang="zh-CN" altLang="en-US" sz="2800" b="1" u="sng"/>
              <a:t>                 </a:t>
            </a:r>
            <a:r>
              <a:rPr lang="en-US" altLang="zh-CN" sz="2800" b="1"/>
              <a:t>.</a:t>
            </a:r>
          </a:p>
          <a:p>
            <a:r>
              <a:rPr lang="zh-CN" altLang="en-US" sz="2800" b="1"/>
              <a:t>根据长方形面积为</a:t>
            </a:r>
            <a:r>
              <a:rPr lang="en-US" altLang="zh-CN" sz="2800" b="1"/>
              <a:t>30m²</a:t>
            </a:r>
            <a:r>
              <a:rPr lang="zh-CN" altLang="en-US" sz="2800" b="1"/>
              <a:t>，得：</a:t>
            </a:r>
          </a:p>
          <a:p>
            <a:r>
              <a:rPr lang="en-US" altLang="zh-CN" sz="2800" b="1"/>
              <a:t>__________________________</a:t>
            </a:r>
          </a:p>
          <a:p>
            <a:r>
              <a:rPr lang="zh-CN" altLang="en-US" sz="2800" b="1"/>
              <a:t>化简得：</a:t>
            </a:r>
          </a:p>
          <a:p>
            <a:r>
              <a:rPr lang="en-US" altLang="zh-CN" sz="2800" b="1"/>
              <a:t>__________________________</a:t>
            </a:r>
            <a:endParaRPr lang="en-US" altLang="zh-CN" sz="900" b="1">
              <a:solidFill>
                <a:srgbClr val="FF0066"/>
              </a:solidFill>
            </a:endParaRPr>
          </a:p>
        </p:txBody>
      </p:sp>
      <p:grpSp>
        <p:nvGrpSpPr>
          <p:cNvPr id="264196" name="Group 7"/>
          <p:cNvGrpSpPr/>
          <p:nvPr/>
        </p:nvGrpSpPr>
        <p:grpSpPr bwMode="auto">
          <a:xfrm>
            <a:off x="539750" y="836613"/>
            <a:ext cx="2232025" cy="649287"/>
            <a:chOff x="884" y="572"/>
            <a:chExt cx="1406" cy="409"/>
          </a:xfrm>
        </p:grpSpPr>
        <p:sp>
          <p:nvSpPr>
            <p:cNvPr id="264197" name="AutoShape 8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64198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 dirty="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探究学习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内容占位符 2"/>
          <p:cNvSpPr>
            <a:spLocks noGrp="1"/>
          </p:cNvSpPr>
          <p:nvPr>
            <p:ph idx="4294967295"/>
          </p:nvPr>
        </p:nvSpPr>
        <p:spPr>
          <a:xfrm>
            <a:off x="395288" y="1989138"/>
            <a:ext cx="8353425" cy="6477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600" b="1" dirty="0">
                <a:ea typeface="宋体" panose="02010600030101010101" pitchFamily="2" charset="-122"/>
              </a:rPr>
              <a:t>1.</a:t>
            </a:r>
            <a:r>
              <a:rPr lang="zh-CN" altLang="en-US" sz="2600" b="1" dirty="0">
                <a:ea typeface="宋体" panose="02010600030101010101" pitchFamily="2" charset="-122"/>
              </a:rPr>
              <a:t>比较</a:t>
            </a:r>
            <a:r>
              <a:rPr lang="en-US" sz="2600" b="1" dirty="0"/>
              <a:t> </a:t>
            </a:r>
            <a:r>
              <a:rPr lang="en-US" altLang="zh-CN" sz="2600" b="1" dirty="0">
                <a:ea typeface="宋体" panose="02010600030101010101" pitchFamily="2" charset="-122"/>
              </a:rPr>
              <a:t>2x²-4x-30=0</a:t>
            </a:r>
            <a:r>
              <a:rPr lang="zh-CN" altLang="en-US" sz="2600" b="1" dirty="0">
                <a:ea typeface="宋体" panose="02010600030101010101" pitchFamily="2" charset="-122"/>
              </a:rPr>
              <a:t>与</a:t>
            </a:r>
            <a:r>
              <a:rPr lang="zh-CN" altLang="en-US" sz="2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上节课学习的方程有什么区别？</a:t>
            </a:r>
          </a:p>
        </p:txBody>
      </p:sp>
      <p:grpSp>
        <p:nvGrpSpPr>
          <p:cNvPr id="265219" name="Group 5"/>
          <p:cNvGrpSpPr/>
          <p:nvPr/>
        </p:nvGrpSpPr>
        <p:grpSpPr bwMode="auto">
          <a:xfrm>
            <a:off x="539750" y="836613"/>
            <a:ext cx="2232025" cy="649287"/>
            <a:chOff x="884" y="572"/>
            <a:chExt cx="1406" cy="409"/>
          </a:xfrm>
        </p:grpSpPr>
        <p:sp>
          <p:nvSpPr>
            <p:cNvPr id="265220" name="AutoShape 6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65221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 dirty="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探究学习</a:t>
              </a:r>
            </a:p>
          </p:txBody>
        </p:sp>
      </p:grpSp>
      <p:sp>
        <p:nvSpPr>
          <p:cNvPr id="265222" name="内容占位符 2"/>
          <p:cNvSpPr/>
          <p:nvPr/>
        </p:nvSpPr>
        <p:spPr bwMode="auto">
          <a:xfrm>
            <a:off x="468313" y="3068638"/>
            <a:ext cx="8496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zh-CN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3322" name="内容占位符 2"/>
          <p:cNvSpPr/>
          <p:nvPr/>
        </p:nvSpPr>
        <p:spPr bwMode="auto">
          <a:xfrm>
            <a:off x="468313" y="2997200"/>
            <a:ext cx="8353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600" b="1" dirty="0"/>
              <a:t>2.</a:t>
            </a:r>
            <a:r>
              <a:rPr lang="zh-CN" altLang="en-US" sz="2600" b="1" dirty="0"/>
              <a:t>怎样变形可以转化成上节课的形式</a:t>
            </a:r>
            <a:r>
              <a:rPr lang="zh-CN" altLang="en-US" sz="2600" b="1" dirty="0">
                <a:latin typeface="Times New Roman" panose="02020603050405020304" pitchFamily="18" charset="0"/>
              </a:rPr>
              <a:t>？</a:t>
            </a:r>
          </a:p>
          <a:p>
            <a:pPr marL="342900" indent="-342900">
              <a:spcBef>
                <a:spcPct val="20000"/>
              </a:spcBef>
            </a:pPr>
            <a:endParaRPr lang="zh-CN" altLang="en-US" sz="2600" b="1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600" b="1" dirty="0">
                <a:latin typeface="Times New Roman" panose="02020603050405020304" pitchFamily="18" charset="0"/>
              </a:rPr>
              <a:t>3.</a:t>
            </a:r>
            <a:r>
              <a:rPr lang="zh-CN" altLang="en-US" sz="2600" b="1" dirty="0">
                <a:latin typeface="Times New Roman" panose="02020603050405020304" pitchFamily="18" charset="0"/>
              </a:rPr>
              <a:t>试一试独立解答</a:t>
            </a:r>
            <a:r>
              <a:rPr lang="en-US" altLang="zh-CN" sz="26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Text Box 2"/>
          <p:cNvSpPr txBox="1">
            <a:spLocks noChangeArrowheads="1"/>
          </p:cNvSpPr>
          <p:nvPr/>
        </p:nvSpPr>
        <p:spPr bwMode="auto">
          <a:xfrm>
            <a:off x="539750" y="1628775"/>
            <a:ext cx="7848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200" b="1">
                <a:latin typeface="隶书" panose="02010509060101010101" pitchFamily="49" charset="-122"/>
                <a:ea typeface="隶书" panose="02010509060101010101" pitchFamily="49" charset="-122"/>
              </a:rPr>
              <a:t>解方程：</a:t>
            </a:r>
            <a:r>
              <a:rPr lang="en-US" altLang="zh-CN" sz="3200" b="1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3200" b="1"/>
              <a:t>x</a:t>
            </a:r>
            <a:r>
              <a:rPr lang="en-US" altLang="zh-CN" sz="3200" b="1" baseline="30000"/>
              <a:t>2</a:t>
            </a:r>
            <a:r>
              <a:rPr lang="en-US" altLang="zh-CN" sz="3200" b="1"/>
              <a:t>+3x-1=0</a:t>
            </a:r>
            <a:endParaRPr lang="en-US" altLang="zh-CN" sz="3200" b="1">
              <a:solidFill>
                <a:srgbClr val="FF0066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pSp>
        <p:nvGrpSpPr>
          <p:cNvPr id="266243" name="Group 8"/>
          <p:cNvGrpSpPr/>
          <p:nvPr/>
        </p:nvGrpSpPr>
        <p:grpSpPr bwMode="auto">
          <a:xfrm>
            <a:off x="468313" y="836613"/>
            <a:ext cx="2232025" cy="649287"/>
            <a:chOff x="884" y="572"/>
            <a:chExt cx="1406" cy="409"/>
          </a:xfrm>
        </p:grpSpPr>
        <p:sp>
          <p:nvSpPr>
            <p:cNvPr id="266244" name="AutoShape 9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66245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典型例题</a:t>
              </a:r>
            </a:p>
          </p:txBody>
        </p:sp>
      </p:grpSp>
      <p:grpSp>
        <p:nvGrpSpPr>
          <p:cNvPr id="266246" name="Group 26"/>
          <p:cNvGrpSpPr/>
          <p:nvPr/>
        </p:nvGrpSpPr>
        <p:grpSpPr bwMode="auto">
          <a:xfrm>
            <a:off x="2411413" y="2420938"/>
            <a:ext cx="4895850" cy="3459162"/>
            <a:chOff x="1519" y="1434"/>
            <a:chExt cx="3221" cy="2405"/>
          </a:xfrm>
        </p:grpSpPr>
        <p:sp>
          <p:nvSpPr>
            <p:cNvPr id="266247" name="椭圆 11"/>
            <p:cNvSpPr>
              <a:spLocks noChangeArrowheads="1"/>
            </p:cNvSpPr>
            <p:nvPr/>
          </p:nvSpPr>
          <p:spPr bwMode="auto">
            <a:xfrm>
              <a:off x="1845" y="2748"/>
              <a:ext cx="900" cy="27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zh-CN" sz="3200">
                <a:solidFill>
                  <a:srgbClr val="008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266248" name="下箭头 16"/>
            <p:cNvSpPr>
              <a:spLocks noChangeArrowheads="1"/>
            </p:cNvSpPr>
            <p:nvPr/>
          </p:nvSpPr>
          <p:spPr bwMode="auto">
            <a:xfrm>
              <a:off x="2848" y="2931"/>
              <a:ext cx="362" cy="593"/>
            </a:xfrm>
            <a:prstGeom prst="downArrow">
              <a:avLst>
                <a:gd name="adj1" fmla="val 50000"/>
                <a:gd name="adj2" fmla="val 49887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zh-CN" altLang="en-US" sz="2000" b="1">
                  <a:ea typeface="黑体" panose="02010609060101010101" pitchFamily="49" charset="-122"/>
                </a:rPr>
                <a:t>降次</a:t>
              </a:r>
            </a:p>
          </p:txBody>
        </p:sp>
        <p:sp>
          <p:nvSpPr>
            <p:cNvPr id="266249" name="Oval 12"/>
            <p:cNvSpPr>
              <a:spLocks noChangeArrowheads="1"/>
            </p:cNvSpPr>
            <p:nvPr/>
          </p:nvSpPr>
          <p:spPr bwMode="auto">
            <a:xfrm>
              <a:off x="2486" y="2478"/>
              <a:ext cx="1127" cy="45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zh-CN" altLang="en-US" sz="2800" b="1"/>
                <a:t>配方</a:t>
              </a:r>
            </a:p>
          </p:txBody>
        </p:sp>
        <p:grpSp>
          <p:nvGrpSpPr>
            <p:cNvPr id="266250" name="Group 22"/>
            <p:cNvGrpSpPr/>
            <p:nvPr/>
          </p:nvGrpSpPr>
          <p:grpSpPr bwMode="auto">
            <a:xfrm>
              <a:off x="1519" y="3385"/>
              <a:ext cx="3221" cy="454"/>
              <a:chOff x="975" y="2795"/>
              <a:chExt cx="3537" cy="590"/>
            </a:xfrm>
          </p:grpSpPr>
          <p:sp>
            <p:nvSpPr>
              <p:cNvPr id="266251" name="Oval 18"/>
              <p:cNvSpPr>
                <a:spLocks noChangeArrowheads="1"/>
              </p:cNvSpPr>
              <p:nvPr/>
            </p:nvSpPr>
            <p:spPr bwMode="auto">
              <a:xfrm>
                <a:off x="3424" y="2795"/>
                <a:ext cx="1088" cy="544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rgbClr val="FF6600"/>
                </a:solidFill>
                <a:round/>
              </a:ln>
            </p:spPr>
            <p:txBody>
              <a:bodyPr wrap="none" anchor="ctr"/>
              <a:lstStyle/>
              <a:p>
                <a:pPr algn="ctr"/>
                <a:r>
                  <a:rPr lang="zh-CN" altLang="en-US" sz="2800" b="1"/>
                  <a:t>一元一次</a:t>
                </a:r>
              </a:p>
            </p:txBody>
          </p:sp>
          <p:grpSp>
            <p:nvGrpSpPr>
              <p:cNvPr id="266252" name="Group 21"/>
              <p:cNvGrpSpPr/>
              <p:nvPr/>
            </p:nvGrpSpPr>
            <p:grpSpPr bwMode="auto">
              <a:xfrm>
                <a:off x="975" y="2795"/>
                <a:ext cx="2450" cy="590"/>
                <a:chOff x="793" y="2931"/>
                <a:chExt cx="2450" cy="590"/>
              </a:xfrm>
            </p:grpSpPr>
            <p:sp>
              <p:nvSpPr>
                <p:cNvPr id="266253" name="Oval 17"/>
                <p:cNvSpPr>
                  <a:spLocks noChangeArrowheads="1"/>
                </p:cNvSpPr>
                <p:nvPr/>
              </p:nvSpPr>
              <p:spPr bwMode="auto">
                <a:xfrm>
                  <a:off x="793" y="2931"/>
                  <a:ext cx="1180" cy="590"/>
                </a:xfrm>
                <a:prstGeom prst="ellipse">
                  <a:avLst/>
                </a:prstGeom>
                <a:solidFill>
                  <a:srgbClr val="FFFF99"/>
                </a:solidFill>
                <a:ln w="9525">
                  <a:solidFill>
                    <a:srgbClr val="FF6600"/>
                  </a:solidFill>
                  <a:round/>
                </a:ln>
              </p:spPr>
              <p:txBody>
                <a:bodyPr wrap="none" anchor="ctr"/>
                <a:lstStyle/>
                <a:p>
                  <a:pPr algn="ctr"/>
                  <a:r>
                    <a:rPr lang="zh-CN" altLang="en-US" sz="2800" b="1"/>
                    <a:t>一元二次</a:t>
                  </a:r>
                </a:p>
              </p:txBody>
            </p:sp>
            <p:sp>
              <p:nvSpPr>
                <p:cNvPr id="266254" name="AutoShape 19"/>
                <p:cNvSpPr>
                  <a:spLocks noChangeArrowheads="1"/>
                </p:cNvSpPr>
                <p:nvPr/>
              </p:nvSpPr>
              <p:spPr bwMode="auto">
                <a:xfrm>
                  <a:off x="1973" y="2976"/>
                  <a:ext cx="1270" cy="499"/>
                </a:xfrm>
                <a:prstGeom prst="rightArrow">
                  <a:avLst>
                    <a:gd name="adj1" fmla="val 50000"/>
                    <a:gd name="adj2" fmla="val 63627"/>
                  </a:avLst>
                </a:prstGeom>
                <a:solidFill>
                  <a:srgbClr val="00FF00"/>
                </a:solidFill>
                <a:ln w="9525">
                  <a:solidFill>
                    <a:srgbClr val="0000FF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 algn="ctr"/>
                  <a:r>
                    <a:rPr lang="zh-CN" altLang="en-US" sz="2000" b="1"/>
                    <a:t>转化</a:t>
                  </a:r>
                </a:p>
              </p:txBody>
            </p:sp>
          </p:grpSp>
        </p:grpSp>
        <p:sp>
          <p:nvSpPr>
            <p:cNvPr id="266255" name="Oval 24"/>
            <p:cNvSpPr>
              <a:spLocks noChangeArrowheads="1"/>
            </p:cNvSpPr>
            <p:nvPr/>
          </p:nvSpPr>
          <p:spPr bwMode="auto">
            <a:xfrm>
              <a:off x="2472" y="1434"/>
              <a:ext cx="1127" cy="45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6600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zh-CN" altLang="en-US" sz="2600" b="1"/>
                <a:t>系数化为</a:t>
              </a:r>
              <a:r>
                <a:rPr lang="en-US" altLang="zh-CN" sz="2600" b="1"/>
                <a:t>1</a:t>
              </a:r>
            </a:p>
          </p:txBody>
        </p:sp>
        <p:sp>
          <p:nvSpPr>
            <p:cNvPr id="266256" name="下箭头 16"/>
            <p:cNvSpPr>
              <a:spLocks noChangeArrowheads="1"/>
            </p:cNvSpPr>
            <p:nvPr/>
          </p:nvSpPr>
          <p:spPr bwMode="auto">
            <a:xfrm>
              <a:off x="2835" y="1888"/>
              <a:ext cx="362" cy="593"/>
            </a:xfrm>
            <a:prstGeom prst="downArrow">
              <a:avLst>
                <a:gd name="adj1" fmla="val 50000"/>
                <a:gd name="adj2" fmla="val 49887"/>
              </a:avLst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zh-CN" altLang="en-US" sz="2000" b="1">
                  <a:ea typeface="黑体" panose="02010609060101010101" pitchFamily="49" charset="-122"/>
                </a:rPr>
                <a:t>转化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266" name="Group 12"/>
          <p:cNvGrpSpPr/>
          <p:nvPr/>
        </p:nvGrpSpPr>
        <p:grpSpPr bwMode="auto">
          <a:xfrm>
            <a:off x="539750" y="836613"/>
            <a:ext cx="2232025" cy="649287"/>
            <a:chOff x="884" y="572"/>
            <a:chExt cx="1406" cy="409"/>
          </a:xfrm>
        </p:grpSpPr>
        <p:sp>
          <p:nvSpPr>
            <p:cNvPr id="267267" name="AutoShape 13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6726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跟踪训练</a:t>
              </a:r>
            </a:p>
          </p:txBody>
        </p:sp>
      </p:grpSp>
      <p:sp>
        <p:nvSpPr>
          <p:cNvPr id="267269" name="Rectangle 20"/>
          <p:cNvSpPr>
            <a:spLocks noChangeArrowheads="1"/>
          </p:cNvSpPr>
          <p:nvPr/>
        </p:nvSpPr>
        <p:spPr bwMode="auto">
          <a:xfrm>
            <a:off x="3870325" y="2443163"/>
            <a:ext cx="260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2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/>
          </a:p>
        </p:txBody>
      </p:sp>
      <p:sp>
        <p:nvSpPr>
          <p:cNvPr id="267270" name="Text Box 24"/>
          <p:cNvSpPr txBox="1">
            <a:spLocks noChangeArrowheads="1"/>
          </p:cNvSpPr>
          <p:nvPr/>
        </p:nvSpPr>
        <p:spPr bwMode="auto">
          <a:xfrm>
            <a:off x="611188" y="1628775"/>
            <a:ext cx="2941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/>
              <a:t>配方法解下列方程：</a:t>
            </a:r>
          </a:p>
        </p:txBody>
      </p:sp>
      <p:sp>
        <p:nvSpPr>
          <p:cNvPr id="267271" name="Rectangle 26"/>
          <p:cNvSpPr>
            <a:spLocks noChangeArrowheads="1"/>
          </p:cNvSpPr>
          <p:nvPr/>
        </p:nvSpPr>
        <p:spPr bwMode="auto">
          <a:xfrm>
            <a:off x="0" y="4149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pSp>
        <p:nvGrpSpPr>
          <p:cNvPr id="267272" name="Group 35"/>
          <p:cNvGrpSpPr/>
          <p:nvPr/>
        </p:nvGrpSpPr>
        <p:grpSpPr bwMode="auto">
          <a:xfrm>
            <a:off x="755650" y="2276475"/>
            <a:ext cx="7345363" cy="2563813"/>
            <a:chOff x="476" y="1434"/>
            <a:chExt cx="4627" cy="1615"/>
          </a:xfrm>
        </p:grpSpPr>
        <p:grpSp>
          <p:nvGrpSpPr>
            <p:cNvPr id="267273" name="Group 34"/>
            <p:cNvGrpSpPr/>
            <p:nvPr/>
          </p:nvGrpSpPr>
          <p:grpSpPr bwMode="auto">
            <a:xfrm>
              <a:off x="2971" y="2614"/>
              <a:ext cx="2132" cy="405"/>
              <a:chOff x="2880" y="2614"/>
              <a:chExt cx="2358" cy="405"/>
            </a:xfrm>
          </p:grpSpPr>
          <p:graphicFrame>
            <p:nvGraphicFramePr>
              <p:cNvPr id="267274" name="Object 17"/>
              <p:cNvGraphicFramePr>
                <a:graphicFrameLocks noChangeAspect="1"/>
              </p:cNvGraphicFramePr>
              <p:nvPr/>
            </p:nvGraphicFramePr>
            <p:xfrm>
              <a:off x="3152" y="2614"/>
              <a:ext cx="2086" cy="4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7299" name="Equation" r:id="rId3" imgW="1028065" imgH="203200" progId="Equation.DSMT4">
                      <p:embed/>
                    </p:oleObj>
                  </mc:Choice>
                  <mc:Fallback>
                    <p:oleObj name="Equation" r:id="rId3" imgW="1028065" imgH="203200" progId="Equation.DSMT4">
                      <p:embed/>
                      <p:pic>
                        <p:nvPicPr>
                          <p:cNvPr id="0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52" y="2614"/>
                            <a:ext cx="2086" cy="40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67275" name="Text Box 27"/>
              <p:cNvSpPr txBox="1">
                <a:spLocks noChangeArrowheads="1"/>
              </p:cNvSpPr>
              <p:nvPr/>
            </p:nvSpPr>
            <p:spPr bwMode="auto">
              <a:xfrm>
                <a:off x="2880" y="2659"/>
                <a:ext cx="37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/>
                  <a:t>④</a:t>
                </a:r>
              </a:p>
            </p:txBody>
          </p:sp>
        </p:grpSp>
        <p:grpSp>
          <p:nvGrpSpPr>
            <p:cNvPr id="267276" name="Group 29"/>
            <p:cNvGrpSpPr/>
            <p:nvPr/>
          </p:nvGrpSpPr>
          <p:grpSpPr bwMode="auto">
            <a:xfrm>
              <a:off x="476" y="1570"/>
              <a:ext cx="1769" cy="363"/>
              <a:chOff x="204" y="1616"/>
              <a:chExt cx="1769" cy="363"/>
            </a:xfrm>
          </p:grpSpPr>
          <p:graphicFrame>
            <p:nvGraphicFramePr>
              <p:cNvPr id="267277" name="Object 19"/>
              <p:cNvGraphicFramePr>
                <a:graphicFrameLocks noChangeAspect="1"/>
              </p:cNvGraphicFramePr>
              <p:nvPr/>
            </p:nvGraphicFramePr>
            <p:xfrm>
              <a:off x="476" y="1616"/>
              <a:ext cx="1497" cy="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7300" name="Equation" r:id="rId5" imgW="812165" imgH="203200" progId="Equation.DSMT4">
                      <p:embed/>
                    </p:oleObj>
                  </mc:Choice>
                  <mc:Fallback>
                    <p:oleObj name="Equation" r:id="rId5" imgW="812165" imgH="203200" progId="Equation.DSMT4">
                      <p:embed/>
                      <p:pic>
                        <p:nvPicPr>
                          <p:cNvPr id="0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6" y="1616"/>
                            <a:ext cx="1497" cy="3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67278" name="Rectangle 28"/>
              <p:cNvSpPr>
                <a:spLocks noChangeArrowheads="1"/>
              </p:cNvSpPr>
              <p:nvPr/>
            </p:nvSpPr>
            <p:spPr bwMode="auto">
              <a:xfrm>
                <a:off x="204" y="1661"/>
                <a:ext cx="499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600"/>
                  <a:t>①</a:t>
                </a:r>
              </a:p>
            </p:txBody>
          </p:sp>
        </p:grpSp>
        <p:grpSp>
          <p:nvGrpSpPr>
            <p:cNvPr id="267279" name="Group 31"/>
            <p:cNvGrpSpPr/>
            <p:nvPr/>
          </p:nvGrpSpPr>
          <p:grpSpPr bwMode="auto">
            <a:xfrm>
              <a:off x="2925" y="1434"/>
              <a:ext cx="1815" cy="669"/>
              <a:chOff x="2789" y="1570"/>
              <a:chExt cx="1815" cy="669"/>
            </a:xfrm>
          </p:grpSpPr>
          <p:graphicFrame>
            <p:nvGraphicFramePr>
              <p:cNvPr id="267280" name="Object 25"/>
              <p:cNvGraphicFramePr>
                <a:graphicFrameLocks noChangeAspect="1"/>
              </p:cNvGraphicFramePr>
              <p:nvPr/>
            </p:nvGraphicFramePr>
            <p:xfrm>
              <a:off x="3016" y="1570"/>
              <a:ext cx="1588" cy="66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7301" name="Equation" r:id="rId7" imgW="837565" imgH="393700" progId="Equation.DSMT4">
                      <p:embed/>
                    </p:oleObj>
                  </mc:Choice>
                  <mc:Fallback>
                    <p:oleObj name="Equation" r:id="rId7" imgW="837565" imgH="393700" progId="Equation.DSMT4">
                      <p:embed/>
                      <p:pic>
                        <p:nvPicPr>
                          <p:cNvPr id="0" name="Object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16" y="1570"/>
                            <a:ext cx="1588" cy="66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67281" name="Rectangle 30"/>
              <p:cNvSpPr>
                <a:spLocks noChangeArrowheads="1"/>
              </p:cNvSpPr>
              <p:nvPr/>
            </p:nvSpPr>
            <p:spPr bwMode="auto">
              <a:xfrm>
                <a:off x="2789" y="1752"/>
                <a:ext cx="324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600"/>
                  <a:t>②</a:t>
                </a:r>
              </a:p>
            </p:txBody>
          </p:sp>
        </p:grpSp>
        <p:grpSp>
          <p:nvGrpSpPr>
            <p:cNvPr id="267282" name="Group 33"/>
            <p:cNvGrpSpPr/>
            <p:nvPr/>
          </p:nvGrpSpPr>
          <p:grpSpPr bwMode="auto">
            <a:xfrm>
              <a:off x="476" y="2659"/>
              <a:ext cx="2177" cy="390"/>
              <a:chOff x="295" y="2704"/>
              <a:chExt cx="2177" cy="390"/>
            </a:xfrm>
          </p:grpSpPr>
          <p:graphicFrame>
            <p:nvGraphicFramePr>
              <p:cNvPr id="267283" name="Object 18"/>
              <p:cNvGraphicFramePr>
                <a:graphicFrameLocks noChangeAspect="1"/>
              </p:cNvGraphicFramePr>
              <p:nvPr/>
            </p:nvGraphicFramePr>
            <p:xfrm>
              <a:off x="521" y="2704"/>
              <a:ext cx="1951" cy="3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7302" name="Equation" r:id="rId9" imgW="1002665" imgH="203200" progId="Equation.DSMT4">
                      <p:embed/>
                    </p:oleObj>
                  </mc:Choice>
                  <mc:Fallback>
                    <p:oleObj name="Equation" r:id="rId9" imgW="1002665" imgH="203200" progId="Equation.DSMT4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1" y="2704"/>
                            <a:ext cx="1951" cy="39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67284" name="Rectangle 32"/>
              <p:cNvSpPr>
                <a:spLocks noChangeArrowheads="1"/>
              </p:cNvSpPr>
              <p:nvPr/>
            </p:nvSpPr>
            <p:spPr bwMode="auto">
              <a:xfrm>
                <a:off x="295" y="2750"/>
                <a:ext cx="324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600"/>
                  <a:t>③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290" name="Group 12"/>
          <p:cNvGrpSpPr/>
          <p:nvPr/>
        </p:nvGrpSpPr>
        <p:grpSpPr bwMode="auto">
          <a:xfrm>
            <a:off x="468313" y="836613"/>
            <a:ext cx="2232025" cy="649287"/>
            <a:chOff x="884" y="572"/>
            <a:chExt cx="1406" cy="409"/>
          </a:xfrm>
        </p:grpSpPr>
        <p:sp>
          <p:nvSpPr>
            <p:cNvPr id="268291" name="AutoShape 13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6829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 dirty="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变式训练</a:t>
              </a:r>
            </a:p>
          </p:txBody>
        </p:sp>
      </p:grpSp>
      <p:sp>
        <p:nvSpPr>
          <p:cNvPr id="268293" name="Rectangle 18"/>
          <p:cNvSpPr>
            <a:spLocks noChangeArrowheads="1"/>
          </p:cNvSpPr>
          <p:nvPr/>
        </p:nvSpPr>
        <p:spPr bwMode="auto">
          <a:xfrm>
            <a:off x="4081463" y="2803525"/>
            <a:ext cx="2222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/>
          </a:p>
        </p:txBody>
      </p:sp>
      <p:sp>
        <p:nvSpPr>
          <p:cNvPr id="268294" name="Rectangle 20"/>
          <p:cNvSpPr>
            <a:spLocks noChangeArrowheads="1"/>
          </p:cNvSpPr>
          <p:nvPr/>
        </p:nvSpPr>
        <p:spPr bwMode="auto">
          <a:xfrm>
            <a:off x="4081463" y="3781425"/>
            <a:ext cx="412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altLang="zh-CN"/>
          </a:p>
        </p:txBody>
      </p:sp>
      <p:sp>
        <p:nvSpPr>
          <p:cNvPr id="268295" name="Text Box 25"/>
          <p:cNvSpPr txBox="1">
            <a:spLocks noChangeArrowheads="1"/>
          </p:cNvSpPr>
          <p:nvPr/>
        </p:nvSpPr>
        <p:spPr bwMode="auto">
          <a:xfrm>
            <a:off x="755650" y="3789363"/>
            <a:ext cx="7708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/>
              <a:t>2.</a:t>
            </a:r>
            <a:r>
              <a:rPr lang="zh-CN" altLang="en-US" sz="2800" b="1"/>
              <a:t>用配方法证明，代数式</a:t>
            </a:r>
            <a:r>
              <a:rPr lang="en-US" altLang="zh-CN" sz="2800" b="1"/>
              <a:t>-2x</a:t>
            </a:r>
            <a:r>
              <a:rPr lang="en-US" altLang="zh-CN" sz="2800" b="1" baseline="30000"/>
              <a:t>2</a:t>
            </a:r>
            <a:r>
              <a:rPr lang="en-US" altLang="zh-CN" sz="2800" b="1"/>
              <a:t>+4x-10</a:t>
            </a:r>
            <a:r>
              <a:rPr lang="zh-CN" altLang="en-US" sz="2800" b="1"/>
              <a:t>的值恒为负</a:t>
            </a:r>
            <a:r>
              <a:rPr lang="en-US" altLang="zh-CN" sz="2800" b="1"/>
              <a:t>.</a:t>
            </a:r>
          </a:p>
        </p:txBody>
      </p:sp>
      <p:sp>
        <p:nvSpPr>
          <p:cNvPr id="26829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sp>
        <p:nvSpPr>
          <p:cNvPr id="268297" name="Rectangle 2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grpSp>
        <p:nvGrpSpPr>
          <p:cNvPr id="268298" name="Group 31"/>
          <p:cNvGrpSpPr/>
          <p:nvPr/>
        </p:nvGrpSpPr>
        <p:grpSpPr bwMode="auto">
          <a:xfrm>
            <a:off x="755650" y="2060575"/>
            <a:ext cx="7859713" cy="590550"/>
            <a:chOff x="385" y="1162"/>
            <a:chExt cx="4951" cy="372"/>
          </a:xfrm>
        </p:grpSpPr>
        <p:sp>
          <p:nvSpPr>
            <p:cNvPr id="268299" name="Text Box 30"/>
            <p:cNvSpPr txBox="1">
              <a:spLocks noChangeArrowheads="1"/>
            </p:cNvSpPr>
            <p:nvPr/>
          </p:nvSpPr>
          <p:spPr bwMode="auto">
            <a:xfrm>
              <a:off x="385" y="1207"/>
              <a:ext cx="495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dirty="0"/>
                <a:t>1.</a:t>
              </a:r>
              <a:r>
                <a:rPr lang="zh-CN" altLang="en-US" sz="2800" b="1" dirty="0"/>
                <a:t>当</a:t>
              </a:r>
              <a:r>
                <a:rPr lang="en-US" altLang="zh-CN" sz="2800" b="1" dirty="0"/>
                <a:t>X</a:t>
              </a:r>
              <a:r>
                <a:rPr lang="zh-CN" altLang="en-US" sz="2800" b="1" dirty="0"/>
                <a:t>为何值时，代数式                          的值为</a:t>
              </a:r>
              <a:r>
                <a:rPr lang="en-US" altLang="zh-CN" sz="2800" b="1" dirty="0"/>
                <a:t>0.</a:t>
              </a:r>
            </a:p>
          </p:txBody>
        </p:sp>
        <p:graphicFrame>
          <p:nvGraphicFramePr>
            <p:cNvPr id="268300" name="Object 28"/>
            <p:cNvGraphicFramePr>
              <a:graphicFrameLocks noChangeAspect="1"/>
            </p:cNvGraphicFramePr>
            <p:nvPr/>
          </p:nvGraphicFramePr>
          <p:xfrm>
            <a:off x="2835" y="1162"/>
            <a:ext cx="1587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06" name="Equation" r:id="rId3" imgW="1116965" imgH="203200" progId="Equation.DSMT4">
                    <p:embed/>
                  </p:oleObj>
                </mc:Choice>
                <mc:Fallback>
                  <p:oleObj name="Equation" r:id="rId3" imgW="1116965" imgH="20320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r="20386" b="18036"/>
                        <a:stretch>
                          <a:fillRect/>
                        </a:stretch>
                      </p:blipFill>
                      <p:spPr bwMode="auto">
                        <a:xfrm>
                          <a:off x="2835" y="1162"/>
                          <a:ext cx="1587" cy="3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314" name="Group 23"/>
          <p:cNvGrpSpPr/>
          <p:nvPr/>
        </p:nvGrpSpPr>
        <p:grpSpPr bwMode="auto">
          <a:xfrm>
            <a:off x="468313" y="836613"/>
            <a:ext cx="2232025" cy="649287"/>
            <a:chOff x="884" y="572"/>
            <a:chExt cx="1406" cy="409"/>
          </a:xfrm>
        </p:grpSpPr>
        <p:sp>
          <p:nvSpPr>
            <p:cNvPr id="269315" name="AutoShape 24"/>
            <p:cNvSpPr>
              <a:spLocks noChangeArrowheads="1"/>
            </p:cNvSpPr>
            <p:nvPr/>
          </p:nvSpPr>
          <p:spPr bwMode="auto">
            <a:xfrm>
              <a:off x="884" y="572"/>
              <a:ext cx="1406" cy="40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00FF00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269316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1020" y="618"/>
              <a:ext cx="117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b="1" kern="10" dirty="0">
                  <a:ln w="12700">
                    <a:solidFill>
                      <a:srgbClr val="0000FF"/>
                    </a:solidFill>
                    <a:round/>
                  </a:ln>
                  <a:solidFill>
                    <a:srgbClr val="0000FF"/>
                  </a:soli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课堂小结</a:t>
              </a:r>
            </a:p>
          </p:txBody>
        </p:sp>
      </p:grpSp>
      <p:sp>
        <p:nvSpPr>
          <p:cNvPr id="18458" name="Text Box 7"/>
          <p:cNvSpPr>
            <a:spLocks noChangeArrowheads="1"/>
          </p:cNvSpPr>
          <p:nvPr/>
        </p:nvSpPr>
        <p:spPr bwMode="auto">
          <a:xfrm>
            <a:off x="755650" y="2205038"/>
            <a:ext cx="7272338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09600">
              <a:spcBef>
                <a:spcPct val="20000"/>
              </a:spcBef>
            </a:pP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变形 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系数化为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；</a:t>
            </a:r>
          </a:p>
          <a:p>
            <a:pPr marL="609600" indent="-609600">
              <a:spcBef>
                <a:spcPct val="20000"/>
              </a:spcBef>
            </a:pP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2.</a:t>
            </a:r>
            <a:r>
              <a:rPr lang="zh-CN" altLang="en-US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移项 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常数项移右边；</a:t>
            </a:r>
            <a:r>
              <a:rPr lang="en-US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endParaRPr lang="zh-CN" altLang="en-US" sz="32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3.</a:t>
            </a:r>
            <a:r>
              <a:rPr lang="zh-CN" altLang="en-US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配方 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两边同加</a:t>
            </a:r>
            <a:r>
              <a:rPr lang="en-US" sz="2800" b="1" dirty="0" err="1">
                <a:latin typeface="华文新魏" panose="02010800040101010101" pitchFamily="2" charset="-122"/>
                <a:ea typeface="华文新魏" panose="02010800040101010101" pitchFamily="2" charset="-122"/>
              </a:rPr>
              <a:t>一次项系数一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半的平方；</a:t>
            </a:r>
            <a:endParaRPr lang="zh-CN" altLang="en-US" sz="32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4.</a:t>
            </a:r>
            <a:r>
              <a:rPr lang="zh-CN" altLang="en-US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求根 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方程两边同时开平方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endParaRPr lang="en-US" altLang="zh-CN" sz="28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8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全屏显示(4:3)</PresentationFormat>
  <Paragraphs>54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黑体</vt:lpstr>
      <vt:lpstr>华文隶书</vt:lpstr>
      <vt:lpstr>华文新魏</vt:lpstr>
      <vt:lpstr>隶书</vt:lpstr>
      <vt:lpstr>宋体</vt:lpstr>
      <vt:lpstr>微软雅黑</vt:lpstr>
      <vt:lpstr>Arial</vt:lpstr>
      <vt:lpstr>Times New Roman</vt:lpstr>
      <vt:lpstr>WWW.2PPT.COM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2016-09-26T07:28:00Z</dcterms:created>
  <dcterms:modified xsi:type="dcterms:W3CDTF">2023-01-16T22:35:48Z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70347A3D5DF9443A845994A5F8077EEC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