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F9FEE-56E4-45CB-8A2D-714861A2CA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4278B-39B8-4DC3-BC22-7FCC34A41A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4278B-39B8-4DC3-BC22-7FCC34A41AC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4256" y="1268235"/>
            <a:ext cx="6168231" cy="875101"/>
          </a:xfrm>
        </p:spPr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88511" y="2313441"/>
            <a:ext cx="5079720" cy="1043317"/>
          </a:xfrm>
        </p:spPr>
        <p:txBody>
          <a:bodyPr lIns="72567" tIns="36283" rIns="72567" bIns="3628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4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261139" y="122854"/>
            <a:ext cx="1632767" cy="2612072"/>
          </a:xfrm>
        </p:spPr>
        <p:txBody>
          <a:bodyPr vert="eaVert"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2837" y="122854"/>
            <a:ext cx="4777356" cy="2612072"/>
          </a:xfrm>
        </p:spPr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3233" y="2623413"/>
            <a:ext cx="6168231" cy="810838"/>
          </a:xfrm>
        </p:spPr>
        <p:txBody>
          <a:bodyPr lIns="72567" tIns="36283" rIns="72567" bIns="36283" anchor="t"/>
          <a:lstStyle>
            <a:lvl1pPr algn="l">
              <a:defRPr sz="32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3233" y="1730356"/>
            <a:ext cx="6168231" cy="893056"/>
          </a:xfrm>
        </p:spPr>
        <p:txBody>
          <a:bodyPr lIns="72567" tIns="36283" rIns="72567" bIns="36283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8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3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6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67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400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5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2837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88845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7" y="163491"/>
            <a:ext cx="6531069" cy="680424"/>
          </a:xfrm>
        </p:spPr>
        <p:txBody>
          <a:bodyPr lIns="72567" tIns="36283" rIns="72567" bIns="36283"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2837" y="913848"/>
            <a:ext cx="3206322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2837" y="1294695"/>
            <a:ext cx="3206322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86326" y="913848"/>
            <a:ext cx="3207581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86326" y="1294695"/>
            <a:ext cx="3207581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9" y="162545"/>
            <a:ext cx="2387418" cy="691765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37185" y="162547"/>
            <a:ext cx="4056721" cy="3484337"/>
          </a:xfrm>
        </p:spPr>
        <p:txBody>
          <a:bodyPr lIns="72567" tIns="36283" rIns="72567" bIns="36283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2839" y="854311"/>
            <a:ext cx="2387418" cy="2792573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372" y="2857780"/>
            <a:ext cx="4354046" cy="337378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22372" y="364782"/>
            <a:ext cx="4354046" cy="2449526"/>
          </a:xfrm>
        </p:spPr>
        <p:txBody>
          <a:bodyPr vert="horz" lIns="72567" tIns="36283" rIns="72567" bIns="36283" rtlCol="0">
            <a:normAutofit/>
          </a:bodyPr>
          <a:lstStyle>
            <a:lvl1pPr marL="0" indent="0">
              <a:buNone/>
              <a:defRPr sz="2500"/>
            </a:lvl1pPr>
            <a:lvl2pPr marL="362585" indent="0">
              <a:buNone/>
              <a:defRPr sz="2200"/>
            </a:lvl2pPr>
            <a:lvl3pPr marL="725805" indent="0">
              <a:buNone/>
              <a:defRPr sz="1900"/>
            </a:lvl3pPr>
            <a:lvl4pPr marL="1088390" indent="0">
              <a:buNone/>
              <a:defRPr sz="1600"/>
            </a:lvl4pPr>
            <a:lvl5pPr marL="1451610" indent="0">
              <a:buNone/>
              <a:defRPr sz="1600"/>
            </a:lvl5pPr>
            <a:lvl6pPr marL="1814195" indent="0">
              <a:buNone/>
              <a:defRPr sz="1600"/>
            </a:lvl6pPr>
            <a:lvl7pPr marL="2176780" indent="0">
              <a:buNone/>
              <a:defRPr sz="1600"/>
            </a:lvl7pPr>
            <a:lvl8pPr marL="2540000" indent="0">
              <a:buNone/>
              <a:defRPr sz="1600"/>
            </a:lvl8pPr>
            <a:lvl9pPr marL="2902585" indent="0">
              <a:buNone/>
              <a:defRPr sz="16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22372" y="3195157"/>
            <a:ext cx="4354046" cy="479132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6258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72580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8839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45161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272415" indent="-27241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915" indent="-22669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__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" y="0"/>
            <a:ext cx="912762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667" y="821755"/>
            <a:ext cx="9133921" cy="51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900" b="1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第六章　概率初步</a:t>
            </a:r>
          </a:p>
        </p:txBody>
      </p:sp>
      <p:sp>
        <p:nvSpPr>
          <p:cNvPr id="842767" name="矩形 10"/>
          <p:cNvSpPr>
            <a:spLocks noChangeArrowheads="1"/>
          </p:cNvSpPr>
          <p:nvPr/>
        </p:nvSpPr>
        <p:spPr bwMode="auto">
          <a:xfrm>
            <a:off x="-745" y="1765589"/>
            <a:ext cx="9154523" cy="80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感受可能性</a:t>
            </a:r>
            <a:endParaRPr lang="en-US" altLang="en-US" sz="4800" b="1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61997" y="3507828"/>
            <a:ext cx="26372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2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427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合 2"/>
          <p:cNvGrpSpPr/>
          <p:nvPr/>
        </p:nvGrpSpPr>
        <p:grpSpPr bwMode="auto">
          <a:xfrm>
            <a:off x="287246" y="399434"/>
            <a:ext cx="8577067" cy="3200512"/>
            <a:chOff x="361950" y="503238"/>
            <a:chExt cx="10807700" cy="4032993"/>
          </a:xfrm>
        </p:grpSpPr>
        <p:sp>
          <p:nvSpPr>
            <p:cNvPr id="12290" name="圆角矩形 3"/>
            <p:cNvSpPr>
              <a:spLocks noChangeArrowheads="1"/>
            </p:cNvSpPr>
            <p:nvPr/>
          </p:nvSpPr>
          <p:spPr bwMode="auto">
            <a:xfrm>
              <a:off x="3600450" y="503238"/>
              <a:ext cx="4176713" cy="533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训 练                                </a:t>
              </a:r>
            </a:p>
          </p:txBody>
        </p:sp>
        <p:sp>
          <p:nvSpPr>
            <p:cNvPr id="12291" name="矩形 1"/>
            <p:cNvSpPr>
              <a:spLocks noChangeAspect="1" noChangeArrowheads="1"/>
            </p:cNvSpPr>
            <p:nvPr/>
          </p:nvSpPr>
          <p:spPr bwMode="auto">
            <a:xfrm>
              <a:off x="361950" y="1533742"/>
              <a:ext cx="10807700" cy="300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(2019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广西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下列事件为必然事件的是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A.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打开电视机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正在播放新闻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B.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任意画一个三角形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其内角和是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180</a:t>
              </a:r>
              <a:r>
                <a:rPr lang="en-US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°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C.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买一张电影票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座位号是奇数号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D.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掷一枚质地均匀的硬币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正面朝上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</p:txBody>
        </p:sp>
      </p:grpSp>
      <p:sp>
        <p:nvSpPr>
          <p:cNvPr id="5" name="矩形 4"/>
          <p:cNvSpPr>
            <a:spLocks noChangeAspect="1" noChangeArrowheads="1"/>
          </p:cNvSpPr>
          <p:nvPr/>
        </p:nvSpPr>
        <p:spPr bwMode="auto">
          <a:xfrm>
            <a:off x="5886025" y="1217203"/>
            <a:ext cx="364097" cy="54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 noChangeArrowheads="1"/>
          </p:cNvSpPr>
          <p:nvPr/>
        </p:nvSpPr>
        <p:spPr bwMode="auto">
          <a:xfrm>
            <a:off x="287246" y="570801"/>
            <a:ext cx="8577067" cy="429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抛一枚质地均匀的硬币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落地后反面朝上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这一事件是</a:t>
            </a: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随机事件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B.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必然事件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不可能事件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D.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无法判断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下列说法错误的是</a:t>
            </a:r>
            <a:r>
              <a:rPr lang="zh-CN" altLang="zh-CN" sz="2500" b="1" dirty="0">
                <a:solidFill>
                  <a:srgbClr val="000000"/>
                </a:solidFill>
                <a:latin typeface="NEU-BZ-S92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A.“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两个负数的和为负数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是必然事件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B.“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水在</a:t>
            </a:r>
            <a:r>
              <a:rPr lang="en-US" altLang="zh-CN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 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℃时不结冰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是不可能事件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C.“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生一个小孩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是女孩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是随机事件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D.“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抛一万次硬币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都正面朝上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是不可能事件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</p:txBody>
      </p:sp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571973" y="971495"/>
            <a:ext cx="377384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spect="1" noChangeArrowheads="1"/>
          </p:cNvSpPr>
          <p:nvPr/>
        </p:nvSpPr>
        <p:spPr bwMode="auto">
          <a:xfrm>
            <a:off x="3543962" y="2450786"/>
            <a:ext cx="377384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 noChangeArrowheads="1"/>
          </p:cNvSpPr>
          <p:nvPr/>
        </p:nvSpPr>
        <p:spPr bwMode="auto">
          <a:xfrm>
            <a:off x="287246" y="1142860"/>
            <a:ext cx="8577067" cy="238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(2019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武汉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不透明的袋子中只有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个黑球和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个白球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这些球除颜色外无其他差别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随机从袋子中一次摸出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下列事件是不可能事件的是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A.3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个球都是黑球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B.3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个球都是白球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C.3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个球中有黑球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D.3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个球中有白球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</p:txBody>
      </p:sp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3200022" y="2062692"/>
            <a:ext cx="364097" cy="54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1"/>
          <p:cNvGraphicFramePr>
            <a:graphicFrameLocks noChangeAspect="1"/>
          </p:cNvGraphicFramePr>
          <p:nvPr/>
        </p:nvGraphicFramePr>
        <p:xfrm>
          <a:off x="366617" y="1358328"/>
          <a:ext cx="8418326" cy="2579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3" imgW="3479165" imgH="1066800" progId="Word.Document.12">
                  <p:embed/>
                </p:oleObj>
              </mc:Choice>
              <mc:Fallback>
                <p:oleObj r:id="rId3" imgW="3479165" imgH="1066800" progId="Word.Document.12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17" y="1358328"/>
                        <a:ext cx="8418326" cy="25793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628666" y="1784223"/>
            <a:ext cx="377384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742167"/>
            <a:ext cx="8577067" cy="3354237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下列成语所描述的事件是必然事件的是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水中捞月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拔苗助长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守株待兔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瓮中捉鳖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袋中有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个红球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,6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个白球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,12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个黑球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每个球除颜色外都相同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事先选定一种颜色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若摸到的球的颜色与事先选定的一样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则获胜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否则就失败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为了尽可能获胜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你事先应选择的颜色是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6343351" y="742167"/>
            <a:ext cx="377384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spect="1" noChangeArrowheads="1"/>
          </p:cNvSpPr>
          <p:nvPr/>
        </p:nvSpPr>
        <p:spPr bwMode="auto">
          <a:xfrm>
            <a:off x="857959" y="3509224"/>
            <a:ext cx="790959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黑色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570801"/>
            <a:ext cx="8577067" cy="4689923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七年级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班共有学生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其中男生有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女生有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若在此班上任意找一名学生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找到男生的可能性比找到女生的可能性</a:t>
            </a: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个事件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异号两数相加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和为负数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异号两数相减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差为正数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异号两数相乘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积为正数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异号两数相除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商为负数</a:t>
            </a:r>
            <a:r>
              <a:rPr lang="zh-CN" altLang="zh-CN" sz="2500" b="1" noProof="1">
                <a:solidFill>
                  <a:srgbClr val="000000"/>
                </a:solidFill>
                <a:latin typeface="NEU-BZ-S92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个事件中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必然事件是</a:t>
            </a: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不可能事件是</a:t>
            </a: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随机事件是</a:t>
            </a: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填序号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500" b="1" noProof="1">
                <a:solidFill>
                  <a:srgbClr val="000000"/>
                </a:solidFill>
                <a:latin typeface="宋体" panose="02010600030101010101" pitchFamily="2" charset="-122"/>
                <a:ea typeface="NEU-BZ-S92" pitchFamily="2" charset="-122"/>
                <a:cs typeface="Times New Roman" panose="02020603050405020304" pitchFamily="18" charset="0"/>
              </a:rPr>
              <a:t> 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地球表面陆地与海洋的面积之比为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∶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如果宇宙飞来一块陨石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则陨石落在海洋的可能性</a:t>
            </a: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2000644" y="1489373"/>
            <a:ext cx="468755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小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spect="1" noChangeArrowheads="1"/>
          </p:cNvSpPr>
          <p:nvPr/>
        </p:nvSpPr>
        <p:spPr bwMode="auto">
          <a:xfrm>
            <a:off x="4857986" y="2860300"/>
            <a:ext cx="468755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④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spect="1" noChangeArrowheads="1"/>
          </p:cNvSpPr>
          <p:nvPr/>
        </p:nvSpPr>
        <p:spPr bwMode="auto">
          <a:xfrm>
            <a:off x="7828715" y="2860300"/>
            <a:ext cx="468755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③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spect="1" noChangeArrowheads="1"/>
          </p:cNvSpPr>
          <p:nvPr/>
        </p:nvSpPr>
        <p:spPr bwMode="auto">
          <a:xfrm>
            <a:off x="2057338" y="3330297"/>
            <a:ext cx="790959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①②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>
            <a:spLocks noChangeAspect="1" noChangeArrowheads="1"/>
          </p:cNvSpPr>
          <p:nvPr/>
        </p:nvSpPr>
        <p:spPr bwMode="auto">
          <a:xfrm>
            <a:off x="5257359" y="4267770"/>
            <a:ext cx="468755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大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3"/>
          <p:cNvGrpSpPr/>
          <p:nvPr/>
        </p:nvGrpSpPr>
        <p:grpSpPr bwMode="auto">
          <a:xfrm>
            <a:off x="287246" y="457396"/>
            <a:ext cx="8577067" cy="4519778"/>
            <a:chOff x="361950" y="575791"/>
            <a:chExt cx="10807700" cy="5695391"/>
          </a:xfrm>
        </p:grpSpPr>
        <p:sp>
          <p:nvSpPr>
            <p:cNvPr id="18434" name="矩形 1"/>
            <p:cNvSpPr>
              <a:spLocks noChangeAspect="1" noChangeArrowheads="1"/>
            </p:cNvSpPr>
            <p:nvPr/>
          </p:nvSpPr>
          <p:spPr bwMode="auto">
            <a:xfrm>
              <a:off x="361950" y="575791"/>
              <a:ext cx="10807700" cy="186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14</a:t>
              </a:r>
              <a:r>
                <a:rPr lang="en-US" altLang="zh-CN" sz="25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lang="zh-CN" altLang="zh-CN" sz="25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如图</a:t>
              </a:r>
              <a:r>
                <a:rPr lang="en-US" altLang="zh-CN" sz="25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第一排表示各盒中球的情况</a:t>
              </a:r>
              <a:r>
                <a:rPr lang="en-US" altLang="zh-CN" sz="25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第二排的语言描述了摸到蓝球的可能性大小</a:t>
              </a:r>
              <a:r>
                <a:rPr lang="en-US" altLang="zh-CN" sz="25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请你用线把第一排的盒子与第二排的描述连起来使之相符</a:t>
              </a:r>
              <a:r>
                <a:rPr lang="en-US" altLang="zh-CN" sz="25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zh-CN" altLang="zh-CN" sz="2500" b="1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</p:txBody>
        </p:sp>
        <p:graphicFrame>
          <p:nvGraphicFramePr>
            <p:cNvPr id="18435" name="对象 2"/>
            <p:cNvGraphicFramePr>
              <a:graphicFrameLocks noChangeAspect="1"/>
            </p:cNvGraphicFramePr>
            <p:nvPr/>
          </p:nvGraphicFramePr>
          <p:xfrm>
            <a:off x="1377843" y="2592015"/>
            <a:ext cx="8766387" cy="3679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r:id="rId3" imgW="3479165" imgH="1461770" progId="Word.Document.12">
                    <p:embed/>
                  </p:oleObj>
                </mc:Choice>
                <mc:Fallback>
                  <p:oleObj r:id="rId3" imgW="3479165" imgH="1461770" progId="Word.Document.12">
                    <p:embed/>
                    <p:pic>
                      <p:nvPicPr>
                        <p:cNvPr id="0" name="图片 3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7843" y="2592015"/>
                          <a:ext cx="8766387" cy="3679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36" name="矩形 4"/>
          <p:cNvSpPr>
            <a:spLocks noChangeAspect="1" noChangeArrowheads="1"/>
          </p:cNvSpPr>
          <p:nvPr/>
        </p:nvSpPr>
        <p:spPr bwMode="auto">
          <a:xfrm>
            <a:off x="268349" y="4480717"/>
            <a:ext cx="468755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略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对象 1"/>
          <p:cNvGraphicFramePr>
            <a:graphicFrameLocks noChangeAspect="1"/>
          </p:cNvGraphicFramePr>
          <p:nvPr/>
        </p:nvGraphicFramePr>
        <p:xfrm>
          <a:off x="366617" y="628763"/>
          <a:ext cx="8418326" cy="3515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3479165" imgH="1454150" progId="Word.Document.12">
                  <p:embed/>
                </p:oleObj>
              </mc:Choice>
              <mc:Fallback>
                <p:oleObj r:id="rId3" imgW="3479165" imgH="1454150" progId="Word.Document.12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17" y="628763"/>
                        <a:ext cx="8418326" cy="3515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298585" y="4117824"/>
            <a:ext cx="2187175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942340" algn="l"/>
                <a:tab pos="1717040" algn="l"/>
                <a:tab pos="2494280" algn="l"/>
                <a:tab pos="3325495" algn="l"/>
              </a:tabLst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答案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zh-CN" altLang="zh-CN" sz="2500" b="1">
                <a:solidFill>
                  <a:srgbClr val="FF0000"/>
                </a:solidFill>
              </a:rPr>
              <a:t>②③④①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571" name="矩形 5"/>
          <p:cNvSpPr>
            <a:spLocks noChangeArrowheads="1"/>
          </p:cNvSpPr>
          <p:nvPr/>
        </p:nvSpPr>
        <p:spPr bwMode="auto">
          <a:xfrm>
            <a:off x="2629310" y="1314227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5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2" name="TextBox 6"/>
          <p:cNvSpPr txBox="1">
            <a:spLocks noChangeArrowheads="1"/>
          </p:cNvSpPr>
          <p:nvPr/>
        </p:nvSpPr>
        <p:spPr bwMode="auto">
          <a:xfrm>
            <a:off x="2600333" y="1375969"/>
            <a:ext cx="561894" cy="47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5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3225220" y="1314227"/>
            <a:ext cx="3439292" cy="572060"/>
            <a:chOff x="3369875" y="1633364"/>
            <a:chExt cx="3439110" cy="432048"/>
          </a:xfrm>
        </p:grpSpPr>
        <p:sp>
          <p:nvSpPr>
            <p:cNvPr id="4100" name="矩形 8"/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5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01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1679995"/>
              <a:ext cx="3311872" cy="37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 习 目 标</a:t>
              </a:r>
              <a:r>
                <a:rPr lang="en-US" altLang="zh-CN" sz="25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</a:t>
              </a:r>
            </a:p>
          </p:txBody>
        </p:sp>
      </p:grpSp>
      <p:sp>
        <p:nvSpPr>
          <p:cNvPr id="874576" name="矩形 10"/>
          <p:cNvSpPr>
            <a:spLocks noChangeArrowheads="1"/>
          </p:cNvSpPr>
          <p:nvPr/>
        </p:nvSpPr>
        <p:spPr bwMode="auto">
          <a:xfrm>
            <a:off x="2629310" y="1944249"/>
            <a:ext cx="514019" cy="5708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5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7" name="TextBox 11"/>
          <p:cNvSpPr txBox="1">
            <a:spLocks noChangeArrowheads="1"/>
          </p:cNvSpPr>
          <p:nvPr/>
        </p:nvSpPr>
        <p:spPr bwMode="auto">
          <a:xfrm>
            <a:off x="2600333" y="2005991"/>
            <a:ext cx="561894" cy="47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5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3225220" y="1944249"/>
            <a:ext cx="3439292" cy="570800"/>
            <a:chOff x="3369875" y="2263434"/>
            <a:chExt cx="3439110" cy="432048"/>
          </a:xfrm>
        </p:grpSpPr>
        <p:sp>
          <p:nvSpPr>
            <p:cNvPr id="4105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5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06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310168"/>
              <a:ext cx="3311872" cy="379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 典 范 例                </a:t>
              </a:r>
            </a:p>
          </p:txBody>
        </p:sp>
      </p:grpSp>
      <p:sp>
        <p:nvSpPr>
          <p:cNvPr id="874581" name="矩形 15"/>
          <p:cNvSpPr>
            <a:spLocks noChangeArrowheads="1"/>
          </p:cNvSpPr>
          <p:nvPr/>
        </p:nvSpPr>
        <p:spPr bwMode="auto">
          <a:xfrm>
            <a:off x="2629310" y="2594432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5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2" name="TextBox 16"/>
          <p:cNvSpPr txBox="1">
            <a:spLocks noChangeArrowheads="1"/>
          </p:cNvSpPr>
          <p:nvPr/>
        </p:nvSpPr>
        <p:spPr bwMode="auto">
          <a:xfrm>
            <a:off x="2600333" y="2656173"/>
            <a:ext cx="561894" cy="47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5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3225219" y="2594432"/>
            <a:ext cx="3362543" cy="572060"/>
            <a:chOff x="3369875" y="2893504"/>
            <a:chExt cx="3362365" cy="432048"/>
          </a:xfrm>
        </p:grpSpPr>
        <p:sp>
          <p:nvSpPr>
            <p:cNvPr id="4110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5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1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3217300" cy="37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变 式 练 习               </a:t>
              </a:r>
            </a:p>
          </p:txBody>
        </p:sp>
      </p:grpSp>
      <p:sp>
        <p:nvSpPr>
          <p:cNvPr id="874586" name="矩形 20"/>
          <p:cNvSpPr>
            <a:spLocks noChangeArrowheads="1"/>
          </p:cNvSpPr>
          <p:nvPr/>
        </p:nvSpPr>
        <p:spPr bwMode="auto">
          <a:xfrm>
            <a:off x="2629310" y="3224454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5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7" name="TextBox 21"/>
          <p:cNvSpPr txBox="1">
            <a:spLocks noChangeArrowheads="1"/>
          </p:cNvSpPr>
          <p:nvPr/>
        </p:nvSpPr>
        <p:spPr bwMode="auto">
          <a:xfrm>
            <a:off x="2600333" y="3286195"/>
            <a:ext cx="561894" cy="47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5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3225220" y="3224454"/>
            <a:ext cx="4857955" cy="572060"/>
            <a:chOff x="3369875" y="3523574"/>
            <a:chExt cx="4857452" cy="432048"/>
          </a:xfrm>
        </p:grpSpPr>
        <p:sp>
          <p:nvSpPr>
            <p:cNvPr id="4115" name="矩形 23"/>
            <p:cNvSpPr>
              <a:spLocks noChangeArrowheads="1"/>
            </p:cNvSpPr>
            <p:nvPr/>
          </p:nvSpPr>
          <p:spPr bwMode="auto">
            <a:xfrm>
              <a:off x="3369875" y="352357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5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6" name="TextBox 24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3570205"/>
              <a:ext cx="4730214" cy="37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训 练                               </a:t>
              </a:r>
            </a:p>
          </p:txBody>
        </p:sp>
      </p:grpSp>
      <p:sp>
        <p:nvSpPr>
          <p:cNvPr id="874591" name="五边形 30"/>
          <p:cNvSpPr>
            <a:spLocks noChangeArrowheads="1"/>
          </p:cNvSpPr>
          <p:nvPr/>
        </p:nvSpPr>
        <p:spPr bwMode="auto">
          <a:xfrm>
            <a:off x="0" y="194047"/>
            <a:ext cx="372916" cy="430935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74592" name="TextBox 31"/>
          <p:cNvSpPr txBox="1">
            <a:spLocks noChangeArrowheads="1"/>
          </p:cNvSpPr>
          <p:nvPr/>
        </p:nvSpPr>
        <p:spPr bwMode="auto">
          <a:xfrm>
            <a:off x="417012" y="170106"/>
            <a:ext cx="1507132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2400" b="1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71" grpId="0" animBg="1"/>
      <p:bldP spid="874572" grpId="0"/>
      <p:bldP spid="874576" grpId="0" animBg="1"/>
      <p:bldP spid="874577" grpId="0"/>
      <p:bldP spid="874581" grpId="0" animBg="1"/>
      <p:bldP spid="874582" grpId="0"/>
      <p:bldP spid="874586" grpId="0" animBg="1"/>
      <p:bldP spid="874587" grpId="0"/>
      <p:bldP spid="874591" grpId="0" animBg="1"/>
      <p:bldP spid="8745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3"/>
          <p:cNvGrpSpPr/>
          <p:nvPr/>
        </p:nvGrpSpPr>
        <p:grpSpPr bwMode="auto">
          <a:xfrm>
            <a:off x="287246" y="286031"/>
            <a:ext cx="8577067" cy="3195910"/>
            <a:chOff x="361950" y="360363"/>
            <a:chExt cx="10807700" cy="4026499"/>
          </a:xfrm>
        </p:grpSpPr>
        <p:sp>
          <p:nvSpPr>
            <p:cNvPr id="3" name="圆角矩形 2"/>
            <p:cNvSpPr/>
            <p:nvPr/>
          </p:nvSpPr>
          <p:spPr>
            <a:xfrm>
              <a:off x="3741738" y="360363"/>
              <a:ext cx="4179887" cy="53340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5pPr>
            </a:lstStyle>
            <a:p>
              <a:pPr algn="ctr" defTabSz="362585">
                <a:buFont typeface="Arial" panose="020B0604020202020204" pitchFamily="34" charset="0"/>
                <a:buNone/>
              </a:pPr>
              <a:r>
                <a:rPr lang="zh-CN" altLang="en-US" sz="2500" b="1" noProof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学 习 目 标                </a:t>
              </a:r>
            </a:p>
          </p:txBody>
        </p:sp>
        <p:sp>
          <p:nvSpPr>
            <p:cNvPr id="5123" name="矩形 1"/>
            <p:cNvSpPr>
              <a:spLocks noChangeAspect="1" noChangeArrowheads="1"/>
            </p:cNvSpPr>
            <p:nvPr/>
          </p:nvSpPr>
          <p:spPr bwMode="auto">
            <a:xfrm>
              <a:off x="361950" y="1943943"/>
              <a:ext cx="10807700" cy="2442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通过掷骰子活动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经历猜测、试验、收集试验数据、分析试验结果等过程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体会数据的随机性</a:t>
              </a:r>
              <a:r>
                <a:rPr lang="en-US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理解随机事件的概念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能区分必然事件、不可能事件与随机事件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并感受随机事件发生的可能性有大有小</a:t>
              </a:r>
              <a:r>
                <a:rPr lang="en-US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zh-CN" alt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2"/>
          <p:cNvGrpSpPr/>
          <p:nvPr/>
        </p:nvGrpSpPr>
        <p:grpSpPr bwMode="auto">
          <a:xfrm>
            <a:off x="287246" y="457396"/>
            <a:ext cx="8577067" cy="3829274"/>
            <a:chOff x="361950" y="576263"/>
            <a:chExt cx="10807700" cy="4824064"/>
          </a:xfrm>
        </p:grpSpPr>
        <p:sp>
          <p:nvSpPr>
            <p:cNvPr id="6146" name="圆角矩形 3"/>
            <p:cNvSpPr>
              <a:spLocks noChangeArrowheads="1"/>
            </p:cNvSpPr>
            <p:nvPr/>
          </p:nvSpPr>
          <p:spPr bwMode="auto">
            <a:xfrm>
              <a:off x="3600450" y="576263"/>
              <a:ext cx="4176713" cy="533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精 典 范 例                 </a:t>
              </a:r>
            </a:p>
          </p:txBody>
        </p:sp>
        <p:sp>
          <p:nvSpPr>
            <p:cNvPr id="6147" name="矩形 1"/>
            <p:cNvSpPr>
              <a:spLocks noChangeAspect="1" noChangeArrowheads="1"/>
            </p:cNvSpPr>
            <p:nvPr/>
          </p:nvSpPr>
          <p:spPr bwMode="auto">
            <a:xfrm>
              <a:off x="361950" y="1228031"/>
              <a:ext cx="10807700" cy="4172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zh-CN" altLang="zh-CN" sz="25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【例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zh-CN" sz="25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】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(2019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日照改编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下列事件中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哪些是必然事件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哪些是不可能事件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哪些是随机事件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?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(1)13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个同学参加一个聚会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他们中至少有两个同学的生日在同一个月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;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(2)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经过有交通信号灯的路口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遇到红灯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;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(3)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射击运动员射击一次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命中靶心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;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(4)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任意画一个三角形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其内角和是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360</a:t>
              </a:r>
              <a:r>
                <a:rPr lang="en-US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°.</a:t>
              </a:r>
              <a:r>
                <a:rPr lang="en-US" altLang="zh-CN" sz="2500" b="1" dirty="0">
                  <a:solidFill>
                    <a:srgbClr val="000000"/>
                  </a:solidFill>
                  <a:latin typeface="NEU-BZ-S92" pitchFamily="2" charset="-122"/>
                  <a:ea typeface="方正书宋_GBK" pitchFamily="65" charset="-122"/>
                </a:rPr>
                <a:t>	</a:t>
              </a:r>
              <a:endParaRPr lang="zh-CN" alt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5" name="矩形 4"/>
          <p:cNvSpPr>
            <a:spLocks noChangeAspect="1" noChangeArrowheads="1"/>
          </p:cNvSpPr>
          <p:nvPr/>
        </p:nvSpPr>
        <p:spPr bwMode="auto">
          <a:xfrm>
            <a:off x="287246" y="4262730"/>
            <a:ext cx="9070929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942340" algn="l"/>
                <a:tab pos="1717040" algn="l"/>
                <a:tab pos="2494280" algn="l"/>
                <a:tab pos="3325495" algn="l"/>
              </a:tabLst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解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:(1)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必然事件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;(2)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随机事件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;(3)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随机事件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;(4)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不可能事件</a:t>
            </a:r>
            <a:r>
              <a:rPr lang="en-US" altLang="zh-CN" sz="2500" b="1" i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zh-CN" sz="25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3"/>
          <p:cNvGrpSpPr/>
          <p:nvPr/>
        </p:nvGrpSpPr>
        <p:grpSpPr bwMode="auto">
          <a:xfrm>
            <a:off x="292961" y="707084"/>
            <a:ext cx="16088300" cy="3825494"/>
            <a:chOff x="361950" y="858473"/>
            <a:chExt cx="20272497" cy="4819781"/>
          </a:xfrm>
        </p:grpSpPr>
        <p:graphicFrame>
          <p:nvGraphicFramePr>
            <p:cNvPr id="7170" name="对象 1"/>
            <p:cNvGraphicFramePr>
              <a:graphicFrameLocks noChangeAspect="1"/>
            </p:cNvGraphicFramePr>
            <p:nvPr/>
          </p:nvGraphicFramePr>
          <p:xfrm>
            <a:off x="8929389" y="2664023"/>
            <a:ext cx="11705058" cy="2048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r:id="rId4" imgW="3839210" imgH="673735" progId="Word.Document.12">
                    <p:embed/>
                  </p:oleObj>
                </mc:Choice>
                <mc:Fallback>
                  <p:oleObj r:id="rId4" imgW="3839210" imgH="673735" progId="Word.Document.12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29389" y="2664023"/>
                          <a:ext cx="11705058" cy="2048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矩形 2"/>
            <p:cNvSpPr>
              <a:spLocks noChangeAspect="1"/>
            </p:cNvSpPr>
            <p:nvPr/>
          </p:nvSpPr>
          <p:spPr>
            <a:xfrm>
              <a:off x="361950" y="858473"/>
              <a:ext cx="10807765" cy="481978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base">
                <a:lnSpc>
                  <a:spcPct val="120000"/>
                </a:lnSpc>
                <a:spcBef>
                  <a:spcPct val="0"/>
                </a:spcBef>
                <a:buFont typeface="Arial" panose="020B0604020202020204" pitchFamily="34" charset="0"/>
                <a:buNone/>
                <a:tabLst>
                  <a:tab pos="816610" algn="l"/>
                  <a:tab pos="942340" algn="l"/>
                  <a:tab pos="1468120" algn="l"/>
                  <a:tab pos="1716405" algn="l"/>
                  <a:tab pos="2014220" algn="l"/>
                  <a:tab pos="2493645" algn="l"/>
                  <a:tab pos="2556510" algn="l"/>
                  <a:tab pos="3324860" algn="l"/>
                </a:tabLst>
              </a:pPr>
              <a:r>
                <a:rPr lang="zh-CN" altLang="zh-CN" sz="2500" b="1" noProof="1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【例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zh-CN" sz="2500" b="1" noProof="1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】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如图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转盘被平均分成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个区域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每个区域分别标注数字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1,2,3,4,5,6,7,8,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任意转动转盘一次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当转盘停止转动时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对于下列事件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zh-CN" altLang="zh-CN" sz="2500" b="1" noProof="1">
                <a:solidFill>
                  <a:srgbClr val="000000"/>
                </a:solidFill>
                <a:latin typeface="NEU-BZ-S92" pitchFamily="2" charset="-122"/>
                <a:ea typeface="NEU-BZ-S92" pitchFamily="2" charset="-122"/>
                <a:cs typeface="Times New Roman" panose="02020603050405020304" pitchFamily="18" charset="0"/>
              </a:endParaRPr>
            </a:p>
            <a:p>
              <a:pPr fontAlgn="base">
                <a:lnSpc>
                  <a:spcPct val="120000"/>
                </a:lnSpc>
                <a:spcBef>
                  <a:spcPct val="0"/>
                </a:spcBef>
                <a:buFont typeface="Arial" panose="020B0604020202020204" pitchFamily="34" charset="0"/>
                <a:buNone/>
                <a:tabLst>
                  <a:tab pos="816610" algn="l"/>
                  <a:tab pos="942340" algn="l"/>
                  <a:tab pos="1468120" algn="l"/>
                  <a:tab pos="1716405" algn="l"/>
                  <a:tab pos="2014220" algn="l"/>
                  <a:tab pos="2493645" algn="l"/>
                  <a:tab pos="2556510" algn="l"/>
                  <a:tab pos="3324860" algn="l"/>
                </a:tabLst>
              </a:pPr>
              <a:r>
                <a:rPr lang="zh-CN" altLang="zh-CN" sz="2500" b="1" i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①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指针落在标有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的区域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zh-CN" sz="2500" b="1" noProof="1">
                <a:solidFill>
                  <a:srgbClr val="000000"/>
                </a:solidFill>
                <a:latin typeface="NEU-BZ-S92" pitchFamily="2" charset="-122"/>
                <a:ea typeface="NEU-BZ-S92" pitchFamily="2" charset="-122"/>
                <a:cs typeface="Times New Roman" panose="02020603050405020304" pitchFamily="18" charset="0"/>
              </a:endParaRPr>
            </a:p>
            <a:p>
              <a:pPr fontAlgn="base">
                <a:lnSpc>
                  <a:spcPct val="120000"/>
                </a:lnSpc>
                <a:spcBef>
                  <a:spcPct val="0"/>
                </a:spcBef>
                <a:buFont typeface="Arial" panose="020B0604020202020204" pitchFamily="34" charset="0"/>
                <a:buNone/>
                <a:tabLst>
                  <a:tab pos="816610" algn="l"/>
                  <a:tab pos="942340" algn="l"/>
                  <a:tab pos="1468120" algn="l"/>
                  <a:tab pos="1716405" algn="l"/>
                  <a:tab pos="2014220" algn="l"/>
                  <a:tab pos="2493645" algn="l"/>
                  <a:tab pos="2556510" algn="l"/>
                  <a:tab pos="3324860" algn="l"/>
                </a:tabLst>
              </a:pPr>
              <a:r>
                <a:rPr lang="zh-CN" altLang="zh-CN" sz="2500" b="1" i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②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指针落在标有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的区域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zh-CN" sz="2500" b="1" noProof="1">
                <a:solidFill>
                  <a:srgbClr val="000000"/>
                </a:solidFill>
                <a:latin typeface="NEU-BZ-S92" pitchFamily="2" charset="-122"/>
                <a:ea typeface="NEU-BZ-S92" pitchFamily="2" charset="-122"/>
                <a:cs typeface="Times New Roman" panose="02020603050405020304" pitchFamily="18" charset="0"/>
              </a:endParaRPr>
            </a:p>
            <a:p>
              <a:pPr fontAlgn="base">
                <a:lnSpc>
                  <a:spcPct val="120000"/>
                </a:lnSpc>
                <a:spcBef>
                  <a:spcPct val="0"/>
                </a:spcBef>
                <a:buFont typeface="Arial" panose="020B0604020202020204" pitchFamily="34" charset="0"/>
                <a:buNone/>
                <a:tabLst>
                  <a:tab pos="816610" algn="l"/>
                  <a:tab pos="942340" algn="l"/>
                  <a:tab pos="1468120" algn="l"/>
                  <a:tab pos="1716405" algn="l"/>
                  <a:tab pos="2014220" algn="l"/>
                  <a:tab pos="2493645" algn="l"/>
                  <a:tab pos="2556510" algn="l"/>
                  <a:tab pos="3324860" algn="l"/>
                </a:tabLst>
              </a:pPr>
              <a:r>
                <a:rPr lang="zh-CN" altLang="zh-CN" sz="2500" b="1" i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③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指针落在标有奇数的区域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zh-CN" sz="2500" b="1" noProof="1">
                <a:solidFill>
                  <a:srgbClr val="000000"/>
                </a:solidFill>
                <a:latin typeface="NEU-BZ-S92" pitchFamily="2" charset="-122"/>
                <a:ea typeface="NEU-BZ-S92" pitchFamily="2" charset="-122"/>
                <a:cs typeface="Times New Roman" panose="02020603050405020304" pitchFamily="18" charset="0"/>
              </a:endParaRPr>
            </a:p>
            <a:p>
              <a:pPr fontAlgn="base">
                <a:lnSpc>
                  <a:spcPct val="120000"/>
                </a:lnSpc>
                <a:spcBef>
                  <a:spcPct val="0"/>
                </a:spcBef>
                <a:buFont typeface="Arial" panose="020B0604020202020204" pitchFamily="34" charset="0"/>
                <a:buNone/>
                <a:tabLst>
                  <a:tab pos="816610" algn="l"/>
                  <a:tab pos="942340" algn="l"/>
                  <a:tab pos="1468120" algn="l"/>
                  <a:tab pos="1716405" algn="l"/>
                  <a:tab pos="2014220" algn="l"/>
                  <a:tab pos="2493645" algn="l"/>
                  <a:tab pos="2556510" algn="l"/>
                  <a:tab pos="3324860" algn="l"/>
                </a:tabLst>
              </a:pPr>
              <a:r>
                <a:rPr lang="zh-CN" altLang="zh-CN" sz="2500" b="1" i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④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指针落在能被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整除的区域</a:t>
              </a:r>
              <a:r>
                <a:rPr lang="en-US" altLang="zh-CN" sz="2500" b="1" i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zh-CN" altLang="zh-CN" sz="2500" b="1" noProof="1">
                <a:solidFill>
                  <a:srgbClr val="000000"/>
                </a:solidFill>
                <a:latin typeface="NEU-BZ-S92" pitchFamily="2" charset="-122"/>
                <a:ea typeface="NEU-BZ-S92" pitchFamily="2" charset="-122"/>
                <a:cs typeface="Times New Roman" panose="02020603050405020304" pitchFamily="18" charset="0"/>
              </a:endParaRPr>
            </a:p>
            <a:p>
              <a:pPr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其中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发生可能性最大的事件是</a:t>
              </a:r>
              <a:r>
                <a:rPr lang="zh-CN" altLang="zh-CN" sz="2500" b="1" i="1" u="sng" noProof="1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lang="en-US" altLang="zh-CN" sz="2500" b="1" i="1" u="sng" noProof="1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</a:t>
              </a:r>
              <a:r>
                <a:rPr lang="en-US" altLang="zh-CN" sz="2500" b="1" i="1" noProof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填写序号</a:t>
              </a:r>
              <a:r>
                <a:rPr lang="en-US" altLang="zh-CN" sz="2500" b="1" noProof="1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r>
                <a:rPr lang="en-US" altLang="zh-CN" sz="2500" b="1" noProof="1">
                  <a:solidFill>
                    <a:srgbClr val="000000"/>
                  </a:solidFill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 </a:t>
              </a:r>
              <a:endParaRPr lang="zh-CN" altLang="en-US" sz="25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5" name="矩形 4"/>
          <p:cNvSpPr>
            <a:spLocks noChangeAspect="1" noChangeArrowheads="1"/>
          </p:cNvSpPr>
          <p:nvPr/>
        </p:nvSpPr>
        <p:spPr bwMode="auto">
          <a:xfrm>
            <a:off x="5029326" y="3906137"/>
            <a:ext cx="468755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③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676644"/>
            <a:ext cx="8577067" cy="3356757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zh-CN" altLang="zh-CN" sz="2500" b="1" noProof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【例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500" b="1" noProof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在一个不透明的盒子中装有除颜色外其他都一样的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个红球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,3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个蓝球和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个白球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它们已经被搅匀了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个事件是必然事件、随机事件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还是不可能事件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从盒子中任取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全是蓝球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从盒子中任取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只有蓝球和白球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没有红球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从盒子中任取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恰好红、蓝、白三种颜色的球都有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2500" b="1" noProof="1">
                <a:solidFill>
                  <a:srgbClr val="000000"/>
                </a:solidFill>
                <a:latin typeface="NEU-BZ-S92" pitchFamily="2" charset="-122"/>
                <a:ea typeface="NEU-BZ-S92" pitchFamily="2" charset="-122"/>
                <a:cs typeface="Times New Roman" panose="02020603050405020304" pitchFamily="18" charset="0"/>
              </a:rPr>
              <a:t>	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500" b="1" noProof="1">
                <a:solidFill>
                  <a:srgbClr val="000000"/>
                </a:solidFill>
                <a:latin typeface="NEU-BZ-S92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500" b="1" noProof="1">
                <a:solidFill>
                  <a:srgbClr val="000000"/>
                </a:solidFill>
                <a:latin typeface="NEU-BZ-S92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500" b="1" noProof="1">
                <a:solidFill>
                  <a:srgbClr val="000000"/>
                </a:solidFill>
                <a:latin typeface="NEU-BZ-S92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4962554" y="2067733"/>
            <a:ext cx="1757570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不可能事件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spect="1" noChangeArrowheads="1"/>
          </p:cNvSpPr>
          <p:nvPr/>
        </p:nvSpPr>
        <p:spPr bwMode="auto">
          <a:xfrm>
            <a:off x="7289500" y="2516308"/>
            <a:ext cx="1435366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随机事件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spect="1" noChangeArrowheads="1"/>
          </p:cNvSpPr>
          <p:nvPr/>
        </p:nvSpPr>
        <p:spPr bwMode="auto">
          <a:xfrm>
            <a:off x="432130" y="3428580"/>
            <a:ext cx="1435366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必然事件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197" name="矩形 7"/>
          <p:cNvSpPr>
            <a:spLocks noChangeAspect="1" noChangeArrowheads="1"/>
          </p:cNvSpPr>
          <p:nvPr/>
        </p:nvSpPr>
        <p:spPr bwMode="auto">
          <a:xfrm>
            <a:off x="40315" y="1098759"/>
            <a:ext cx="146616" cy="42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9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3"/>
          <p:cNvGrpSpPr/>
          <p:nvPr/>
        </p:nvGrpSpPr>
        <p:grpSpPr bwMode="auto">
          <a:xfrm>
            <a:off x="287246" y="399434"/>
            <a:ext cx="8577067" cy="3516783"/>
            <a:chOff x="361950" y="503238"/>
            <a:chExt cx="10807700" cy="4430552"/>
          </a:xfrm>
        </p:grpSpPr>
        <p:sp>
          <p:nvSpPr>
            <p:cNvPr id="3" name="圆角矩形 2"/>
            <p:cNvSpPr/>
            <p:nvPr/>
          </p:nvSpPr>
          <p:spPr>
            <a:xfrm>
              <a:off x="3741738" y="503238"/>
              <a:ext cx="4179887" cy="53338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5pPr>
            </a:lstStyle>
            <a:p>
              <a:pPr algn="ctr" defTabSz="362585">
                <a:buFont typeface="Arial" panose="020B0604020202020204" pitchFamily="34" charset="0"/>
                <a:buNone/>
              </a:pPr>
              <a:r>
                <a:rPr lang="zh-CN" altLang="en-US" sz="2500" b="1" noProof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变 式 练 习                 </a:t>
              </a:r>
            </a:p>
          </p:txBody>
        </p:sp>
        <p:sp>
          <p:nvSpPr>
            <p:cNvPr id="9219" name="矩形 1"/>
            <p:cNvSpPr>
              <a:spLocks noChangeAspect="1" noChangeArrowheads="1"/>
            </p:cNvSpPr>
            <p:nvPr/>
          </p:nvSpPr>
          <p:spPr bwMode="auto">
            <a:xfrm>
              <a:off x="361950" y="1295871"/>
              <a:ext cx="10807700" cy="3637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下列事件中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哪些是必然事件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哪些是不可能事件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哪些是随机事件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?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将油滴入水中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油会浮在水面上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;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(2)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打开电视机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任选一个频道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屏幕上正在播放广告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;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(3)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通常加热到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 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℃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水沸腾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pitchFamily="2" charset="-122"/>
              </a:endParaRPr>
            </a:p>
            <a:p>
              <a:pPr defTabSz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tabLst>
                  <a:tab pos="815975" algn="l"/>
                  <a:tab pos="942340" algn="l"/>
                  <a:tab pos="1468755" algn="l"/>
                  <a:tab pos="1717040" algn="l"/>
                  <a:tab pos="2014220" algn="l"/>
                  <a:tab pos="2494280" algn="l"/>
                  <a:tab pos="2557145" algn="l"/>
                  <a:tab pos="3325495" algn="l"/>
                </a:tabLst>
              </a:pP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(4)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小明今年参加佛山市的中考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数学将考</a:t>
              </a:r>
              <a:r>
                <a:rPr lang="en-US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130</a:t>
              </a:r>
              <a:r>
                <a:rPr lang="zh-CN" altLang="zh-CN" sz="25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分</a:t>
              </a:r>
              <a:r>
                <a:rPr lang="en-US" altLang="zh-CN" sz="25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zh-CN" altLang="zh-CN" sz="2500" b="1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</a:endParaRPr>
            </a:p>
          </p:txBody>
        </p:sp>
      </p:grpSp>
      <p:sp>
        <p:nvSpPr>
          <p:cNvPr id="5" name="矩形 4"/>
          <p:cNvSpPr>
            <a:spLocks noChangeAspect="1" noChangeArrowheads="1"/>
          </p:cNvSpPr>
          <p:nvPr/>
        </p:nvSpPr>
        <p:spPr bwMode="auto">
          <a:xfrm>
            <a:off x="285986" y="3838094"/>
            <a:ext cx="9070929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942340" algn="l"/>
                <a:tab pos="1717040" algn="l"/>
                <a:tab pos="2494280" algn="l"/>
                <a:tab pos="3325495" algn="l"/>
              </a:tabLst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解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:(1)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必然事件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;(2)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随机事件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;(3)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必然事件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;(4)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不可能事件</a:t>
            </a:r>
            <a:r>
              <a:rPr lang="en-US" altLang="zh-CN" sz="2500" b="1" i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zh-CN" sz="25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742167"/>
            <a:ext cx="8577067" cy="3354237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从一副扑克牌中任意抽取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张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这张牌是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“A”;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这张牌是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红桃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这张牌是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大王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16610" algn="l"/>
                <a:tab pos="942340" algn="l"/>
                <a:tab pos="1468120" algn="l"/>
                <a:tab pos="1716405" algn="l"/>
                <a:tab pos="2014220" algn="l"/>
                <a:tab pos="2493645" algn="l"/>
                <a:tab pos="2556510" algn="l"/>
                <a:tab pos="3324860" algn="l"/>
              </a:tabLst>
            </a:pPr>
            <a:r>
              <a:rPr lang="zh-CN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这张牌是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红色的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  <a:p>
            <a:pPr marL="64770"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69315" algn="l"/>
              </a:tabLst>
            </a:pP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将这些事件按发生的可能性从小到大的顺序排列为</a:t>
            </a:r>
          </a:p>
          <a:p>
            <a:pPr marL="64770" fontAlgn="base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69315" algn="l"/>
              </a:tabLst>
            </a:pPr>
            <a:r>
              <a:rPr lang="zh-CN" altLang="zh-CN" sz="2500" b="1" i="1" u="sng" noProof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填序号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500" b="1" i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25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500" b="1" noProof="1">
                <a:solidFill>
                  <a:srgbClr val="000000"/>
                </a:solidFill>
                <a:latin typeface="宋体" panose="02010600030101010101" pitchFamily="2" charset="-122"/>
                <a:ea typeface="NEU-BZ-S92" pitchFamily="2" charset="-122"/>
                <a:cs typeface="Times New Roman" panose="02020603050405020304" pitchFamily="18" charset="0"/>
              </a:rPr>
              <a:t> </a:t>
            </a:r>
            <a:endParaRPr lang="zh-CN" altLang="zh-CN" sz="2500" b="1" noProof="1">
              <a:solidFill>
                <a:srgbClr val="000000"/>
              </a:solidFill>
              <a:latin typeface="NEU-BZ-S92" pitchFamily="2" charset="-122"/>
              <a:ea typeface="NEU-BZ-S92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1085992" y="3486542"/>
            <a:ext cx="1983593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③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①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②</a:t>
            </a:r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  <a:r>
              <a:rPr lang="zh-CN" altLang="zh-CN" sz="2500" b="1">
                <a:solidFill>
                  <a:srgbClr val="FF0000"/>
                </a:solidFill>
                <a:latin typeface="Times New Roman" panose="02020603050405020304" pitchFamily="18" charset="0"/>
              </a:rPr>
              <a:t>④</a:t>
            </a: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3" name="矩形 3"/>
          <p:cNvSpPr>
            <a:spLocks noChangeAspect="1" noChangeArrowheads="1"/>
          </p:cNvSpPr>
          <p:nvPr/>
        </p:nvSpPr>
        <p:spPr bwMode="auto">
          <a:xfrm>
            <a:off x="40315" y="1522133"/>
            <a:ext cx="146616" cy="42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9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 noChangeArrowheads="1"/>
          </p:cNvSpPr>
          <p:nvPr/>
        </p:nvSpPr>
        <p:spPr bwMode="auto">
          <a:xfrm>
            <a:off x="287246" y="483857"/>
            <a:ext cx="8577067" cy="422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在一个不透明的口袋中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装着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个大小和外形完全相同的小球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其中有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个红球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,3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个蓝球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,2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个黑球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把它们搅匀以后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请问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下列哪些事件是必然事件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哪些是不可能事件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哪些是随机事件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从口袋中任意取出一个球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它刚好是黑球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从口袋中一次取出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它们恰好全是蓝球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从口袋中一次取出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恰好红、蓝、黑三种颜色全齐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zh-CN" altLang="zh-CN" sz="2500" b="1" dirty="0">
              <a:solidFill>
                <a:srgbClr val="000000"/>
              </a:solidFill>
              <a:latin typeface="NEU-BZ-S92" pitchFamily="2" charset="-122"/>
              <a:ea typeface="NEU-BZ-S92" pitchFamily="2" charset="-122"/>
            </a:endParaRP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(4)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从口袋中一次取出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它们恰好是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个红球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,2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个蓝球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,3</a:t>
            </a:r>
            <a:r>
              <a:rPr lang="zh-CN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个黑球</a:t>
            </a:r>
            <a:r>
              <a:rPr lang="en-US" altLang="zh-CN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15975" algn="l"/>
                <a:tab pos="942340" algn="l"/>
                <a:tab pos="1468755" algn="l"/>
                <a:tab pos="1717040" algn="l"/>
                <a:tab pos="2014220" algn="l"/>
                <a:tab pos="2494280" algn="l"/>
                <a:tab pos="2557145" algn="l"/>
                <a:tab pos="3325495" algn="l"/>
              </a:tabLst>
            </a:pPr>
            <a:r>
              <a:rPr lang="zh-CN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zh-CN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必然事件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:(3);</a:t>
            </a:r>
            <a:r>
              <a:rPr lang="zh-CN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不可能事件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:(4);</a:t>
            </a:r>
            <a:r>
              <a:rPr lang="zh-CN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随机事件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:(1)(2)</a:t>
            </a:r>
            <a:r>
              <a:rPr lang="en-US" altLang="zh-CN" sz="25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5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Office PowerPoint</Application>
  <PresentationFormat>全屏显示(16:9)</PresentationFormat>
  <Paragraphs>100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Microsoft Word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2020-07-31T01:52:00Z</dcterms:created>
  <dcterms:modified xsi:type="dcterms:W3CDTF">2023-01-16T22:35:53Z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205494BF658A44F78A56D48749900949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