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77" r:id="rId3"/>
    <p:sldId id="278" r:id="rId4"/>
    <p:sldId id="302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279" r:id="rId13"/>
    <p:sldId id="316" r:id="rId14"/>
    <p:sldId id="318" r:id="rId15"/>
    <p:sldId id="319" r:id="rId16"/>
    <p:sldId id="280" r:id="rId17"/>
    <p:sldId id="281" r:id="rId18"/>
    <p:sldId id="303" r:id="rId19"/>
    <p:sldId id="31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83660-CE79-4817-91A9-E2E1812E615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43108-954D-41C6-84A3-3A5EF147B9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5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3231998" y="2247290"/>
            <a:ext cx="5738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4800" b="1">
                <a:latin typeface="Times New Roman" panose="02020603050405020304" pitchFamily="18" charset="0"/>
              </a:rPr>
              <a:t>Helping our parents</a:t>
            </a:r>
            <a:endParaRPr lang="zh-CN" altLang="zh-CN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754" y="2029436"/>
            <a:ext cx="2899172" cy="416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6461" y="3601997"/>
            <a:ext cx="2039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第二课时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508386" y="5572636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04644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4342" name="矩形 4"/>
          <p:cNvSpPr>
            <a:spLocks noChangeArrowheads="1"/>
          </p:cNvSpPr>
          <p:nvPr/>
        </p:nvSpPr>
        <p:spPr bwMode="auto">
          <a:xfrm>
            <a:off x="314326" y="1093788"/>
            <a:ext cx="8595212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Polly, put the kettle on.   </a:t>
            </a:r>
            <a:r>
              <a:rPr lang="zh-CN" altLang="zh-CN" sz="3200" b="1" dirty="0">
                <a:sym typeface="+mn-ea"/>
              </a:rPr>
              <a:t>波莉，把水壶放上去。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put...on..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为固定词组，意为“把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放在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上面”。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Please put the book on the desk.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请把书放在桌子上。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把葡萄放在盘子里。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3" name="矩形 5"/>
          <p:cNvSpPr>
            <a:spLocks noChangeArrowheads="1"/>
          </p:cNvSpPr>
          <p:nvPr/>
        </p:nvSpPr>
        <p:spPr bwMode="auto">
          <a:xfrm>
            <a:off x="1451373" y="4647397"/>
            <a:ext cx="4439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put the grapes on the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plate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126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3028" y="3608389"/>
            <a:ext cx="2060972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23401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5367" name="矩形 5"/>
          <p:cNvSpPr>
            <a:spLocks noChangeArrowheads="1"/>
          </p:cNvSpPr>
          <p:nvPr/>
        </p:nvSpPr>
        <p:spPr bwMode="auto">
          <a:xfrm>
            <a:off x="1428750" y="4987926"/>
            <a:ext cx="4572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take off his cap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4319" y="1166814"/>
            <a:ext cx="887968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Susie, take it off again.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苏西，把它又拿下来了。</a:t>
            </a:r>
            <a:endParaRPr lang="zh-CN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take off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为固定词组，意为“摘掉某物。”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take off his glasses.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摘掉他的眼镜。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摘掉她的帽子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229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47221" y="2895600"/>
            <a:ext cx="2796779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6615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6387" name="矩形 1"/>
          <p:cNvSpPr>
            <a:spLocks noChangeArrowheads="1"/>
          </p:cNvSpPr>
          <p:nvPr/>
        </p:nvSpPr>
        <p:spPr bwMode="auto">
          <a:xfrm>
            <a:off x="269082" y="1250951"/>
            <a:ext cx="7779544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morning, I like to sing.   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在早晨，我喜欢唱歌。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And watch the flowers growing.   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我还喜欢观察花的生长。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evening, I like to sit.  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在晚上，我喜欢坐着。</a:t>
            </a:r>
          </a:p>
        </p:txBody>
      </p:sp>
      <p:pic>
        <p:nvPicPr>
          <p:cNvPr id="13315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9428" y="2019300"/>
            <a:ext cx="4194572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0682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6387" name="矩形 1"/>
          <p:cNvSpPr>
            <a:spLocks noChangeArrowheads="1"/>
          </p:cNvSpPr>
          <p:nvPr/>
        </p:nvSpPr>
        <p:spPr bwMode="auto">
          <a:xfrm>
            <a:off x="269082" y="1250951"/>
            <a:ext cx="7779544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And listen to the wind blowing.  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并且听风吹的声音。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Polly, put the kettle on.     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波莉，把水壶放上去。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We’ll all have tea.          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我们要喝茶。</a:t>
            </a:r>
          </a:p>
        </p:txBody>
      </p:sp>
      <p:pic>
        <p:nvPicPr>
          <p:cNvPr id="14339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6769" y="3087260"/>
            <a:ext cx="3927231" cy="377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988469" y="755650"/>
            <a:ext cx="515906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latin typeface="Times New Roman" panose="02020603050405020304" pitchFamily="18" charset="0"/>
              </a:rPr>
              <a:t>西方人的饮食习惯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270272" y="1649414"/>
            <a:ext cx="8747522" cy="485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    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美国人的早餐通常有：炒或煮鸡蛋、香肠、油炸土豆片、薄煎饼、果子冻、烤面包、松饼、桔子汁以及咖啡等</a:t>
            </a:r>
            <a:r>
              <a:rPr lang="en-US" altLang="en-US" sz="20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美国人在吃午餐和吃晚餐之前，通常要喝点鸡尾酒，但在加利福尼亚州，人们大都喝葡萄酒。同时，在吃主食之前，一般都要吃一盘色拉。炸蘑菇和炸洋葱圈可作为开胃食品，牛排、猪排和鸡（腿）为主食，龙虾、贝壳类动物以及各种鱼类，包括淡水鱼被统称为海鲜。炸土豆条深受人们喜爱且几乎成了必不可少的食物。</a:t>
            </a:r>
          </a:p>
          <a:p>
            <a:pPr>
              <a:lnSpc>
                <a:spcPct val="130000"/>
              </a:lnSpc>
            </a:pPr>
            <a:r>
              <a:rPr lang="en-US" altLang="en-US" sz="2000" dirty="0" err="1">
                <a:latin typeface="Times New Roman" panose="02020603050405020304" pitchFamily="18" charset="0"/>
              </a:rPr>
              <a:t>另外，应特别注意的一点，在餐馆用餐，如有吃剩的食物，一定要打包带回家，以免浪费</a:t>
            </a:r>
            <a:r>
              <a:rPr lang="en-US" altLang="en-US" sz="20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      美国人在吃饭的时候是刀叉并用，而且他们的用餐方式也是很有讲究的。因此，在应邀与美国朋友一起吃饭时，应特别注意他们的用餐习惯。一般情况下，餐桌上摆放有</a:t>
            </a:r>
            <a:r>
              <a:rPr lang="zh-CN" altLang="en-US" sz="2000" dirty="0">
                <a:latin typeface="Times New Roman" panose="02020603050405020304" pitchFamily="18" charset="0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"/>
          <p:cNvSpPr txBox="1">
            <a:spLocks noChangeArrowheads="1"/>
          </p:cNvSpPr>
          <p:nvPr/>
        </p:nvSpPr>
        <p:spPr bwMode="auto">
          <a:xfrm>
            <a:off x="540544" y="523876"/>
            <a:ext cx="1704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Expand</a:t>
            </a:r>
            <a:endParaRPr lang="zh-CN" altLang="en-US" sz="320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31006" y="1328738"/>
            <a:ext cx="8349854" cy="525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一副餐刀和两副餐叉，外边的餐叉供你吃色拉，里边的餐叉用于吃主食和其他点心食品，餐刀用来切肉食。如果你两手并用，应左手握叉，右手握刀，而且一次握刀时间不能太长。</a:t>
            </a:r>
          </a:p>
          <a:p>
            <a:pPr>
              <a:lnSpc>
                <a:spcPct val="130000"/>
              </a:lnSpc>
            </a:pP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随着生活节奏的加快，快餐食品便应运而生。美国快餐连锁店遍及世界各地，其中，影响最大的当属麦当劳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如果你是初到美国餐馆用餐，那么应该注意如下事项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：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1、选择合适的餐馆（如：家庭式餐馆、特色餐馆以及自助式餐馆等）；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2、餐馆营业时间（上午11：30开门营业，直到夜晚）；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3、一般都应事先预订餐位；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4、到达餐馆后，不能径直地到餐桌旁入座，除非餐厅有“随意就座”的告示；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5、付款时，别忘了留给服务员一定比例的小费（一般为实际总额的10%～15%）。</a:t>
            </a:r>
            <a:endParaRPr lang="zh-CN" altLang="en-US" sz="20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951310" y="1462088"/>
            <a:ext cx="5575697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6103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矩形 1"/>
          <p:cNvSpPr>
            <a:spLocks noChangeArrowheads="1"/>
          </p:cNvSpPr>
          <p:nvPr/>
        </p:nvSpPr>
        <p:spPr bwMode="auto">
          <a:xfrm>
            <a:off x="1518047" y="1900238"/>
            <a:ext cx="10278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grow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矩形 2"/>
          <p:cNvSpPr>
            <a:spLocks noChangeArrowheads="1"/>
          </p:cNvSpPr>
          <p:nvPr/>
        </p:nvSpPr>
        <p:spPr bwMode="auto">
          <a:xfrm>
            <a:off x="2814638" y="1900238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blow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矩形 3"/>
          <p:cNvSpPr>
            <a:spLocks noChangeArrowheads="1"/>
          </p:cNvSpPr>
          <p:nvPr/>
        </p:nvSpPr>
        <p:spPr bwMode="auto">
          <a:xfrm>
            <a:off x="4618435" y="1900238"/>
            <a:ext cx="7088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put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矩形 4"/>
          <p:cNvSpPr>
            <a:spLocks noChangeArrowheads="1"/>
          </p:cNvSpPr>
          <p:nvPr/>
        </p:nvSpPr>
        <p:spPr bwMode="auto">
          <a:xfrm>
            <a:off x="1496616" y="2779713"/>
            <a:ext cx="105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away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矩形 5"/>
          <p:cNvSpPr>
            <a:spLocks noChangeArrowheads="1"/>
          </p:cNvSpPr>
          <p:nvPr/>
        </p:nvSpPr>
        <p:spPr bwMode="auto">
          <a:xfrm>
            <a:off x="2949178" y="2779713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all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矩形 6"/>
          <p:cNvSpPr>
            <a:spLocks noChangeArrowheads="1"/>
          </p:cNvSpPr>
          <p:nvPr/>
        </p:nvSpPr>
        <p:spPr bwMode="auto">
          <a:xfrm>
            <a:off x="1496616" y="4165600"/>
            <a:ext cx="47826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Susie, take it off again.</a:t>
            </a:r>
            <a:r>
              <a:rPr lang="en-US" altLang="zh-CN" sz="3200">
                <a:latin typeface="Times New Roman" panose="02020603050405020304" pitchFamily="18" charset="0"/>
              </a:rPr>
              <a:t> .      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8" name="矩形 7"/>
          <p:cNvSpPr>
            <a:spLocks noChangeArrowheads="1"/>
          </p:cNvSpPr>
          <p:nvPr/>
        </p:nvSpPr>
        <p:spPr bwMode="auto">
          <a:xfrm>
            <a:off x="1521619" y="3478213"/>
            <a:ext cx="40901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Polly, put the kettle on. 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2723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8435" name="矩形 21"/>
          <p:cNvSpPr>
            <a:spLocks noChangeArrowheads="1"/>
          </p:cNvSpPr>
          <p:nvPr/>
        </p:nvSpPr>
        <p:spPr bwMode="auto">
          <a:xfrm>
            <a:off x="119063" y="1516063"/>
            <a:ext cx="8956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根据句意，将下列字母重新组合成新单词。</a:t>
            </a:r>
          </a:p>
        </p:txBody>
      </p:sp>
      <p:sp>
        <p:nvSpPr>
          <p:cNvPr id="18436" name="矩形 22"/>
          <p:cNvSpPr>
            <a:spLocks noChangeArrowheads="1"/>
          </p:cNvSpPr>
          <p:nvPr/>
        </p:nvSpPr>
        <p:spPr bwMode="auto">
          <a:xfrm>
            <a:off x="351234" y="2165350"/>
            <a:ext cx="879276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1.Look, my________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cu o n s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n i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playing in the park.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2.My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mun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is_________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 p l e g i n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me with my housework.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3.We often water flowers in the _____________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 n a d e r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4.We often brush our teeth in the morning and before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 m e t e d i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5.We are__________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 t a i c h g n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running race in the sports filed.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437" name="矩形 1"/>
          <p:cNvSpPr>
            <a:spLocks noChangeArrowheads="1"/>
          </p:cNvSpPr>
          <p:nvPr/>
        </p:nvSpPr>
        <p:spPr bwMode="auto">
          <a:xfrm>
            <a:off x="1693069" y="2355851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cousin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438" name="矩形 2"/>
          <p:cNvSpPr>
            <a:spLocks noChangeArrowheads="1"/>
          </p:cNvSpPr>
          <p:nvPr/>
        </p:nvSpPr>
        <p:spPr bwMode="auto">
          <a:xfrm>
            <a:off x="2027635" y="2890839"/>
            <a:ext cx="118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helping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439" name="矩形 3"/>
          <p:cNvSpPr>
            <a:spLocks noChangeArrowheads="1"/>
          </p:cNvSpPr>
          <p:nvPr/>
        </p:nvSpPr>
        <p:spPr bwMode="auto">
          <a:xfrm>
            <a:off x="4330303" y="3281694"/>
            <a:ext cx="109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garden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440" name="矩形 4"/>
          <p:cNvSpPr>
            <a:spLocks noChangeArrowheads="1"/>
          </p:cNvSpPr>
          <p:nvPr/>
        </p:nvSpPr>
        <p:spPr bwMode="auto">
          <a:xfrm>
            <a:off x="6937222" y="3914568"/>
            <a:ext cx="1173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bedtime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441" name="矩形 5"/>
          <p:cNvSpPr>
            <a:spLocks noChangeArrowheads="1"/>
          </p:cNvSpPr>
          <p:nvPr/>
        </p:nvSpPr>
        <p:spPr bwMode="auto">
          <a:xfrm>
            <a:off x="1693069" y="4957086"/>
            <a:ext cx="13115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watching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  <p:bldP spid="184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6119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378619" y="1593851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</a:t>
            </a:r>
          </a:p>
        </p:txBody>
      </p:sp>
      <p:sp>
        <p:nvSpPr>
          <p:cNvPr id="19460" name="矩形 3"/>
          <p:cNvSpPr>
            <a:spLocks noChangeArrowheads="1"/>
          </p:cNvSpPr>
          <p:nvPr/>
        </p:nvSpPr>
        <p:spPr bwMode="auto">
          <a:xfrm>
            <a:off x="179328" y="2702780"/>
            <a:ext cx="90737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看着花儿生长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听风吹的声音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穿上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4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脱掉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走开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  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6.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看电视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461" name="矩形 4"/>
          <p:cNvSpPr>
            <a:spLocks noChangeArrowheads="1"/>
          </p:cNvSpPr>
          <p:nvPr/>
        </p:nvSpPr>
        <p:spPr bwMode="auto">
          <a:xfrm>
            <a:off x="2260998" y="2705101"/>
            <a:ext cx="44807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watching the flowers growing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462" name="矩形 5"/>
          <p:cNvSpPr>
            <a:spLocks noChangeArrowheads="1"/>
          </p:cNvSpPr>
          <p:nvPr/>
        </p:nvSpPr>
        <p:spPr bwMode="auto">
          <a:xfrm>
            <a:off x="2319337" y="3567114"/>
            <a:ext cx="4020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listen to the wind blowing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463" name="矩形 6"/>
          <p:cNvSpPr>
            <a:spLocks noChangeArrowheads="1"/>
          </p:cNvSpPr>
          <p:nvPr/>
        </p:nvSpPr>
        <p:spPr bwMode="auto">
          <a:xfrm>
            <a:off x="1722835" y="4389439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put on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464" name="矩形 7"/>
          <p:cNvSpPr>
            <a:spLocks noChangeArrowheads="1"/>
          </p:cNvSpPr>
          <p:nvPr/>
        </p:nvSpPr>
        <p:spPr bwMode="auto">
          <a:xfrm>
            <a:off x="6056710" y="4425950"/>
            <a:ext cx="1284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take off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465" name="矩形 8"/>
          <p:cNvSpPr>
            <a:spLocks noChangeArrowheads="1"/>
          </p:cNvSpPr>
          <p:nvPr/>
        </p:nvSpPr>
        <p:spPr bwMode="auto">
          <a:xfrm>
            <a:off x="1610916" y="5249864"/>
            <a:ext cx="1390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go away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466" name="矩形 9"/>
          <p:cNvSpPr>
            <a:spLocks noChangeArrowheads="1"/>
          </p:cNvSpPr>
          <p:nvPr/>
        </p:nvSpPr>
        <p:spPr bwMode="auto">
          <a:xfrm>
            <a:off x="6042423" y="5256214"/>
            <a:ext cx="16032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watch TV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4201"/>
            <a:ext cx="29467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903685" y="2092326"/>
            <a:ext cx="6972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/>
              <a:t>Ask your classmates’ families’ names.</a:t>
            </a:r>
            <a:endParaRPr lang="zh-CN" altLang="en-US" sz="3600" b="1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895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178594" y="1927225"/>
            <a:ext cx="696158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    --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is she doing</a:t>
            </a:r>
            <a:r>
              <a:rPr lang="en-US" altLang="zh-CN" sz="3600" dirty="0">
                <a:latin typeface="Times New Roman" panose="02020603050405020304" pitchFamily="18" charset="0"/>
              </a:rPr>
              <a:t>?</a:t>
            </a:r>
            <a:endParaRPr lang="zh-CN" altLang="zh-CN" sz="36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    --She is jumping.</a:t>
            </a:r>
            <a:endParaRPr lang="zh-CN" altLang="zh-CN" sz="36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    --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are they doing</a:t>
            </a:r>
            <a:r>
              <a:rPr lang="en-US" altLang="zh-CN" sz="3600" dirty="0">
                <a:latin typeface="Times New Roman" panose="02020603050405020304" pitchFamily="18" charset="0"/>
              </a:rPr>
              <a:t>?</a:t>
            </a:r>
            <a:endParaRPr lang="zh-CN" altLang="zh-CN" sz="36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    --They are playing basketball.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30698" y="1047994"/>
            <a:ext cx="2824163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466725" y="1225550"/>
            <a:ext cx="842511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grow  [</a:t>
            </a:r>
            <a:r>
              <a:rPr lang="en-US" altLang="zh-CN" sz="36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grəʊ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]</a:t>
            </a:r>
            <a:endParaRPr lang="zh-CN" altLang="en-US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动词，意为“生长；发育”。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We grow vegetables in our garden.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我们在花园里种蔬菜。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种花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2953299" y="5518761"/>
            <a:ext cx="20906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grow f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lowers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49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8319" y="205642"/>
            <a:ext cx="3143516" cy="335262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345097" y="1073151"/>
            <a:ext cx="8788187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blow   [</a:t>
            </a:r>
            <a:r>
              <a:rPr lang="en-US" altLang="zh-CN" sz="36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bləʊ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动词，意为“吹”。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The balloons blew away.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气球被风吹走了。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用所给词的适当形式填空。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The wind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blow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），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feel very cold.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383116" y="5554785"/>
            <a:ext cx="18219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blowing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7829" y="121614"/>
            <a:ext cx="1745456" cy="334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341710" y="1038225"/>
            <a:ext cx="880229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put   [</a:t>
            </a:r>
            <a:r>
              <a:rPr lang="en-US" altLang="zh-CN" sz="36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pʊt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词，意为“放置”。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She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puts the book on the table.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她把书放在桌子上。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把葡萄放进嘴里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 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</a:t>
            </a:r>
            <a:r>
              <a:rPr lang="en-US" altLang="zh-CN" sz="2800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         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199" name="矩形 5"/>
          <p:cNvSpPr>
            <a:spLocks noChangeArrowheads="1"/>
          </p:cNvSpPr>
          <p:nvPr/>
        </p:nvSpPr>
        <p:spPr bwMode="auto">
          <a:xfrm>
            <a:off x="1544241" y="5570539"/>
            <a:ext cx="43781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put the grapes into the mouth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4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1257" y="4224338"/>
            <a:ext cx="186571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585788" y="1449388"/>
            <a:ext cx="6844181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away  [</a:t>
            </a:r>
            <a:r>
              <a:rPr lang="en-US" altLang="zh-CN" sz="36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əˈweɪ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副词，意为“离去，离开”。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birds flew away.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鸟儿们飞走了。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走开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3592573" y="4890479"/>
            <a:ext cx="13901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go away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17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8336" y="428259"/>
            <a:ext cx="2070497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503635" y="1204913"/>
            <a:ext cx="8926867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all     [</a:t>
            </a:r>
            <a:r>
              <a:rPr lang="en-US" altLang="zh-CN" sz="36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ɔ:l</a:t>
            </a: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名词，意为“全体；所有”。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All of my children can swim.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我的孩子都会游泳。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所有的学生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4310337" y="4783139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all the students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819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94921" y="237760"/>
            <a:ext cx="2149079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5013"/>
            <a:ext cx="292921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2294" name="矩形 4"/>
          <p:cNvSpPr>
            <a:spLocks noChangeArrowheads="1"/>
          </p:cNvSpPr>
          <p:nvPr/>
        </p:nvSpPr>
        <p:spPr bwMode="auto">
          <a:xfrm>
            <a:off x="45244" y="1401763"/>
            <a:ext cx="9098756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morning, I like to sing and watch the flowers growing.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我喜欢在早晨唱歌，观察花的生长。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本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句中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watch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/ sb. doing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为“观察某人或者某物正在做某事”。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is watching the snowing dancing.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他观察雪花飞舞。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观察蚂蚁搬家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__________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295" name="矩形 5"/>
          <p:cNvSpPr>
            <a:spLocks noChangeArrowheads="1"/>
          </p:cNvSpPr>
          <p:nvPr/>
        </p:nvSpPr>
        <p:spPr bwMode="auto">
          <a:xfrm>
            <a:off x="1032272" y="4905619"/>
            <a:ext cx="56102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watching the ants moving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9220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896" y="4337538"/>
            <a:ext cx="1587104" cy="252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6113"/>
            <a:ext cx="277681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3318" name="矩形 4"/>
          <p:cNvSpPr>
            <a:spLocks noChangeArrowheads="1"/>
          </p:cNvSpPr>
          <p:nvPr/>
        </p:nvSpPr>
        <p:spPr bwMode="auto">
          <a:xfrm>
            <a:off x="180975" y="1128713"/>
            <a:ext cx="89630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evening, I like to sit and listen to the wind blowing.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在晚上，我喜欢坐着并且听风吹的声音。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本句中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listen to sb. /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doing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为“听某人或某物正在做某事”。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listens to her singing.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他听她唱歌。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听风吹的声音。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__________________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9" name="矩形 5"/>
          <p:cNvSpPr>
            <a:spLocks noChangeArrowheads="1"/>
          </p:cNvSpPr>
          <p:nvPr/>
        </p:nvSpPr>
        <p:spPr bwMode="auto">
          <a:xfrm>
            <a:off x="1220391" y="4456107"/>
            <a:ext cx="49422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listen to the wind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blowing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024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528" y="4221867"/>
            <a:ext cx="2251472" cy="263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全屏显示(4:3)</PresentationFormat>
  <Paragraphs>146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
</vt:lpstr>
      <vt:lpstr>Unit 5 </vt:lpstr>
      <vt:lpstr>Introduce</vt:lpstr>
      <vt:lpstr>Words</vt:lpstr>
      <vt:lpstr>Words</vt:lpstr>
      <vt:lpstr>Words</vt:lpstr>
      <vt:lpstr>Words</vt:lpstr>
      <vt:lpstr>Words</vt:lpstr>
      <vt:lpstr>Expressions</vt:lpstr>
      <vt:lpstr>Expressions</vt:lpstr>
      <vt:lpstr>Expressions</vt:lpstr>
      <vt:lpstr>Expressions</vt:lpstr>
      <vt:lpstr>Dialogue</vt:lpstr>
      <vt:lpstr>Dialogue</vt:lpstr>
      <vt:lpstr>Expand</vt:lpstr>
      <vt:lpstr>PowerPoint 演示文稿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2023-01-16T22:36:02Z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7D221072FECE4308B7477C26B29EB5A1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