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1" r:id="rId2"/>
    <p:sldId id="290" r:id="rId3"/>
    <p:sldId id="270" r:id="rId4"/>
    <p:sldId id="417" r:id="rId5"/>
    <p:sldId id="362" r:id="rId6"/>
    <p:sldId id="403" r:id="rId7"/>
    <p:sldId id="415" r:id="rId8"/>
    <p:sldId id="365" r:id="rId9"/>
    <p:sldId id="404" r:id="rId10"/>
    <p:sldId id="418" r:id="rId11"/>
    <p:sldId id="416" r:id="rId12"/>
    <p:sldId id="410" r:id="rId13"/>
    <p:sldId id="419" r:id="rId14"/>
    <p:sldId id="391" r:id="rId15"/>
    <p:sldId id="412" r:id="rId16"/>
    <p:sldId id="392" r:id="rId17"/>
    <p:sldId id="384" r:id="rId18"/>
    <p:sldId id="286" r:id="rId19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DB4251-F094-4B03-8EE3-926795850D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AC8CB8-F2E9-4EE2-89C8-B837AF19116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7BC5A3E-8CE8-4483-AE06-3D1FA805329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96C3-00F2-442D-9314-901E84E759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0DBD-2DED-4993-9C61-FA7F51BCF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6E8B-8C80-4F21-AD4F-18B037080E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96EA-D1C2-48E9-BDBD-DFBC8FCCEE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68FF-DAA0-4E3A-940D-B65D527553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8B76-AFE1-4BAE-B81C-C58541235C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AA45-A9B2-4D03-9D12-A414F90E01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DF62-4176-4B33-898C-29A2802352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BB07-AB43-4D48-BFBA-8B3CA3FF4A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5E9B-D71E-476A-9F8D-FAD95C678F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21D8-6344-48B2-B34D-11ED8EF4B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FC20-C7E1-413A-9B4D-3BC0EC57FA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8D03-FEB6-4249-AF52-BEE3277F0E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5941-A70F-494E-A564-EB793537AA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99EC-F3BF-46E1-A7BF-892D0790EA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76EB-4A12-41A5-BF42-9490FE5B04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A0D3-3964-41B9-B9F8-3581C8BA2E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1BAF-E15E-4C3F-986F-B6C2A7B58E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43FF-6B04-486F-8C6F-377F1B5D91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CF03-6656-498C-9766-3FED44A608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7E4C-5D42-4709-91EE-FBEEA77597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6153-B64A-4CDA-85DB-7317E5D46B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B31869-73DA-4B06-A790-0254C8E317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481D3B-7EB0-4908-87A4-F79750ACCD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Postcard,letter%20and%20email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2.Inthe%20shop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11111111</a:t>
            </a:r>
            <a:endParaRPr lang="zh-CN" altLang="en-US" dirty="0"/>
          </a:p>
        </p:txBody>
      </p:sp>
      <p:pic>
        <p:nvPicPr>
          <p:cNvPr id="2051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362575"/>
            <a:ext cx="10096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7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Unit 3  Writing Home</a:t>
            </a:r>
            <a:endParaRPr lang="zh-CN" altLang="en-US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60" name="TextBox 4"/>
          <p:cNvSpPr txBox="1">
            <a:spLocks noChangeArrowheads="1"/>
          </p:cNvSpPr>
          <p:nvPr/>
        </p:nvSpPr>
        <p:spPr bwMode="auto">
          <a:xfrm>
            <a:off x="3236913" y="2644775"/>
            <a:ext cx="27241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五年级下册 </a:t>
            </a:r>
          </a:p>
        </p:txBody>
      </p:sp>
      <p:pic>
        <p:nvPicPr>
          <p:cNvPr id="2061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389019" y="3309144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065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56625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Lesson13   Let‘s Buy Postcards!</a:t>
            </a:r>
            <a:endParaRPr lang="zh-CN" altLang="en-US" sz="36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51742" y="585628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1"/>
          <p:cNvSpPr>
            <a:spLocks noChangeArrowheads="1"/>
          </p:cNvSpPr>
          <p:nvPr/>
        </p:nvSpPr>
        <p:spPr bwMode="auto">
          <a:xfrm>
            <a:off x="1462088" y="3860800"/>
            <a:ext cx="874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54263" y="3629025"/>
            <a:ext cx="6146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water is there in the bottle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瓶子里有多少水？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269" name="图片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088" y="217487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6"/>
          <p:cNvSpPr>
            <a:spLocks noChangeArrowheads="1"/>
          </p:cNvSpPr>
          <p:nvPr/>
        </p:nvSpPr>
        <p:spPr bwMode="auto">
          <a:xfrm>
            <a:off x="739775" y="2024063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66863" y="1871663"/>
            <a:ext cx="68405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还可以用来提问不可数名词的数量。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其结构为“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不可数名词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843213" y="1668463"/>
            <a:ext cx="512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I’ll take nine, please.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我要买九张。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85838" y="18938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255713" y="1863725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229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7954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1416050" y="5076825"/>
            <a:ext cx="197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346325" y="4991100"/>
            <a:ext cx="5657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I’ll take it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！我买下它了！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1387475" y="2786063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用法：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16163" y="2568575"/>
            <a:ext cx="64754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I’ll take...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句式常用来表示“我要买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I’ll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will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的缩写形式。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在这里是动词，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“买”的意思。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646113" y="955675"/>
            <a:ext cx="3563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Look, write and draw.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992188" y="1344613"/>
            <a:ext cx="66278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Li Ming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send a letter to my uncle.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Steven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Danny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4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938" y="1417638"/>
            <a:ext cx="67897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2649538"/>
            <a:ext cx="6818313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5168900"/>
            <a:ext cx="67802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4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88" y="3878263"/>
            <a:ext cx="683736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89200" y="3387725"/>
            <a:ext cx="5040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want to send a postcard to Danny.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24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93950" y="4624388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want to send an email to my mum.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748498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646113" y="1133475"/>
            <a:ext cx="264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Talk and write.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801688" y="1449388"/>
            <a:ext cx="72961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postcard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three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the postcard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three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is the cap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___________ 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 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475" y="3454400"/>
            <a:ext cx="1200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88" y="4149725"/>
            <a:ext cx="11525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0575" y="3500438"/>
            <a:ext cx="571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How much                                   ten yuan </a:t>
            </a:r>
            <a:endParaRPr lang="zh-CN" altLang="en-US" sz="2400" b="1"/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5550" y="4926013"/>
            <a:ext cx="1171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3938" y="5708650"/>
            <a:ext cx="11715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2025" y="7926388"/>
            <a:ext cx="1095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5325" y="4222750"/>
            <a:ext cx="656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How much is the T­shirt      It's fifteen yuan</a:t>
            </a:r>
            <a:endParaRPr lang="zh-CN" altLang="en-US" sz="2400" b="1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71513" y="4908550"/>
            <a:ext cx="672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How much is the book        It's twenty­three yuan</a:t>
            </a:r>
            <a:endParaRPr lang="zh-CN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8338" y="5649913"/>
            <a:ext cx="6561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How much is the toy panda      It's thirty yuan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850900" y="1290638"/>
            <a:ext cx="7913688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This is a picture ______ Mount Tai.</a:t>
            </a:r>
          </a:p>
          <a:p>
            <a:pPr indent="273050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with           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to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of</a:t>
            </a:r>
          </a:p>
          <a:p>
            <a:pPr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see that toy car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  <a:p>
            <a:pPr indent="273050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—Sure.</a:t>
            </a:r>
          </a:p>
          <a:p>
            <a:pPr indent="273050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can            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May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may</a:t>
            </a:r>
          </a:p>
          <a:p>
            <a:pPr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I’ll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this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bag.</a:t>
            </a:r>
          </a:p>
          <a:p>
            <a:pPr indent="273050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take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took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taking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625850" y="19970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908175" y="30781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54213" y="47307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73075" y="1797050"/>
            <a:ext cx="8296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二、用所给单词的适当形式填空。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postcard 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 picture on it.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How much _______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these oranges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want _______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send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this letter to my friend.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384550" y="2811463"/>
            <a:ext cx="696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160713" y="3536950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293938" y="4260850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send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04825" y="971550"/>
            <a:ext cx="87455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628650" indent="-628650" eaLnBrk="1" hangingPunct="1">
              <a:lnSpc>
                <a:spcPct val="150000"/>
              </a:lnSpc>
              <a:defRPr/>
            </a:pPr>
            <a:r>
              <a:rPr lang="zh-CN" altLang="en-US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三、选择合适的选项补全对话。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John: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Look at this postcard.______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Jason: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Oh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it’s great 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！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 want to send this postcard to Mum.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John: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It’s good. ______</a:t>
            </a:r>
            <a:endParaRPr lang="zh-CN" altLang="en-US" sz="22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Shop assistant: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Sure </a:t>
            </a:r>
            <a:r>
              <a:rPr lang="zh-CN" altLang="en-US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！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John: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Shop assistant: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They are twelve </a:t>
            </a:r>
            <a:r>
              <a:rPr lang="en-US" altLang="zh-CN" sz="2200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yuan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John: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OK.</a:t>
            </a:r>
            <a:r>
              <a:rPr lang="en-US" altLang="zh-CN" sz="2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446463" y="4625975"/>
            <a:ext cx="4248150" cy="169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A. May I see these postcards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please ?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B. I’ll take them.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C. It has a picture of the Great Wall.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D. How much are these postcards ?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998913" y="1590675"/>
            <a:ext cx="533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595563" y="2587625"/>
            <a:ext cx="533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524000" y="3617913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111375" y="4616450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00113" y="1144588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69950" y="2784475"/>
            <a:ext cx="81645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send	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picture of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see that postcard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marL="1609725" indent="-1609725" eaLnBrk="1" hangingPunct="1">
              <a:lnSpc>
                <a:spcPct val="17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How much is this postcard?</a:t>
            </a:r>
          </a:p>
          <a:p>
            <a:pPr marL="1609725" indent="5080" eaLnBrk="1" hangingPunct="1">
              <a:lnSpc>
                <a:spcPct val="17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I’ll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nine, please.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769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the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shop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对话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>
              <a:latin typeface="Calibri" panose="020F0502020204030204" pitchFamily="34" charset="0"/>
            </a:endParaRPr>
          </a:p>
        </p:txBody>
      </p:sp>
      <p:pic>
        <p:nvPicPr>
          <p:cNvPr id="3075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3200" y="1406525"/>
            <a:ext cx="6481763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5260975" y="3370263"/>
            <a:ext cx="2667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This postcard has a picture of The Eiffel Tower on it. 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886121" y="492915"/>
            <a:ext cx="5849230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Postcard, letter and email</a:t>
            </a:r>
            <a:endParaRPr kumimoji="1" lang="zh-CN" altLang="en-US" sz="34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4099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07125" y="4587875"/>
            <a:ext cx="18684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668963" y="1931988"/>
            <a:ext cx="2655887" cy="22399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sp>
        <p:nvSpPr>
          <p:cNvPr id="4101" name="矩形 3"/>
          <p:cNvSpPr>
            <a:spLocks noChangeArrowheads="1"/>
          </p:cNvSpPr>
          <p:nvPr/>
        </p:nvSpPr>
        <p:spPr bwMode="auto">
          <a:xfrm>
            <a:off x="809625" y="1343025"/>
            <a:ext cx="48545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postcards.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postcard has a picture on it.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letter.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write a letter on paper.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email.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write an email on a computer.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40413" y="2006600"/>
            <a:ext cx="240823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895871" y="270864"/>
            <a:ext cx="384752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4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In the shop</a:t>
            </a:r>
            <a:endParaRPr kumimoji="1" lang="zh-CN" altLang="en-US" sz="44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571500" y="1020763"/>
            <a:ext cx="85725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and Li Ming want to buy some postcards. They are in the shop.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postcard has a picture of  the Palace Museum!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postcard has the Great Wall.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send  this postcard to my mum and dad.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 see that postcard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is this postcard 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Seller: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two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take nine, please.</a:t>
            </a:r>
          </a:p>
        </p:txBody>
      </p:sp>
      <p:pic>
        <p:nvPicPr>
          <p:cNvPr id="5124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5622925"/>
            <a:ext cx="1868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324600" y="3606800"/>
            <a:ext cx="2374900" cy="17510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7788" y="3722688"/>
            <a:ext cx="22113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660650" y="1449388"/>
            <a:ext cx="6032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picture of…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一幅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的图画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15975" y="15478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301750" y="1525588"/>
            <a:ext cx="135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8" y="14398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106488" y="2149475"/>
            <a:ext cx="7586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picture of +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某物意为“ 一张某人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某物的图片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照片”，它通常表示图片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照片上有某人或某物。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270000" y="4806950"/>
            <a:ext cx="700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picture of Lucy                       a picture of a dog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一张露西的照片                           一张狗的图画</a:t>
            </a:r>
          </a:p>
        </p:txBody>
      </p:sp>
      <p:pic>
        <p:nvPicPr>
          <p:cNvPr id="615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0225" y="3940175"/>
            <a:ext cx="12858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2325" y="4046538"/>
            <a:ext cx="11239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17"/>
          <p:cNvSpPr txBox="1">
            <a:spLocks noChangeArrowheads="1"/>
          </p:cNvSpPr>
          <p:nvPr/>
        </p:nvSpPr>
        <p:spPr bwMode="auto">
          <a:xfrm>
            <a:off x="2884488" y="1689100"/>
            <a:ext cx="399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send /send/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邮寄；发送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47750" y="17907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19"/>
          <p:cNvSpPr txBox="1">
            <a:spLocks noChangeArrowheads="1"/>
          </p:cNvSpPr>
          <p:nvPr/>
        </p:nvSpPr>
        <p:spPr bwMode="auto">
          <a:xfrm>
            <a:off x="1414463" y="1781175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717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67163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矩形 1"/>
          <p:cNvSpPr>
            <a:spLocks noChangeArrowheads="1"/>
          </p:cNvSpPr>
          <p:nvPr/>
        </p:nvSpPr>
        <p:spPr bwMode="auto">
          <a:xfrm>
            <a:off x="1524000" y="270033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403475" y="2468563"/>
            <a:ext cx="61468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send a postcard to my friend.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我想要给我的朋友寄一张明信片。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7" name="矩形 1"/>
          <p:cNvSpPr>
            <a:spLocks noChangeArrowheads="1"/>
          </p:cNvSpPr>
          <p:nvPr/>
        </p:nvSpPr>
        <p:spPr bwMode="auto">
          <a:xfrm>
            <a:off x="1536700" y="4327525"/>
            <a:ext cx="128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形近词：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736850" y="4106863"/>
            <a:ext cx="4681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bend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弯曲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lend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借给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sand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沙子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9" name="矩形 1"/>
          <p:cNvSpPr>
            <a:spLocks noChangeArrowheads="1"/>
          </p:cNvSpPr>
          <p:nvPr/>
        </p:nvSpPr>
        <p:spPr bwMode="auto">
          <a:xfrm>
            <a:off x="1484313" y="53371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2998788" y="5095875"/>
            <a:ext cx="5619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send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（原形）→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sent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（过去式）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1393825" y="196373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73300" y="1731963"/>
            <a:ext cx="61468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send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to sb.= send sb.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把某物寄给某人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1379538" y="3719513"/>
            <a:ext cx="874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270125" y="3487738"/>
            <a:ext cx="6146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 to send a gift to my father.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want to send my father a gift.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我想要寄给我爸爸一份礼物。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7"/>
          <p:cNvSpPr txBox="1">
            <a:spLocks noChangeArrowheads="1"/>
          </p:cNvSpPr>
          <p:nvPr/>
        </p:nvSpPr>
        <p:spPr bwMode="auto">
          <a:xfrm>
            <a:off x="2878138" y="1401763"/>
            <a:ext cx="5803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see that postcard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请问我可以看看那张明信片吗？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5319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19"/>
          <p:cNvSpPr txBox="1">
            <a:spLocks noChangeArrowheads="1"/>
          </p:cNvSpPr>
          <p:nvPr/>
        </p:nvSpPr>
        <p:spPr bwMode="auto">
          <a:xfrm>
            <a:off x="1314450" y="15255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1893888" y="2473325"/>
            <a:ext cx="67262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May I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动词原形（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其他），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please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请问我可以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吗？用来礼貌地提出请求。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223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4335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"/>
          <p:cNvSpPr>
            <a:spLocks noChangeArrowheads="1"/>
          </p:cNvSpPr>
          <p:nvPr/>
        </p:nvSpPr>
        <p:spPr bwMode="auto">
          <a:xfrm>
            <a:off x="990600" y="2597150"/>
            <a:ext cx="1011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25" name="矩形 2"/>
          <p:cNvSpPr>
            <a:spLocks noChangeArrowheads="1"/>
          </p:cNvSpPr>
          <p:nvPr/>
        </p:nvSpPr>
        <p:spPr bwMode="auto">
          <a:xfrm>
            <a:off x="969963" y="3948113"/>
            <a:ext cx="1528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肯定回答：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497138" y="3733800"/>
            <a:ext cx="5895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Sure./ Certainly./Of course.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当然可以。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903413" y="4592638"/>
            <a:ext cx="72056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—May I have a look at your new book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我可以看下你的新书吗？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—Of course.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当然可以。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6788" y="4738688"/>
            <a:ext cx="101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17"/>
          <p:cNvSpPr txBox="1">
            <a:spLocks noChangeArrowheads="1"/>
          </p:cNvSpPr>
          <p:nvPr/>
        </p:nvSpPr>
        <p:spPr bwMode="auto">
          <a:xfrm>
            <a:off x="2782888" y="1431925"/>
            <a:ext cx="42116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How much is this postcard?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这张明信片多少钱？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27100" y="15382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19"/>
          <p:cNvSpPr txBox="1">
            <a:spLocks noChangeArrowheads="1"/>
          </p:cNvSpPr>
          <p:nvPr/>
        </p:nvSpPr>
        <p:spPr bwMode="auto">
          <a:xfrm>
            <a:off x="1196975" y="1508125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024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43986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矩形 1"/>
          <p:cNvSpPr>
            <a:spLocks noChangeArrowheads="1"/>
          </p:cNvSpPr>
          <p:nvPr/>
        </p:nvSpPr>
        <p:spPr bwMode="auto">
          <a:xfrm>
            <a:off x="1103313" y="2649538"/>
            <a:ext cx="95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008188" y="2514600"/>
            <a:ext cx="66611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is / are ... ? ……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多少钱？用来询问物品的价钱。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much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也可单独使用，意为“多少（钱）”。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9" name="矩形 1"/>
          <p:cNvSpPr>
            <a:spLocks noChangeArrowheads="1"/>
          </p:cNvSpPr>
          <p:nvPr/>
        </p:nvSpPr>
        <p:spPr bwMode="auto">
          <a:xfrm>
            <a:off x="1079500" y="4437063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032000" y="4232275"/>
            <a:ext cx="5905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It’s/They’re 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基数词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货币单位。</a:t>
            </a:r>
          </a:p>
        </p:txBody>
      </p:sp>
      <p:pic>
        <p:nvPicPr>
          <p:cNvPr id="10251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91338" y="1638300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矩形 1"/>
          <p:cNvSpPr>
            <a:spLocks noChangeArrowheads="1"/>
          </p:cNvSpPr>
          <p:nvPr/>
        </p:nvSpPr>
        <p:spPr bwMode="auto">
          <a:xfrm>
            <a:off x="1089025" y="5170488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006600" y="5026025"/>
            <a:ext cx="71024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—How much are these apples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？这些苹果多少钱？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—They are 15 yuan.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十五块钱。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全屏显示(4:3)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198D7D92CFB3462FB616DD02D7DAB4DC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