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7" r:id="rId2"/>
    <p:sldId id="280" r:id="rId3"/>
    <p:sldId id="281" r:id="rId4"/>
    <p:sldId id="289" r:id="rId5"/>
    <p:sldId id="286" r:id="rId6"/>
    <p:sldId id="306" r:id="rId7"/>
    <p:sldId id="322" r:id="rId8"/>
    <p:sldId id="287" r:id="rId9"/>
    <p:sldId id="284" r:id="rId10"/>
    <p:sldId id="283" r:id="rId11"/>
    <p:sldId id="309" r:id="rId12"/>
    <p:sldId id="307" r:id="rId13"/>
    <p:sldId id="317" r:id="rId14"/>
    <p:sldId id="285" r:id="rId15"/>
    <p:sldId id="323" r:id="rId16"/>
    <p:sldId id="316" r:id="rId17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064" autoAdjust="0"/>
  </p:normalViewPr>
  <p:slideViewPr>
    <p:cSldViewPr>
      <p:cViewPr>
        <p:scale>
          <a:sx n="90" d="100"/>
          <a:sy n="90" d="100"/>
        </p:scale>
        <p:origin x="-224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png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/>
          </p:cNvSpPr>
          <p:nvPr>
            <p:ph type="sldImg" idx="5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idx="2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28CB73B8-8B2C-49A4-A755-328D93E8861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/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/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/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/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/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/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522E46-AD16-4F08-B7CC-782461D60CEC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0AE011-C199-4C90-BA8B-25AAE9AF4D67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灯片编号占位符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078355-56DD-45E4-854B-3E73FAF07CF8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D28243-1860-441E-ACBE-AF782002568C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63A5D4-73F3-44E6-8931-408B0A9DD55E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F1A7BF-61A4-4B1F-929D-7EE9E7C42E8A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54BF3F-2D7F-40A1-86B1-55A5CE275778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8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0168D0-1FE5-4246-A530-C66349744F8E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73D69-D3CC-4E45-B858-7B4053EA816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488004-7442-4C46-85CB-894AA16FC2A2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625F1E-0731-48D9-9733-C40DE4492FB1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EE9B654-98B0-4A44-8051-C7D1FFA4A30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sz="4400" kern="12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4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50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5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32" Type="http://schemas.openxmlformats.org/officeDocument/2006/relationships/image" Target="../media/image18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5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31" Type="http://schemas.openxmlformats.org/officeDocument/2006/relationships/image" Target="../media/image17.png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"/>
          <p:cNvSpPr/>
          <p:nvPr/>
        </p:nvSpPr>
        <p:spPr>
          <a:xfrm>
            <a:off x="0" y="1757756"/>
            <a:ext cx="9168563" cy="9233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5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次根式的</a:t>
            </a:r>
            <a:r>
              <a:rPr lang="zh-CN" altLang="en-US" sz="5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加减</a:t>
            </a:r>
            <a:r>
              <a:rPr lang="zh-CN" altLang="en-US" sz="5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39315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117600" y="415925"/>
            <a:ext cx="626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400" b="1"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5363" name="Text Box 3"/>
          <p:cNvSpPr/>
          <p:nvPr/>
        </p:nvSpPr>
        <p:spPr>
          <a:xfrm>
            <a:off x="2124075" y="4940300"/>
            <a:ext cx="4949825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“</a:t>
            </a:r>
            <a:r>
              <a:rPr lang="zh-CN" altLang="en-US" sz="48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一化</a:t>
            </a:r>
            <a:r>
              <a:rPr lang="zh-CN" altLang="en-US" sz="48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二合</a:t>
            </a:r>
            <a:r>
              <a:rPr lang="en-US" altLang="zh-CN" sz="48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”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432050" y="2087563"/>
            <a:ext cx="3086100" cy="550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4400" kern="10">
              <a:ln w="12700" algn="ctr">
                <a:solidFill>
                  <a:srgbClr val="FFFF00"/>
                </a:solidFill>
                <a:round/>
              </a:ln>
              <a:solidFill>
                <a:srgbClr val="FF33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5" name="Text Box 4"/>
          <p:cNvSpPr/>
          <p:nvPr/>
        </p:nvSpPr>
        <p:spPr>
          <a:xfrm>
            <a:off x="306908" y="2087563"/>
            <a:ext cx="8353425" cy="2584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</a:t>
            </a:r>
            <a:r>
              <a:rPr lang="zh-CN" altLang="en-US" sz="36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二次根式相加减，应先把各个二次根式</a:t>
            </a:r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化成最简二次根式</a:t>
            </a:r>
            <a:r>
              <a:rPr lang="zh-CN" altLang="en-US" sz="36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，然后把</a:t>
            </a:r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同类二次根式</a:t>
            </a:r>
            <a:r>
              <a:rPr lang="zh-CN" altLang="en-US" sz="36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分别</a:t>
            </a:r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合并</a:t>
            </a:r>
            <a:r>
              <a:rPr lang="en-US" altLang="zh-CN" sz="36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22534" name="文本框 1"/>
          <p:cNvSpPr>
            <a:spLocks noChangeArrowheads="1"/>
          </p:cNvSpPr>
          <p:nvPr/>
        </p:nvSpPr>
        <p:spPr bwMode="auto">
          <a:xfrm>
            <a:off x="1331640" y="764704"/>
            <a:ext cx="6340197" cy="109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panose="02010600030101010101" pitchFamily="2" charset="-122"/>
              </a:rPr>
              <a:t>二次根式加减法法则：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 fill="hold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>
                                        <p:cTn id="15" dur="8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>
                                        <p:cTn id="22" dur="8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117600" y="415925"/>
            <a:ext cx="626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400" b="1"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3555" name="Text Box 3"/>
          <p:cNvSpPr>
            <a:spLocks noChangeArrowheads="1"/>
          </p:cNvSpPr>
          <p:nvPr/>
        </p:nvSpPr>
        <p:spPr bwMode="auto">
          <a:xfrm>
            <a:off x="527050" y="735013"/>
            <a:ext cx="6156325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</a:t>
            </a:r>
            <a:r>
              <a:rPr lang="zh-CN" altLang="en-US" sz="32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计算：</a:t>
            </a:r>
            <a:endParaRPr lang="zh-CN" altLang="en-US" sz="2400" b="1">
              <a:solidFill>
                <a:srgbClr val="FF33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endParaRPr lang="zh-CN" altLang="en-US" sz="36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</a:p>
          <a:p>
            <a:pPr>
              <a:spcBef>
                <a:spcPct val="50000"/>
              </a:spcBef>
            </a:pPr>
            <a:endParaRPr lang="zh-CN" altLang="en-US" sz="32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7412" name="文本框 3"/>
          <p:cNvSpPr txBox="1"/>
          <p:nvPr/>
        </p:nvSpPr>
        <p:spPr>
          <a:xfrm>
            <a:off x="179388" y="115888"/>
            <a:ext cx="1425575" cy="7064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E6B9B8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例题</a:t>
            </a:r>
            <a:endParaRPr lang="en-US" altLang="zh-CN" sz="4000" b="1">
              <a:solidFill>
                <a:srgbClr val="E6B9B8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pSp>
        <p:nvGrpSpPr>
          <p:cNvPr id="23557" name="Group 4"/>
          <p:cNvGrpSpPr/>
          <p:nvPr/>
        </p:nvGrpSpPr>
        <p:grpSpPr bwMode="auto">
          <a:xfrm>
            <a:off x="1014413" y="585788"/>
            <a:ext cx="3760787" cy="962025"/>
            <a:chOff x="397" y="-43"/>
            <a:chExt cx="2048" cy="566"/>
          </a:xfrm>
        </p:grpSpPr>
        <p:sp>
          <p:nvSpPr>
            <p:cNvPr id="23558" name="AutoShape 6"/>
            <p:cNvSpPr>
              <a:spLocks noChangeAspect="1" noChangeArrowheads="1" noTextEdit="1"/>
            </p:cNvSpPr>
            <p:nvPr/>
          </p:nvSpPr>
          <p:spPr bwMode="auto">
            <a:xfrm>
              <a:off x="397" y="-43"/>
              <a:ext cx="139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 flipV="1">
              <a:off x="1053" y="272"/>
              <a:ext cx="23" cy="13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1076" y="276"/>
              <a:ext cx="33" cy="60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 flipV="1">
              <a:off x="1113" y="156"/>
              <a:ext cx="43" cy="180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1156" y="156"/>
              <a:ext cx="190" cy="1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V="1">
              <a:off x="1608" y="272"/>
              <a:ext cx="22" cy="13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1630" y="276"/>
              <a:ext cx="33" cy="60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 flipV="1">
              <a:off x="1667" y="156"/>
              <a:ext cx="43" cy="180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1710" y="156"/>
              <a:ext cx="196" cy="1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2279" y="281"/>
              <a:ext cx="107" cy="1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 flipV="1">
              <a:off x="2162" y="312"/>
              <a:ext cx="23" cy="13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2185" y="315"/>
              <a:ext cx="32" cy="160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V="1">
              <a:off x="2221" y="44"/>
              <a:ext cx="44" cy="431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2265" y="44"/>
              <a:ext cx="136" cy="1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2401" y="168"/>
              <a:ext cx="44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2289" y="306"/>
              <a:ext cx="88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2291" y="56"/>
              <a:ext cx="88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2067" y="168"/>
              <a:ext cx="88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1721" y="168"/>
              <a:ext cx="176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23577" name="Rectangle 25"/>
            <p:cNvSpPr>
              <a:spLocks noChangeArrowheads="1"/>
            </p:cNvSpPr>
            <p:nvPr/>
          </p:nvSpPr>
          <p:spPr bwMode="auto">
            <a:xfrm>
              <a:off x="1510" y="168"/>
              <a:ext cx="88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3578" name="Rectangle 26"/>
            <p:cNvSpPr>
              <a:spLocks noChangeArrowheads="1"/>
            </p:cNvSpPr>
            <p:nvPr/>
          </p:nvSpPr>
          <p:spPr bwMode="auto">
            <a:xfrm>
              <a:off x="1162" y="168"/>
              <a:ext cx="176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90</a:t>
              </a:r>
            </a:p>
          </p:txBody>
        </p:sp>
        <p:sp>
          <p:nvSpPr>
            <p:cNvPr id="23579" name="Rectangle 27"/>
            <p:cNvSpPr>
              <a:spLocks noChangeArrowheads="1"/>
            </p:cNvSpPr>
            <p:nvPr/>
          </p:nvSpPr>
          <p:spPr bwMode="auto">
            <a:xfrm>
              <a:off x="1942" y="147"/>
              <a:ext cx="97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1382" y="147"/>
              <a:ext cx="97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</p:grpSp>
      <p:grpSp>
        <p:nvGrpSpPr>
          <p:cNvPr id="23581" name="组合 4"/>
          <p:cNvGrpSpPr/>
          <p:nvPr/>
        </p:nvGrpSpPr>
        <p:grpSpPr bwMode="auto">
          <a:xfrm>
            <a:off x="611188" y="1947863"/>
            <a:ext cx="5060950" cy="2962275"/>
            <a:chOff x="963" y="3067"/>
            <a:chExt cx="7970" cy="4666"/>
          </a:xfrm>
        </p:grpSpPr>
        <p:sp>
          <p:nvSpPr>
            <p:cNvPr id="17415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830" y="3287"/>
              <a:ext cx="4860" cy="8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zh-CN" altLang="en-US" sz="4400" kern="10">
                <a:ln w="12700" algn="ctr">
                  <a:solidFill>
                    <a:srgbClr val="FFFF00"/>
                  </a:solidFill>
                  <a:rou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aphicFrame>
          <p:nvGraphicFramePr>
            <p:cNvPr id="23583" name="对象 2"/>
            <p:cNvGraphicFramePr>
              <a:graphicFrameLocks noChangeAspect="1"/>
            </p:cNvGraphicFramePr>
            <p:nvPr/>
          </p:nvGraphicFramePr>
          <p:xfrm>
            <a:off x="2523" y="3067"/>
            <a:ext cx="6411" cy="4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0" r:id="rId4" imgW="1777365" imgH="1371600" progId="Equation.KSEE3">
                    <p:embed/>
                  </p:oleObj>
                </mc:Choice>
                <mc:Fallback>
                  <p:oleObj r:id="rId4" imgW="1777365" imgH="1371600" progId="Equation.KSEE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3" y="3067"/>
                          <a:ext cx="6411" cy="46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84" name="文本框 1"/>
            <p:cNvSpPr>
              <a:spLocks noChangeArrowheads="1"/>
            </p:cNvSpPr>
            <p:nvPr/>
          </p:nvSpPr>
          <p:spPr bwMode="auto">
            <a:xfrm>
              <a:off x="963" y="3245"/>
              <a:ext cx="1408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  <a:sym typeface="宋体" panose="02010600030101010101" pitchFamily="2" charset="-122"/>
                </a:rPr>
                <a:t>解：</a:t>
              </a:r>
              <a:endParaRPr lang="zh-CN" altLang="en-US" sz="36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61913" y="115888"/>
            <a:ext cx="3376612" cy="6445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en-US" altLang="zh-CN" sz="3600" b="1">
                <a:solidFill>
                  <a:srgbClr val="E6B9B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3600" b="1">
                <a:solidFill>
                  <a:srgbClr val="E6B9B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展现自我</a:t>
            </a:r>
          </a:p>
        </p:txBody>
      </p:sp>
      <p:grpSp>
        <p:nvGrpSpPr>
          <p:cNvPr id="24579" name="Group 151"/>
          <p:cNvGrpSpPr/>
          <p:nvPr/>
        </p:nvGrpSpPr>
        <p:grpSpPr bwMode="auto">
          <a:xfrm>
            <a:off x="4613275" y="1457325"/>
            <a:ext cx="3327400" cy="1108075"/>
            <a:chOff x="0" y="0"/>
            <a:chExt cx="3900" cy="504"/>
          </a:xfrm>
        </p:grpSpPr>
        <p:sp>
          <p:nvSpPr>
            <p:cNvPr id="19484" name="Text Box 152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29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                      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4581" name="Object 153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0" r:id="rId4" imgW="787400" imgH="444500" progId="Equation.3">
                    <p:embed/>
                  </p:oleObj>
                </mc:Choice>
                <mc:Fallback>
                  <p:oleObj r:id="rId4" imgW="787400" imgH="444500" progId="Equation.3">
                    <p:embed/>
                    <p:pic>
                      <p:nvPicPr>
                        <p:cNvPr id="0" name="Object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82" name="Text Box 154"/>
          <p:cNvSpPr>
            <a:spLocks noChangeArrowheads="1"/>
          </p:cNvSpPr>
          <p:nvPr/>
        </p:nvSpPr>
        <p:spPr bwMode="auto">
          <a:xfrm>
            <a:off x="4500563" y="1800225"/>
            <a:ext cx="957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</a:rPr>
              <a:t>）</a:t>
            </a:r>
          </a:p>
        </p:txBody>
      </p:sp>
      <p:grpSp>
        <p:nvGrpSpPr>
          <p:cNvPr id="24583" name="Group 93"/>
          <p:cNvGrpSpPr/>
          <p:nvPr/>
        </p:nvGrpSpPr>
        <p:grpSpPr bwMode="auto">
          <a:xfrm>
            <a:off x="827088" y="1422400"/>
            <a:ext cx="2189162" cy="1152525"/>
            <a:chOff x="0" y="0"/>
            <a:chExt cx="1303" cy="730"/>
          </a:xfrm>
        </p:grpSpPr>
        <p:sp>
          <p:nvSpPr>
            <p:cNvPr id="24584" name="AutoShape 94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303" cy="724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5" name="Line 95"/>
            <p:cNvSpPr>
              <a:spLocks noChangeShapeType="1"/>
            </p:cNvSpPr>
            <p:nvPr/>
          </p:nvSpPr>
          <p:spPr bwMode="auto">
            <a:xfrm flipV="1">
              <a:off x="334" y="380"/>
              <a:ext cx="31" cy="1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6" name="Line 96"/>
            <p:cNvSpPr>
              <a:spLocks noChangeShapeType="1"/>
            </p:cNvSpPr>
            <p:nvPr/>
          </p:nvSpPr>
          <p:spPr bwMode="auto">
            <a:xfrm>
              <a:off x="365" y="385"/>
              <a:ext cx="46" cy="8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7" name="Line 97"/>
            <p:cNvSpPr>
              <a:spLocks noChangeShapeType="1"/>
            </p:cNvSpPr>
            <p:nvPr/>
          </p:nvSpPr>
          <p:spPr bwMode="auto">
            <a:xfrm flipV="1">
              <a:off x="416" y="218"/>
              <a:ext cx="61" cy="25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8" name="Line 98"/>
            <p:cNvSpPr>
              <a:spLocks noChangeShapeType="1"/>
            </p:cNvSpPr>
            <p:nvPr/>
          </p:nvSpPr>
          <p:spPr bwMode="auto">
            <a:xfrm>
              <a:off x="477" y="218"/>
              <a:ext cx="145" cy="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9" name="Line 99"/>
            <p:cNvSpPr>
              <a:spLocks noChangeShapeType="1"/>
            </p:cNvSpPr>
            <p:nvPr/>
          </p:nvSpPr>
          <p:spPr bwMode="auto">
            <a:xfrm>
              <a:off x="1022" y="393"/>
              <a:ext cx="150" cy="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0" name="Line 100"/>
            <p:cNvSpPr>
              <a:spLocks noChangeShapeType="1"/>
            </p:cNvSpPr>
            <p:nvPr/>
          </p:nvSpPr>
          <p:spPr bwMode="auto">
            <a:xfrm flipV="1">
              <a:off x="860" y="433"/>
              <a:ext cx="31" cy="1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1" name="Line 101"/>
            <p:cNvSpPr>
              <a:spLocks noChangeShapeType="1"/>
            </p:cNvSpPr>
            <p:nvPr/>
          </p:nvSpPr>
          <p:spPr bwMode="auto">
            <a:xfrm>
              <a:off x="891" y="438"/>
              <a:ext cx="46" cy="22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2" name="Line 102"/>
            <p:cNvSpPr>
              <a:spLocks noChangeShapeType="1"/>
            </p:cNvSpPr>
            <p:nvPr/>
          </p:nvSpPr>
          <p:spPr bwMode="auto">
            <a:xfrm flipV="1">
              <a:off x="942" y="62"/>
              <a:ext cx="61" cy="59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3" name="Line 103"/>
            <p:cNvSpPr>
              <a:spLocks noChangeShapeType="1"/>
            </p:cNvSpPr>
            <p:nvPr/>
          </p:nvSpPr>
          <p:spPr bwMode="auto">
            <a:xfrm>
              <a:off x="1003" y="62"/>
              <a:ext cx="190" cy="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4" name="Rectangle 104"/>
            <p:cNvSpPr>
              <a:spLocks noChangeArrowheads="1"/>
            </p:cNvSpPr>
            <p:nvPr/>
          </p:nvSpPr>
          <p:spPr bwMode="auto">
            <a:xfrm>
              <a:off x="1197" y="234"/>
              <a:ext cx="83" cy="30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 altLang="zh-CN" sz="3100">
                <a:latin typeface="Times New Roman" panose="02020603050405020304" pitchFamily="18" charset="0"/>
              </a:endParaRPr>
            </a:p>
          </p:txBody>
        </p:sp>
        <p:sp>
          <p:nvSpPr>
            <p:cNvPr id="24595" name="Rectangle 105"/>
            <p:cNvSpPr>
              <a:spLocks noChangeArrowheads="1"/>
            </p:cNvSpPr>
            <p:nvPr/>
          </p:nvSpPr>
          <p:spPr bwMode="auto">
            <a:xfrm>
              <a:off x="1039" y="428"/>
              <a:ext cx="124" cy="30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596" name="Rectangle 106"/>
            <p:cNvSpPr>
              <a:spLocks noChangeArrowheads="1"/>
            </p:cNvSpPr>
            <p:nvPr/>
          </p:nvSpPr>
          <p:spPr bwMode="auto">
            <a:xfrm>
              <a:off x="1039" y="78"/>
              <a:ext cx="124" cy="30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4597" name="Rectangle 107"/>
            <p:cNvSpPr>
              <a:spLocks noChangeArrowheads="1"/>
            </p:cNvSpPr>
            <p:nvPr/>
          </p:nvSpPr>
          <p:spPr bwMode="auto">
            <a:xfrm>
              <a:off x="489" y="234"/>
              <a:ext cx="124" cy="30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4598" name="Rectangle 108"/>
            <p:cNvSpPr>
              <a:spLocks noChangeArrowheads="1"/>
            </p:cNvSpPr>
            <p:nvPr/>
          </p:nvSpPr>
          <p:spPr bwMode="auto">
            <a:xfrm>
              <a:off x="250" y="222"/>
              <a:ext cx="83" cy="30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4599" name="Rectangle 109"/>
            <p:cNvSpPr>
              <a:spLocks noChangeArrowheads="1"/>
            </p:cNvSpPr>
            <p:nvPr/>
          </p:nvSpPr>
          <p:spPr bwMode="auto">
            <a:xfrm>
              <a:off x="128" y="252"/>
              <a:ext cx="96" cy="234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4600" name="Rectangle 110"/>
            <p:cNvSpPr>
              <a:spLocks noChangeArrowheads="1"/>
            </p:cNvSpPr>
            <p:nvPr/>
          </p:nvSpPr>
          <p:spPr bwMode="auto">
            <a:xfrm>
              <a:off x="12" y="222"/>
              <a:ext cx="83" cy="30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(</a:t>
              </a:r>
            </a:p>
          </p:txBody>
        </p:sp>
        <p:sp>
          <p:nvSpPr>
            <p:cNvPr id="24601" name="Rectangle 111"/>
            <p:cNvSpPr>
              <a:spLocks noChangeArrowheads="1"/>
            </p:cNvSpPr>
            <p:nvPr/>
          </p:nvSpPr>
          <p:spPr bwMode="auto">
            <a:xfrm>
              <a:off x="672" y="205"/>
              <a:ext cx="136" cy="30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Symbol" panose="05050102010706020507" pitchFamily="18" charset="2"/>
                </a:rPr>
                <a:t>-</a:t>
              </a:r>
            </a:p>
          </p:txBody>
        </p:sp>
      </p:grpSp>
      <p:grpSp>
        <p:nvGrpSpPr>
          <p:cNvPr id="24602" name="组合 5"/>
          <p:cNvGrpSpPr/>
          <p:nvPr/>
        </p:nvGrpSpPr>
        <p:grpSpPr bwMode="auto">
          <a:xfrm>
            <a:off x="539750" y="3140075"/>
            <a:ext cx="7821613" cy="2774950"/>
            <a:chOff x="850" y="4946"/>
            <a:chExt cx="12317" cy="4368"/>
          </a:xfrm>
        </p:grpSpPr>
        <p:graphicFrame>
          <p:nvGraphicFramePr>
            <p:cNvPr id="24603" name="对象 1"/>
            <p:cNvGraphicFramePr>
              <a:graphicFrameLocks noChangeAspect="1"/>
            </p:cNvGraphicFramePr>
            <p:nvPr/>
          </p:nvGraphicFramePr>
          <p:xfrm>
            <a:off x="1965" y="4946"/>
            <a:ext cx="2564" cy="4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1" r:id="rId6" imgW="711200" imgH="1308100" progId="Equation.KSEE3">
                    <p:embed/>
                  </p:oleObj>
                </mc:Choice>
                <mc:Fallback>
                  <p:oleObj r:id="rId6" imgW="711200" imgH="1308100" progId="Equation.KSEE3">
                    <p:embed/>
                    <p:pic>
                      <p:nvPicPr>
                        <p:cNvPr id="0" name="对象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5" y="4946"/>
                          <a:ext cx="2564" cy="41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04" name="对象 2"/>
            <p:cNvGraphicFramePr>
              <a:graphicFrameLocks noChangeAspect="1"/>
            </p:cNvGraphicFramePr>
            <p:nvPr/>
          </p:nvGraphicFramePr>
          <p:xfrm>
            <a:off x="7313" y="4946"/>
            <a:ext cx="5854" cy="4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2" r:id="rId8" imgW="1358900" imgH="1371600" progId="Equation.KSEE3">
                    <p:embed/>
                  </p:oleObj>
                </mc:Choice>
                <mc:Fallback>
                  <p:oleObj r:id="rId8" imgW="1358900" imgH="1371600" progId="Equation.KSEE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3" y="4946"/>
                          <a:ext cx="5854" cy="43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05" name="对象 3"/>
            <p:cNvGraphicFramePr>
              <a:graphicFrameLocks noChangeAspect="1"/>
            </p:cNvGraphicFramePr>
            <p:nvPr/>
          </p:nvGraphicFramePr>
          <p:xfrm>
            <a:off x="850" y="4946"/>
            <a:ext cx="870" cy="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3" r:id="rId10" imgW="241300" imgH="203200" progId="Equation.KSEE3">
                    <p:embed/>
                  </p:oleObj>
                </mc:Choice>
                <mc:Fallback>
                  <p:oleObj r:id="rId10" imgW="241300" imgH="203200" progId="Equation.KSEE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0" y="4946"/>
                          <a:ext cx="870" cy="6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对象 5"/>
          <p:cNvGraphicFramePr>
            <a:graphicFrameLocks noChangeAspect="1"/>
          </p:cNvGraphicFramePr>
          <p:nvPr/>
        </p:nvGraphicFramePr>
        <p:xfrm>
          <a:off x="2266950" y="3154363"/>
          <a:ext cx="3005138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r:id="rId3" imgW="1257300" imgH="1016000" progId="Equation.KSEE3">
                  <p:embed/>
                </p:oleObj>
              </mc:Choice>
              <mc:Fallback>
                <p:oleObj r:id="rId3" imgW="1257300" imgH="10160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3154363"/>
                        <a:ext cx="3005138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文本框 2"/>
          <p:cNvSpPr txBox="1"/>
          <p:nvPr/>
        </p:nvSpPr>
        <p:spPr>
          <a:xfrm>
            <a:off x="323850" y="333375"/>
            <a:ext cx="2886075" cy="584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E6B9B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3200" b="1">
                <a:solidFill>
                  <a:srgbClr val="E6B9B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走进生活</a:t>
            </a:r>
          </a:p>
        </p:txBody>
      </p:sp>
      <p:sp>
        <p:nvSpPr>
          <p:cNvPr id="25604" name="文本框 4"/>
          <p:cNvSpPr>
            <a:spLocks noChangeArrowheads="1"/>
          </p:cNvSpPr>
          <p:nvPr/>
        </p:nvSpPr>
        <p:spPr bwMode="auto">
          <a:xfrm>
            <a:off x="107950" y="1123950"/>
            <a:ext cx="8361363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2800" dirty="0"/>
              <a:t>   </a:t>
            </a:r>
            <a:r>
              <a:rPr lang="zh-CN" altLang="en-US" sz="2800" dirty="0"/>
              <a:t>要用栅栏围成两个相邻的正方形羊圈，它们的面积分别为</a:t>
            </a:r>
            <a:r>
              <a:rPr lang="en-US" altLang="zh-CN" sz="2800" dirty="0"/>
              <a:t>27</a:t>
            </a:r>
            <a:r>
              <a:rPr lang="zh-CN" altLang="en-US" sz="2800" dirty="0"/>
              <a:t>平方米和</a:t>
            </a:r>
            <a:r>
              <a:rPr lang="en-US" altLang="zh-CN" sz="2800" dirty="0"/>
              <a:t>48</a:t>
            </a:r>
            <a:r>
              <a:rPr lang="zh-CN" altLang="en-US" sz="2800" dirty="0"/>
              <a:t>平方米，栅栏的长度为多少米？</a:t>
            </a:r>
          </a:p>
        </p:txBody>
      </p:sp>
      <p:graphicFrame>
        <p:nvGraphicFramePr>
          <p:cNvPr id="25605" name="对象 6"/>
          <p:cNvGraphicFramePr>
            <a:graphicFrameLocks noChangeAspect="1"/>
          </p:cNvGraphicFramePr>
          <p:nvPr/>
        </p:nvGraphicFramePr>
        <p:xfrm>
          <a:off x="1584325" y="3117850"/>
          <a:ext cx="5349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r:id="rId5" imgW="241300" imgH="203200" progId="Equation.KSEE3">
                  <p:embed/>
                </p:oleObj>
              </mc:Choice>
              <mc:Fallback>
                <p:oleObj r:id="rId5" imgW="241300" imgH="203200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3117850"/>
                        <a:ext cx="534988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对象 7"/>
          <p:cNvGraphicFramePr>
            <a:graphicFrameLocks noChangeAspect="1"/>
          </p:cNvGraphicFramePr>
          <p:nvPr/>
        </p:nvGraphicFramePr>
        <p:xfrm>
          <a:off x="1350963" y="5529263"/>
          <a:ext cx="113188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r:id="rId7" imgW="393700" imgH="203200" progId="Equation.KSEE3">
                  <p:embed/>
                </p:oleObj>
              </mc:Choice>
              <mc:Fallback>
                <p:oleObj r:id="rId7" imgW="393700" imgH="203200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5529263"/>
                        <a:ext cx="1131887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对象 8"/>
          <p:cNvGraphicFramePr>
            <a:graphicFrameLocks noChangeAspect="1"/>
          </p:cNvGraphicFramePr>
          <p:nvPr/>
        </p:nvGraphicFramePr>
        <p:xfrm>
          <a:off x="2451100" y="5445125"/>
          <a:ext cx="3724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r:id="rId9" imgW="1459865" imgH="228600" progId="Equation.KSEE3">
                  <p:embed/>
                </p:oleObj>
              </mc:Choice>
              <mc:Fallback>
                <p:oleObj r:id="rId9" imgW="1459865" imgH="228600" progId="Equation.KSEE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5445125"/>
                        <a:ext cx="3724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对象 9"/>
          <p:cNvGraphicFramePr/>
          <p:nvPr/>
        </p:nvGraphicFramePr>
        <p:xfrm>
          <a:off x="6011863" y="2492375"/>
          <a:ext cx="2532062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r:id="rId11" imgW="4467225" imgH="2800350" progId="Paint.Picture">
                  <p:embed/>
                </p:oleObj>
              </mc:Choice>
              <mc:Fallback>
                <p:oleObj r:id="rId11" imgW="4467225" imgH="2800350" progId="Paint.Picture">
                  <p:embed/>
                  <p:pic>
                    <p:nvPicPr>
                      <p:cNvPr id="0" name="对象 9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492375"/>
                        <a:ext cx="2532062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BZDH2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6412" y="1147522"/>
            <a:ext cx="12255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/>
          <p:nvPr/>
        </p:nvSpPr>
        <p:spPr>
          <a:xfrm>
            <a:off x="359559" y="2249488"/>
            <a:ext cx="8577263" cy="113505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同类二次根式：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几个二次根式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化成最简二次根式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后，如果它们的被开方式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相同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，那么，这几个二次根式称为</a:t>
            </a:r>
            <a:r>
              <a:rPr lang="zh-CN" altLang="en-US" sz="2400" b="1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同类二次根式</a:t>
            </a:r>
            <a:r>
              <a:rPr lang="en-US" altLang="zh-CN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22532" name="Text Box 4"/>
          <p:cNvSpPr/>
          <p:nvPr/>
        </p:nvSpPr>
        <p:spPr>
          <a:xfrm>
            <a:off x="359559" y="3448050"/>
            <a:ext cx="8353425" cy="1752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二次根式加减法法则：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二次根式相加减，应先把各个二次根式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化成最简二次根式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，然后把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同类二次根式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分别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合并</a:t>
            </a:r>
            <a:r>
              <a:rPr lang="en-US" altLang="zh-CN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一化二合</a:t>
            </a:r>
            <a:r>
              <a:rPr lang="en-US" altLang="zh-CN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2533" name="Rectangle 5"/>
          <p:cNvSpPr/>
          <p:nvPr/>
        </p:nvSpPr>
        <p:spPr>
          <a:xfrm>
            <a:off x="430997" y="5343525"/>
            <a:ext cx="8248650" cy="952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8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次根式加减运算的实质是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合并同类二次根式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，即系数相加减，二次根式不变</a:t>
            </a:r>
            <a:r>
              <a:rPr lang="en-US" altLang="zh-CN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3152174" y="1124744"/>
            <a:ext cx="26638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 dirty="0">
                <a:ln w="12700" algn="ctr">
                  <a:noFill/>
                  <a:rou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 fill="hold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>
                                        <p:cTn id="12" dur="8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 animBg="1"/>
      <p:bldP spid="225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/>
          <p:nvPr/>
        </p:nvGrpSpPr>
        <p:grpSpPr bwMode="auto">
          <a:xfrm>
            <a:off x="299779" y="1519238"/>
            <a:ext cx="8526463" cy="2249488"/>
            <a:chOff x="-91" y="0"/>
            <a:chExt cx="5371" cy="1773"/>
          </a:xfrm>
        </p:grpSpPr>
        <p:sp>
          <p:nvSpPr>
            <p:cNvPr id="24594" name="Text Box 3"/>
            <p:cNvSpPr txBox="1">
              <a:spLocks noChangeArrowheads="1"/>
            </p:cNvSpPr>
            <p:nvPr/>
          </p:nvSpPr>
          <p:spPr bwMode="auto">
            <a:xfrm>
              <a:off x="-91" y="0"/>
              <a:ext cx="5371" cy="172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altLang="zh-CN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.</a:t>
              </a:r>
              <a:r>
                <a:rPr lang="en-US" altLang="en-US" sz="2800">
                  <a:latin typeface="Times New Roman" panose="02020603050405020304" pitchFamily="18" charset="0"/>
                </a:rPr>
                <a:t>在下列各组根式中，是同类二次根式的是（      ）</a:t>
              </a:r>
            </a:p>
            <a:p>
              <a:pPr marL="457200" indent="-45720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6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.</a:t>
              </a:r>
              <a:r>
                <a:rPr lang="en-US" altLang="zh-CN" sz="3600">
                  <a:solidFill>
                    <a:srgbClr val="EEECE1"/>
                  </a:solidFill>
                  <a:latin typeface="Times New Roman" panose="02020603050405020304" pitchFamily="18" charset="0"/>
                </a:rPr>
                <a:t>                         </a:t>
              </a:r>
              <a:r>
                <a:rPr lang="en-US" altLang="zh-CN" sz="36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. </a:t>
              </a:r>
              <a:r>
                <a:rPr lang="en-US" altLang="zh-CN" sz="3600">
                  <a:solidFill>
                    <a:srgbClr val="EEECE1"/>
                  </a:solidFill>
                  <a:latin typeface="Times New Roman" panose="02020603050405020304" pitchFamily="18" charset="0"/>
                </a:rPr>
                <a:t>          </a:t>
              </a:r>
            </a:p>
            <a:p>
              <a:pPr marL="457200" indent="-457200">
                <a:spcBef>
                  <a:spcPct val="50000"/>
                </a:spcBef>
                <a:buFont typeface="Arial" panose="020B0604020202020204" pitchFamily="34" charset="0"/>
                <a:buAutoNum type="alphaUcPeriod" startAt="3"/>
              </a:pPr>
              <a:r>
                <a:rPr lang="en-US" altLang="zh-CN" sz="36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zh-CN" sz="3600">
                  <a:solidFill>
                    <a:srgbClr val="EEECE1"/>
                  </a:solidFill>
                  <a:latin typeface="Times New Roman" panose="02020603050405020304" pitchFamily="18" charset="0"/>
                </a:rPr>
                <a:t>                         </a:t>
              </a:r>
              <a:r>
                <a:rPr lang="en-US" altLang="zh-CN" sz="36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D.</a:t>
              </a:r>
            </a:p>
          </p:txBody>
        </p:sp>
        <p:graphicFrame>
          <p:nvGraphicFramePr>
            <p:cNvPr id="27652" name="Object 4"/>
            <p:cNvGraphicFramePr>
              <a:graphicFrameLocks noChangeAspect="1"/>
            </p:cNvGraphicFramePr>
            <p:nvPr/>
          </p:nvGraphicFramePr>
          <p:xfrm>
            <a:off x="461" y="638"/>
            <a:ext cx="1152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7" r:id="rId4" imgW="558800" imgH="215900" progId="Equation.3">
                    <p:embed/>
                  </p:oleObj>
                </mc:Choice>
                <mc:Fallback>
                  <p:oleObj r:id="rId4" imgW="558800" imgH="2159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" y="638"/>
                          <a:ext cx="1152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3" name="Object 5"/>
            <p:cNvGraphicFramePr>
              <a:graphicFrameLocks noChangeAspect="1"/>
            </p:cNvGraphicFramePr>
            <p:nvPr/>
          </p:nvGraphicFramePr>
          <p:xfrm>
            <a:off x="2597" y="449"/>
            <a:ext cx="1488" cy="8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8" r:id="rId6" imgW="520700" imgH="431800" progId="Equation.3">
                    <p:embed/>
                  </p:oleObj>
                </mc:Choice>
                <mc:Fallback>
                  <p:oleObj r:id="rId6" imgW="520700" imgH="4318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7" y="449"/>
                          <a:ext cx="1488" cy="8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4" name="Object 6"/>
            <p:cNvGraphicFramePr>
              <a:graphicFrameLocks noChangeAspect="1"/>
            </p:cNvGraphicFramePr>
            <p:nvPr/>
          </p:nvGraphicFramePr>
          <p:xfrm>
            <a:off x="266" y="1194"/>
            <a:ext cx="1680" cy="5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9" r:id="rId8" imgW="800100" imgH="241300" progId="Equation.3">
                    <p:embed/>
                  </p:oleObj>
                </mc:Choice>
                <mc:Fallback>
                  <p:oleObj r:id="rId8" imgW="800100" imgH="2413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" y="1194"/>
                          <a:ext cx="1680" cy="5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5" name="Object 7"/>
            <p:cNvGraphicFramePr>
              <a:graphicFrameLocks noChangeAspect="1"/>
            </p:cNvGraphicFramePr>
            <p:nvPr/>
          </p:nvGraphicFramePr>
          <p:xfrm>
            <a:off x="2501" y="1194"/>
            <a:ext cx="1584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0" r:id="rId10" imgW="926465" imgH="215900" progId="Equation.3">
                    <p:embed/>
                  </p:oleObj>
                </mc:Choice>
                <mc:Fallback>
                  <p:oleObj r:id="rId10" imgW="926465" imgH="2159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1" y="1194"/>
                          <a:ext cx="1584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79" name="Text Box 12"/>
          <p:cNvSpPr/>
          <p:nvPr/>
        </p:nvSpPr>
        <p:spPr>
          <a:xfrm>
            <a:off x="7502267" y="1387476"/>
            <a:ext cx="762000" cy="7016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sz="4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/>
                <a:sym typeface="Wingdings" panose="05000000000000000000"/>
              </a:rPr>
              <a:t>B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7657" name="Group 13"/>
          <p:cNvGrpSpPr/>
          <p:nvPr/>
        </p:nvGrpSpPr>
        <p:grpSpPr bwMode="auto">
          <a:xfrm>
            <a:off x="299779" y="3894138"/>
            <a:ext cx="8382000" cy="1828800"/>
            <a:chOff x="0" y="0"/>
            <a:chExt cx="5280" cy="1152"/>
          </a:xfrm>
        </p:grpSpPr>
        <p:graphicFrame>
          <p:nvGraphicFramePr>
            <p:cNvPr id="27658" name="Object 14"/>
            <p:cNvGraphicFramePr>
              <a:graphicFrameLocks noChangeAspect="1"/>
            </p:cNvGraphicFramePr>
            <p:nvPr/>
          </p:nvGraphicFramePr>
          <p:xfrm>
            <a:off x="768" y="0"/>
            <a:ext cx="72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1" r:id="rId12" imgW="304800" imgH="203200" progId="Equation.3">
                    <p:embed/>
                  </p:oleObj>
                </mc:Choice>
                <mc:Fallback>
                  <p:oleObj r:id="rId12" imgW="304800" imgH="2032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0"/>
                          <a:ext cx="72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9" name="Object 15"/>
            <p:cNvGraphicFramePr>
              <a:graphicFrameLocks noChangeAspect="1"/>
            </p:cNvGraphicFramePr>
            <p:nvPr/>
          </p:nvGraphicFramePr>
          <p:xfrm>
            <a:off x="4272" y="384"/>
            <a:ext cx="745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2" r:id="rId14" imgW="419100" imgH="431800" progId="Equation.3">
                    <p:embed/>
                  </p:oleObj>
                </mc:Choice>
                <mc:Fallback>
                  <p:oleObj r:id="rId14" imgW="419100" imgH="4318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384"/>
                          <a:ext cx="745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60" name="Object 16"/>
            <p:cNvGraphicFramePr>
              <a:graphicFrameLocks noChangeAspect="1"/>
            </p:cNvGraphicFramePr>
            <p:nvPr/>
          </p:nvGraphicFramePr>
          <p:xfrm>
            <a:off x="1776" y="528"/>
            <a:ext cx="672" cy="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3" r:id="rId16" imgW="317500" imgH="203200" progId="Equation.3">
                    <p:embed/>
                  </p:oleObj>
                </mc:Choice>
                <mc:Fallback>
                  <p:oleObj r:id="rId16" imgW="317500" imgH="2032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528"/>
                          <a:ext cx="672" cy="4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61" name="Object 17"/>
            <p:cNvGraphicFramePr>
              <a:graphicFrameLocks noChangeAspect="1"/>
            </p:cNvGraphicFramePr>
            <p:nvPr/>
          </p:nvGraphicFramePr>
          <p:xfrm>
            <a:off x="432" y="480"/>
            <a:ext cx="720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4" r:id="rId18" imgW="317500" imgH="215900" progId="Equation.3">
                    <p:embed/>
                  </p:oleObj>
                </mc:Choice>
                <mc:Fallback>
                  <p:oleObj r:id="rId18" imgW="317500" imgH="2159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480"/>
                          <a:ext cx="720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7662" name="Group 18"/>
            <p:cNvGrpSpPr/>
            <p:nvPr/>
          </p:nvGrpSpPr>
          <p:grpSpPr bwMode="auto">
            <a:xfrm>
              <a:off x="3072" y="576"/>
              <a:ext cx="631" cy="364"/>
              <a:chOff x="0" y="0"/>
              <a:chExt cx="631" cy="364"/>
            </a:xfrm>
          </p:grpSpPr>
          <p:sp>
            <p:nvSpPr>
              <p:cNvPr id="27663" name="Line 19"/>
              <p:cNvSpPr>
                <a:spLocks noChangeShapeType="1"/>
              </p:cNvSpPr>
              <p:nvPr/>
            </p:nvSpPr>
            <p:spPr bwMode="auto">
              <a:xfrm flipV="1">
                <a:off x="0" y="194"/>
                <a:ext cx="38" cy="21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4" name="Line 20"/>
              <p:cNvSpPr>
                <a:spLocks noChangeShapeType="1"/>
              </p:cNvSpPr>
              <p:nvPr/>
            </p:nvSpPr>
            <p:spPr bwMode="auto">
              <a:xfrm>
                <a:off x="38" y="200"/>
                <a:ext cx="56" cy="93"/>
              </a:xfrm>
              <a:prstGeom prst="line">
                <a:avLst/>
              </a:prstGeom>
              <a:noFill/>
              <a:ln w="39688" algn="ctr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5" name="Line 21"/>
              <p:cNvSpPr>
                <a:spLocks noChangeShapeType="1"/>
              </p:cNvSpPr>
              <p:nvPr/>
            </p:nvSpPr>
            <p:spPr bwMode="auto">
              <a:xfrm flipV="1">
                <a:off x="100" y="11"/>
                <a:ext cx="73" cy="282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6" name="Line 22"/>
              <p:cNvSpPr>
                <a:spLocks noChangeShapeType="1"/>
              </p:cNvSpPr>
              <p:nvPr/>
            </p:nvSpPr>
            <p:spPr bwMode="auto">
              <a:xfrm flipV="1">
                <a:off x="173" y="0"/>
                <a:ext cx="443" cy="11"/>
              </a:xfrm>
              <a:prstGeom prst="line">
                <a:avLst/>
              </a:prstGeom>
              <a:noFill/>
              <a:ln w="28575" algn="ctr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7" name="Rectangle 23"/>
              <p:cNvSpPr>
                <a:spLocks noChangeArrowheads="1"/>
              </p:cNvSpPr>
              <p:nvPr/>
            </p:nvSpPr>
            <p:spPr bwMode="auto">
              <a:xfrm>
                <a:off x="187" y="9"/>
                <a:ext cx="444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3700" b="1">
                    <a:latin typeface="Times New Roman" panose="02020603050405020304" pitchFamily="18" charset="0"/>
                  </a:rPr>
                  <a:t>125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4588" name="Rectangle 24"/>
            <p:cNvSpPr>
              <a:spLocks noChangeArrowheads="1"/>
            </p:cNvSpPr>
            <p:nvPr/>
          </p:nvSpPr>
          <p:spPr bwMode="auto">
            <a:xfrm>
              <a:off x="-135" y="-75"/>
              <a:ext cx="5414" cy="121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threePt" dir="t"/>
              </a:scene3d>
            </a:bodyPr>
            <a:lstStyle/>
            <a:p>
              <a:pPr>
                <a:spcBef>
                  <a:spcPct val="50000"/>
                </a:spcBef>
                <a:buSzTx/>
                <a:buFont typeface="Arial" panose="020B0604020202020204" pitchFamily="34" charset="0"/>
                <a:buNone/>
              </a:pPr>
              <a:r>
                <a:rPr lang="zh-CN" altLang="en-US" sz="3600" noProof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  <a:sym typeface="Wingdings" panose="05000000000000000000"/>
                </a:rPr>
                <a:t>  2</a:t>
              </a:r>
              <a:r>
                <a:rPr lang="en-US" sz="3600" noProof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/>
                </a:rPr>
                <a:t>. </a:t>
              </a:r>
              <a:r>
                <a:rPr lang="zh-CN" altLang="en-US" sz="3600" noProof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  <a:sym typeface="Wingdings" panose="05000000000000000000"/>
                </a:rPr>
                <a:t>与            是同类二次根式的是</a:t>
              </a:r>
              <a:r>
                <a:rPr lang="en-US" sz="3600" noProof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/>
                </a:rPr>
                <a:t>(       )</a:t>
              </a:r>
            </a:p>
            <a:p>
              <a:pPr>
                <a:spcBef>
                  <a:spcPct val="50000"/>
                </a:spcBef>
                <a:buSzTx/>
                <a:buFont typeface="Arial" panose="020B0604020202020204" pitchFamily="34" charset="0"/>
                <a:buNone/>
              </a:pPr>
              <a:r>
                <a:rPr lang="en-US" sz="4000" noProof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/>
                </a:rPr>
                <a:t>A.              B.           C.           D.</a:t>
              </a:r>
            </a:p>
          </p:txBody>
        </p:sp>
      </p:grpSp>
      <p:sp>
        <p:nvSpPr>
          <p:cNvPr id="24581" name="Text Box 25"/>
          <p:cNvSpPr/>
          <p:nvPr/>
        </p:nvSpPr>
        <p:spPr>
          <a:xfrm>
            <a:off x="7367329" y="3894138"/>
            <a:ext cx="609600" cy="762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sz="4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/>
                <a:sym typeface="Wingdings" panose="05000000000000000000"/>
              </a:rPr>
              <a:t>D</a:t>
            </a:r>
            <a:endParaRPr lang="en-US" altLang="zh-CN" sz="4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70" name="文本框 2"/>
          <p:cNvSpPr>
            <a:spLocks noChangeArrowheads="1"/>
          </p:cNvSpPr>
          <p:nvPr/>
        </p:nvSpPr>
        <p:spPr bwMode="auto">
          <a:xfrm>
            <a:off x="3203575" y="276225"/>
            <a:ext cx="2271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latin typeface="黑体" panose="02010609060101010101" pitchFamily="49" charset="-122"/>
                <a:ea typeface="黑体" panose="02010609060101010101" pitchFamily="49" charset="-122"/>
              </a:rPr>
              <a:t>达标测试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框 1"/>
          <p:cNvSpPr>
            <a:spLocks noChangeArrowheads="1"/>
          </p:cNvSpPr>
          <p:nvPr/>
        </p:nvSpPr>
        <p:spPr bwMode="auto">
          <a:xfrm>
            <a:off x="223044" y="3236320"/>
            <a:ext cx="8435975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en-US" sz="2800">
                <a:latin typeface="Times New Roman" panose="02020603050405020304" pitchFamily="18" charset="0"/>
                <a:sym typeface="宋体" panose="02010600030101010101" pitchFamily="2" charset="-122"/>
              </a:rPr>
              <a:t>、</a:t>
            </a:r>
            <a:r>
              <a:rPr lang="zh-CN" altLang="en-US" sz="2400">
                <a:latin typeface="Times New Roman" panose="02020603050405020304" pitchFamily="18" charset="0"/>
                <a:sym typeface="宋体" panose="02010600030101010101" pitchFamily="2" charset="-122"/>
              </a:rPr>
              <a:t>如果最简二次根式                   与                是同类二次根式</a:t>
            </a:r>
            <a:r>
              <a:rPr lang="en-US" altLang="zh-CN" sz="2400">
                <a:latin typeface="Times New Roman" panose="02020603050405020304" pitchFamily="18" charset="0"/>
                <a:sym typeface="Arial" panose="020B0604020202020204" pitchFamily="34" charset="0"/>
              </a:rPr>
              <a:t>, </a:t>
            </a:r>
            <a:r>
              <a:rPr lang="zh-CN" altLang="en-US" sz="2400">
                <a:latin typeface="Times New Roman" panose="02020603050405020304" pitchFamily="18" charset="0"/>
                <a:sym typeface="宋体" panose="02010600030101010101" pitchFamily="2" charset="-122"/>
              </a:rPr>
              <a:t>求</a:t>
            </a:r>
            <a:r>
              <a:rPr lang="en-US" altLang="zh-CN" sz="2400">
                <a:latin typeface="Times New Roman" panose="02020603050405020304" pitchFamily="18" charset="0"/>
                <a:sym typeface="Arial" panose="020B0604020202020204" pitchFamily="34" charset="0"/>
              </a:rPr>
              <a:t>m</a:t>
            </a:r>
            <a:r>
              <a:rPr lang="zh-CN" altLang="en-US" sz="2400">
                <a:latin typeface="Times New Roman" panose="02020603050405020304" pitchFamily="18" charset="0"/>
                <a:sym typeface="宋体" panose="02010600030101010101" pitchFamily="2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sym typeface="Arial" panose="020B0604020202020204" pitchFamily="34" charset="0"/>
              </a:rPr>
              <a:t>n </a:t>
            </a:r>
            <a:r>
              <a:rPr lang="zh-CN" altLang="en-US" sz="2400">
                <a:latin typeface="Times New Roman" panose="02020603050405020304" pitchFamily="18" charset="0"/>
                <a:sym typeface="宋体" panose="02010600030101010101" pitchFamily="2" charset="-122"/>
              </a:rPr>
              <a:t>的值</a:t>
            </a:r>
            <a:r>
              <a:rPr lang="en-US" altLang="zh-CN" sz="2400">
                <a:latin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</a:rPr>
              <a:t>5 、计算 </a:t>
            </a:r>
            <a:r>
              <a:rPr lang="zh-CN" altLang="en-US" sz="2400"/>
              <a:t>：</a:t>
            </a:r>
            <a:r>
              <a:rPr lang="zh-CN" altLang="en-US" sz="2400">
                <a:latin typeface="Times New Roman" panose="02020603050405020304" pitchFamily="18" charset="0"/>
                <a:sym typeface="宋体" panose="02010600030101010101" pitchFamily="2" charset="-122"/>
              </a:rPr>
              <a:t>（作业）</a:t>
            </a:r>
            <a:endParaRPr lang="zh-CN" altLang="en-US" sz="2400"/>
          </a:p>
          <a:p>
            <a:pPr>
              <a:spcBef>
                <a:spcPct val="50000"/>
              </a:spcBef>
            </a:pPr>
            <a:r>
              <a:rPr lang="zh-CN" altLang="en-US" sz="2400"/>
              <a:t>       </a:t>
            </a:r>
          </a:p>
        </p:txBody>
      </p:sp>
      <p:graphicFrame>
        <p:nvGraphicFramePr>
          <p:cNvPr id="28675" name="Object 10"/>
          <p:cNvGraphicFramePr>
            <a:graphicFrameLocks noChangeAspect="1"/>
          </p:cNvGraphicFramePr>
          <p:nvPr/>
        </p:nvGraphicFramePr>
        <p:xfrm>
          <a:off x="3463132" y="3236320"/>
          <a:ext cx="11207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r:id="rId3" imgW="444500" imgH="215900" progId="Equation.3">
                  <p:embed/>
                </p:oleObj>
              </mc:Choice>
              <mc:Fallback>
                <p:oleObj r:id="rId3" imgW="4445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132" y="3236320"/>
                        <a:ext cx="1120775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11"/>
          <p:cNvGraphicFramePr>
            <a:graphicFrameLocks noChangeAspect="1"/>
          </p:cNvGraphicFramePr>
          <p:nvPr/>
        </p:nvGraphicFramePr>
        <p:xfrm>
          <a:off x="5118894" y="3307758"/>
          <a:ext cx="10255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0" r:id="rId5" imgW="520700" imgH="215900" progId="Equation.3">
                  <p:embed/>
                </p:oleObj>
              </mc:Choice>
              <mc:Fallback>
                <p:oleObj r:id="rId5" imgW="520700" imgH="215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894" y="3307758"/>
                        <a:ext cx="10255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文本框 2"/>
          <p:cNvSpPr>
            <a:spLocks noChangeArrowheads="1"/>
          </p:cNvSpPr>
          <p:nvPr/>
        </p:nvSpPr>
        <p:spPr bwMode="auto">
          <a:xfrm>
            <a:off x="223044" y="1147170"/>
            <a:ext cx="511175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sym typeface="宋体" panose="02010600030101010101" pitchFamily="2" charset="-122"/>
              </a:rPr>
              <a:t>3.</a:t>
            </a:r>
            <a:r>
              <a:rPr lang="zh-CN" altLang="en-US" sz="2400">
                <a:latin typeface="Times New Roman" panose="02020603050405020304" pitchFamily="18" charset="0"/>
                <a:sym typeface="宋体" panose="02010600030101010101" pitchFamily="2" charset="-122"/>
              </a:rPr>
              <a:t>下列计算正确的是（    ）</a:t>
            </a:r>
          </a:p>
          <a:p>
            <a:pPr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sym typeface="宋体" panose="02010600030101010101" pitchFamily="2" charset="-122"/>
              </a:rPr>
              <a:t>    </a:t>
            </a:r>
          </a:p>
        </p:txBody>
      </p:sp>
      <p:graphicFrame>
        <p:nvGraphicFramePr>
          <p:cNvPr id="28678" name="对象 3"/>
          <p:cNvGraphicFramePr>
            <a:graphicFrameLocks noChangeAspect="1"/>
          </p:cNvGraphicFramePr>
          <p:nvPr/>
        </p:nvGraphicFramePr>
        <p:xfrm>
          <a:off x="1099344" y="1740895"/>
          <a:ext cx="16383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1" r:id="rId7" imgW="800100" imgH="215900" progId="Equation.KSEE3">
                  <p:embed/>
                </p:oleObj>
              </mc:Choice>
              <mc:Fallback>
                <p:oleObj r:id="rId7" imgW="800100" imgH="2159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344" y="1740895"/>
                        <a:ext cx="16383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对象 4"/>
          <p:cNvGraphicFramePr>
            <a:graphicFrameLocks noChangeAspect="1"/>
          </p:cNvGraphicFramePr>
          <p:nvPr/>
        </p:nvGraphicFramePr>
        <p:xfrm>
          <a:off x="4360069" y="1759945"/>
          <a:ext cx="16605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2" r:id="rId9" imgW="850900" imgH="215900" progId="Equation.KSEE3">
                  <p:embed/>
                </p:oleObj>
              </mc:Choice>
              <mc:Fallback>
                <p:oleObj r:id="rId9" imgW="850900" imgH="2159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069" y="1759945"/>
                        <a:ext cx="16605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对象 5"/>
          <p:cNvGraphicFramePr>
            <a:graphicFrameLocks noChangeAspect="1"/>
          </p:cNvGraphicFramePr>
          <p:nvPr/>
        </p:nvGraphicFramePr>
        <p:xfrm>
          <a:off x="1066007" y="2444158"/>
          <a:ext cx="18161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3" r:id="rId11" imgW="889000" imgH="228600" progId="Equation.KSEE3">
                  <p:embed/>
                </p:oleObj>
              </mc:Choice>
              <mc:Fallback>
                <p:oleObj r:id="rId11" imgW="889000" imgH="2286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007" y="2444158"/>
                        <a:ext cx="18161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对象 6"/>
          <p:cNvGraphicFramePr>
            <a:graphicFrameLocks noChangeAspect="1"/>
          </p:cNvGraphicFramePr>
          <p:nvPr/>
        </p:nvGraphicFramePr>
        <p:xfrm>
          <a:off x="4360069" y="2501308"/>
          <a:ext cx="17954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4" r:id="rId13" imgW="1091565" imgH="228600" progId="Equation.KSEE3">
                  <p:embed/>
                </p:oleObj>
              </mc:Choice>
              <mc:Fallback>
                <p:oleObj r:id="rId13" imgW="1091565" imgH="228600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069" y="2501308"/>
                        <a:ext cx="179546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对象 7"/>
          <p:cNvGraphicFramePr>
            <a:graphicFrameLocks noChangeAspect="1"/>
          </p:cNvGraphicFramePr>
          <p:nvPr/>
        </p:nvGraphicFramePr>
        <p:xfrm>
          <a:off x="1807369" y="4820645"/>
          <a:ext cx="3081338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5" r:id="rId15" imgW="1358900" imgH="711200" progId="Equation.KSEE3">
                  <p:embed/>
                </p:oleObj>
              </mc:Choice>
              <mc:Fallback>
                <p:oleObj r:id="rId15" imgW="1358900" imgH="711200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7369" y="4820645"/>
                        <a:ext cx="3081338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对象 8"/>
          <p:cNvGraphicFramePr>
            <a:graphicFrameLocks noChangeAspect="1"/>
          </p:cNvGraphicFramePr>
          <p:nvPr/>
        </p:nvGraphicFramePr>
        <p:xfrm>
          <a:off x="4013994" y="399197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6" r:id="rId17" imgW="914400" imgH="215900" progId="Equation.KSEE3">
                  <p:embed/>
                </p:oleObj>
              </mc:Choice>
              <mc:Fallback>
                <p:oleObj r:id="rId17" imgW="914400" imgH="215900" progId="Equation.KSEE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994" y="399197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对象 9"/>
          <p:cNvGraphicFramePr>
            <a:graphicFrameLocks noChangeAspect="1"/>
          </p:cNvGraphicFramePr>
          <p:nvPr/>
        </p:nvGraphicFramePr>
        <p:xfrm>
          <a:off x="4013994" y="399197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r:id="rId19" imgW="914400" imgH="215900" progId="Equation.KSEE3">
                  <p:embed/>
                </p:oleObj>
              </mc:Choice>
              <mc:Fallback>
                <p:oleObj r:id="rId19" imgW="914400" imgH="215900" progId="Equation.KSEE3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994" y="399197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5" name="文本框 10"/>
          <p:cNvSpPr>
            <a:spLocks noChangeArrowheads="1"/>
          </p:cNvSpPr>
          <p:nvPr/>
        </p:nvSpPr>
        <p:spPr bwMode="auto">
          <a:xfrm>
            <a:off x="654844" y="1807570"/>
            <a:ext cx="444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A.</a:t>
            </a:r>
          </a:p>
        </p:txBody>
      </p:sp>
      <p:sp>
        <p:nvSpPr>
          <p:cNvPr id="26638" name="文本框 11"/>
          <p:cNvSpPr/>
          <p:nvPr/>
        </p:nvSpPr>
        <p:spPr>
          <a:xfrm>
            <a:off x="3247232" y="1147170"/>
            <a:ext cx="53657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C0504D"/>
                </a:solidFill>
              </a:rPr>
              <a:t>D</a:t>
            </a:r>
            <a:endParaRPr lang="en-US" altLang="zh-CN" sz="2400" b="1"/>
          </a:p>
        </p:txBody>
      </p:sp>
      <p:sp>
        <p:nvSpPr>
          <p:cNvPr id="28687" name="文本框 12"/>
          <p:cNvSpPr>
            <a:spLocks noChangeArrowheads="1"/>
          </p:cNvSpPr>
          <p:nvPr/>
        </p:nvSpPr>
        <p:spPr bwMode="auto">
          <a:xfrm>
            <a:off x="3894932" y="1866308"/>
            <a:ext cx="465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B.</a:t>
            </a:r>
          </a:p>
        </p:txBody>
      </p:sp>
      <p:sp>
        <p:nvSpPr>
          <p:cNvPr id="28688" name="文本框 13"/>
          <p:cNvSpPr>
            <a:spLocks noChangeArrowheads="1"/>
          </p:cNvSpPr>
          <p:nvPr/>
        </p:nvSpPr>
        <p:spPr bwMode="auto">
          <a:xfrm>
            <a:off x="654844" y="2493370"/>
            <a:ext cx="501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C.</a:t>
            </a:r>
          </a:p>
        </p:txBody>
      </p:sp>
      <p:sp>
        <p:nvSpPr>
          <p:cNvPr id="28689" name="文本框 14"/>
          <p:cNvSpPr>
            <a:spLocks noChangeArrowheads="1"/>
          </p:cNvSpPr>
          <p:nvPr/>
        </p:nvSpPr>
        <p:spPr bwMode="auto">
          <a:xfrm>
            <a:off x="3912394" y="2550520"/>
            <a:ext cx="447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23" name="Rectangle 3"/>
          <p:cNvSpPr/>
          <p:nvPr/>
        </p:nvSpPr>
        <p:spPr>
          <a:xfrm>
            <a:off x="2698750" y="342900"/>
            <a:ext cx="5770563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化简下列二次根式               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   </a:t>
            </a:r>
            <a:endParaRPr b="1">
              <a:latin typeface="宋体" panose="02010600030101010101" pitchFamily="2" charset="-12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052513" y="1589088"/>
          <a:ext cx="32321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r:id="rId3" imgW="889000" imgH="241300" progId="Equation.3">
                  <p:embed/>
                </p:oleObj>
              </mc:Choice>
              <mc:Fallback>
                <p:oleObj r:id="rId3" imgW="8890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1589088"/>
                        <a:ext cx="32321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194175" y="1624013"/>
          <a:ext cx="326072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r:id="rId5" imgW="862965" imgH="241300" progId="Equation.3">
                  <p:embed/>
                </p:oleObj>
              </mc:Choice>
              <mc:Fallback>
                <p:oleObj r:id="rId5" imgW="862965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175" y="1624013"/>
                        <a:ext cx="3260725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1260475" y="2644775"/>
          <a:ext cx="64738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r:id="rId7" imgW="1739900" imgH="241300" progId="Equation.3">
                  <p:embed/>
                </p:oleObj>
              </mc:Choice>
              <mc:Fallback>
                <p:oleObj r:id="rId7" imgW="17399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2644775"/>
                        <a:ext cx="64738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1373188" y="3500438"/>
          <a:ext cx="6238875" cy="151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r:id="rId9" imgW="1841500" imgH="444500" progId="Equation.3">
                  <p:embed/>
                </p:oleObj>
              </mc:Choice>
              <mc:Fallback>
                <p:oleObj r:id="rId9" imgW="18415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3500438"/>
                        <a:ext cx="6238875" cy="151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1042988" y="5170488"/>
          <a:ext cx="3276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r:id="rId11" imgW="901700" imgH="241300" progId="Equation.3">
                  <p:embed/>
                </p:oleObj>
              </mc:Choice>
              <mc:Fallback>
                <p:oleObj r:id="rId11" imgW="9017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170488"/>
                        <a:ext cx="32766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4319588" y="4649788"/>
          <a:ext cx="32924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r:id="rId13" imgW="1054100" imgH="444500" progId="Equation.3">
                  <p:embed/>
                </p:oleObj>
              </mc:Choice>
              <mc:Fallback>
                <p:oleObj r:id="rId13" imgW="1054100" imgH="444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88" y="4649788"/>
                        <a:ext cx="329247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1965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32" name="Rectangle 12"/>
          <p:cNvSpPr/>
          <p:nvPr/>
        </p:nvSpPr>
        <p:spPr>
          <a:xfrm>
            <a:off x="0" y="3927475"/>
            <a:ext cx="9144000" cy="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-396875" y="4581525"/>
            <a:ext cx="91424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2800350" y="1436688"/>
          <a:ext cx="1066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1" r:id="rId15" imgW="304800" imgH="228600" progId="Equation.3">
                  <p:embed/>
                </p:oleObj>
              </mc:Choice>
              <mc:Fallback>
                <p:oleObj r:id="rId15" imgW="3048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1436688"/>
                        <a:ext cx="10668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6227763" y="1493838"/>
          <a:ext cx="990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2" r:id="rId17" imgW="304800" imgH="228600" progId="Equation.3">
                  <p:embed/>
                </p:oleObj>
              </mc:Choice>
              <mc:Fallback>
                <p:oleObj r:id="rId17" imgW="3048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493838"/>
                        <a:ext cx="9906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2805113" y="2506663"/>
          <a:ext cx="9128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3" r:id="rId19" imgW="316865" imgH="215900" progId="Equation.3">
                  <p:embed/>
                </p:oleObj>
              </mc:Choice>
              <mc:Fallback>
                <p:oleObj r:id="rId19" imgW="316865" imgH="215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2506663"/>
                        <a:ext cx="91281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3" name="Object 17"/>
          <p:cNvGraphicFramePr>
            <a:graphicFrameLocks noChangeAspect="1"/>
          </p:cNvGraphicFramePr>
          <p:nvPr/>
        </p:nvGraphicFramePr>
        <p:xfrm>
          <a:off x="6227763" y="2597150"/>
          <a:ext cx="8382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r:id="rId21" imgW="304800" imgH="215900" progId="Equation.3">
                  <p:embed/>
                </p:oleObj>
              </mc:Choice>
              <mc:Fallback>
                <p:oleObj r:id="rId21" imgW="304800" imgH="2159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597150"/>
                        <a:ext cx="8382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2919413" y="3521075"/>
          <a:ext cx="8382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r:id="rId23" imgW="266700" imgH="431800" progId="Equation.3">
                  <p:embed/>
                </p:oleObj>
              </mc:Choice>
              <mc:Fallback>
                <p:oleObj r:id="rId23" imgW="266700" imgH="431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413" y="3521075"/>
                        <a:ext cx="8382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5" name="Object 19"/>
          <p:cNvGraphicFramePr>
            <a:graphicFrameLocks noChangeAspect="1"/>
          </p:cNvGraphicFramePr>
          <p:nvPr/>
        </p:nvGraphicFramePr>
        <p:xfrm>
          <a:off x="6154738" y="3716338"/>
          <a:ext cx="8382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r:id="rId25" imgW="304800" imgH="215900" progId="Equation.3">
                  <p:embed/>
                </p:oleObj>
              </mc:Choice>
              <mc:Fallback>
                <p:oleObj r:id="rId25" imgW="304800" imgH="2159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8" y="3716338"/>
                        <a:ext cx="8382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6" name="Object 20"/>
          <p:cNvGraphicFramePr>
            <a:graphicFrameLocks noChangeAspect="1"/>
          </p:cNvGraphicFramePr>
          <p:nvPr/>
        </p:nvGraphicFramePr>
        <p:xfrm>
          <a:off x="2843213" y="5013325"/>
          <a:ext cx="990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r:id="rId27" imgW="304800" imgH="228600" progId="Equation.3">
                  <p:embed/>
                </p:oleObj>
              </mc:Choice>
              <mc:Fallback>
                <p:oleObj r:id="rId27" imgW="30480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013325"/>
                        <a:ext cx="9906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6011863" y="4649788"/>
          <a:ext cx="1209675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r:id="rId29" imgW="355600" imgH="393700" progId="Equation.3">
                  <p:embed/>
                </p:oleObj>
              </mc:Choice>
              <mc:Fallback>
                <p:oleObj r:id="rId29" imgW="355600" imgH="393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649788"/>
                        <a:ext cx="1209675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58" name="Picture 22" descr="照片 046"/>
          <p:cNvPicPr>
            <a:picLocks noChangeAspect="1" noChangeArrowheads="1"/>
          </p:cNvPicPr>
          <p:nvPr/>
        </p:nvPicPr>
        <p:blipFill>
          <a:blip r:embed="rId31" cstate="email"/>
          <a:srcRect/>
          <a:stretch>
            <a:fillRect/>
          </a:stretch>
        </p:blipFill>
        <p:spPr bwMode="auto">
          <a:xfrm>
            <a:off x="396875" y="188913"/>
            <a:ext cx="3540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1042988" y="273050"/>
            <a:ext cx="1441450" cy="719138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复习</a:t>
            </a:r>
          </a:p>
        </p:txBody>
      </p:sp>
      <p:pic>
        <p:nvPicPr>
          <p:cNvPr id="14360" name="New picture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10871200" y="10312400"/>
            <a:ext cx="317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 fill="hold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 fill="hold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 fill="hold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 fill="hold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 fill="hold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 fill="hold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 fill="hold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 fill="hold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 fill="hold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 fill="hold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 fill="hold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 fill="hold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 fill="hold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 fill="hold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/>
          <p:nvPr/>
        </p:nvSpPr>
        <p:spPr>
          <a:xfrm>
            <a:off x="1260475" y="1341438"/>
            <a:ext cx="411480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1</a:t>
            </a:r>
            <a:r>
              <a:rPr lang="zh-CN" altLang="en-US" sz="3600" b="1" dirty="0">
                <a:latin typeface="Times New Roman" panose="02020603050405020304" pitchFamily="18" charset="0"/>
              </a:rPr>
              <a:t>、什么是同类项？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95400" y="2133600"/>
            <a:ext cx="6300788" cy="1384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所含</a:t>
            </a:r>
            <a:r>
              <a:rPr lang="en-US" altLang="en-US" sz="2800" b="1" dirty="0" err="1">
                <a:latin typeface="宋体" panose="02010600030101010101" pitchFamily="2" charset="-122"/>
              </a:rPr>
              <a:t>字母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相同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，并且</a:t>
            </a:r>
            <a:r>
              <a:rPr lang="en-US" altLang="en-US" sz="2800" b="1" dirty="0" err="1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相同字母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的</a:t>
            </a:r>
            <a:r>
              <a:rPr lang="en-US" altLang="en-US" sz="2800" b="1" dirty="0" err="1">
                <a:latin typeface="宋体" panose="02010600030101010101" pitchFamily="2" charset="-122"/>
              </a:rPr>
              <a:t>指数也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相同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的</a:t>
            </a:r>
            <a:r>
              <a:rPr lang="en-US" alt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项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，叫做同类项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148" name="Text Box 4"/>
          <p:cNvSpPr/>
          <p:nvPr/>
        </p:nvSpPr>
        <p:spPr>
          <a:xfrm>
            <a:off x="1260475" y="3717925"/>
            <a:ext cx="4537075" cy="11985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latin typeface="Times New Roman" panose="02020603050405020304" pitchFamily="18" charset="0"/>
              </a:rPr>
              <a:t>、怎样合并同类项</a:t>
            </a:r>
            <a:r>
              <a:rPr lang="en-US" altLang="zh-CN" sz="3600" b="1" dirty="0">
                <a:latin typeface="Times New Roman" panose="02020603050405020304" pitchFamily="18" charset="0"/>
              </a:rPr>
              <a:t>?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260475" y="44450"/>
            <a:ext cx="2879725" cy="10541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温故知新</a:t>
            </a:r>
            <a:endParaRPr lang="en-US" altLang="en-US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15366" name="Picture 6" descr="照片 0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6699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New picture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990388" y="12380913"/>
            <a:ext cx="3175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6152" name="文本框 1"/>
          <p:cNvSpPr/>
          <p:nvPr/>
        </p:nvSpPr>
        <p:spPr>
          <a:xfrm>
            <a:off x="1295400" y="4581525"/>
            <a:ext cx="6940550" cy="130317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   </a:t>
            </a:r>
            <a:r>
              <a:rPr lang="en-US" altLang="zh-CN" sz="2800" b="1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合并同类项就是把同类项的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系数相加减</a:t>
            </a:r>
            <a:r>
              <a:rPr lang="en-US" altLang="zh-CN" sz="2800" b="1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，字母和字母的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指数不变</a:t>
            </a:r>
            <a:r>
              <a:rPr lang="en-US" altLang="zh-CN" sz="2800" b="1" dirty="0" smtClean="0">
                <a:latin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en-US" altLang="zh-CN" sz="2800" b="1" dirty="0"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 fill="hold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nimBg="1"/>
      <p:bldP spid="61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552" y="1340768"/>
            <a:ext cx="8229600" cy="3450854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262800">
            <a:spAutoFit/>
          </a:bodyPr>
          <a:lstStyle/>
          <a:p>
            <a:pPr algn="ctr">
              <a:buFont typeface="Arial" panose="020B0604020202020204" pitchFamily="34" charset="0"/>
              <a:buNone/>
              <a:tabLst>
                <a:tab pos="2800350" algn="l"/>
              </a:tabLst>
            </a:pPr>
            <a:r>
              <a:rPr lang="zh-CN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学习目标：</a:t>
            </a:r>
            <a:endParaRPr lang="zh-CN" altLang="zh-CN" sz="3600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buFont typeface="Arial" panose="020B0604020202020204" pitchFamily="34" charset="0"/>
              <a:buNone/>
              <a:tabLst>
                <a:tab pos="2800350" algn="l"/>
              </a:tabLst>
            </a:pPr>
            <a:endParaRPr lang="zh-CN" altLang="zh-CN" sz="2800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buFont typeface="Arial" panose="020B0604020202020204" pitchFamily="34" charset="0"/>
              <a:buNone/>
              <a:tabLst>
                <a:tab pos="2800350" algn="l"/>
              </a:tabLst>
            </a:pP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了解同类二次根式的概念，掌握判断同类二次根式的方法；</a:t>
            </a:r>
          </a:p>
          <a:p>
            <a:pPr algn="just">
              <a:buFont typeface="Arial" panose="020B0604020202020204" pitchFamily="34" charset="0"/>
              <a:buNone/>
              <a:tabLst>
                <a:tab pos="2800350" algn="l"/>
              </a:tabLst>
            </a:pPr>
            <a:endParaRPr lang="zh-CN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buFont typeface="Arial" panose="020B0604020202020204" pitchFamily="34" charset="0"/>
              <a:buNone/>
              <a:tabLst>
                <a:tab pos="2800350" algn="l"/>
              </a:tabLst>
            </a:pP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掌握二次根式的加减运算法则，能运用法则进行二次根式的加减运算</a:t>
            </a:r>
            <a:r>
              <a:rPr lang="en-US" altLang="zh-CN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2800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8" name="Text Box 8"/>
          <p:cNvSpPr>
            <a:spLocks noChangeArrowheads="1"/>
          </p:cNvSpPr>
          <p:nvPr/>
        </p:nvSpPr>
        <p:spPr bwMode="auto">
          <a:xfrm>
            <a:off x="6927850" y="14843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1069975" y="2122488"/>
          <a:ext cx="6664325" cy="277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r:id="rId3" imgW="1943100" imgH="736600" progId="Equation.3">
                  <p:embed/>
                </p:oleObj>
              </mc:Choice>
              <mc:Fallback>
                <p:oleObj r:id="rId3" imgW="1943100" imgH="736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2122488"/>
                        <a:ext cx="6664325" cy="277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2" name="Group 7"/>
          <p:cNvGrpSpPr/>
          <p:nvPr/>
        </p:nvGrpSpPr>
        <p:grpSpPr bwMode="auto">
          <a:xfrm>
            <a:off x="323850" y="549275"/>
            <a:ext cx="5040313" cy="1006475"/>
            <a:chOff x="0" y="0"/>
            <a:chExt cx="3175" cy="635"/>
          </a:xfrm>
        </p:grpSpPr>
        <p:pic>
          <p:nvPicPr>
            <p:cNvPr id="17413" name="Picture 8" descr="1眼睛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771" cy="635"/>
            </a:xfrm>
            <a:prstGeom prst="rect">
              <a:avLst/>
            </a:prstGeom>
            <a:noFill/>
            <a:ln>
              <a:noFill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816" y="46"/>
              <a:ext cx="1361" cy="453"/>
            </a:xfrm>
            <a:prstGeom prst="rect">
              <a:avLst/>
            </a:prstGeom>
            <a:gradFill rotWithShape="1">
              <a:gsLst>
                <a:gs pos="0">
                  <a:srgbClr val="6E525B"/>
                </a:gs>
                <a:gs pos="50000">
                  <a:schemeClr val="bg1"/>
                </a:gs>
                <a:gs pos="100000">
                  <a:srgbClr val="6E525B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1088" y="0"/>
              <a:ext cx="2087" cy="40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 sz="36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观察</a:t>
              </a:r>
            </a:p>
          </p:txBody>
        </p:sp>
      </p:grpSp>
      <p:sp>
        <p:nvSpPr>
          <p:cNvPr id="8197" name="AutoShape 12"/>
          <p:cNvSpPr>
            <a:spLocks noChangeArrowheads="1"/>
          </p:cNvSpPr>
          <p:nvPr/>
        </p:nvSpPr>
        <p:spPr bwMode="auto">
          <a:xfrm>
            <a:off x="4860925" y="476250"/>
            <a:ext cx="3673475" cy="1441450"/>
          </a:xfrm>
          <a:prstGeom prst="cloudCallout">
            <a:avLst>
              <a:gd name="adj1" fmla="val 59250"/>
              <a:gd name="adj2" fmla="val 87046"/>
            </a:avLst>
          </a:prstGeom>
          <a:gradFill rotWithShape="1">
            <a:gsLst>
              <a:gs pos="0">
                <a:srgbClr val="FFE7F8"/>
              </a:gs>
              <a:gs pos="50000">
                <a:schemeClr val="bg1"/>
              </a:gs>
              <a:gs pos="100000">
                <a:srgbClr val="FFE7F8"/>
              </a:gs>
            </a:gsLst>
            <a:lin ang="5400000" scaled="1"/>
          </a:gradFill>
          <a:ln w="12700" algn="ctr">
            <a:solidFill>
              <a:srgbClr val="FF00FF"/>
            </a:solidFill>
            <a:rou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en-US" sz="3600" b="1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5205413" y="849313"/>
            <a:ext cx="29527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细黑" panose="02010600040101010101" pitchFamily="2" charset="-122"/>
              </a:rPr>
              <a:t>有什么发现？</a:t>
            </a:r>
          </a:p>
        </p:txBody>
      </p:sp>
      <p:sp>
        <p:nvSpPr>
          <p:cNvPr id="17418" name="Text Box 14"/>
          <p:cNvSpPr>
            <a:spLocks noChangeArrowheads="1"/>
          </p:cNvSpPr>
          <p:nvPr/>
        </p:nvSpPr>
        <p:spPr bwMode="auto">
          <a:xfrm>
            <a:off x="1187450" y="5086350"/>
            <a:ext cx="3095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3200" b="1">
              <a:solidFill>
                <a:srgbClr val="C0504D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37726" y="1196752"/>
            <a:ext cx="8229600" cy="3050744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262800">
            <a:spAutoFit/>
          </a:bodyPr>
          <a:lstStyle/>
          <a:p>
            <a:pPr algn="ctr">
              <a:buFont typeface="Arial" panose="020B0604020202020204" pitchFamily="34" charset="0"/>
              <a:buNone/>
              <a:tabLst>
                <a:tab pos="2800350" algn="l"/>
              </a:tabLst>
            </a:pPr>
            <a:r>
              <a:rPr lang="zh-CN" altLang="zh-CN" sz="54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同类二次根式</a:t>
            </a:r>
            <a:endParaRPr lang="zh-CN" altLang="zh-CN" sz="2800" dirty="0">
              <a:solidFill>
                <a:srgbClr val="C0504D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just">
              <a:buFont typeface="Arial" panose="020B0604020202020204" pitchFamily="34" charset="0"/>
              <a:buNone/>
              <a:tabLst>
                <a:tab pos="2800350" algn="l"/>
              </a:tabLst>
            </a:pPr>
            <a:r>
              <a:rPr lang="zh-CN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       </a:t>
            </a:r>
          </a:p>
          <a:p>
            <a:pPr algn="just">
              <a:buFont typeface="Arial" panose="020B0604020202020204" pitchFamily="34" charset="0"/>
              <a:buNone/>
              <a:tabLst>
                <a:tab pos="2800350" algn="l"/>
              </a:tabLst>
            </a:pPr>
            <a:r>
              <a:rPr lang="zh-CN" altLang="zh-C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zh-C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几个二次根式化成</a:t>
            </a:r>
            <a:r>
              <a:rPr lang="zh-CN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最简二次根式</a:t>
            </a:r>
            <a:r>
              <a:rPr lang="zh-CN" altLang="zh-C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后，如果被开方数</a:t>
            </a:r>
            <a:r>
              <a:rPr lang="zh-CN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相同</a:t>
            </a:r>
            <a:r>
              <a:rPr lang="zh-CN" altLang="zh-C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这几个二次根式就叫做同类二次根式</a:t>
            </a:r>
            <a:r>
              <a:rPr lang="en-US" altLang="zh-CN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800" dirty="0"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18435" name="Picture 7" descr="ZW_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135563"/>
            <a:ext cx="12954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8"/>
          <p:cNvSpPr>
            <a:spLocks noChangeArrowheads="1"/>
          </p:cNvSpPr>
          <p:nvPr/>
        </p:nvSpPr>
        <p:spPr bwMode="auto">
          <a:xfrm>
            <a:off x="6927850" y="14843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/>
          <p:nvPr/>
        </p:nvSpPr>
        <p:spPr>
          <a:xfrm>
            <a:off x="677863" y="2851150"/>
            <a:ext cx="6991350" cy="5207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A.①</a:t>
            </a:r>
            <a:r>
              <a:rPr lang="zh-CN" altLang="en-US" sz="2800" b="1">
                <a:latin typeface="Times New Roman" panose="02020603050405020304" pitchFamily="18" charset="0"/>
              </a:rPr>
              <a:t>和②    </a:t>
            </a:r>
            <a:r>
              <a:rPr lang="en-US" altLang="zh-CN" sz="2800" b="1">
                <a:latin typeface="Times New Roman" panose="02020603050405020304" pitchFamily="18" charset="0"/>
              </a:rPr>
              <a:t>B.②</a:t>
            </a:r>
            <a:r>
              <a:rPr lang="zh-CN" altLang="en-US" sz="2800" b="1">
                <a:latin typeface="Times New Roman" panose="02020603050405020304" pitchFamily="18" charset="0"/>
              </a:rPr>
              <a:t>和③     </a:t>
            </a:r>
            <a:r>
              <a:rPr lang="en-US" altLang="zh-CN" sz="2800" b="1">
                <a:latin typeface="Times New Roman" panose="02020603050405020304" pitchFamily="18" charset="0"/>
              </a:rPr>
              <a:t>C.①</a:t>
            </a:r>
            <a:r>
              <a:rPr lang="zh-CN" altLang="en-US" sz="2800" b="1">
                <a:latin typeface="Times New Roman" panose="02020603050405020304" pitchFamily="18" charset="0"/>
              </a:rPr>
              <a:t>和③    </a:t>
            </a:r>
            <a:r>
              <a:rPr lang="en-US" altLang="zh-CN" sz="2800" b="1">
                <a:latin typeface="Times New Roman" panose="02020603050405020304" pitchFamily="18" charset="0"/>
              </a:rPr>
              <a:t>D.③</a:t>
            </a:r>
            <a:r>
              <a:rPr lang="zh-CN" altLang="en-US" sz="2800" b="1">
                <a:latin typeface="Times New Roman" panose="02020603050405020304" pitchFamily="18" charset="0"/>
              </a:rPr>
              <a:t>和④</a:t>
            </a:r>
          </a:p>
        </p:txBody>
      </p:sp>
      <p:grpSp>
        <p:nvGrpSpPr>
          <p:cNvPr id="19459" name="Group 4"/>
          <p:cNvGrpSpPr/>
          <p:nvPr/>
        </p:nvGrpSpPr>
        <p:grpSpPr bwMode="auto">
          <a:xfrm>
            <a:off x="336550" y="1008063"/>
            <a:ext cx="7673975" cy="1065212"/>
            <a:chOff x="-56" y="14"/>
            <a:chExt cx="4703" cy="671"/>
          </a:xfrm>
        </p:grpSpPr>
        <p:sp>
          <p:nvSpPr>
            <p:cNvPr id="10291" name="Rectangle 5"/>
            <p:cNvSpPr>
              <a:spLocks noChangeArrowheads="1"/>
            </p:cNvSpPr>
            <p:nvPr/>
          </p:nvSpPr>
          <p:spPr bwMode="auto">
            <a:xfrm>
              <a:off x="-83" y="89"/>
              <a:ext cx="1992" cy="5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zh-CN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1.</a:t>
              </a:r>
              <a:r>
                <a:rPr lang="zh-CN" alt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以下二次根式：</a:t>
              </a:r>
            </a:p>
          </p:txBody>
        </p:sp>
        <p:sp>
          <p:nvSpPr>
            <p:cNvPr id="10292" name="Rectangle 6"/>
            <p:cNvSpPr/>
            <p:nvPr/>
          </p:nvSpPr>
          <p:spPr>
            <a:xfrm>
              <a:off x="2205" y="167"/>
              <a:ext cx="452" cy="329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ctr"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</a:rPr>
                <a:t>, ②</a:t>
              </a:r>
            </a:p>
          </p:txBody>
        </p:sp>
        <p:grpSp>
          <p:nvGrpSpPr>
            <p:cNvPr id="19462" name="Group 7"/>
            <p:cNvGrpSpPr/>
            <p:nvPr/>
          </p:nvGrpSpPr>
          <p:grpSpPr bwMode="auto">
            <a:xfrm>
              <a:off x="1724" y="91"/>
              <a:ext cx="533" cy="405"/>
              <a:chOff x="0" y="0"/>
              <a:chExt cx="533" cy="405"/>
            </a:xfrm>
          </p:grpSpPr>
          <p:sp>
            <p:nvSpPr>
              <p:cNvPr id="19463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453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4" name="未知"/>
              <p:cNvSpPr/>
              <p:nvPr/>
            </p:nvSpPr>
            <p:spPr bwMode="auto">
              <a:xfrm>
                <a:off x="136" y="108"/>
                <a:ext cx="375" cy="252"/>
              </a:xfrm>
              <a:custGeom>
                <a:avLst/>
                <a:gdLst>
                  <a:gd name="T0" fmla="*/ 0 w 748"/>
                  <a:gd name="T1" fmla="*/ 339 h 504"/>
                  <a:gd name="T2" fmla="*/ 65 w 748"/>
                  <a:gd name="T3" fmla="*/ 303 h 504"/>
                  <a:gd name="T4" fmla="*/ 167 w 748"/>
                  <a:gd name="T5" fmla="*/ 455 h 504"/>
                  <a:gd name="T6" fmla="*/ 283 w 748"/>
                  <a:gd name="T7" fmla="*/ 0 h 504"/>
                  <a:gd name="T8" fmla="*/ 748 w 748"/>
                  <a:gd name="T9" fmla="*/ 0 h 504"/>
                  <a:gd name="T10" fmla="*/ 748 w 748"/>
                  <a:gd name="T11" fmla="*/ 24 h 504"/>
                  <a:gd name="T12" fmla="*/ 300 w 748"/>
                  <a:gd name="T13" fmla="*/ 24 h 504"/>
                  <a:gd name="T14" fmla="*/ 178 w 748"/>
                  <a:gd name="T15" fmla="*/ 504 h 504"/>
                  <a:gd name="T16" fmla="*/ 155 w 748"/>
                  <a:gd name="T17" fmla="*/ 504 h 504"/>
                  <a:gd name="T18" fmla="*/ 40 w 748"/>
                  <a:gd name="T19" fmla="*/ 335 h 504"/>
                  <a:gd name="T20" fmla="*/ 7 w 748"/>
                  <a:gd name="T21" fmla="*/ 353 h 504"/>
                  <a:gd name="T22" fmla="*/ 0 w 748"/>
                  <a:gd name="T23" fmla="*/ 339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8" h="504">
                    <a:moveTo>
                      <a:pt x="0" y="339"/>
                    </a:moveTo>
                    <a:lnTo>
                      <a:pt x="65" y="303"/>
                    </a:lnTo>
                    <a:lnTo>
                      <a:pt x="167" y="455"/>
                    </a:lnTo>
                    <a:lnTo>
                      <a:pt x="283" y="0"/>
                    </a:lnTo>
                    <a:lnTo>
                      <a:pt x="748" y="0"/>
                    </a:lnTo>
                    <a:lnTo>
                      <a:pt x="748" y="24"/>
                    </a:lnTo>
                    <a:lnTo>
                      <a:pt x="300" y="24"/>
                    </a:lnTo>
                    <a:lnTo>
                      <a:pt x="178" y="504"/>
                    </a:lnTo>
                    <a:lnTo>
                      <a:pt x="155" y="504"/>
                    </a:lnTo>
                    <a:lnTo>
                      <a:pt x="40" y="335"/>
                    </a:lnTo>
                    <a:lnTo>
                      <a:pt x="7" y="353"/>
                    </a:lnTo>
                    <a:lnTo>
                      <a:pt x="0" y="339"/>
                    </a:lnTo>
                    <a:close/>
                  </a:path>
                </a:pathLst>
              </a:cu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5" name="Rectangle 11"/>
              <p:cNvSpPr>
                <a:spLocks noChangeArrowheads="1"/>
              </p:cNvSpPr>
              <p:nvPr/>
            </p:nvSpPr>
            <p:spPr bwMode="auto">
              <a:xfrm>
                <a:off x="277" y="95"/>
                <a:ext cx="256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3200" b="1">
                    <a:latin typeface="Times New Roman" panose="02020603050405020304" pitchFamily="18" charset="0"/>
                  </a:rPr>
                  <a:t>12</a:t>
                </a:r>
              </a:p>
            </p:txBody>
          </p:sp>
        </p:grpSp>
        <p:grpSp>
          <p:nvGrpSpPr>
            <p:cNvPr id="19466" name="Group 12"/>
            <p:cNvGrpSpPr/>
            <p:nvPr/>
          </p:nvGrpSpPr>
          <p:grpSpPr bwMode="auto">
            <a:xfrm>
              <a:off x="2657" y="199"/>
              <a:ext cx="376" cy="340"/>
              <a:chOff x="71" y="18"/>
              <a:chExt cx="376" cy="340"/>
            </a:xfrm>
          </p:grpSpPr>
          <p:sp>
            <p:nvSpPr>
              <p:cNvPr id="19467" name="未知"/>
              <p:cNvSpPr/>
              <p:nvPr/>
            </p:nvSpPr>
            <p:spPr bwMode="auto">
              <a:xfrm>
                <a:off x="71" y="18"/>
                <a:ext cx="376" cy="268"/>
              </a:xfrm>
              <a:custGeom>
                <a:avLst/>
                <a:gdLst>
                  <a:gd name="T0" fmla="*/ 0 w 618"/>
                  <a:gd name="T1" fmla="*/ 301 h 446"/>
                  <a:gd name="T2" fmla="*/ 39 w 618"/>
                  <a:gd name="T3" fmla="*/ 277 h 446"/>
                  <a:gd name="T4" fmla="*/ 132 w 618"/>
                  <a:gd name="T5" fmla="*/ 446 h 446"/>
                  <a:gd name="T6" fmla="*/ 234 w 618"/>
                  <a:gd name="T7" fmla="*/ 0 h 446"/>
                  <a:gd name="T8" fmla="*/ 618 w 618"/>
                  <a:gd name="T9" fmla="*/ 0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446">
                    <a:moveTo>
                      <a:pt x="0" y="301"/>
                    </a:moveTo>
                    <a:lnTo>
                      <a:pt x="39" y="277"/>
                    </a:lnTo>
                    <a:lnTo>
                      <a:pt x="132" y="446"/>
                    </a:lnTo>
                    <a:lnTo>
                      <a:pt x="234" y="0"/>
                    </a:lnTo>
                    <a:lnTo>
                      <a:pt x="618" y="0"/>
                    </a:lnTo>
                  </a:path>
                </a:pathLst>
              </a:custGeom>
              <a:noFill/>
              <a:ln w="28575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8" name="Rectangle 14"/>
              <p:cNvSpPr>
                <a:spLocks noChangeArrowheads="1"/>
              </p:cNvSpPr>
              <p:nvPr/>
            </p:nvSpPr>
            <p:spPr bwMode="auto">
              <a:xfrm>
                <a:off x="347" y="31"/>
                <a:ext cx="7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9469" name="Rectangle 15"/>
              <p:cNvSpPr>
                <a:spLocks noChangeArrowheads="1"/>
              </p:cNvSpPr>
              <p:nvPr/>
            </p:nvSpPr>
            <p:spPr bwMode="auto">
              <a:xfrm>
                <a:off x="231" y="48"/>
                <a:ext cx="12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32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19470" name="Group 16"/>
            <p:cNvGrpSpPr/>
            <p:nvPr/>
          </p:nvGrpSpPr>
          <p:grpSpPr bwMode="auto">
            <a:xfrm>
              <a:off x="4128" y="14"/>
              <a:ext cx="519" cy="671"/>
              <a:chOff x="0" y="14"/>
              <a:chExt cx="519" cy="671"/>
            </a:xfrm>
          </p:grpSpPr>
          <p:sp>
            <p:nvSpPr>
              <p:cNvPr id="19471" name="AutoShape 17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14"/>
                <a:ext cx="399" cy="6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2" name="Line 18"/>
              <p:cNvSpPr>
                <a:spLocks noChangeShapeType="1"/>
              </p:cNvSpPr>
              <p:nvPr/>
            </p:nvSpPr>
            <p:spPr bwMode="auto">
              <a:xfrm>
                <a:off x="381" y="356"/>
                <a:ext cx="138" cy="1"/>
              </a:xfrm>
              <a:prstGeom prst="line">
                <a:avLst/>
              </a:prstGeom>
              <a:noFill/>
              <a:ln w="19050" algn="ctr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3" name="未知"/>
              <p:cNvSpPr/>
              <p:nvPr/>
            </p:nvSpPr>
            <p:spPr bwMode="auto">
              <a:xfrm>
                <a:off x="195" y="39"/>
                <a:ext cx="314" cy="585"/>
              </a:xfrm>
              <a:custGeom>
                <a:avLst/>
                <a:gdLst>
                  <a:gd name="T0" fmla="*/ 0 w 629"/>
                  <a:gd name="T1" fmla="*/ 784 h 1169"/>
                  <a:gd name="T2" fmla="*/ 64 w 629"/>
                  <a:gd name="T3" fmla="*/ 702 h 1169"/>
                  <a:gd name="T4" fmla="*/ 164 w 629"/>
                  <a:gd name="T5" fmla="*/ 1068 h 1169"/>
                  <a:gd name="T6" fmla="*/ 279 w 629"/>
                  <a:gd name="T7" fmla="*/ 0 h 1169"/>
                  <a:gd name="T8" fmla="*/ 629 w 629"/>
                  <a:gd name="T9" fmla="*/ 0 h 1169"/>
                  <a:gd name="T10" fmla="*/ 629 w 629"/>
                  <a:gd name="T11" fmla="*/ 23 h 1169"/>
                  <a:gd name="T12" fmla="*/ 298 w 629"/>
                  <a:gd name="T13" fmla="*/ 23 h 1169"/>
                  <a:gd name="T14" fmla="*/ 176 w 629"/>
                  <a:gd name="T15" fmla="*/ 1169 h 1169"/>
                  <a:gd name="T16" fmla="*/ 153 w 629"/>
                  <a:gd name="T17" fmla="*/ 1169 h 1169"/>
                  <a:gd name="T18" fmla="*/ 39 w 629"/>
                  <a:gd name="T19" fmla="*/ 759 h 1169"/>
                  <a:gd name="T20" fmla="*/ 12 w 629"/>
                  <a:gd name="T21" fmla="*/ 794 h 1169"/>
                  <a:gd name="T22" fmla="*/ 0 w 629"/>
                  <a:gd name="T23" fmla="*/ 784 h 1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9" h="1169">
                    <a:moveTo>
                      <a:pt x="0" y="784"/>
                    </a:moveTo>
                    <a:lnTo>
                      <a:pt x="64" y="702"/>
                    </a:lnTo>
                    <a:lnTo>
                      <a:pt x="164" y="1068"/>
                    </a:lnTo>
                    <a:lnTo>
                      <a:pt x="279" y="0"/>
                    </a:lnTo>
                    <a:lnTo>
                      <a:pt x="629" y="0"/>
                    </a:lnTo>
                    <a:lnTo>
                      <a:pt x="629" y="23"/>
                    </a:lnTo>
                    <a:lnTo>
                      <a:pt x="298" y="23"/>
                    </a:lnTo>
                    <a:lnTo>
                      <a:pt x="176" y="1169"/>
                    </a:lnTo>
                    <a:lnTo>
                      <a:pt x="153" y="1169"/>
                    </a:lnTo>
                    <a:lnTo>
                      <a:pt x="39" y="759"/>
                    </a:lnTo>
                    <a:lnTo>
                      <a:pt x="12" y="794"/>
                    </a:lnTo>
                    <a:lnTo>
                      <a:pt x="0" y="784"/>
                    </a:lnTo>
                    <a:close/>
                  </a:path>
                </a:pathLst>
              </a:cu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4" name="Rectangle 21"/>
              <p:cNvSpPr>
                <a:spLocks noChangeArrowheads="1"/>
              </p:cNvSpPr>
              <p:nvPr/>
            </p:nvSpPr>
            <p:spPr bwMode="auto">
              <a:xfrm>
                <a:off x="381" y="46"/>
                <a:ext cx="12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32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9475" name="Rectangle 22"/>
              <p:cNvSpPr>
                <a:spLocks noChangeArrowheads="1"/>
              </p:cNvSpPr>
              <p:nvPr/>
            </p:nvSpPr>
            <p:spPr bwMode="auto">
              <a:xfrm>
                <a:off x="386" y="357"/>
                <a:ext cx="12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32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9476" name="Group 23"/>
            <p:cNvGrpSpPr/>
            <p:nvPr/>
          </p:nvGrpSpPr>
          <p:grpSpPr bwMode="auto">
            <a:xfrm>
              <a:off x="3402" y="181"/>
              <a:ext cx="483" cy="375"/>
              <a:chOff x="0" y="0"/>
              <a:chExt cx="483" cy="375"/>
            </a:xfrm>
          </p:grpSpPr>
          <p:sp>
            <p:nvSpPr>
              <p:cNvPr id="19477" name="AutoShape 2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483" cy="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8" name="未知"/>
              <p:cNvSpPr/>
              <p:nvPr/>
            </p:nvSpPr>
            <p:spPr bwMode="auto">
              <a:xfrm>
                <a:off x="40" y="48"/>
                <a:ext cx="395" cy="247"/>
              </a:xfrm>
              <a:custGeom>
                <a:avLst/>
                <a:gdLst>
                  <a:gd name="T0" fmla="*/ 0 w 653"/>
                  <a:gd name="T1" fmla="*/ 274 h 405"/>
                  <a:gd name="T2" fmla="*/ 39 w 653"/>
                  <a:gd name="T3" fmla="*/ 252 h 405"/>
                  <a:gd name="T4" fmla="*/ 132 w 653"/>
                  <a:gd name="T5" fmla="*/ 405 h 405"/>
                  <a:gd name="T6" fmla="*/ 234 w 653"/>
                  <a:gd name="T7" fmla="*/ 0 h 405"/>
                  <a:gd name="T8" fmla="*/ 653 w 653"/>
                  <a:gd name="T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3" h="405">
                    <a:moveTo>
                      <a:pt x="0" y="274"/>
                    </a:moveTo>
                    <a:lnTo>
                      <a:pt x="39" y="252"/>
                    </a:lnTo>
                    <a:lnTo>
                      <a:pt x="132" y="405"/>
                    </a:lnTo>
                    <a:lnTo>
                      <a:pt x="234" y="0"/>
                    </a:lnTo>
                    <a:lnTo>
                      <a:pt x="653" y="0"/>
                    </a:lnTo>
                  </a:path>
                </a:pathLst>
              </a:custGeom>
              <a:noFill/>
              <a:ln w="0" algn="ctr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9" name="未知"/>
              <p:cNvSpPr/>
              <p:nvPr/>
            </p:nvSpPr>
            <p:spPr bwMode="auto">
              <a:xfrm>
                <a:off x="39" y="43"/>
                <a:ext cx="396" cy="252"/>
              </a:xfrm>
              <a:custGeom>
                <a:avLst/>
                <a:gdLst>
                  <a:gd name="T0" fmla="*/ 0 w 792"/>
                  <a:gd name="T1" fmla="*/ 339 h 505"/>
                  <a:gd name="T2" fmla="*/ 64 w 792"/>
                  <a:gd name="T3" fmla="*/ 304 h 505"/>
                  <a:gd name="T4" fmla="*/ 165 w 792"/>
                  <a:gd name="T5" fmla="*/ 456 h 505"/>
                  <a:gd name="T6" fmla="*/ 278 w 792"/>
                  <a:gd name="T7" fmla="*/ 0 h 505"/>
                  <a:gd name="T8" fmla="*/ 792 w 792"/>
                  <a:gd name="T9" fmla="*/ 0 h 505"/>
                  <a:gd name="T10" fmla="*/ 792 w 792"/>
                  <a:gd name="T11" fmla="*/ 23 h 505"/>
                  <a:gd name="T12" fmla="*/ 295 w 792"/>
                  <a:gd name="T13" fmla="*/ 23 h 505"/>
                  <a:gd name="T14" fmla="*/ 175 w 792"/>
                  <a:gd name="T15" fmla="*/ 505 h 505"/>
                  <a:gd name="T16" fmla="*/ 152 w 792"/>
                  <a:gd name="T17" fmla="*/ 505 h 505"/>
                  <a:gd name="T18" fmla="*/ 39 w 792"/>
                  <a:gd name="T19" fmla="*/ 333 h 505"/>
                  <a:gd name="T20" fmla="*/ 8 w 792"/>
                  <a:gd name="T21" fmla="*/ 353 h 505"/>
                  <a:gd name="T22" fmla="*/ 0 w 792"/>
                  <a:gd name="T23" fmla="*/ 339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2" h="505">
                    <a:moveTo>
                      <a:pt x="0" y="339"/>
                    </a:moveTo>
                    <a:lnTo>
                      <a:pt x="64" y="304"/>
                    </a:lnTo>
                    <a:lnTo>
                      <a:pt x="165" y="456"/>
                    </a:lnTo>
                    <a:lnTo>
                      <a:pt x="278" y="0"/>
                    </a:lnTo>
                    <a:lnTo>
                      <a:pt x="792" y="0"/>
                    </a:lnTo>
                    <a:lnTo>
                      <a:pt x="792" y="23"/>
                    </a:lnTo>
                    <a:lnTo>
                      <a:pt x="295" y="23"/>
                    </a:lnTo>
                    <a:lnTo>
                      <a:pt x="175" y="505"/>
                    </a:lnTo>
                    <a:lnTo>
                      <a:pt x="152" y="505"/>
                    </a:lnTo>
                    <a:lnTo>
                      <a:pt x="39" y="333"/>
                    </a:lnTo>
                    <a:lnTo>
                      <a:pt x="8" y="353"/>
                    </a:lnTo>
                    <a:lnTo>
                      <a:pt x="0" y="339"/>
                    </a:lnTo>
                    <a:close/>
                  </a:path>
                </a:pathLst>
              </a:custGeom>
              <a:solidFill>
                <a:srgbClr val="000000"/>
              </a:solidFill>
              <a:ln w="9525" algn="ctr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0" name="Rectangle 27"/>
              <p:cNvSpPr>
                <a:spLocks noChangeArrowheads="1"/>
              </p:cNvSpPr>
              <p:nvPr/>
            </p:nvSpPr>
            <p:spPr bwMode="auto">
              <a:xfrm>
                <a:off x="192" y="65"/>
                <a:ext cx="256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3200" b="1">
                    <a:latin typeface="Times New Roman" panose="02020603050405020304" pitchFamily="18" charset="0"/>
                  </a:rPr>
                  <a:t>27</a:t>
                </a:r>
              </a:p>
            </p:txBody>
          </p:sp>
        </p:grpSp>
        <p:sp>
          <p:nvSpPr>
            <p:cNvPr id="10297" name="Rectangle 28"/>
            <p:cNvSpPr/>
            <p:nvPr/>
          </p:nvSpPr>
          <p:spPr>
            <a:xfrm>
              <a:off x="3883" y="208"/>
              <a:ext cx="451" cy="329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ctr"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</a:rPr>
                <a:t>, ④</a:t>
              </a:r>
            </a:p>
          </p:txBody>
        </p:sp>
        <p:sp>
          <p:nvSpPr>
            <p:cNvPr id="10298" name="Rectangle 29"/>
            <p:cNvSpPr/>
            <p:nvPr/>
          </p:nvSpPr>
          <p:spPr>
            <a:xfrm>
              <a:off x="3029" y="208"/>
              <a:ext cx="452" cy="329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ctr"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</a:rPr>
                <a:t>, ③</a:t>
              </a:r>
            </a:p>
          </p:txBody>
        </p:sp>
        <p:sp>
          <p:nvSpPr>
            <p:cNvPr id="10299" name="Rectangle 30"/>
            <p:cNvSpPr/>
            <p:nvPr/>
          </p:nvSpPr>
          <p:spPr>
            <a:xfrm>
              <a:off x="1591" y="147"/>
              <a:ext cx="300" cy="329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ctr"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</a:rPr>
                <a:t>①</a:t>
              </a:r>
            </a:p>
          </p:txBody>
        </p:sp>
      </p:grpSp>
      <p:grpSp>
        <p:nvGrpSpPr>
          <p:cNvPr id="19484" name="Group 31"/>
          <p:cNvGrpSpPr/>
          <p:nvPr/>
        </p:nvGrpSpPr>
        <p:grpSpPr bwMode="auto">
          <a:xfrm>
            <a:off x="654050" y="1960563"/>
            <a:ext cx="6469063" cy="555625"/>
            <a:chOff x="0" y="25"/>
            <a:chExt cx="4075" cy="350"/>
          </a:xfrm>
        </p:grpSpPr>
        <p:sp>
          <p:nvSpPr>
            <p:cNvPr id="19485" name="Rectangle 32"/>
            <p:cNvSpPr>
              <a:spLocks noChangeArrowheads="1"/>
            </p:cNvSpPr>
            <p:nvPr/>
          </p:nvSpPr>
          <p:spPr bwMode="auto">
            <a:xfrm>
              <a:off x="0" y="25"/>
              <a:ext cx="791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</a:rPr>
                <a:t>中，与</a:t>
              </a:r>
            </a:p>
          </p:txBody>
        </p:sp>
        <p:grpSp>
          <p:nvGrpSpPr>
            <p:cNvPr id="19486" name="Group 33"/>
            <p:cNvGrpSpPr/>
            <p:nvPr/>
          </p:nvGrpSpPr>
          <p:grpSpPr bwMode="auto">
            <a:xfrm>
              <a:off x="748" y="43"/>
              <a:ext cx="265" cy="332"/>
              <a:chOff x="68" y="43"/>
              <a:chExt cx="265" cy="332"/>
            </a:xfrm>
          </p:grpSpPr>
          <p:sp>
            <p:nvSpPr>
              <p:cNvPr id="19487" name="未知"/>
              <p:cNvSpPr/>
              <p:nvPr/>
            </p:nvSpPr>
            <p:spPr bwMode="auto">
              <a:xfrm>
                <a:off x="68" y="43"/>
                <a:ext cx="262" cy="247"/>
              </a:xfrm>
              <a:custGeom>
                <a:avLst/>
                <a:gdLst>
                  <a:gd name="T0" fmla="*/ 0 w 431"/>
                  <a:gd name="T1" fmla="*/ 274 h 405"/>
                  <a:gd name="T2" fmla="*/ 39 w 431"/>
                  <a:gd name="T3" fmla="*/ 252 h 405"/>
                  <a:gd name="T4" fmla="*/ 132 w 431"/>
                  <a:gd name="T5" fmla="*/ 405 h 405"/>
                  <a:gd name="T6" fmla="*/ 234 w 431"/>
                  <a:gd name="T7" fmla="*/ 0 h 405"/>
                  <a:gd name="T8" fmla="*/ 431 w 431"/>
                  <a:gd name="T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1" h="405">
                    <a:moveTo>
                      <a:pt x="0" y="274"/>
                    </a:moveTo>
                    <a:lnTo>
                      <a:pt x="39" y="252"/>
                    </a:lnTo>
                    <a:lnTo>
                      <a:pt x="132" y="405"/>
                    </a:lnTo>
                    <a:lnTo>
                      <a:pt x="234" y="0"/>
                    </a:lnTo>
                    <a:lnTo>
                      <a:pt x="431" y="0"/>
                    </a:lnTo>
                  </a:path>
                </a:pathLst>
              </a:custGeom>
              <a:noFill/>
              <a:ln w="28575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8" name="Rectangle 38"/>
              <p:cNvSpPr>
                <a:spLocks noChangeArrowheads="1"/>
              </p:cNvSpPr>
              <p:nvPr/>
            </p:nvSpPr>
            <p:spPr bwMode="auto">
              <a:xfrm>
                <a:off x="205" y="65"/>
                <a:ext cx="12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32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19489" name="Rectangle 39"/>
            <p:cNvSpPr>
              <a:spLocks noChangeArrowheads="1"/>
            </p:cNvSpPr>
            <p:nvPr/>
          </p:nvSpPr>
          <p:spPr bwMode="auto">
            <a:xfrm>
              <a:off x="979" y="43"/>
              <a:ext cx="3096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</a:rPr>
                <a:t>是同类二次根式的是（        ）</a:t>
              </a:r>
              <a:r>
                <a:rPr lang="en-US" altLang="zh-CN" sz="2800" b="1">
                  <a:latin typeface="Times New Roman" panose="02020603050405020304" pitchFamily="18" charset="0"/>
                </a:rPr>
                <a:t>.</a:t>
              </a:r>
            </a:p>
          </p:txBody>
        </p:sp>
      </p:grpSp>
      <p:pic>
        <p:nvPicPr>
          <p:cNvPr id="19490" name="Picture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950" y="117475"/>
            <a:ext cx="21939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41"/>
          <p:cNvSpPr/>
          <p:nvPr/>
        </p:nvSpPr>
        <p:spPr>
          <a:xfrm>
            <a:off x="539750" y="3559175"/>
            <a:ext cx="6953250" cy="5207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2.</a:t>
            </a:r>
            <a:r>
              <a:rPr lang="zh-CN" altLang="en-US" sz="2800" b="1">
                <a:latin typeface="Times New Roman" panose="02020603050405020304" pitchFamily="18" charset="0"/>
              </a:rPr>
              <a:t>下列二次根式中，哪些是同类二次根式？</a:t>
            </a:r>
          </a:p>
        </p:txBody>
      </p:sp>
      <p:grpSp>
        <p:nvGrpSpPr>
          <p:cNvPr id="19492" name="Group 76"/>
          <p:cNvGrpSpPr/>
          <p:nvPr/>
        </p:nvGrpSpPr>
        <p:grpSpPr bwMode="auto">
          <a:xfrm>
            <a:off x="404813" y="5305425"/>
            <a:ext cx="4465637" cy="882650"/>
            <a:chOff x="0" y="0"/>
            <a:chExt cx="2813" cy="556"/>
          </a:xfrm>
        </p:grpSpPr>
        <p:grpSp>
          <p:nvGrpSpPr>
            <p:cNvPr id="19493" name="Group 77"/>
            <p:cNvGrpSpPr/>
            <p:nvPr/>
          </p:nvGrpSpPr>
          <p:grpSpPr bwMode="auto">
            <a:xfrm>
              <a:off x="0" y="0"/>
              <a:ext cx="1089" cy="556"/>
              <a:chOff x="0" y="0"/>
              <a:chExt cx="1089" cy="556"/>
            </a:xfrm>
          </p:grpSpPr>
          <p:sp>
            <p:nvSpPr>
              <p:cNvPr id="19494" name="Line 78"/>
              <p:cNvSpPr>
                <a:spLocks noChangeShapeType="1"/>
              </p:cNvSpPr>
              <p:nvPr/>
            </p:nvSpPr>
            <p:spPr bwMode="auto">
              <a:xfrm flipV="1">
                <a:off x="0" y="284"/>
                <a:ext cx="25" cy="14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5" name="Line 79"/>
              <p:cNvSpPr>
                <a:spLocks noChangeShapeType="1"/>
              </p:cNvSpPr>
              <p:nvPr/>
            </p:nvSpPr>
            <p:spPr bwMode="auto">
              <a:xfrm>
                <a:off x="25" y="288"/>
                <a:ext cx="36" cy="66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6" name="Line 80"/>
              <p:cNvSpPr>
                <a:spLocks noChangeShapeType="1"/>
              </p:cNvSpPr>
              <p:nvPr/>
            </p:nvSpPr>
            <p:spPr bwMode="auto">
              <a:xfrm flipV="1">
                <a:off x="65" y="158"/>
                <a:ext cx="48" cy="196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7" name="Line 81"/>
              <p:cNvSpPr>
                <a:spLocks noChangeShapeType="1"/>
              </p:cNvSpPr>
              <p:nvPr/>
            </p:nvSpPr>
            <p:spPr bwMode="auto">
              <a:xfrm>
                <a:off x="113" y="158"/>
                <a:ext cx="189" cy="1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8" name="Rectangle 82"/>
              <p:cNvSpPr>
                <a:spLocks noChangeArrowheads="1"/>
              </p:cNvSpPr>
              <p:nvPr/>
            </p:nvSpPr>
            <p:spPr bwMode="auto">
              <a:xfrm>
                <a:off x="308" y="170"/>
                <a:ext cx="56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,</a:t>
                </a:r>
              </a:p>
            </p:txBody>
          </p:sp>
          <p:sp>
            <p:nvSpPr>
              <p:cNvPr id="19499" name="Rectangle 83"/>
              <p:cNvSpPr>
                <a:spLocks noChangeArrowheads="1"/>
              </p:cNvSpPr>
              <p:nvPr/>
            </p:nvSpPr>
            <p:spPr bwMode="auto">
              <a:xfrm>
                <a:off x="104" y="170"/>
                <a:ext cx="224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18</a:t>
                </a:r>
              </a:p>
            </p:txBody>
          </p:sp>
          <p:sp>
            <p:nvSpPr>
              <p:cNvPr id="19500" name="Line 84"/>
              <p:cNvSpPr>
                <a:spLocks noChangeShapeType="1"/>
              </p:cNvSpPr>
              <p:nvPr/>
            </p:nvSpPr>
            <p:spPr bwMode="auto">
              <a:xfrm flipV="1">
                <a:off x="381" y="284"/>
                <a:ext cx="25" cy="14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1" name="Line 85"/>
              <p:cNvSpPr>
                <a:spLocks noChangeShapeType="1"/>
              </p:cNvSpPr>
              <p:nvPr/>
            </p:nvSpPr>
            <p:spPr bwMode="auto">
              <a:xfrm>
                <a:off x="406" y="288"/>
                <a:ext cx="35" cy="66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2" name="Line 86"/>
              <p:cNvSpPr>
                <a:spLocks noChangeShapeType="1"/>
              </p:cNvSpPr>
              <p:nvPr/>
            </p:nvSpPr>
            <p:spPr bwMode="auto">
              <a:xfrm flipV="1">
                <a:off x="445" y="158"/>
                <a:ext cx="48" cy="196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3" name="Line 87"/>
              <p:cNvSpPr>
                <a:spLocks noChangeShapeType="1"/>
              </p:cNvSpPr>
              <p:nvPr/>
            </p:nvSpPr>
            <p:spPr bwMode="auto">
              <a:xfrm>
                <a:off x="493" y="158"/>
                <a:ext cx="104" cy="1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4" name="Rectangle 88"/>
              <p:cNvSpPr>
                <a:spLocks noChangeArrowheads="1"/>
              </p:cNvSpPr>
              <p:nvPr/>
            </p:nvSpPr>
            <p:spPr bwMode="auto">
              <a:xfrm>
                <a:off x="603" y="170"/>
                <a:ext cx="225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en-US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和</a:t>
                </a:r>
              </a:p>
            </p:txBody>
          </p:sp>
          <p:sp>
            <p:nvSpPr>
              <p:cNvPr id="19505" name="Rectangle 89"/>
              <p:cNvSpPr>
                <a:spLocks noChangeArrowheads="1"/>
              </p:cNvSpPr>
              <p:nvPr/>
            </p:nvSpPr>
            <p:spPr bwMode="auto">
              <a:xfrm>
                <a:off x="496" y="170"/>
                <a:ext cx="11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19506" name="Line 90"/>
              <p:cNvSpPr>
                <a:spLocks noChangeShapeType="1"/>
              </p:cNvSpPr>
              <p:nvPr/>
            </p:nvSpPr>
            <p:spPr bwMode="auto">
              <a:xfrm>
                <a:off x="955" y="258"/>
                <a:ext cx="118" cy="1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7" name="Line 91"/>
              <p:cNvSpPr>
                <a:spLocks noChangeShapeType="1"/>
              </p:cNvSpPr>
              <p:nvPr/>
            </p:nvSpPr>
            <p:spPr bwMode="auto">
              <a:xfrm flipV="1">
                <a:off x="828" y="290"/>
                <a:ext cx="25" cy="14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8" name="Line 92"/>
              <p:cNvSpPr>
                <a:spLocks noChangeShapeType="1"/>
              </p:cNvSpPr>
              <p:nvPr/>
            </p:nvSpPr>
            <p:spPr bwMode="auto">
              <a:xfrm>
                <a:off x="853" y="294"/>
                <a:ext cx="36" cy="172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09" name="Line 93"/>
              <p:cNvSpPr>
                <a:spLocks noChangeShapeType="1"/>
              </p:cNvSpPr>
              <p:nvPr/>
            </p:nvSpPr>
            <p:spPr bwMode="auto">
              <a:xfrm flipV="1">
                <a:off x="893" y="0"/>
                <a:ext cx="47" cy="466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0" name="Line 94"/>
              <p:cNvSpPr>
                <a:spLocks noChangeShapeType="1"/>
              </p:cNvSpPr>
              <p:nvPr/>
            </p:nvSpPr>
            <p:spPr bwMode="auto">
              <a:xfrm>
                <a:off x="940" y="0"/>
                <a:ext cx="149" cy="1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1" name="Rectangle 95"/>
              <p:cNvSpPr>
                <a:spLocks noChangeArrowheads="1"/>
              </p:cNvSpPr>
              <p:nvPr/>
            </p:nvSpPr>
            <p:spPr bwMode="auto">
              <a:xfrm>
                <a:off x="969" y="285"/>
                <a:ext cx="11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9512" name="Rectangle 96"/>
              <p:cNvSpPr>
                <a:spLocks noChangeArrowheads="1"/>
              </p:cNvSpPr>
              <p:nvPr/>
            </p:nvSpPr>
            <p:spPr bwMode="auto">
              <a:xfrm>
                <a:off x="965" y="11"/>
                <a:ext cx="11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9513" name="Text Box 97"/>
            <p:cNvSpPr>
              <a:spLocks noChangeArrowheads="1"/>
            </p:cNvSpPr>
            <p:nvPr/>
          </p:nvSpPr>
          <p:spPr bwMode="auto">
            <a:xfrm>
              <a:off x="1089" y="114"/>
              <a:ext cx="1724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是同类二次根式，</a:t>
              </a:r>
            </a:p>
          </p:txBody>
        </p:sp>
      </p:grpSp>
      <p:grpSp>
        <p:nvGrpSpPr>
          <p:cNvPr id="19514" name="Group 98"/>
          <p:cNvGrpSpPr/>
          <p:nvPr/>
        </p:nvGrpSpPr>
        <p:grpSpPr bwMode="auto">
          <a:xfrm>
            <a:off x="4870450" y="5324475"/>
            <a:ext cx="4013200" cy="882650"/>
            <a:chOff x="0" y="0"/>
            <a:chExt cx="2529" cy="557"/>
          </a:xfrm>
        </p:grpSpPr>
        <p:grpSp>
          <p:nvGrpSpPr>
            <p:cNvPr id="19515" name="Group 99"/>
            <p:cNvGrpSpPr/>
            <p:nvPr/>
          </p:nvGrpSpPr>
          <p:grpSpPr bwMode="auto">
            <a:xfrm>
              <a:off x="0" y="0"/>
              <a:ext cx="883" cy="557"/>
              <a:chOff x="0" y="0"/>
              <a:chExt cx="883" cy="557"/>
            </a:xfrm>
          </p:grpSpPr>
          <p:sp>
            <p:nvSpPr>
              <p:cNvPr id="19516" name="Line 100"/>
              <p:cNvSpPr>
                <a:spLocks noChangeShapeType="1"/>
              </p:cNvSpPr>
              <p:nvPr/>
            </p:nvSpPr>
            <p:spPr bwMode="auto">
              <a:xfrm flipV="1">
                <a:off x="0" y="282"/>
                <a:ext cx="24" cy="14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7" name="Line 101"/>
              <p:cNvSpPr>
                <a:spLocks noChangeShapeType="1"/>
              </p:cNvSpPr>
              <p:nvPr/>
            </p:nvSpPr>
            <p:spPr bwMode="auto">
              <a:xfrm>
                <a:off x="24" y="286"/>
                <a:ext cx="36" cy="65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8" name="Line 102"/>
              <p:cNvSpPr>
                <a:spLocks noChangeShapeType="1"/>
              </p:cNvSpPr>
              <p:nvPr/>
            </p:nvSpPr>
            <p:spPr bwMode="auto">
              <a:xfrm flipV="1">
                <a:off x="64" y="158"/>
                <a:ext cx="48" cy="193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19" name="Line 103"/>
              <p:cNvSpPr>
                <a:spLocks noChangeShapeType="1"/>
              </p:cNvSpPr>
              <p:nvPr/>
            </p:nvSpPr>
            <p:spPr bwMode="auto">
              <a:xfrm>
                <a:off x="112" y="158"/>
                <a:ext cx="192" cy="1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0" name="Rectangle 104"/>
              <p:cNvSpPr>
                <a:spLocks noChangeArrowheads="1"/>
              </p:cNvSpPr>
              <p:nvPr/>
            </p:nvSpPr>
            <p:spPr bwMode="auto">
              <a:xfrm>
                <a:off x="103" y="170"/>
                <a:ext cx="449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12</a:t>
                </a:r>
                <a:r>
                  <a:rPr lang="zh-CN" altLang="en-US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和</a:t>
                </a:r>
              </a:p>
            </p:txBody>
          </p:sp>
          <p:sp>
            <p:nvSpPr>
              <p:cNvPr id="19521" name="Line 105"/>
              <p:cNvSpPr>
                <a:spLocks noChangeShapeType="1"/>
              </p:cNvSpPr>
              <p:nvPr/>
            </p:nvSpPr>
            <p:spPr bwMode="auto">
              <a:xfrm>
                <a:off x="646" y="258"/>
                <a:ext cx="211" cy="1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2" name="Line 106"/>
              <p:cNvSpPr>
                <a:spLocks noChangeShapeType="1"/>
              </p:cNvSpPr>
              <p:nvPr/>
            </p:nvSpPr>
            <p:spPr bwMode="auto">
              <a:xfrm flipV="1">
                <a:off x="519" y="292"/>
                <a:ext cx="24" cy="14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3" name="Line 107"/>
              <p:cNvSpPr>
                <a:spLocks noChangeShapeType="1"/>
              </p:cNvSpPr>
              <p:nvPr/>
            </p:nvSpPr>
            <p:spPr bwMode="auto">
              <a:xfrm>
                <a:off x="543" y="296"/>
                <a:ext cx="36" cy="173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4" name="Line 108"/>
              <p:cNvSpPr>
                <a:spLocks noChangeShapeType="1"/>
              </p:cNvSpPr>
              <p:nvPr/>
            </p:nvSpPr>
            <p:spPr bwMode="auto">
              <a:xfrm flipV="1">
                <a:off x="583" y="0"/>
                <a:ext cx="48" cy="469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5" name="Line 109"/>
              <p:cNvSpPr>
                <a:spLocks noChangeShapeType="1"/>
              </p:cNvSpPr>
              <p:nvPr/>
            </p:nvSpPr>
            <p:spPr bwMode="auto">
              <a:xfrm>
                <a:off x="631" y="0"/>
                <a:ext cx="243" cy="1"/>
              </a:xfrm>
              <a:prstGeom prst="line">
                <a:avLst/>
              </a:prstGeom>
              <a:noFill/>
              <a:ln w="28575" algn="ctr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526" name="Rectangle 110"/>
              <p:cNvSpPr>
                <a:spLocks noChangeArrowheads="1"/>
              </p:cNvSpPr>
              <p:nvPr/>
            </p:nvSpPr>
            <p:spPr bwMode="auto">
              <a:xfrm>
                <a:off x="659" y="285"/>
                <a:ext cx="224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48</a:t>
                </a:r>
              </a:p>
            </p:txBody>
          </p:sp>
          <p:sp>
            <p:nvSpPr>
              <p:cNvPr id="19527" name="Rectangle 111"/>
              <p:cNvSpPr>
                <a:spLocks noChangeArrowheads="1"/>
              </p:cNvSpPr>
              <p:nvPr/>
            </p:nvSpPr>
            <p:spPr bwMode="auto">
              <a:xfrm>
                <a:off x="703" y="11"/>
                <a:ext cx="112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9528" name="Text Box 112"/>
            <p:cNvSpPr>
              <a:spLocks noChangeArrowheads="1"/>
            </p:cNvSpPr>
            <p:nvPr/>
          </p:nvSpPr>
          <p:spPr bwMode="auto">
            <a:xfrm>
              <a:off x="805" y="112"/>
              <a:ext cx="1724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是同类二次根式</a:t>
              </a: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10249" name="Rectangle 113"/>
          <p:cNvSpPr/>
          <p:nvPr/>
        </p:nvSpPr>
        <p:spPr>
          <a:xfrm>
            <a:off x="6064250" y="1905000"/>
            <a:ext cx="595313" cy="5826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/>
                <a:sym typeface="Wingdings" panose="05000000000000000000"/>
              </a:rPr>
              <a:t>C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530" name="文本框 1"/>
          <p:cNvSpPr>
            <a:spLocks noRot="1" noChangeAspect="1" noMove="1" noResize="1" noEditPoints="1" noAdjustHandles="1" noChangeArrowheads="1" noTextEdit="1"/>
          </p:cNvSpPr>
          <p:nvPr/>
        </p:nvSpPr>
        <p:spPr bwMode="auto">
          <a:xfrm>
            <a:off x="1619250" y="4127500"/>
            <a:ext cx="5178425" cy="1177925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zh-CN" altLang="en-US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/>
          <p:nvPr/>
        </p:nvSpPr>
        <p:spPr>
          <a:xfrm>
            <a:off x="0" y="4038600"/>
            <a:ext cx="9144000" cy="1752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与合并同类项类似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,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把</a:t>
            </a:r>
            <a:r>
              <a:rPr lang="zh-CN" altLang="en-US" sz="36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同类二次根式的系数相加减</a:t>
            </a:r>
            <a:r>
              <a:rPr lang="en-US" altLang="zh-CN" sz="36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zh-CN" sz="36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作</a:t>
            </a:r>
            <a:r>
              <a:rPr lang="zh-CN" altLang="en-US" sz="36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为结果的系数</a:t>
            </a:r>
            <a:r>
              <a:rPr lang="en-US" altLang="zh-CN" sz="36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6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根号及根号内部都不变</a:t>
            </a:r>
            <a:endParaRPr lang="en-US" altLang="zh-CN" sz="36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pSp>
        <p:nvGrpSpPr>
          <p:cNvPr id="20483" name="Group 3"/>
          <p:cNvGrpSpPr/>
          <p:nvPr/>
        </p:nvGrpSpPr>
        <p:grpSpPr bwMode="auto">
          <a:xfrm>
            <a:off x="1833563" y="2990850"/>
            <a:ext cx="1590675" cy="788988"/>
            <a:chOff x="0" y="0"/>
            <a:chExt cx="1002" cy="497"/>
          </a:xfrm>
        </p:grpSpPr>
        <p:sp>
          <p:nvSpPr>
            <p:cNvPr id="20484" name="Line 4"/>
            <p:cNvSpPr>
              <a:spLocks noChangeShapeType="1"/>
            </p:cNvSpPr>
            <p:nvPr/>
          </p:nvSpPr>
          <p:spPr bwMode="auto">
            <a:xfrm flipV="1">
              <a:off x="467" y="243"/>
              <a:ext cx="43" cy="25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>
              <a:off x="510" y="250"/>
              <a:ext cx="63" cy="104"/>
            </a:xfrm>
            <a:prstGeom prst="line">
              <a:avLst/>
            </a:prstGeom>
            <a:noFill/>
            <a:ln w="4445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V="1">
              <a:off x="580" y="40"/>
              <a:ext cx="83" cy="314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663" y="40"/>
              <a:ext cx="202" cy="1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684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280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9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397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Symbol" panose="05050102010706020507" pitchFamily="18" charset="2"/>
                </a:rPr>
                <a:t>=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0491" name="Group 11"/>
          <p:cNvGrpSpPr/>
          <p:nvPr/>
        </p:nvGrpSpPr>
        <p:grpSpPr bwMode="auto">
          <a:xfrm>
            <a:off x="1833563" y="1919288"/>
            <a:ext cx="3302000" cy="1047750"/>
            <a:chOff x="0" y="0"/>
            <a:chExt cx="2080" cy="660"/>
          </a:xfrm>
        </p:grpSpPr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279" y="0"/>
              <a:ext cx="321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700" b="1">
                  <a:latin typeface="Symbol" panose="05050102010706020507" pitchFamily="18" charset="2"/>
                </a:rPr>
                <a:t>(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1570" y="0"/>
              <a:ext cx="321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700" b="1">
                  <a:latin typeface="Symbol" panose="05050102010706020507" pitchFamily="18" charset="2"/>
                </a:rPr>
                <a:t>)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1681" y="368"/>
              <a:ext cx="44" cy="25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1725" y="375"/>
              <a:ext cx="62" cy="104"/>
            </a:xfrm>
            <a:prstGeom prst="line">
              <a:avLst/>
            </a:prstGeom>
            <a:noFill/>
            <a:ln w="4445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6" name="Line 16"/>
            <p:cNvSpPr>
              <a:spLocks noChangeShapeType="1"/>
            </p:cNvSpPr>
            <p:nvPr/>
          </p:nvSpPr>
          <p:spPr bwMode="auto">
            <a:xfrm flipV="1">
              <a:off x="1794" y="165"/>
              <a:ext cx="83" cy="314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1877" y="165"/>
              <a:ext cx="203" cy="1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8" name="Rectangle 18"/>
            <p:cNvSpPr>
              <a:spLocks noChangeArrowheads="1"/>
            </p:cNvSpPr>
            <p:nvPr/>
          </p:nvSpPr>
          <p:spPr bwMode="auto">
            <a:xfrm>
              <a:off x="1898" y="163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1390" y="163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4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893" y="163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3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390" y="163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02" name="Rectangle 22"/>
            <p:cNvSpPr>
              <a:spLocks noChangeArrowheads="1"/>
            </p:cNvSpPr>
            <p:nvPr/>
          </p:nvSpPr>
          <p:spPr bwMode="auto">
            <a:xfrm>
              <a:off x="1125" y="125"/>
              <a:ext cx="18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623" y="125"/>
              <a:ext cx="18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0" y="125"/>
              <a:ext cx="18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Symbol" panose="05050102010706020507" pitchFamily="18" charset="2"/>
                </a:rPr>
                <a:t>=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0505" name="Group 25"/>
          <p:cNvGrpSpPr/>
          <p:nvPr/>
        </p:nvGrpSpPr>
        <p:grpSpPr bwMode="auto">
          <a:xfrm>
            <a:off x="1833563" y="1243013"/>
            <a:ext cx="4556125" cy="788987"/>
            <a:chOff x="0" y="0"/>
            <a:chExt cx="2870" cy="497"/>
          </a:xfrm>
        </p:grpSpPr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 flipV="1">
              <a:off x="472" y="243"/>
              <a:ext cx="44" cy="25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>
              <a:off x="516" y="251"/>
              <a:ext cx="62" cy="104"/>
            </a:xfrm>
            <a:prstGeom prst="line">
              <a:avLst/>
            </a:prstGeom>
            <a:noFill/>
            <a:ln w="4445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8" name="Line 28"/>
            <p:cNvSpPr>
              <a:spLocks noChangeShapeType="1"/>
            </p:cNvSpPr>
            <p:nvPr/>
          </p:nvSpPr>
          <p:spPr bwMode="auto">
            <a:xfrm flipV="1">
              <a:off x="585" y="41"/>
              <a:ext cx="83" cy="314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>
              <a:off x="668" y="41"/>
              <a:ext cx="203" cy="1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0" name="Line 30"/>
            <p:cNvSpPr>
              <a:spLocks noChangeShapeType="1"/>
            </p:cNvSpPr>
            <p:nvPr/>
          </p:nvSpPr>
          <p:spPr bwMode="auto">
            <a:xfrm flipV="1">
              <a:off x="1406" y="243"/>
              <a:ext cx="44" cy="25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1450" y="251"/>
              <a:ext cx="62" cy="104"/>
            </a:xfrm>
            <a:prstGeom prst="line">
              <a:avLst/>
            </a:prstGeom>
            <a:noFill/>
            <a:ln w="4445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 flipV="1">
              <a:off x="1519" y="41"/>
              <a:ext cx="83" cy="314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1602" y="41"/>
              <a:ext cx="203" cy="1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 flipV="1">
              <a:off x="2335" y="243"/>
              <a:ext cx="43" cy="25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2378" y="251"/>
              <a:ext cx="63" cy="104"/>
            </a:xfrm>
            <a:prstGeom prst="line">
              <a:avLst/>
            </a:prstGeom>
            <a:noFill/>
            <a:ln w="4445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 flipV="1">
              <a:off x="2448" y="41"/>
              <a:ext cx="83" cy="314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2531" y="41"/>
              <a:ext cx="203" cy="1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8" name="Rectangle 38"/>
            <p:cNvSpPr>
              <a:spLocks noChangeArrowheads="1"/>
            </p:cNvSpPr>
            <p:nvPr/>
          </p:nvSpPr>
          <p:spPr bwMode="auto">
            <a:xfrm>
              <a:off x="2552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19" name="Rectangle 39"/>
            <p:cNvSpPr>
              <a:spLocks noChangeArrowheads="1"/>
            </p:cNvSpPr>
            <p:nvPr/>
          </p:nvSpPr>
          <p:spPr bwMode="auto">
            <a:xfrm>
              <a:off x="2148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4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20" name="Rectangle 40"/>
            <p:cNvSpPr>
              <a:spLocks noChangeArrowheads="1"/>
            </p:cNvSpPr>
            <p:nvPr/>
          </p:nvSpPr>
          <p:spPr bwMode="auto">
            <a:xfrm>
              <a:off x="1623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21" name="Rectangle 41"/>
            <p:cNvSpPr>
              <a:spLocks noChangeArrowheads="1"/>
            </p:cNvSpPr>
            <p:nvPr/>
          </p:nvSpPr>
          <p:spPr bwMode="auto">
            <a:xfrm>
              <a:off x="1220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3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22" name="Rectangle 42"/>
            <p:cNvSpPr>
              <a:spLocks noChangeArrowheads="1"/>
            </p:cNvSpPr>
            <p:nvPr/>
          </p:nvSpPr>
          <p:spPr bwMode="auto">
            <a:xfrm>
              <a:off x="689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23" name="Rectangle 43"/>
            <p:cNvSpPr>
              <a:spLocks noChangeArrowheads="1"/>
            </p:cNvSpPr>
            <p:nvPr/>
          </p:nvSpPr>
          <p:spPr bwMode="auto">
            <a:xfrm>
              <a:off x="286" y="38"/>
              <a:ext cx="318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24" name="Rectangle 44"/>
            <p:cNvSpPr>
              <a:spLocks noChangeArrowheads="1"/>
            </p:cNvSpPr>
            <p:nvPr/>
          </p:nvSpPr>
          <p:spPr bwMode="auto">
            <a:xfrm>
              <a:off x="1884" y="0"/>
              <a:ext cx="397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25" name="Rectangle 45"/>
            <p:cNvSpPr>
              <a:spLocks noChangeArrowheads="1"/>
            </p:cNvSpPr>
            <p:nvPr/>
          </p:nvSpPr>
          <p:spPr bwMode="auto">
            <a:xfrm>
              <a:off x="950" y="0"/>
              <a:ext cx="397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26" name="Rectangle 46"/>
            <p:cNvSpPr>
              <a:spLocks noChangeArrowheads="1"/>
            </p:cNvSpPr>
            <p:nvPr/>
          </p:nvSpPr>
          <p:spPr bwMode="auto">
            <a:xfrm>
              <a:off x="0" y="0"/>
              <a:ext cx="397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Symbol" panose="05050102010706020507" pitchFamily="18" charset="2"/>
                </a:rPr>
                <a:t>=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0527" name="Group 47"/>
          <p:cNvGrpSpPr/>
          <p:nvPr/>
        </p:nvGrpSpPr>
        <p:grpSpPr bwMode="auto">
          <a:xfrm>
            <a:off x="2174875" y="304800"/>
            <a:ext cx="3540125" cy="700088"/>
            <a:chOff x="0" y="0"/>
            <a:chExt cx="2230" cy="441"/>
          </a:xfrm>
        </p:grpSpPr>
        <p:sp>
          <p:nvSpPr>
            <p:cNvPr id="20528" name="Line 48"/>
            <p:cNvSpPr>
              <a:spLocks noChangeShapeType="1"/>
            </p:cNvSpPr>
            <p:nvPr/>
          </p:nvSpPr>
          <p:spPr bwMode="auto">
            <a:xfrm flipV="1">
              <a:off x="0" y="247"/>
              <a:ext cx="44" cy="24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9" name="Line 49"/>
            <p:cNvSpPr>
              <a:spLocks noChangeShapeType="1"/>
            </p:cNvSpPr>
            <p:nvPr/>
          </p:nvSpPr>
          <p:spPr bwMode="auto">
            <a:xfrm>
              <a:off x="44" y="254"/>
              <a:ext cx="62" cy="105"/>
            </a:xfrm>
            <a:prstGeom prst="line">
              <a:avLst/>
            </a:prstGeom>
            <a:noFill/>
            <a:ln w="4445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0" name="Line 50"/>
            <p:cNvSpPr>
              <a:spLocks noChangeShapeType="1"/>
            </p:cNvSpPr>
            <p:nvPr/>
          </p:nvSpPr>
          <p:spPr bwMode="auto">
            <a:xfrm flipV="1">
              <a:off x="113" y="40"/>
              <a:ext cx="83" cy="319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1" name="Line 51"/>
            <p:cNvSpPr>
              <a:spLocks noChangeShapeType="1"/>
            </p:cNvSpPr>
            <p:nvPr/>
          </p:nvSpPr>
          <p:spPr bwMode="auto">
            <a:xfrm>
              <a:off x="196" y="40"/>
              <a:ext cx="197" cy="1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2" name="Line 52"/>
            <p:cNvSpPr>
              <a:spLocks noChangeShapeType="1"/>
            </p:cNvSpPr>
            <p:nvPr/>
          </p:nvSpPr>
          <p:spPr bwMode="auto">
            <a:xfrm flipV="1">
              <a:off x="755" y="247"/>
              <a:ext cx="43" cy="24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3" name="Line 53"/>
            <p:cNvSpPr>
              <a:spLocks noChangeShapeType="1"/>
            </p:cNvSpPr>
            <p:nvPr/>
          </p:nvSpPr>
          <p:spPr bwMode="auto">
            <a:xfrm>
              <a:off x="798" y="254"/>
              <a:ext cx="62" cy="105"/>
            </a:xfrm>
            <a:prstGeom prst="line">
              <a:avLst/>
            </a:prstGeom>
            <a:noFill/>
            <a:ln w="4445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4" name="Line 54"/>
            <p:cNvSpPr>
              <a:spLocks noChangeShapeType="1"/>
            </p:cNvSpPr>
            <p:nvPr/>
          </p:nvSpPr>
          <p:spPr bwMode="auto">
            <a:xfrm flipV="1">
              <a:off x="868" y="40"/>
              <a:ext cx="82" cy="319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5" name="Line 55"/>
            <p:cNvSpPr>
              <a:spLocks noChangeShapeType="1"/>
            </p:cNvSpPr>
            <p:nvPr/>
          </p:nvSpPr>
          <p:spPr bwMode="auto">
            <a:xfrm>
              <a:off x="950" y="40"/>
              <a:ext cx="351" cy="1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6" name="Line 56"/>
            <p:cNvSpPr>
              <a:spLocks noChangeShapeType="1"/>
            </p:cNvSpPr>
            <p:nvPr/>
          </p:nvSpPr>
          <p:spPr bwMode="auto">
            <a:xfrm flipV="1">
              <a:off x="1832" y="243"/>
              <a:ext cx="43" cy="25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7" name="Line 57"/>
            <p:cNvSpPr>
              <a:spLocks noChangeShapeType="1"/>
            </p:cNvSpPr>
            <p:nvPr/>
          </p:nvSpPr>
          <p:spPr bwMode="auto">
            <a:xfrm>
              <a:off x="1875" y="250"/>
              <a:ext cx="62" cy="104"/>
            </a:xfrm>
            <a:prstGeom prst="line">
              <a:avLst/>
            </a:prstGeom>
            <a:noFill/>
            <a:ln w="4445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8" name="Line 58"/>
            <p:cNvSpPr>
              <a:spLocks noChangeShapeType="1"/>
            </p:cNvSpPr>
            <p:nvPr/>
          </p:nvSpPr>
          <p:spPr bwMode="auto">
            <a:xfrm flipV="1">
              <a:off x="1944" y="40"/>
              <a:ext cx="83" cy="314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9" name="Line 59"/>
            <p:cNvSpPr>
              <a:spLocks noChangeShapeType="1"/>
            </p:cNvSpPr>
            <p:nvPr/>
          </p:nvSpPr>
          <p:spPr bwMode="auto">
            <a:xfrm>
              <a:off x="2027" y="40"/>
              <a:ext cx="203" cy="1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0" name="Rectangle 60"/>
            <p:cNvSpPr>
              <a:spLocks noChangeArrowheads="1"/>
            </p:cNvSpPr>
            <p:nvPr/>
          </p:nvSpPr>
          <p:spPr bwMode="auto">
            <a:xfrm>
              <a:off x="2048" y="38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41" name="Rectangle 61"/>
            <p:cNvSpPr>
              <a:spLocks noChangeArrowheads="1"/>
            </p:cNvSpPr>
            <p:nvPr/>
          </p:nvSpPr>
          <p:spPr bwMode="auto">
            <a:xfrm>
              <a:off x="1645" y="38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4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42" name="Rectangle 62"/>
            <p:cNvSpPr>
              <a:spLocks noChangeArrowheads="1"/>
            </p:cNvSpPr>
            <p:nvPr/>
          </p:nvSpPr>
          <p:spPr bwMode="auto">
            <a:xfrm>
              <a:off x="950" y="38"/>
              <a:ext cx="336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18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43" name="Rectangle 63"/>
            <p:cNvSpPr>
              <a:spLocks noChangeArrowheads="1"/>
            </p:cNvSpPr>
            <p:nvPr/>
          </p:nvSpPr>
          <p:spPr bwMode="auto">
            <a:xfrm>
              <a:off x="212" y="38"/>
              <a:ext cx="16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Times New Roman" panose="02020603050405020304" pitchFamily="18" charset="0"/>
                </a:rPr>
                <a:t>8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44" name="Rectangle 64"/>
            <p:cNvSpPr>
              <a:spLocks noChangeArrowheads="1"/>
            </p:cNvSpPr>
            <p:nvPr/>
          </p:nvSpPr>
          <p:spPr bwMode="auto">
            <a:xfrm>
              <a:off x="1380" y="0"/>
              <a:ext cx="18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45" name="Rectangle 65"/>
            <p:cNvSpPr>
              <a:spLocks noChangeArrowheads="1"/>
            </p:cNvSpPr>
            <p:nvPr/>
          </p:nvSpPr>
          <p:spPr bwMode="auto">
            <a:xfrm>
              <a:off x="473" y="0"/>
              <a:ext cx="18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200" b="1">
                  <a:latin typeface="Symbol" panose="05050102010706020507" pitchFamily="18" charset="2"/>
                </a:rPr>
                <a:t>+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0546" name="Text Box 67"/>
          <p:cNvSpPr>
            <a:spLocks noChangeArrowheads="1"/>
          </p:cNvSpPr>
          <p:nvPr/>
        </p:nvSpPr>
        <p:spPr bwMode="auto">
          <a:xfrm>
            <a:off x="228600" y="166688"/>
            <a:ext cx="1524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</a:t>
            </a:r>
            <a:r>
              <a:rPr lang="en-US" altLang="zh-CN" sz="4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2296" name="AutoShape 68"/>
          <p:cNvSpPr>
            <a:spLocks noChangeArrowheads="1"/>
          </p:cNvSpPr>
          <p:nvPr/>
        </p:nvSpPr>
        <p:spPr bwMode="auto">
          <a:xfrm>
            <a:off x="5454650" y="1628775"/>
            <a:ext cx="3733800" cy="2057400"/>
          </a:xfrm>
          <a:prstGeom prst="cloudCallout">
            <a:avLst>
              <a:gd name="adj1" fmla="val -11222"/>
              <a:gd name="adj2" fmla="val 69986"/>
            </a:avLst>
          </a:prstGeom>
          <a:gradFill rotWithShape="1">
            <a:gsLst>
              <a:gs pos="0">
                <a:srgbClr val="558ED5"/>
              </a:gs>
              <a:gs pos="100000">
                <a:srgbClr val="00FFFF"/>
              </a:gs>
            </a:gsLst>
            <a:lin ang="5400000"/>
          </a:gra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如何合并同类二次根式</a:t>
            </a:r>
            <a:r>
              <a:rPr lang="en-US" altLang="zh-CN" sz="36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07950" y="-673100"/>
            <a:ext cx="721360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模仿练习：</a:t>
            </a:r>
          </a:p>
        </p:txBody>
      </p:sp>
      <p:grpSp>
        <p:nvGrpSpPr>
          <p:cNvPr id="21507" name="Group 4"/>
          <p:cNvGrpSpPr/>
          <p:nvPr/>
        </p:nvGrpSpPr>
        <p:grpSpPr bwMode="auto">
          <a:xfrm>
            <a:off x="484188" y="792163"/>
            <a:ext cx="3243262" cy="623887"/>
            <a:chOff x="0" y="0"/>
            <a:chExt cx="2130" cy="393"/>
          </a:xfrm>
        </p:grpSpPr>
        <p:sp>
          <p:nvSpPr>
            <p:cNvPr id="21508" name="AutoShape 5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130" cy="3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9" name="Line 6"/>
            <p:cNvSpPr>
              <a:spLocks noChangeShapeType="1"/>
            </p:cNvSpPr>
            <p:nvPr/>
          </p:nvSpPr>
          <p:spPr bwMode="auto">
            <a:xfrm flipV="1">
              <a:off x="427" y="212"/>
              <a:ext cx="31" cy="1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0" name="Line 7"/>
            <p:cNvSpPr>
              <a:spLocks noChangeShapeType="1"/>
            </p:cNvSpPr>
            <p:nvPr/>
          </p:nvSpPr>
          <p:spPr bwMode="auto">
            <a:xfrm>
              <a:off x="458" y="217"/>
              <a:ext cx="46" cy="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1" name="Line 8"/>
            <p:cNvSpPr>
              <a:spLocks noChangeShapeType="1"/>
            </p:cNvSpPr>
            <p:nvPr/>
          </p:nvSpPr>
          <p:spPr bwMode="auto">
            <a:xfrm flipV="1">
              <a:off x="509" y="53"/>
              <a:ext cx="61" cy="24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2" name="Line 9"/>
            <p:cNvSpPr>
              <a:spLocks noChangeShapeType="1"/>
            </p:cNvSpPr>
            <p:nvPr/>
          </p:nvSpPr>
          <p:spPr bwMode="auto">
            <a:xfrm>
              <a:off x="570" y="53"/>
              <a:ext cx="149" cy="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3" name="Line 10"/>
            <p:cNvSpPr>
              <a:spLocks noChangeShapeType="1"/>
            </p:cNvSpPr>
            <p:nvPr/>
          </p:nvSpPr>
          <p:spPr bwMode="auto">
            <a:xfrm flipV="1">
              <a:off x="1069" y="212"/>
              <a:ext cx="32" cy="1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4" name="Line 11"/>
            <p:cNvSpPr>
              <a:spLocks noChangeShapeType="1"/>
            </p:cNvSpPr>
            <p:nvPr/>
          </p:nvSpPr>
          <p:spPr bwMode="auto">
            <a:xfrm>
              <a:off x="1101" y="217"/>
              <a:ext cx="45" cy="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5" name="Line 12"/>
            <p:cNvSpPr>
              <a:spLocks noChangeShapeType="1"/>
            </p:cNvSpPr>
            <p:nvPr/>
          </p:nvSpPr>
          <p:spPr bwMode="auto">
            <a:xfrm flipV="1">
              <a:off x="1152" y="53"/>
              <a:ext cx="60" cy="24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6" name="Line 13"/>
            <p:cNvSpPr>
              <a:spLocks noChangeShapeType="1"/>
            </p:cNvSpPr>
            <p:nvPr/>
          </p:nvSpPr>
          <p:spPr bwMode="auto">
            <a:xfrm>
              <a:off x="1212" y="53"/>
              <a:ext cx="149" cy="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7" name="Line 14"/>
            <p:cNvSpPr>
              <a:spLocks noChangeShapeType="1"/>
            </p:cNvSpPr>
            <p:nvPr/>
          </p:nvSpPr>
          <p:spPr bwMode="auto">
            <a:xfrm flipV="1">
              <a:off x="1727" y="212"/>
              <a:ext cx="31" cy="1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8" name="Line 15"/>
            <p:cNvSpPr>
              <a:spLocks noChangeShapeType="1"/>
            </p:cNvSpPr>
            <p:nvPr/>
          </p:nvSpPr>
          <p:spPr bwMode="auto">
            <a:xfrm>
              <a:off x="1758" y="217"/>
              <a:ext cx="46" cy="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9" name="Line 16"/>
            <p:cNvSpPr>
              <a:spLocks noChangeShapeType="1"/>
            </p:cNvSpPr>
            <p:nvPr/>
          </p:nvSpPr>
          <p:spPr bwMode="auto">
            <a:xfrm flipV="1">
              <a:off x="1809" y="53"/>
              <a:ext cx="61" cy="24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0" name="Line 17"/>
            <p:cNvSpPr>
              <a:spLocks noChangeShapeType="1"/>
            </p:cNvSpPr>
            <p:nvPr/>
          </p:nvSpPr>
          <p:spPr bwMode="auto">
            <a:xfrm>
              <a:off x="1870" y="53"/>
              <a:ext cx="149" cy="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1" name="Rectangle 18"/>
            <p:cNvSpPr>
              <a:spLocks noChangeArrowheads="1"/>
            </p:cNvSpPr>
            <p:nvPr/>
          </p:nvSpPr>
          <p:spPr bwMode="auto">
            <a:xfrm>
              <a:off x="2023" y="69"/>
              <a:ext cx="83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;</a:t>
              </a:r>
            </a:p>
          </p:txBody>
        </p:sp>
        <p:sp>
          <p:nvSpPr>
            <p:cNvPr id="21522" name="Rectangle 19"/>
            <p:cNvSpPr>
              <a:spLocks noChangeArrowheads="1"/>
            </p:cNvSpPr>
            <p:nvPr/>
          </p:nvSpPr>
          <p:spPr bwMode="auto">
            <a:xfrm>
              <a:off x="1886" y="69"/>
              <a:ext cx="124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1523" name="Rectangle 20"/>
            <p:cNvSpPr>
              <a:spLocks noChangeArrowheads="1"/>
            </p:cNvSpPr>
            <p:nvPr/>
          </p:nvSpPr>
          <p:spPr bwMode="auto">
            <a:xfrm>
              <a:off x="1590" y="69"/>
              <a:ext cx="124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1524" name="Rectangle 21"/>
            <p:cNvSpPr>
              <a:spLocks noChangeArrowheads="1"/>
            </p:cNvSpPr>
            <p:nvPr/>
          </p:nvSpPr>
          <p:spPr bwMode="auto">
            <a:xfrm>
              <a:off x="1228" y="69"/>
              <a:ext cx="124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1525" name="Rectangle 22"/>
            <p:cNvSpPr>
              <a:spLocks noChangeArrowheads="1"/>
            </p:cNvSpPr>
            <p:nvPr/>
          </p:nvSpPr>
          <p:spPr bwMode="auto">
            <a:xfrm>
              <a:off x="940" y="69"/>
              <a:ext cx="124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1526" name="Rectangle 23"/>
            <p:cNvSpPr>
              <a:spLocks noChangeArrowheads="1"/>
            </p:cNvSpPr>
            <p:nvPr/>
          </p:nvSpPr>
          <p:spPr bwMode="auto">
            <a:xfrm>
              <a:off x="585" y="69"/>
              <a:ext cx="124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1527" name="Rectangle 24"/>
            <p:cNvSpPr>
              <a:spLocks noChangeArrowheads="1"/>
            </p:cNvSpPr>
            <p:nvPr/>
          </p:nvSpPr>
          <p:spPr bwMode="auto">
            <a:xfrm>
              <a:off x="290" y="69"/>
              <a:ext cx="124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1528" name="Rectangle 25"/>
            <p:cNvSpPr>
              <a:spLocks noChangeArrowheads="1"/>
            </p:cNvSpPr>
            <p:nvPr/>
          </p:nvSpPr>
          <p:spPr bwMode="auto">
            <a:xfrm>
              <a:off x="200" y="69"/>
              <a:ext cx="83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1529" name="Rectangle 26"/>
            <p:cNvSpPr>
              <a:spLocks noChangeArrowheads="1"/>
            </p:cNvSpPr>
            <p:nvPr/>
          </p:nvSpPr>
          <p:spPr bwMode="auto">
            <a:xfrm>
              <a:off x="96" y="69"/>
              <a:ext cx="124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1530" name="Rectangle 27"/>
            <p:cNvSpPr>
              <a:spLocks noChangeArrowheads="1"/>
            </p:cNvSpPr>
            <p:nvPr/>
          </p:nvSpPr>
          <p:spPr bwMode="auto">
            <a:xfrm>
              <a:off x="34" y="69"/>
              <a:ext cx="83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(</a:t>
              </a:r>
            </a:p>
          </p:txBody>
        </p:sp>
        <p:sp>
          <p:nvSpPr>
            <p:cNvPr id="21531" name="Rectangle 28"/>
            <p:cNvSpPr>
              <a:spLocks noChangeArrowheads="1"/>
            </p:cNvSpPr>
            <p:nvPr/>
          </p:nvSpPr>
          <p:spPr bwMode="auto">
            <a:xfrm>
              <a:off x="1411" y="40"/>
              <a:ext cx="136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21532" name="Rectangle 29"/>
            <p:cNvSpPr>
              <a:spLocks noChangeArrowheads="1"/>
            </p:cNvSpPr>
            <p:nvPr/>
          </p:nvSpPr>
          <p:spPr bwMode="auto">
            <a:xfrm>
              <a:off x="769" y="40"/>
              <a:ext cx="136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Symbol" panose="05050102010706020507" pitchFamily="18" charset="2"/>
                </a:rPr>
                <a:t>-</a:t>
              </a:r>
            </a:p>
          </p:txBody>
        </p:sp>
      </p:grpSp>
      <p:grpSp>
        <p:nvGrpSpPr>
          <p:cNvPr id="21533" name="Group 30"/>
          <p:cNvGrpSpPr/>
          <p:nvPr/>
        </p:nvGrpSpPr>
        <p:grpSpPr bwMode="auto">
          <a:xfrm>
            <a:off x="4895850" y="827088"/>
            <a:ext cx="2978150" cy="625475"/>
            <a:chOff x="0" y="0"/>
            <a:chExt cx="2131" cy="393"/>
          </a:xfrm>
        </p:grpSpPr>
        <p:sp>
          <p:nvSpPr>
            <p:cNvPr id="21534" name="AutoShape 3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131" cy="3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5" name="Line 32"/>
            <p:cNvSpPr>
              <a:spLocks noChangeShapeType="1"/>
            </p:cNvSpPr>
            <p:nvPr/>
          </p:nvSpPr>
          <p:spPr bwMode="auto">
            <a:xfrm flipV="1">
              <a:off x="462" y="215"/>
              <a:ext cx="31" cy="1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6" name="Line 33"/>
            <p:cNvSpPr>
              <a:spLocks noChangeShapeType="1"/>
            </p:cNvSpPr>
            <p:nvPr/>
          </p:nvSpPr>
          <p:spPr bwMode="auto">
            <a:xfrm>
              <a:off x="493" y="220"/>
              <a:ext cx="46" cy="8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7" name="Line 34"/>
            <p:cNvSpPr>
              <a:spLocks noChangeShapeType="1"/>
            </p:cNvSpPr>
            <p:nvPr/>
          </p:nvSpPr>
          <p:spPr bwMode="auto">
            <a:xfrm flipV="1">
              <a:off x="544" y="53"/>
              <a:ext cx="61" cy="25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8" name="Line 35"/>
            <p:cNvSpPr>
              <a:spLocks noChangeShapeType="1"/>
            </p:cNvSpPr>
            <p:nvPr/>
          </p:nvSpPr>
          <p:spPr bwMode="auto">
            <a:xfrm>
              <a:off x="605" y="53"/>
              <a:ext cx="133" cy="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9" name="Line 36"/>
            <p:cNvSpPr>
              <a:spLocks noChangeShapeType="1"/>
            </p:cNvSpPr>
            <p:nvPr/>
          </p:nvSpPr>
          <p:spPr bwMode="auto">
            <a:xfrm flipV="1">
              <a:off x="1093" y="215"/>
              <a:ext cx="31" cy="1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0" name="Line 37"/>
            <p:cNvSpPr>
              <a:spLocks noChangeShapeType="1"/>
            </p:cNvSpPr>
            <p:nvPr/>
          </p:nvSpPr>
          <p:spPr bwMode="auto">
            <a:xfrm>
              <a:off x="1124" y="220"/>
              <a:ext cx="46" cy="8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1" name="Line 38"/>
            <p:cNvSpPr>
              <a:spLocks noChangeShapeType="1"/>
            </p:cNvSpPr>
            <p:nvPr/>
          </p:nvSpPr>
          <p:spPr bwMode="auto">
            <a:xfrm flipV="1">
              <a:off x="1175" y="53"/>
              <a:ext cx="61" cy="25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2" name="Line 39"/>
            <p:cNvSpPr>
              <a:spLocks noChangeShapeType="1"/>
            </p:cNvSpPr>
            <p:nvPr/>
          </p:nvSpPr>
          <p:spPr bwMode="auto">
            <a:xfrm>
              <a:off x="1236" y="53"/>
              <a:ext cx="137" cy="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3" name="Line 40"/>
            <p:cNvSpPr>
              <a:spLocks noChangeShapeType="1"/>
            </p:cNvSpPr>
            <p:nvPr/>
          </p:nvSpPr>
          <p:spPr bwMode="auto">
            <a:xfrm flipV="1">
              <a:off x="1739" y="215"/>
              <a:ext cx="32" cy="1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4" name="Line 41"/>
            <p:cNvSpPr>
              <a:spLocks noChangeShapeType="1"/>
            </p:cNvSpPr>
            <p:nvPr/>
          </p:nvSpPr>
          <p:spPr bwMode="auto">
            <a:xfrm>
              <a:off x="1771" y="220"/>
              <a:ext cx="46" cy="8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5" name="Line 42"/>
            <p:cNvSpPr>
              <a:spLocks noChangeShapeType="1"/>
            </p:cNvSpPr>
            <p:nvPr/>
          </p:nvSpPr>
          <p:spPr bwMode="auto">
            <a:xfrm flipV="1">
              <a:off x="1822" y="53"/>
              <a:ext cx="61" cy="25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6" name="Line 43"/>
            <p:cNvSpPr>
              <a:spLocks noChangeShapeType="1"/>
            </p:cNvSpPr>
            <p:nvPr/>
          </p:nvSpPr>
          <p:spPr bwMode="auto">
            <a:xfrm>
              <a:off x="1883" y="53"/>
              <a:ext cx="133" cy="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7" name="Rectangle 44"/>
            <p:cNvSpPr>
              <a:spLocks noChangeArrowheads="1"/>
            </p:cNvSpPr>
            <p:nvPr/>
          </p:nvSpPr>
          <p:spPr bwMode="auto">
            <a:xfrm>
              <a:off x="2020" y="69"/>
              <a:ext cx="83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;</a:t>
              </a:r>
            </a:p>
          </p:txBody>
        </p:sp>
        <p:sp>
          <p:nvSpPr>
            <p:cNvPr id="21548" name="Rectangle 45"/>
            <p:cNvSpPr>
              <a:spLocks noChangeArrowheads="1"/>
            </p:cNvSpPr>
            <p:nvPr/>
          </p:nvSpPr>
          <p:spPr bwMode="auto">
            <a:xfrm>
              <a:off x="1890" y="69"/>
              <a:ext cx="124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1549" name="Rectangle 46"/>
            <p:cNvSpPr>
              <a:spLocks noChangeArrowheads="1"/>
            </p:cNvSpPr>
            <p:nvPr/>
          </p:nvSpPr>
          <p:spPr bwMode="auto">
            <a:xfrm>
              <a:off x="1602" y="69"/>
              <a:ext cx="124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1550" name="Rectangle 47"/>
            <p:cNvSpPr>
              <a:spLocks noChangeArrowheads="1"/>
            </p:cNvSpPr>
            <p:nvPr/>
          </p:nvSpPr>
          <p:spPr bwMode="auto">
            <a:xfrm>
              <a:off x="1244" y="69"/>
              <a:ext cx="124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1551" name="Rectangle 48"/>
            <p:cNvSpPr>
              <a:spLocks noChangeArrowheads="1"/>
            </p:cNvSpPr>
            <p:nvPr/>
          </p:nvSpPr>
          <p:spPr bwMode="auto">
            <a:xfrm>
              <a:off x="963" y="69"/>
              <a:ext cx="124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1552" name="Rectangle 49"/>
            <p:cNvSpPr>
              <a:spLocks noChangeArrowheads="1"/>
            </p:cNvSpPr>
            <p:nvPr/>
          </p:nvSpPr>
          <p:spPr bwMode="auto">
            <a:xfrm>
              <a:off x="613" y="69"/>
              <a:ext cx="124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1553" name="Rectangle 50"/>
            <p:cNvSpPr>
              <a:spLocks noChangeArrowheads="1"/>
            </p:cNvSpPr>
            <p:nvPr/>
          </p:nvSpPr>
          <p:spPr bwMode="auto">
            <a:xfrm>
              <a:off x="328" y="69"/>
              <a:ext cx="124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1554" name="Rectangle 51"/>
            <p:cNvSpPr>
              <a:spLocks noChangeArrowheads="1"/>
            </p:cNvSpPr>
            <p:nvPr/>
          </p:nvSpPr>
          <p:spPr bwMode="auto">
            <a:xfrm>
              <a:off x="247" y="69"/>
              <a:ext cx="83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1555" name="Rectangle 52"/>
            <p:cNvSpPr>
              <a:spLocks noChangeArrowheads="1"/>
            </p:cNvSpPr>
            <p:nvPr/>
          </p:nvSpPr>
          <p:spPr bwMode="auto">
            <a:xfrm>
              <a:off x="123" y="69"/>
              <a:ext cx="124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1556" name="Rectangle 53"/>
            <p:cNvSpPr>
              <a:spLocks noChangeArrowheads="1"/>
            </p:cNvSpPr>
            <p:nvPr/>
          </p:nvSpPr>
          <p:spPr bwMode="auto">
            <a:xfrm>
              <a:off x="34" y="69"/>
              <a:ext cx="83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Times New Roman" panose="02020603050405020304" pitchFamily="18" charset="0"/>
                </a:rPr>
                <a:t>(</a:t>
              </a:r>
            </a:p>
          </p:txBody>
        </p:sp>
        <p:sp>
          <p:nvSpPr>
            <p:cNvPr id="21557" name="Rectangle 54"/>
            <p:cNvSpPr>
              <a:spLocks noChangeArrowheads="1"/>
            </p:cNvSpPr>
            <p:nvPr/>
          </p:nvSpPr>
          <p:spPr bwMode="auto">
            <a:xfrm>
              <a:off x="1424" y="40"/>
              <a:ext cx="136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Symbol" panose="05050102010706020507" pitchFamily="18" charset="2"/>
                </a:rPr>
                <a:t>-</a:t>
              </a:r>
            </a:p>
          </p:txBody>
        </p:sp>
        <p:sp>
          <p:nvSpPr>
            <p:cNvPr id="21558" name="Rectangle 55"/>
            <p:cNvSpPr>
              <a:spLocks noChangeArrowheads="1"/>
            </p:cNvSpPr>
            <p:nvPr/>
          </p:nvSpPr>
          <p:spPr bwMode="auto">
            <a:xfrm>
              <a:off x="789" y="40"/>
              <a:ext cx="136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100">
                  <a:latin typeface="Symbol" panose="05050102010706020507" pitchFamily="18" charset="2"/>
                </a:rPr>
                <a:t>+</a:t>
              </a:r>
            </a:p>
          </p:txBody>
        </p:sp>
      </p:grpSp>
      <p:grpSp>
        <p:nvGrpSpPr>
          <p:cNvPr id="21559" name="Group 75"/>
          <p:cNvGrpSpPr/>
          <p:nvPr/>
        </p:nvGrpSpPr>
        <p:grpSpPr bwMode="auto">
          <a:xfrm>
            <a:off x="549275" y="1631950"/>
            <a:ext cx="2809875" cy="638175"/>
            <a:chOff x="0" y="0"/>
            <a:chExt cx="1613" cy="393"/>
          </a:xfrm>
        </p:grpSpPr>
        <p:sp>
          <p:nvSpPr>
            <p:cNvPr id="21560" name="AutoShape 76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613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1" name="Line 77"/>
            <p:cNvSpPr>
              <a:spLocks noChangeShapeType="1"/>
            </p:cNvSpPr>
            <p:nvPr/>
          </p:nvSpPr>
          <p:spPr bwMode="auto">
            <a:xfrm flipV="1">
              <a:off x="345" y="215"/>
              <a:ext cx="32" cy="1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2" name="Line 78"/>
            <p:cNvSpPr>
              <a:spLocks noChangeShapeType="1"/>
            </p:cNvSpPr>
            <p:nvPr/>
          </p:nvSpPr>
          <p:spPr bwMode="auto">
            <a:xfrm>
              <a:off x="377" y="220"/>
              <a:ext cx="46" cy="8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3" name="Line 79"/>
            <p:cNvSpPr>
              <a:spLocks noChangeShapeType="1"/>
            </p:cNvSpPr>
            <p:nvPr/>
          </p:nvSpPr>
          <p:spPr bwMode="auto">
            <a:xfrm flipV="1">
              <a:off x="428" y="53"/>
              <a:ext cx="61" cy="25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4" name="Line 80"/>
            <p:cNvSpPr>
              <a:spLocks noChangeShapeType="1"/>
            </p:cNvSpPr>
            <p:nvPr/>
          </p:nvSpPr>
          <p:spPr bwMode="auto">
            <a:xfrm>
              <a:off x="489" y="53"/>
              <a:ext cx="265" cy="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5" name="Line 81"/>
            <p:cNvSpPr>
              <a:spLocks noChangeShapeType="1"/>
            </p:cNvSpPr>
            <p:nvPr/>
          </p:nvSpPr>
          <p:spPr bwMode="auto">
            <a:xfrm flipV="1">
              <a:off x="1123" y="212"/>
              <a:ext cx="32" cy="1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6" name="Line 82"/>
            <p:cNvSpPr>
              <a:spLocks noChangeShapeType="1"/>
            </p:cNvSpPr>
            <p:nvPr/>
          </p:nvSpPr>
          <p:spPr bwMode="auto">
            <a:xfrm>
              <a:off x="1155" y="217"/>
              <a:ext cx="46" cy="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7" name="Line 83"/>
            <p:cNvSpPr>
              <a:spLocks noChangeShapeType="1"/>
            </p:cNvSpPr>
            <p:nvPr/>
          </p:nvSpPr>
          <p:spPr bwMode="auto">
            <a:xfrm flipV="1">
              <a:off x="1206" y="53"/>
              <a:ext cx="61" cy="24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8" name="Line 84"/>
            <p:cNvSpPr>
              <a:spLocks noChangeShapeType="1"/>
            </p:cNvSpPr>
            <p:nvPr/>
          </p:nvSpPr>
          <p:spPr bwMode="auto">
            <a:xfrm>
              <a:off x="1267" y="53"/>
              <a:ext cx="245" cy="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9" name="Rectangle 85"/>
            <p:cNvSpPr>
              <a:spLocks noChangeArrowheads="1"/>
            </p:cNvSpPr>
            <p:nvPr/>
          </p:nvSpPr>
          <p:spPr bwMode="auto">
            <a:xfrm>
              <a:off x="1516" y="69"/>
              <a:ext cx="83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200">
                  <a:latin typeface="Times New Roman" panose="02020603050405020304" pitchFamily="18" charset="0"/>
                </a:rPr>
                <a:t>;</a:t>
              </a:r>
            </a:p>
          </p:txBody>
        </p:sp>
        <p:sp>
          <p:nvSpPr>
            <p:cNvPr id="21570" name="Rectangle 86"/>
            <p:cNvSpPr>
              <a:spLocks noChangeArrowheads="1"/>
            </p:cNvSpPr>
            <p:nvPr/>
          </p:nvSpPr>
          <p:spPr bwMode="auto">
            <a:xfrm>
              <a:off x="1255" y="69"/>
              <a:ext cx="248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200"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1571" name="Rectangle 87"/>
            <p:cNvSpPr>
              <a:spLocks noChangeArrowheads="1"/>
            </p:cNvSpPr>
            <p:nvPr/>
          </p:nvSpPr>
          <p:spPr bwMode="auto">
            <a:xfrm>
              <a:off x="982" y="69"/>
              <a:ext cx="124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200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1572" name="Rectangle 88"/>
            <p:cNvSpPr>
              <a:spLocks noChangeArrowheads="1"/>
            </p:cNvSpPr>
            <p:nvPr/>
          </p:nvSpPr>
          <p:spPr bwMode="auto">
            <a:xfrm>
              <a:off x="500" y="69"/>
              <a:ext cx="248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200">
                  <a:latin typeface="Times New Roman" panose="02020603050405020304" pitchFamily="18" charset="0"/>
                </a:rPr>
                <a:t>75</a:t>
              </a:r>
            </a:p>
          </p:txBody>
        </p:sp>
        <p:sp>
          <p:nvSpPr>
            <p:cNvPr id="21573" name="Rectangle 89"/>
            <p:cNvSpPr>
              <a:spLocks noChangeArrowheads="1"/>
            </p:cNvSpPr>
            <p:nvPr/>
          </p:nvSpPr>
          <p:spPr bwMode="auto">
            <a:xfrm>
              <a:off x="247" y="69"/>
              <a:ext cx="83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20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1574" name="Rectangle 90"/>
            <p:cNvSpPr>
              <a:spLocks noChangeArrowheads="1"/>
            </p:cNvSpPr>
            <p:nvPr/>
          </p:nvSpPr>
          <p:spPr bwMode="auto">
            <a:xfrm>
              <a:off x="123" y="69"/>
              <a:ext cx="164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2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1575" name="Rectangle 91"/>
            <p:cNvSpPr>
              <a:spLocks noChangeArrowheads="1"/>
            </p:cNvSpPr>
            <p:nvPr/>
          </p:nvSpPr>
          <p:spPr bwMode="auto">
            <a:xfrm>
              <a:off x="34" y="69"/>
              <a:ext cx="83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200">
                  <a:latin typeface="Times New Roman" panose="02020603050405020304" pitchFamily="18" charset="0"/>
                </a:rPr>
                <a:t>(</a:t>
              </a:r>
            </a:p>
          </p:txBody>
        </p:sp>
        <p:sp>
          <p:nvSpPr>
            <p:cNvPr id="21576" name="Rectangle 92"/>
            <p:cNvSpPr>
              <a:spLocks noChangeArrowheads="1"/>
            </p:cNvSpPr>
            <p:nvPr/>
          </p:nvSpPr>
          <p:spPr bwMode="auto">
            <a:xfrm>
              <a:off x="804" y="40"/>
              <a:ext cx="136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3200">
                  <a:latin typeface="Symbol" panose="05050102010706020507" pitchFamily="18" charset="2"/>
                </a:rPr>
                <a:t>+</a:t>
              </a:r>
            </a:p>
          </p:txBody>
        </p:sp>
      </p:grpSp>
      <p:graphicFrame>
        <p:nvGraphicFramePr>
          <p:cNvPr id="21577" name="对象 9"/>
          <p:cNvGraphicFramePr>
            <a:graphicFrameLocks noChangeAspect="1"/>
          </p:cNvGraphicFramePr>
          <p:nvPr/>
        </p:nvGraphicFramePr>
        <p:xfrm>
          <a:off x="4905375" y="1581150"/>
          <a:ext cx="24669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" r:id="rId4" imgW="901700" imgH="228600" progId="Equation.KSEE3">
                  <p:embed/>
                </p:oleObj>
              </mc:Choice>
              <mc:Fallback>
                <p:oleObj r:id="rId4" imgW="901700" imgH="228600" progId="Equation.KSEE3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98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1581150"/>
                        <a:ext cx="24669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3"/>
          <p:cNvSpPr txBox="1">
            <a:spLocks noChangeArrowheads="1"/>
          </p:cNvSpPr>
          <p:nvPr/>
        </p:nvSpPr>
        <p:spPr bwMode="auto">
          <a:xfrm>
            <a:off x="158750" y="115888"/>
            <a:ext cx="721360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模仿练习：</a:t>
            </a:r>
          </a:p>
        </p:txBody>
      </p:sp>
      <p:grpSp>
        <p:nvGrpSpPr>
          <p:cNvPr id="21579" name="组合 93"/>
          <p:cNvGrpSpPr/>
          <p:nvPr/>
        </p:nvGrpSpPr>
        <p:grpSpPr bwMode="auto">
          <a:xfrm>
            <a:off x="107950" y="2428875"/>
            <a:ext cx="7726363" cy="4148138"/>
            <a:chOff x="170" y="3824"/>
            <a:chExt cx="12168" cy="6534"/>
          </a:xfrm>
        </p:grpSpPr>
        <p:graphicFrame>
          <p:nvGraphicFramePr>
            <p:cNvPr id="21580" name="对象 4"/>
            <p:cNvGraphicFramePr>
              <a:graphicFrameLocks noChangeAspect="1"/>
            </p:cNvGraphicFramePr>
            <p:nvPr/>
          </p:nvGraphicFramePr>
          <p:xfrm>
            <a:off x="1770" y="3926"/>
            <a:ext cx="4026" cy="25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0" r:id="rId6" imgW="1079500" imgH="749300" progId="Equation.KSEE3">
                    <p:embed/>
                  </p:oleObj>
                </mc:Choice>
                <mc:Fallback>
                  <p:oleObj r:id="rId6" imgW="1079500" imgH="749300" progId="Equation.KSEE3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0" y="3926"/>
                          <a:ext cx="4026" cy="25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81" name="对象 5"/>
            <p:cNvGraphicFramePr>
              <a:graphicFrameLocks noChangeAspect="1"/>
            </p:cNvGraphicFramePr>
            <p:nvPr/>
          </p:nvGraphicFramePr>
          <p:xfrm>
            <a:off x="7584" y="3824"/>
            <a:ext cx="4755" cy="31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1" r:id="rId8" imgW="1270000" imgH="1016000" progId="Equation.KSEE3">
                    <p:embed/>
                  </p:oleObj>
                </mc:Choice>
                <mc:Fallback>
                  <p:oleObj r:id="rId8" imgW="1270000" imgH="1016000" progId="Equation.KSEE3">
                    <p:embed/>
                    <p:pic>
                      <p:nvPicPr>
                        <p:cNvPr id="0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4" y="3824"/>
                          <a:ext cx="4755" cy="31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82" name="对象 6"/>
            <p:cNvGraphicFramePr>
              <a:graphicFrameLocks noChangeAspect="1"/>
            </p:cNvGraphicFramePr>
            <p:nvPr/>
          </p:nvGraphicFramePr>
          <p:xfrm>
            <a:off x="1811" y="6761"/>
            <a:ext cx="3941" cy="3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2" r:id="rId10" imgW="1206500" imgH="1016000" progId="Equation.KSEE3">
                    <p:embed/>
                  </p:oleObj>
                </mc:Choice>
                <mc:Fallback>
                  <p:oleObj r:id="rId10" imgW="1206500" imgH="1016000" progId="Equation.KSEE3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1" y="6761"/>
                          <a:ext cx="3941" cy="32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83" name="对象 7"/>
            <p:cNvGraphicFramePr>
              <a:graphicFrameLocks noChangeAspect="1"/>
            </p:cNvGraphicFramePr>
            <p:nvPr/>
          </p:nvGraphicFramePr>
          <p:xfrm>
            <a:off x="7855" y="7214"/>
            <a:ext cx="3624" cy="3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3" r:id="rId12" imgW="1066800" imgH="1016000" progId="Equation.KSEE3">
                    <p:embed/>
                  </p:oleObj>
                </mc:Choice>
                <mc:Fallback>
                  <p:oleObj r:id="rId12" imgW="1066800" imgH="1016000" progId="Equation.KSEE3">
                    <p:embed/>
                    <p:pic>
                      <p:nvPicPr>
                        <p:cNvPr id="0" name="对象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55" y="7214"/>
                          <a:ext cx="3624" cy="3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84" name="对象 89"/>
            <p:cNvGraphicFramePr>
              <a:graphicFrameLocks noChangeAspect="1"/>
            </p:cNvGraphicFramePr>
            <p:nvPr/>
          </p:nvGraphicFramePr>
          <p:xfrm>
            <a:off x="170" y="4039"/>
            <a:ext cx="1635" cy="6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4" r:id="rId14" imgW="444500" imgH="203200" progId="Equation.KSEE3">
                    <p:embed/>
                  </p:oleObj>
                </mc:Choice>
                <mc:Fallback>
                  <p:oleObj r:id="rId14" imgW="444500" imgH="203200" progId="Equation.KSEE3">
                    <p:embed/>
                    <p:pic>
                      <p:nvPicPr>
                        <p:cNvPr id="0" name="对象 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" y="4039"/>
                          <a:ext cx="1635" cy="6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85" name="对象 91"/>
            <p:cNvGraphicFramePr>
              <a:graphicFrameLocks noChangeAspect="1"/>
            </p:cNvGraphicFramePr>
            <p:nvPr/>
          </p:nvGraphicFramePr>
          <p:xfrm>
            <a:off x="1020" y="6874"/>
            <a:ext cx="766" cy="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5" r:id="rId16" imgW="228600" imgH="190500" progId="Equation.KSEE3">
                    <p:embed/>
                  </p:oleObj>
                </mc:Choice>
                <mc:Fallback>
                  <p:oleObj r:id="rId16" imgW="228600" imgH="190500" progId="Equation.KSEE3">
                    <p:embed/>
                    <p:pic>
                      <p:nvPicPr>
                        <p:cNvPr id="0" name="对象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6874"/>
                          <a:ext cx="766" cy="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Office PowerPoint</Application>
  <PresentationFormat>全屏显示(4:3)</PresentationFormat>
  <Paragraphs>165</Paragraphs>
  <Slides>16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33" baseType="lpstr">
      <vt:lpstr>黑体</vt:lpstr>
      <vt:lpstr>华文行楷</vt:lpstr>
      <vt:lpstr>华文细黑</vt:lpstr>
      <vt:lpstr>华文新魏</vt:lpstr>
      <vt:lpstr>隶书</vt:lpstr>
      <vt:lpstr>宋体</vt:lpstr>
      <vt:lpstr>微软雅黑</vt:lpstr>
      <vt:lpstr>新宋体</vt:lpstr>
      <vt:lpstr>Arial</vt:lpstr>
      <vt:lpstr>Calibri</vt:lpstr>
      <vt:lpstr>Symbol</vt:lpstr>
      <vt:lpstr>Times New Roman</vt:lpstr>
      <vt:lpstr>Wingdings</vt:lpstr>
      <vt:lpstr>WWW.2PPT.COM
</vt:lpstr>
      <vt:lpstr>Equation.3</vt:lpstr>
      <vt:lpstr>Equation.KSEE3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2021-07-25T08:12:00Z</cp:lastPrinted>
  <dcterms:created xsi:type="dcterms:W3CDTF">2021-07-25T08:12:00Z</dcterms:created>
  <dcterms:modified xsi:type="dcterms:W3CDTF">2023-01-16T22:36:18Z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070B9D139A2E496FA3765C8FBBBAA315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