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294" r:id="rId3"/>
    <p:sldId id="286" r:id="rId4"/>
    <p:sldId id="265" r:id="rId5"/>
    <p:sldId id="292" r:id="rId6"/>
    <p:sldId id="287" r:id="rId7"/>
    <p:sldId id="293" r:id="rId8"/>
    <p:sldId id="295" r:id="rId9"/>
    <p:sldId id="262" r:id="rId10"/>
    <p:sldId id="260" r:id="rId11"/>
    <p:sldId id="261" r:id="rId12"/>
    <p:sldId id="263" r:id="rId13"/>
    <p:sldId id="259" r:id="rId14"/>
    <p:sldId id="272" r:id="rId15"/>
    <p:sldId id="268" r:id="rId16"/>
    <p:sldId id="269" r:id="rId17"/>
    <p:sldId id="281" r:id="rId18"/>
    <p:sldId id="270" r:id="rId19"/>
    <p:sldId id="282" r:id="rId20"/>
    <p:sldId id="271" r:id="rId21"/>
    <p:sldId id="283" r:id="rId22"/>
    <p:sldId id="273" r:id="rId23"/>
    <p:sldId id="274" r:id="rId24"/>
    <p:sldId id="267" r:id="rId25"/>
    <p:sldId id="264" r:id="rId26"/>
    <p:sldId id="275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3399FF"/>
    <a:srgbClr val="FF0066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06" autoAdjust="0"/>
  </p:normalViewPr>
  <p:slideViewPr>
    <p:cSldViewPr>
      <p:cViewPr>
        <p:scale>
          <a:sx n="100" d="100"/>
          <a:sy n="100" d="100"/>
        </p:scale>
        <p:origin x="-294" y="-25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AA40B-A6FB-42B3-B133-4B5072DD77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CF75-0E47-4101-BEB5-88329FD23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BCF75-0E47-4101-BEB5-88329FD233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74DC3-FAA7-40C8-B19A-5332388B32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06908-7C59-4AB8-B0B1-7008B1BF035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E53A9-EC82-4831-910D-B49BB165CE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ECC6-6A42-4F68-9177-39F71F3333E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189FE-495B-4F84-AB71-03B2A21832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85166-6FF6-4271-9F39-450C288A7B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6CC4E-8186-4061-8BE5-6367268200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EE43-5B4B-432B-A899-2DA14FDBBE4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6B0F-BAD8-438C-AE5D-2B7997C297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22BE-3BD3-4653-B526-56638B8E74B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E3B7B-053E-4B0B-9C2B-0885030949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CAE0FAFD-4C95-48D4-AE1E-9CACBC98C86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8"/>
          <p:cNvSpPr txBox="1">
            <a:spLocks noChangeArrowheads="1"/>
          </p:cNvSpPr>
          <p:nvPr/>
        </p:nvSpPr>
        <p:spPr bwMode="auto">
          <a:xfrm>
            <a:off x="3429030" y="1017347"/>
            <a:ext cx="20665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 12</a:t>
            </a:r>
          </a:p>
        </p:txBody>
      </p:sp>
      <p:sp>
        <p:nvSpPr>
          <p:cNvPr id="3" name="Text Box 70"/>
          <p:cNvSpPr txBox="1">
            <a:spLocks noChangeArrowheads="1"/>
          </p:cNvSpPr>
          <p:nvPr/>
        </p:nvSpPr>
        <p:spPr bwMode="auto">
          <a:xfrm>
            <a:off x="0" y="228603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 smtClean="0"/>
              <a:t>Christmas</a:t>
            </a:r>
            <a:endParaRPr lang="en-US" altLang="zh-CN" sz="8000" dirty="0"/>
          </a:p>
        </p:txBody>
      </p:sp>
      <p:sp>
        <p:nvSpPr>
          <p:cNvPr id="4" name="矩形 3"/>
          <p:cNvSpPr/>
          <p:nvPr/>
        </p:nvSpPr>
        <p:spPr>
          <a:xfrm>
            <a:off x="2934273" y="556254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0" y="457200"/>
            <a:ext cx="5791200" cy="44958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196" name="Picture 4" descr="22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4000"/>
          </a:blip>
          <a:srcRect/>
          <a:stretch>
            <a:fillRect/>
          </a:stretch>
        </p:blipFill>
        <p:spPr bwMode="auto">
          <a:xfrm>
            <a:off x="1295400" y="838200"/>
            <a:ext cx="533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762000"/>
            <a:ext cx="5257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20064221118524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85800"/>
            <a:ext cx="495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20064221119264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33400"/>
            <a:ext cx="5410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AE10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533400"/>
            <a:ext cx="5486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200901141745448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5334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200901141044012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609600"/>
            <a:ext cx="5410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38200" y="533400"/>
            <a:ext cx="56388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38200" y="5181600"/>
            <a:ext cx="5614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What present can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10122016201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95800" y="3429000"/>
            <a:ext cx="4648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5675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</a:rPr>
              <a:t>What present do you want?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1066800"/>
            <a:ext cx="588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</a:rPr>
              <a:t>I want </a:t>
            </a:r>
            <a:r>
              <a:rPr lang="en-US" altLang="zh-CN" sz="3200">
                <a:solidFill>
                  <a:srgbClr val="FF0000"/>
                </a:solidFill>
              </a:rPr>
              <a:t>a/some</a:t>
            </a:r>
            <a:r>
              <a:rPr lang="en-US" altLang="zh-CN" sz="3200">
                <a:solidFill>
                  <a:srgbClr val="000000"/>
                </a:solidFill>
              </a:rPr>
              <a:t> _________. </a:t>
            </a:r>
          </a:p>
        </p:txBody>
      </p:sp>
      <p:pic>
        <p:nvPicPr>
          <p:cNvPr id="9222" name="Picture 6" descr="20064221118524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495800"/>
            <a:ext cx="152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2009011417454480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495800"/>
            <a:ext cx="19526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AE10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133600"/>
            <a:ext cx="205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2009011410022240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981200"/>
            <a:ext cx="2000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222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4000"/>
          </a:blip>
          <a:srcRect/>
          <a:stretch>
            <a:fillRect/>
          </a:stretch>
        </p:blipFill>
        <p:spPr bwMode="auto">
          <a:xfrm>
            <a:off x="228600" y="1752600"/>
            <a:ext cx="1676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2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4000"/>
          </a:blip>
          <a:srcRect/>
          <a:stretch>
            <a:fillRect/>
          </a:stretch>
        </p:blipFill>
        <p:spPr bwMode="auto">
          <a:xfrm>
            <a:off x="2057400" y="1905000"/>
            <a:ext cx="1600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343400"/>
            <a:ext cx="1381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8600" y="3830638"/>
            <a:ext cx="151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computer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828800" y="3810000"/>
            <a:ext cx="275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 robot/ˈrəʊbɒt /</a:t>
            </a:r>
            <a:endParaRPr lang="zh-CN" alt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419600" y="3886200"/>
            <a:ext cx="153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toy plane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086600" y="38862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sweets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33400" y="5964238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scarf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438400" y="5964238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hat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419600" y="6040438"/>
            <a:ext cx="132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football</a:t>
            </a:r>
          </a:p>
        </p:txBody>
      </p:sp>
      <p:pic>
        <p:nvPicPr>
          <p:cNvPr id="9236" name="Picture 20" descr="2009011410440129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000" y="4572000"/>
            <a:ext cx="1466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553200" y="6040438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hamburger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9" grpId="0" autoUpdateAnimBg="0"/>
      <p:bldP spid="9230" grpId="0" autoUpdateAnimBg="0"/>
      <p:bldP spid="9231" grpId="0" autoUpdateAnimBg="0"/>
      <p:bldP spid="9232" grpId="0" autoUpdateAnimBg="0"/>
      <p:bldP spid="9233" grpId="0" autoUpdateAnimBg="0"/>
      <p:bldP spid="9234" grpId="0" autoUpdateAnimBg="0"/>
      <p:bldP spid="9235" grpId="0" autoUpdateAnimBg="0"/>
      <p:bldP spid="92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50925" y="1271588"/>
            <a:ext cx="6683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Here is  present for you.</a:t>
            </a:r>
          </a:p>
          <a:p>
            <a:r>
              <a:rPr lang="en-US" altLang="zh-CN" sz="3600"/>
              <a:t>Here is a computer for you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763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一</a:t>
            </a:r>
            <a:r>
              <a:rPr lang="en-US" altLang="zh-CN" sz="2800" dirty="0">
                <a:solidFill>
                  <a:srgbClr val="FF0000"/>
                </a:solidFill>
              </a:rPr>
              <a:t>,Read A quickly, then  answer questions: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36725" y="1087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58531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When is the Christmas Day?</a:t>
            </a:r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8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66"/>
                </a:solidFill>
              </a:rPr>
              <a:t>Christmas falls on 25</a:t>
            </a:r>
            <a:r>
              <a:rPr lang="en-US" altLang="zh-CN" baseline="30000">
                <a:solidFill>
                  <a:srgbClr val="FF0066"/>
                </a:solidFill>
              </a:rPr>
              <a:t>th</a:t>
            </a:r>
            <a:r>
              <a:rPr lang="en-US" altLang="zh-CN">
                <a:solidFill>
                  <a:srgbClr val="FF0066"/>
                </a:solidFill>
              </a:rPr>
              <a:t> December.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51325" y="5811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7525" y="2535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5715000"/>
            <a:ext cx="8193088" cy="944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Christmas day</a:t>
            </a:r>
            <a:r>
              <a:rPr lang="zh-CN" altLang="en-US" sz="3200"/>
              <a:t> </a:t>
            </a:r>
            <a:r>
              <a:rPr lang="zh-CN" altLang="en-US"/>
              <a:t>falls on 25 December. People put up a</a:t>
            </a:r>
          </a:p>
          <a:p>
            <a:r>
              <a:rPr lang="zh-CN" altLang="en-US"/>
              <a:t>Christmas tree in their home. </a:t>
            </a:r>
            <a:endParaRPr lang="zh-CN" altLang="en-US" sz="32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336925" y="5430838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在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80325" y="5430838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放置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 autoUpdateAnimBg="0"/>
      <p:bldP spid="1126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3627438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They put presents </a:t>
            </a:r>
          </a:p>
          <a:p>
            <a:r>
              <a:rPr lang="en-US" altLang="zh-CN"/>
              <a:t>for family and friends </a:t>
            </a:r>
          </a:p>
          <a:p>
            <a:r>
              <a:rPr lang="en-US" altLang="zh-CN"/>
              <a:t>under the Christmas </a:t>
            </a:r>
          </a:p>
          <a:p>
            <a:r>
              <a:rPr lang="en-US" altLang="zh-CN"/>
              <a:t>tree.</a:t>
            </a: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礼物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28600" y="1066800"/>
            <a:ext cx="3733800" cy="1371600"/>
          </a:xfrm>
          <a:prstGeom prst="wedgeRoundRectCallout">
            <a:avLst>
              <a:gd name="adj1" fmla="val 23171"/>
              <a:gd name="adj2" fmla="val 111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It’s Christmas again!</a:t>
            </a:r>
          </a:p>
          <a:p>
            <a:pPr algn="ctr"/>
            <a:r>
              <a:rPr lang="en-US" altLang="zh-CN"/>
              <a:t> I can’t wait to open my present.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715000" y="4876800"/>
            <a:ext cx="3124200" cy="914400"/>
          </a:xfrm>
          <a:prstGeom prst="wedgeRoundRectCallout">
            <a:avLst>
              <a:gd name="adj1" fmla="val 9148"/>
              <a:gd name="adj2" fmla="val -209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You can open it on Christmas day.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79725" y="706438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又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600200" y="1905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355725" y="2916238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等待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 autoUpdateAnimBg="0"/>
      <p:bldP spid="13317" grpId="0" autoUpdateAnimBg="0"/>
      <p:bldP spid="13318" grpId="0" animBg="1"/>
      <p:bldP spid="133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124825" cy="521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/>
              <a:t>1  Which day is Christmas Day?</a:t>
            </a:r>
          </a:p>
          <a:p>
            <a:r>
              <a:rPr lang="zh-CN" altLang="en-US" sz="2800" dirty="0"/>
              <a:t>    </a:t>
            </a:r>
            <a:r>
              <a:rPr lang="zh-CN" altLang="en-US" sz="2800" dirty="0">
                <a:solidFill>
                  <a:schemeClr val="tx1"/>
                </a:solidFill>
              </a:rPr>
              <a:t>A:It falls on 25th of December</a:t>
            </a:r>
          </a:p>
          <a:p>
            <a:r>
              <a:rPr lang="zh-CN" altLang="en-US" sz="2800" dirty="0">
                <a:solidFill>
                  <a:schemeClr val="tx1"/>
                </a:solidFill>
              </a:rPr>
              <a:t>    B:It 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falls on 24th of December</a:t>
            </a:r>
          </a:p>
          <a:p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zh-CN" altLang="en-US" sz="2800" dirty="0"/>
              <a:t>2 People ________ a Christams tree in their</a:t>
            </a:r>
          </a:p>
          <a:p>
            <a:r>
              <a:rPr lang="zh-CN" altLang="en-US" sz="2800" dirty="0"/>
              <a:t>  home.</a:t>
            </a:r>
          </a:p>
          <a:p>
            <a:r>
              <a:rPr lang="zh-CN" altLang="en-US" sz="2800" dirty="0"/>
              <a:t>   </a:t>
            </a:r>
            <a:r>
              <a:rPr lang="zh-CN" altLang="en-US" sz="2800" dirty="0">
                <a:solidFill>
                  <a:schemeClr val="tx1"/>
                </a:solidFill>
              </a:rPr>
              <a:t>A:放置    B:拾起</a:t>
            </a:r>
          </a:p>
          <a:p>
            <a:endParaRPr lang="zh-CN" altLang="en-US" sz="2800" dirty="0"/>
          </a:p>
          <a:p>
            <a:r>
              <a:rPr lang="zh-CN" altLang="en-US" sz="2800" dirty="0"/>
              <a:t>3 Where do People put present </a:t>
            </a:r>
          </a:p>
          <a:p>
            <a:r>
              <a:rPr lang="zh-CN" altLang="en-US" sz="2800" dirty="0"/>
              <a:t>   for their family and friends?</a:t>
            </a:r>
          </a:p>
          <a:p>
            <a:r>
              <a:rPr lang="zh-CN" altLang="en-US" sz="2800" dirty="0"/>
              <a:t>  </a:t>
            </a:r>
            <a:r>
              <a:rPr lang="zh-CN" altLang="en-US" sz="2800" dirty="0">
                <a:solidFill>
                  <a:schemeClr val="tx1"/>
                </a:solidFill>
              </a:rPr>
              <a:t> A: on the Christmas tree.</a:t>
            </a:r>
          </a:p>
          <a:p>
            <a:r>
              <a:rPr lang="zh-CN" altLang="en-US" sz="2800" dirty="0">
                <a:solidFill>
                  <a:schemeClr val="tx1"/>
                </a:solidFill>
              </a:rPr>
              <a:t>   B: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under the Christmas tree.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838200" y="5411788"/>
            <a:ext cx="5562600" cy="50323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33400" y="3276600"/>
            <a:ext cx="21336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066800" y="1144588"/>
            <a:ext cx="5867400" cy="50323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04800"/>
            <a:ext cx="51657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Santa Claus or Father Christmas</a:t>
            </a:r>
          </a:p>
          <a:p>
            <a:r>
              <a:rPr lang="en-US" altLang="zh-CN"/>
              <a:t>will go to each house. He leaves</a:t>
            </a:r>
          </a:p>
          <a:p>
            <a:r>
              <a:rPr lang="en-US" altLang="zh-CN"/>
              <a:t>Presents for the children in their</a:t>
            </a:r>
          </a:p>
          <a:p>
            <a:r>
              <a:rPr lang="en-US" altLang="zh-CN"/>
              <a:t>Stockings.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3725" y="1849438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长筒袜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60463" y="876300"/>
            <a:ext cx="455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1  Who is Father Christmas?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528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2  What will the Santa Claus do 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3276600"/>
            <a:ext cx="71659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3 Santa claus leaves presents for the children</a:t>
            </a:r>
          </a:p>
          <a:p>
            <a:r>
              <a:rPr lang="zh-CN" altLang="en-US"/>
              <a:t>   in their __________</a:t>
            </a:r>
          </a:p>
          <a:p>
            <a:r>
              <a:rPr lang="zh-CN" altLang="en-US"/>
              <a:t>  </a:t>
            </a:r>
            <a:r>
              <a:rPr lang="zh-CN" altLang="en-US">
                <a:solidFill>
                  <a:schemeClr val="tx1"/>
                </a:solidFill>
              </a:rPr>
              <a:t> A: school bags</a:t>
            </a:r>
          </a:p>
          <a:p>
            <a:r>
              <a:rPr lang="zh-CN" altLang="en-US">
                <a:solidFill>
                  <a:schemeClr val="tx1"/>
                </a:solidFill>
              </a:rPr>
              <a:t>   B:  stockings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1524000"/>
            <a:ext cx="203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Santa claus.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2590800"/>
            <a:ext cx="396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He will go to each house.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905000" y="4419600"/>
            <a:ext cx="21336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  <p:bldP spid="16388" grpId="0" bldLvl="0" autoUpdateAnimBg="0"/>
      <p:bldP spid="16389" grpId="0" bldLvl="0" autoUpdateAnimBg="0"/>
      <p:bldP spid="16390" grpId="0" bldLvl="0" autoUpdateAnimBg="0"/>
      <p:bldP spid="16391" grpId="0" bldLvl="0" autoUpdateAnimBg="0"/>
      <p:bldP spid="163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320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7"/>
          <p:cNvSpPr>
            <a:spLocks noChangeArrowheads="1" noChangeShapeType="1" noTextEdit="1"/>
          </p:cNvSpPr>
          <p:nvPr/>
        </p:nvSpPr>
        <p:spPr bwMode="auto">
          <a:xfrm>
            <a:off x="990694" y="2420938"/>
            <a:ext cx="6781622" cy="1844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i="1" dirty="0">
                <a:ln w="9525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Christmas day falls on 25 December.</a:t>
            </a:r>
          </a:p>
          <a:p>
            <a:pPr algn="ctr"/>
            <a:r>
              <a:rPr lang="en-US" altLang="zh-CN" sz="3200" i="1" dirty="0">
                <a:ln w="9525">
                  <a:solidFill>
                    <a:schemeClr val="tx1"/>
                  </a:solidFill>
                  <a:round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 is a festival in the West.</a:t>
            </a:r>
            <a:endParaRPr lang="zh-CN" altLang="en-US" sz="3200" i="1" dirty="0">
              <a:ln w="9525">
                <a:solidFill>
                  <a:schemeClr val="tx1"/>
                </a:solidFill>
                <a:round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4" name="Picture 10" descr="38243b8948fec92a0bb66067aec741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27900" y="0"/>
            <a:ext cx="18161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4822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People send Christmas cards to</a:t>
            </a:r>
          </a:p>
          <a:p>
            <a:r>
              <a:rPr lang="en-US" altLang="zh-CN"/>
              <a:t>their friends to wish them a</a:t>
            </a:r>
          </a:p>
          <a:p>
            <a:r>
              <a:rPr lang="en-US" altLang="zh-CN"/>
              <a:t>“Merry Christmas”.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6294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1  How do People wish each other?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5122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ea typeface="宋体" panose="02010600030101010101" pitchFamily="2" charset="-122"/>
              </a:rPr>
              <a:t>2 On Christmas, you should </a:t>
            </a:r>
          </a:p>
          <a:p>
            <a:r>
              <a:rPr lang="zh-CN" altLang="en-US" sz="2800">
                <a:ea typeface="宋体" panose="02010600030101010101" pitchFamily="2" charset="-122"/>
              </a:rPr>
              <a:t>   say ________________</a:t>
            </a:r>
          </a:p>
          <a:p>
            <a:r>
              <a:rPr lang="zh-CN" altLang="en-US" sz="2800">
                <a:ea typeface="宋体" panose="02010600030101010101" pitchFamily="2" charset="-122"/>
              </a:rPr>
              <a:t>   to others.</a:t>
            </a:r>
            <a:endParaRPr lang="zh-CN" altLang="en-US" sz="28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46175" y="2668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Send cards to their friends.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28800" y="3962400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Merry Christmas!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utoUpdateAnimBg="0"/>
      <p:bldP spid="18438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0" y="4343400"/>
            <a:ext cx="6394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People buy a lot of things for Christmas.</a:t>
            </a:r>
          </a:p>
          <a:p>
            <a:r>
              <a:rPr lang="en-US" altLang="zh-CN"/>
              <a:t>in big shopping centers, Father Christmas</a:t>
            </a:r>
          </a:p>
          <a:p>
            <a:r>
              <a:rPr lang="en-US" altLang="zh-CN"/>
              <a:t>gives gifts to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562600" y="228600"/>
            <a:ext cx="2971800" cy="838200"/>
          </a:xfrm>
          <a:prstGeom prst="wedgeRoundRectCallout">
            <a:avLst>
              <a:gd name="adj1" fmla="val -39157"/>
              <a:gd name="adj2" fmla="val 10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What present do you want?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143000" y="2590800"/>
            <a:ext cx="16764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I want a computer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477000" y="3124200"/>
            <a:ext cx="1981200" cy="914400"/>
          </a:xfrm>
          <a:prstGeom prst="wedgeRoundRectCallout">
            <a:avLst>
              <a:gd name="adj1" fmla="val 40463"/>
              <a:gd name="adj2" fmla="val 114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I want a bike.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495800" y="5486400"/>
            <a:ext cx="2133600" cy="838200"/>
          </a:xfrm>
          <a:prstGeom prst="wedgeRoundRectCallout">
            <a:avLst>
              <a:gd name="adj1" fmla="val -43750"/>
              <a:gd name="adj2" fmla="val 113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/>
              <a:t>I want a robot.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308" y="762000"/>
            <a:ext cx="695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C3300"/>
                </a:solidFill>
              </a:rPr>
              <a:t>Watch A carefully, then finish part C: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8841" y="1905040"/>
            <a:ext cx="877515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1 When do People celebrate Christmas?</a:t>
            </a:r>
          </a:p>
          <a:p>
            <a:endParaRPr lang="en-US" altLang="zh-CN" dirty="0">
              <a:solidFill>
                <a:srgbClr val="000099"/>
              </a:solidFill>
              <a:latin typeface="Comic Sans MS" panose="030F0702030302020204" pitchFamily="66" charset="0"/>
              <a:ea typeface="楷体_GB2312" pitchFamily="49" charset="-122"/>
            </a:endParaRPr>
          </a:p>
          <a:p>
            <a:r>
              <a:rPr lang="en-US" altLang="zh-CN" dirty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2 What does Father Christmas do in the shopping </a:t>
            </a:r>
            <a:r>
              <a:rPr lang="en-US" altLang="zh-CN" dirty="0" err="1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centre</a:t>
            </a:r>
            <a:endParaRPr lang="en-US" altLang="zh-CN" dirty="0">
              <a:solidFill>
                <a:srgbClr val="000099"/>
              </a:solidFill>
              <a:latin typeface="Comic Sans MS" panose="030F0702030302020204" pitchFamily="66" charset="0"/>
              <a:ea typeface="楷体_GB2312" pitchFamily="49" charset="-122"/>
            </a:endParaRPr>
          </a:p>
          <a:p>
            <a:r>
              <a:rPr lang="en-US" altLang="zh-CN" dirty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   at this time of the year?</a:t>
            </a:r>
          </a:p>
          <a:p>
            <a:endParaRPr lang="en-US" altLang="zh-CN" dirty="0">
              <a:solidFill>
                <a:srgbClr val="000099"/>
              </a:solidFill>
              <a:latin typeface="Comic Sans MS" panose="030F0702030302020204" pitchFamily="66" charset="0"/>
              <a:ea typeface="楷体_GB2312" pitchFamily="49" charset="-122"/>
            </a:endParaRPr>
          </a:p>
          <a:p>
            <a:pPr>
              <a:buFontTx/>
              <a:buAutoNum type="arabicPlain" startAt="3"/>
            </a:pPr>
            <a:r>
              <a:rPr lang="en-US" altLang="zh-CN" dirty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What does Father Christmas do at Christmas?</a:t>
            </a:r>
          </a:p>
          <a:p>
            <a:pPr>
              <a:buFontTx/>
              <a:buAutoNum type="arabicPlain" startAt="3"/>
            </a:pPr>
            <a:endParaRPr lang="en-US" altLang="zh-CN" dirty="0">
              <a:solidFill>
                <a:srgbClr val="000099"/>
              </a:solidFill>
              <a:latin typeface="Comic Sans MS" panose="030F0702030302020204" pitchFamily="66" charset="0"/>
              <a:ea typeface="楷体_GB2312" pitchFamily="49" charset="-122"/>
            </a:endParaRPr>
          </a:p>
          <a:p>
            <a:pPr>
              <a:buFontTx/>
              <a:buAutoNum type="arabicPlain" startAt="3"/>
            </a:pPr>
            <a:r>
              <a:rPr lang="en-US" altLang="zh-CN" dirty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 Who is Father Christmas</a:t>
            </a:r>
            <a:r>
              <a:rPr lang="en-US" altLang="zh-CN" dirty="0" smtClean="0">
                <a:solidFill>
                  <a:srgbClr val="000099"/>
                </a:solidFill>
                <a:latin typeface="Comic Sans MS" panose="030F0702030302020204" pitchFamily="66" charset="0"/>
                <a:ea typeface="楷体_GB2312" pitchFamily="49" charset="-122"/>
              </a:rPr>
              <a:t>?</a:t>
            </a:r>
            <a:endParaRPr lang="en-US" altLang="zh-CN" dirty="0">
              <a:solidFill>
                <a:srgbClr val="000099"/>
              </a:solidFill>
              <a:latin typeface="Comic Sans MS" panose="030F0702030302020204" pitchFamily="66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2133600" y="1676400"/>
            <a:ext cx="4495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Let' learn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/>
          </p:cNvSpPr>
          <p:nvPr/>
        </p:nvSpPr>
        <p:spPr bwMode="auto">
          <a:xfrm>
            <a:off x="2514600" y="457200"/>
            <a:ext cx="365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05008" y="2743218"/>
            <a:ext cx="65531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</a:rPr>
              <a:t>1 </a:t>
            </a:r>
            <a:r>
              <a:rPr lang="zh-CN" altLang="en-US" sz="3600" dirty="0">
                <a:solidFill>
                  <a:schemeClr val="tx1"/>
                </a:solidFill>
              </a:rPr>
              <a:t>熟读</a:t>
            </a:r>
            <a:r>
              <a:rPr lang="en-US" altLang="zh-CN" sz="3600" dirty="0">
                <a:solidFill>
                  <a:schemeClr val="tx1"/>
                </a:solidFill>
              </a:rPr>
              <a:t>A</a:t>
            </a:r>
            <a:r>
              <a:rPr lang="zh-CN" altLang="en-US" sz="3600" dirty="0">
                <a:solidFill>
                  <a:schemeClr val="tx1"/>
                </a:solidFill>
              </a:rPr>
              <a:t>部分</a:t>
            </a:r>
            <a:r>
              <a:rPr lang="zh-CN" altLang="en-US" sz="3600" dirty="0" smtClean="0">
                <a:solidFill>
                  <a:schemeClr val="tx1"/>
                </a:solidFill>
              </a:rPr>
              <a:t>。</a:t>
            </a:r>
            <a:endParaRPr lang="zh-CN" altLang="en-US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2 </a:t>
            </a:r>
            <a:r>
              <a:rPr lang="zh-CN" altLang="en-US" sz="3600" dirty="0">
                <a:solidFill>
                  <a:schemeClr val="tx1"/>
                </a:solidFill>
              </a:rPr>
              <a:t>抄写单词</a:t>
            </a:r>
            <a:r>
              <a:rPr lang="en-US" altLang="zh-CN" sz="3600" dirty="0">
                <a:solidFill>
                  <a:schemeClr val="tx1"/>
                </a:solidFill>
              </a:rPr>
              <a:t>4</a:t>
            </a:r>
            <a:r>
              <a:rPr lang="zh-CN" altLang="en-US" sz="3600" dirty="0">
                <a:solidFill>
                  <a:schemeClr val="tx1"/>
                </a:solidFill>
              </a:rPr>
              <a:t>遍，中文一</a:t>
            </a:r>
            <a:r>
              <a:rPr lang="zh-CN" altLang="en-US" sz="3600" dirty="0" smtClean="0">
                <a:solidFill>
                  <a:schemeClr val="tx1"/>
                </a:solidFill>
              </a:rPr>
              <a:t>遍。</a:t>
            </a:r>
            <a:endParaRPr lang="zh-CN" altLang="en-US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3 </a:t>
            </a:r>
            <a:r>
              <a:rPr lang="zh-CN" altLang="en-US" sz="3600" dirty="0" smtClean="0">
                <a:solidFill>
                  <a:schemeClr val="tx1"/>
                </a:solidFill>
              </a:rPr>
              <a:t>准</a:t>
            </a:r>
            <a:r>
              <a:rPr lang="zh-CN" altLang="en-US" sz="3600" dirty="0">
                <a:solidFill>
                  <a:schemeClr val="tx1"/>
                </a:solidFill>
              </a:rPr>
              <a:t>备好一份圣诞小礼物</a:t>
            </a:r>
            <a:r>
              <a:rPr lang="zh-CN" altLang="en-US" sz="3600" dirty="0" smtClean="0">
                <a:solidFill>
                  <a:schemeClr val="tx1"/>
                </a:solidFill>
              </a:rPr>
              <a:t>。 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8497" y="762070"/>
            <a:ext cx="8670591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CC3300"/>
                </a:solidFill>
              </a:rPr>
              <a:t>圣诞节的由来</a:t>
            </a:r>
          </a:p>
          <a:p>
            <a:r>
              <a:rPr lang="en-US" altLang="zh-CN" dirty="0">
                <a:solidFill>
                  <a:srgbClr val="CC3300"/>
                </a:solidFill>
              </a:rPr>
              <a:t>The </a:t>
            </a:r>
            <a:r>
              <a:rPr lang="en-US" altLang="zh-CN" dirty="0" err="1">
                <a:solidFill>
                  <a:srgbClr val="CC3300"/>
                </a:solidFill>
              </a:rPr>
              <a:t>word“Christmas”is</a:t>
            </a:r>
            <a:r>
              <a:rPr lang="en-US" altLang="zh-CN" dirty="0">
                <a:solidFill>
                  <a:srgbClr val="CC3300"/>
                </a:solidFill>
              </a:rPr>
              <a:t> a combination of the words“</a:t>
            </a:r>
          </a:p>
          <a:p>
            <a:r>
              <a:rPr lang="en-US" altLang="zh-CN" dirty="0" err="1">
                <a:solidFill>
                  <a:srgbClr val="CC3300"/>
                </a:solidFill>
              </a:rPr>
              <a:t>Christ”and“Mass</a:t>
            </a:r>
            <a:r>
              <a:rPr lang="en-US" altLang="zh-CN" dirty="0">
                <a:solidFill>
                  <a:srgbClr val="CC3300"/>
                </a:solidFill>
              </a:rPr>
              <a:t>”</a:t>
            </a:r>
            <a:r>
              <a:rPr lang="zh-CN" altLang="en-US" dirty="0">
                <a:solidFill>
                  <a:srgbClr val="CC3300"/>
                </a:solidFill>
              </a:rPr>
              <a:t>。“</a:t>
            </a:r>
            <a:r>
              <a:rPr lang="en-US" altLang="zh-CN" dirty="0">
                <a:solidFill>
                  <a:srgbClr val="CC3300"/>
                </a:solidFill>
              </a:rPr>
              <a:t>Christmas”</a:t>
            </a:r>
            <a:r>
              <a:rPr lang="zh-CN" altLang="en-US" dirty="0">
                <a:solidFill>
                  <a:srgbClr val="CC3300"/>
                </a:solidFill>
              </a:rPr>
              <a:t>这个词是“基督”和“弥撒”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的缩写，弥撒是教会的一种礼拜仪式。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耶诞节是一个宗教节日，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世人把它当作耶稣的诞辰来庆祝，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因而又名耶诞节。这一天，世界所有的基督教会都举行特別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的礼拜仪式。但是有很多圣诞节的欢庆活动和宗教并无半点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关联。又有人说耶稣诞生是在夏末秋初，并非圣诞之日。然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而，圣诞节究竟是否耶稣诞辰之日对于现代人来说已经不那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么重要，它就像我们的春节一样，大家相聚一堂，交换礼物，</a:t>
            </a:r>
          </a:p>
          <a:p>
            <a:r>
              <a:rPr lang="zh-CN" altLang="en-US" dirty="0">
                <a:solidFill>
                  <a:srgbClr val="CC3300"/>
                </a:solidFill>
              </a:rPr>
              <a:t>寄圣诞卡，吃火鸡大餐，圣诞节是一个普天同庆的日子。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鹅鹅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反反复复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2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3810000"/>
            <a:ext cx="2514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971800"/>
            <a:ext cx="4154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Christmas/</a:t>
            </a:r>
            <a:r>
              <a:rPr lang="en-US" altLang="zh-CN" sz="2800">
                <a:solidFill>
                  <a:srgbClr val="CC3300"/>
                </a:solidFill>
              </a:rPr>
              <a:t>ˈkrɪsməs</a:t>
            </a:r>
            <a:r>
              <a:rPr lang="en-US" altLang="zh-CN" sz="3200"/>
              <a:t>/</a:t>
            </a:r>
          </a:p>
          <a:p>
            <a:r>
              <a:rPr lang="en-US" altLang="zh-CN" sz="3200"/>
              <a:t> tree</a:t>
            </a:r>
            <a:r>
              <a:rPr lang="zh-CN" altLang="en-US" sz="3200"/>
              <a:t>圣诞树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62600" y="2895600"/>
            <a:ext cx="31543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Christmas card</a:t>
            </a:r>
          </a:p>
          <a:p>
            <a:r>
              <a:rPr lang="zh-CN" altLang="en-US"/>
              <a:t>圣诞贺卡</a:t>
            </a:r>
            <a:endParaRPr lang="en-US" altLang="zh-CN" sz="3200"/>
          </a:p>
          <a:p>
            <a:endParaRPr lang="zh-CN" altLang="en-US" sz="32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" y="5791200"/>
            <a:ext cx="3521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Present/</a:t>
            </a:r>
            <a:r>
              <a:rPr lang="en-US" altLang="zh-CN" sz="2800"/>
              <a:t>ˈpreznt</a:t>
            </a:r>
            <a:r>
              <a:rPr lang="en-US" altLang="zh-CN"/>
              <a:t> </a:t>
            </a:r>
            <a:r>
              <a:rPr lang="en-US" altLang="zh-CN" sz="3200"/>
              <a:t>/</a:t>
            </a:r>
          </a:p>
          <a:p>
            <a:r>
              <a:rPr lang="zh-CN" altLang="en-US" sz="3200"/>
              <a:t>礼物</a:t>
            </a:r>
          </a:p>
        </p:txBody>
      </p:sp>
      <p:pic>
        <p:nvPicPr>
          <p:cNvPr id="6157" name="Picture 13" descr="celebrat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4000" y="33528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344988" y="5791200"/>
            <a:ext cx="4799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Celebrate/ˈselɪbreɪt /</a:t>
            </a:r>
          </a:p>
          <a:p>
            <a:r>
              <a:rPr lang="zh-CN" altLang="en-US" sz="3200"/>
              <a:t>      庆祝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3" grpId="0" autoUpdateAnimBg="0"/>
      <p:bldP spid="6154" grpId="0" autoUpdateAnimBg="0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65125" y="3754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22325" y="5837238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33806" name="Picture 14" descr="receiv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165725" y="1397000"/>
            <a:ext cx="3449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receive/rɪˈsi:v</a:t>
            </a:r>
            <a:r>
              <a:rPr lang="en-US" altLang="zh-CN"/>
              <a:t> /</a:t>
            </a:r>
          </a:p>
          <a:p>
            <a:r>
              <a:rPr lang="zh-CN" altLang="en-US" sz="3200"/>
              <a:t>收到</a:t>
            </a:r>
          </a:p>
        </p:txBody>
      </p:sp>
      <p:pic>
        <p:nvPicPr>
          <p:cNvPr id="33808" name="Picture 16" descr="decora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52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419600" y="4267200"/>
            <a:ext cx="4537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decorate/ˈdekəreɪt /</a:t>
            </a:r>
          </a:p>
          <a:p>
            <a:r>
              <a:rPr lang="zh-CN" altLang="en-US" sz="3200"/>
              <a:t>装饰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65125" y="2892425"/>
            <a:ext cx="8124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People </a:t>
            </a:r>
            <a:r>
              <a:rPr lang="en-US" altLang="zh-CN" sz="2800">
                <a:solidFill>
                  <a:srgbClr val="FF0066"/>
                </a:solidFill>
              </a:rPr>
              <a:t>send</a:t>
            </a:r>
            <a:r>
              <a:rPr lang="en-US" altLang="zh-CN" sz="2800"/>
              <a:t> Chritsmas cards </a:t>
            </a:r>
            <a:r>
              <a:rPr lang="en-US" altLang="zh-CN" sz="2800">
                <a:solidFill>
                  <a:srgbClr val="FF0066"/>
                </a:solidFill>
              </a:rPr>
              <a:t>to</a:t>
            </a:r>
            <a:r>
              <a:rPr lang="en-US" altLang="zh-CN" sz="2800"/>
              <a:t> their friends.</a:t>
            </a:r>
          </a:p>
          <a:p>
            <a:r>
              <a:rPr lang="zh-CN" altLang="en-US" sz="2800"/>
              <a:t>人们</a:t>
            </a:r>
            <a:r>
              <a:rPr lang="zh-CN" altLang="en-US" sz="2800">
                <a:solidFill>
                  <a:srgbClr val="FF0066"/>
                </a:solidFill>
              </a:rPr>
              <a:t>送</a:t>
            </a:r>
            <a:r>
              <a:rPr lang="zh-CN" altLang="en-US" sz="2800"/>
              <a:t>圣诞卡片</a:t>
            </a:r>
            <a:r>
              <a:rPr lang="zh-CN" altLang="en-US" sz="2800">
                <a:solidFill>
                  <a:srgbClr val="FF0066"/>
                </a:solidFill>
              </a:rPr>
              <a:t>给</a:t>
            </a:r>
            <a:r>
              <a:rPr lang="zh-CN" altLang="en-US" sz="2800"/>
              <a:t>他们的朋友。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  <p:bldP spid="338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52400"/>
            <a:ext cx="36576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0" y="3200400"/>
            <a:ext cx="554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Santa/</a:t>
            </a:r>
            <a:r>
              <a:rPr lang="en-US" altLang="zh-CN" sz="2800"/>
              <a:t>ˈsæntə</a:t>
            </a:r>
            <a:r>
              <a:rPr lang="en-US" altLang="zh-CN"/>
              <a:t> </a:t>
            </a:r>
            <a:r>
              <a:rPr lang="en-US" altLang="zh-CN" sz="3200"/>
              <a:t>/Claus/</a:t>
            </a:r>
            <a:r>
              <a:rPr lang="en-US" altLang="zh-CN" sz="2800"/>
              <a:t>klɔ:z</a:t>
            </a:r>
            <a:r>
              <a:rPr lang="en-US" altLang="zh-CN"/>
              <a:t> </a:t>
            </a:r>
            <a:r>
              <a:rPr lang="en-US" altLang="zh-CN" sz="3200"/>
              <a:t>/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65125" y="3754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6151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Christmas/ </a:t>
            </a:r>
            <a:r>
              <a:rPr lang="en-US" altLang="zh-CN" sz="3200">
                <a:solidFill>
                  <a:srgbClr val="CC3300"/>
                </a:solidFill>
              </a:rPr>
              <a:t>ˈkrɪsməs</a:t>
            </a:r>
            <a:r>
              <a:rPr lang="en-US" altLang="zh-CN"/>
              <a:t> </a:t>
            </a:r>
            <a:r>
              <a:rPr lang="en-US" altLang="zh-CN" sz="3200"/>
              <a:t>/ father</a:t>
            </a:r>
            <a:endParaRPr lang="zh-CN" altLang="en-US" sz="320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562600" y="3276600"/>
            <a:ext cx="181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圣诞老人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46125" y="4805363"/>
            <a:ext cx="2843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/>
              <a:t>greet</a:t>
            </a:r>
            <a:r>
              <a:rPr lang="en-US" altLang="zh-CN"/>
              <a:t>/</a:t>
            </a:r>
            <a:r>
              <a:rPr lang="en-US" altLang="zh-CN" sz="3200"/>
              <a:t>gri:t</a:t>
            </a:r>
            <a:r>
              <a:rPr lang="en-US" altLang="zh-CN"/>
              <a:t> /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733800" y="4800600"/>
            <a:ext cx="1000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问候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822325" y="5740400"/>
            <a:ext cx="526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Merry/ˈmeri</a:t>
            </a:r>
            <a:r>
              <a:rPr lang="en-US" altLang="zh-CN"/>
              <a:t> </a:t>
            </a:r>
            <a:r>
              <a:rPr lang="en-US" altLang="zh-CN" sz="3200"/>
              <a:t>/ Christmas</a:t>
            </a:r>
            <a:r>
              <a:rPr lang="en-US" altLang="zh-CN"/>
              <a:t> 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172200" y="5741988"/>
            <a:ext cx="1262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to you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1828800" y="6216650"/>
            <a:ext cx="293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祝你圣诞快乐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648200" y="304800"/>
            <a:ext cx="48275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Santa Claus </a:t>
            </a:r>
            <a:r>
              <a:rPr lang="en-US" altLang="zh-CN" sz="2800">
                <a:solidFill>
                  <a:srgbClr val="FF0066"/>
                </a:solidFill>
              </a:rPr>
              <a:t>gives out</a:t>
            </a:r>
            <a:r>
              <a:rPr lang="en-US" altLang="zh-CN" sz="2800"/>
              <a:t> </a:t>
            </a:r>
          </a:p>
          <a:p>
            <a:r>
              <a:rPr lang="en-US" altLang="zh-CN" sz="2800"/>
              <a:t>presents to children.</a:t>
            </a:r>
          </a:p>
          <a:p>
            <a:r>
              <a:rPr lang="zh-CN" altLang="en-US" sz="2800"/>
              <a:t>圣诞老人</a:t>
            </a:r>
            <a:r>
              <a:rPr lang="zh-CN" altLang="en-US" sz="2800">
                <a:solidFill>
                  <a:srgbClr val="FF0066"/>
                </a:solidFill>
              </a:rPr>
              <a:t>分发</a:t>
            </a:r>
            <a:r>
              <a:rPr lang="zh-CN" altLang="en-US" sz="2800"/>
              <a:t>礼物给孩子们。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utoUpdateAnimBg="0"/>
      <p:bldP spid="28681" grpId="1"/>
      <p:bldP spid="28683" grpId="0"/>
      <p:bldP spid="28684" grpId="0"/>
      <p:bldP spid="28685" grpId="0"/>
      <p:bldP spid="28686" grpId="0"/>
      <p:bldP spid="28689" grpId="0"/>
      <p:bldP spid="286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39fs9848r_13182086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87938" y="685800"/>
            <a:ext cx="3841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colourful/ˈkʌləfl /</a:t>
            </a:r>
          </a:p>
          <a:p>
            <a:r>
              <a:rPr lang="en-US" altLang="zh-CN" sz="3200"/>
              <a:t> light/laɪt /</a:t>
            </a:r>
            <a:r>
              <a:rPr lang="zh-CN" altLang="en-US" sz="3200"/>
              <a:t>彩灯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" y="3657594"/>
            <a:ext cx="8414483" cy="130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F0066"/>
                </a:solidFill>
              </a:rPr>
              <a:t>decorate</a:t>
            </a:r>
            <a:r>
              <a:rPr lang="en-US" altLang="zh-CN" sz="2800" dirty="0"/>
              <a:t> Christmas trees </a:t>
            </a:r>
            <a:r>
              <a:rPr lang="en-US" altLang="zh-CN" sz="2800" dirty="0">
                <a:solidFill>
                  <a:srgbClr val="FF0066"/>
                </a:solidFill>
              </a:rPr>
              <a:t>with</a:t>
            </a:r>
            <a:r>
              <a:rPr lang="en-US" altLang="zh-CN" sz="2800" dirty="0"/>
              <a:t> </a:t>
            </a:r>
            <a:r>
              <a:rPr lang="en-US" altLang="zh-CN" sz="2800" dirty="0" err="1"/>
              <a:t>colourful</a:t>
            </a:r>
            <a:r>
              <a:rPr lang="en-US" altLang="zh-CN" sz="2800" dirty="0"/>
              <a:t> lights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and balls. </a:t>
            </a:r>
            <a:r>
              <a:rPr lang="zh-CN" altLang="en-US" sz="2800" dirty="0">
                <a:solidFill>
                  <a:srgbClr val="FF0066"/>
                </a:solidFill>
              </a:rPr>
              <a:t>用</a:t>
            </a:r>
            <a:r>
              <a:rPr lang="zh-CN" altLang="en-US" sz="2800" dirty="0"/>
              <a:t>彩灯和彩球来</a:t>
            </a:r>
            <a:r>
              <a:rPr lang="zh-CN" altLang="en-US" sz="2800" dirty="0">
                <a:solidFill>
                  <a:srgbClr val="FF0066"/>
                </a:solidFill>
              </a:rPr>
              <a:t>装饰</a:t>
            </a:r>
            <a:r>
              <a:rPr lang="zh-CN" altLang="en-US" sz="2800" dirty="0"/>
              <a:t>圣诞树。  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381161" y="52832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dress/</a:t>
            </a:r>
            <a:r>
              <a:rPr lang="en-US" altLang="zh-CN" sz="3200" b="0" dirty="0" err="1"/>
              <a:t>dres</a:t>
            </a:r>
            <a:r>
              <a:rPr lang="en-US" altLang="zh-CN" sz="3200" dirty="0"/>
              <a:t> / up </a:t>
            </a:r>
            <a:r>
              <a:rPr lang="zh-CN" altLang="en-US" sz="3200" dirty="0"/>
              <a:t>装扮；穿上盛装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355725" y="5837238"/>
            <a:ext cx="634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dress up like Santa Claus  </a:t>
            </a:r>
            <a:r>
              <a:rPr lang="zh-CN" altLang="en-US" dirty="0"/>
              <a:t>装扮成圣诞老人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words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Christmas/</a:t>
            </a:r>
            <a:r>
              <a:rPr lang="en-US" altLang="zh-CN" b="1" dirty="0">
                <a:solidFill>
                  <a:srgbClr val="CC3300"/>
                </a:solidFill>
              </a:rPr>
              <a:t>ˈ</a:t>
            </a:r>
            <a:r>
              <a:rPr lang="en-US" altLang="zh-CN" b="1" dirty="0" err="1">
                <a:solidFill>
                  <a:srgbClr val="CC3300"/>
                </a:solidFill>
              </a:rPr>
              <a:t>krɪsməs</a:t>
            </a:r>
            <a:r>
              <a:rPr lang="en-US" altLang="zh-CN" b="1" dirty="0">
                <a:solidFill>
                  <a:srgbClr val="000099"/>
                </a:solidFill>
              </a:rPr>
              <a:t> /   greet/</a:t>
            </a:r>
            <a:r>
              <a:rPr lang="en-US" altLang="zh-CN" b="1" dirty="0" err="1">
                <a:solidFill>
                  <a:srgbClr val="000099"/>
                </a:solidFill>
              </a:rPr>
              <a:t>gri:t</a:t>
            </a:r>
            <a:r>
              <a:rPr lang="en-US" altLang="zh-CN" b="1" dirty="0">
                <a:solidFill>
                  <a:srgbClr val="000099"/>
                </a:solidFill>
              </a:rPr>
              <a:t> /</a:t>
            </a:r>
            <a:r>
              <a:rPr lang="zh-CN" altLang="en-US" b="1" dirty="0">
                <a:solidFill>
                  <a:srgbClr val="000099"/>
                </a:solidFill>
              </a:rPr>
              <a:t>问候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 decorate/ˈ</a:t>
            </a:r>
            <a:r>
              <a:rPr lang="en-US" altLang="zh-CN" b="1" dirty="0" err="1">
                <a:solidFill>
                  <a:srgbClr val="000099"/>
                </a:solidFill>
              </a:rPr>
              <a:t>dekəreɪt</a:t>
            </a:r>
            <a:r>
              <a:rPr lang="en-US" altLang="zh-CN" b="1" dirty="0">
                <a:solidFill>
                  <a:srgbClr val="000099"/>
                </a:solidFill>
              </a:rPr>
              <a:t> /</a:t>
            </a:r>
            <a:r>
              <a:rPr lang="zh-CN" altLang="en-US" b="1" dirty="0">
                <a:solidFill>
                  <a:srgbClr val="000099"/>
                </a:solidFill>
              </a:rPr>
              <a:t>装饰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Christmas/</a:t>
            </a:r>
            <a:r>
              <a:rPr lang="en-US" altLang="zh-CN" b="1" dirty="0">
                <a:solidFill>
                  <a:srgbClr val="CC3300"/>
                </a:solidFill>
              </a:rPr>
              <a:t>ˈ</a:t>
            </a:r>
            <a:r>
              <a:rPr lang="en-US" altLang="zh-CN" b="1" dirty="0" err="1">
                <a:solidFill>
                  <a:srgbClr val="CC3300"/>
                </a:solidFill>
              </a:rPr>
              <a:t>krɪsməs</a:t>
            </a:r>
            <a:r>
              <a:rPr lang="en-US" altLang="zh-CN" b="1" dirty="0">
                <a:solidFill>
                  <a:srgbClr val="000099"/>
                </a:solidFill>
              </a:rPr>
              <a:t>/ tree</a:t>
            </a:r>
            <a:r>
              <a:rPr lang="zh-CN" altLang="en-US" b="1" dirty="0">
                <a:solidFill>
                  <a:srgbClr val="000099"/>
                </a:solidFill>
              </a:rPr>
              <a:t>圣诞树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err="1">
                <a:solidFill>
                  <a:srgbClr val="000099"/>
                </a:solidFill>
              </a:rPr>
              <a:t>colourful</a:t>
            </a:r>
            <a:r>
              <a:rPr lang="en-US" altLang="zh-CN" b="1" dirty="0">
                <a:solidFill>
                  <a:srgbClr val="000099"/>
                </a:solidFill>
              </a:rPr>
              <a:t>/ˈ</a:t>
            </a:r>
            <a:r>
              <a:rPr lang="en-US" altLang="zh-CN" b="1" dirty="0" err="1">
                <a:solidFill>
                  <a:srgbClr val="000099"/>
                </a:solidFill>
              </a:rPr>
              <a:t>kʌləfl</a:t>
            </a:r>
            <a:r>
              <a:rPr lang="en-US" altLang="zh-CN" b="1" dirty="0">
                <a:solidFill>
                  <a:srgbClr val="000099"/>
                </a:solidFill>
              </a:rPr>
              <a:t> /light/</a:t>
            </a:r>
            <a:r>
              <a:rPr lang="en-US" altLang="zh-CN" b="1" dirty="0" err="1">
                <a:solidFill>
                  <a:srgbClr val="000099"/>
                </a:solidFill>
              </a:rPr>
              <a:t>laɪt</a:t>
            </a:r>
            <a:r>
              <a:rPr lang="en-US" altLang="zh-CN" b="1" dirty="0">
                <a:solidFill>
                  <a:srgbClr val="000099"/>
                </a:solidFill>
              </a:rPr>
              <a:t> /</a:t>
            </a:r>
            <a:r>
              <a:rPr lang="zh-CN" altLang="en-US" b="1" dirty="0">
                <a:solidFill>
                  <a:srgbClr val="000099"/>
                </a:solidFill>
              </a:rPr>
              <a:t>彩灯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present/ˈ</a:t>
            </a:r>
            <a:r>
              <a:rPr lang="en-US" altLang="zh-CN" b="1" dirty="0" err="1">
                <a:solidFill>
                  <a:srgbClr val="000099"/>
                </a:solidFill>
              </a:rPr>
              <a:t>preznt</a:t>
            </a:r>
            <a:r>
              <a:rPr lang="en-US" altLang="zh-CN" b="1" dirty="0">
                <a:solidFill>
                  <a:srgbClr val="000099"/>
                </a:solidFill>
              </a:rPr>
              <a:t> /</a:t>
            </a:r>
            <a:r>
              <a:rPr lang="zh-CN" altLang="en-US" b="1" dirty="0">
                <a:solidFill>
                  <a:srgbClr val="000099"/>
                </a:solidFill>
              </a:rPr>
              <a:t>礼物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dress/</a:t>
            </a:r>
            <a:r>
              <a:rPr lang="en-US" altLang="zh-CN" dirty="0" err="1">
                <a:solidFill>
                  <a:srgbClr val="000099"/>
                </a:solidFill>
              </a:rPr>
              <a:t>dres</a:t>
            </a:r>
            <a:r>
              <a:rPr lang="en-US" altLang="zh-CN" b="1" dirty="0">
                <a:solidFill>
                  <a:srgbClr val="000099"/>
                </a:solidFill>
              </a:rPr>
              <a:t> / up </a:t>
            </a:r>
            <a:r>
              <a:rPr lang="zh-CN" altLang="en-US" b="1" dirty="0">
                <a:solidFill>
                  <a:srgbClr val="000099"/>
                </a:solidFill>
              </a:rPr>
              <a:t>装扮；穿上盛装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Santa/ˈ</a:t>
            </a:r>
            <a:r>
              <a:rPr lang="en-US" altLang="zh-CN" b="1" dirty="0" err="1">
                <a:solidFill>
                  <a:srgbClr val="000099"/>
                </a:solidFill>
              </a:rPr>
              <a:t>sæntə</a:t>
            </a:r>
            <a:r>
              <a:rPr lang="en-US" altLang="zh-CN" b="1" dirty="0">
                <a:solidFill>
                  <a:srgbClr val="000099"/>
                </a:solidFill>
              </a:rPr>
              <a:t> /Claus/</a:t>
            </a:r>
            <a:r>
              <a:rPr lang="en-US" altLang="zh-CN" b="1" dirty="0" err="1">
                <a:solidFill>
                  <a:srgbClr val="000099"/>
                </a:solidFill>
              </a:rPr>
              <a:t>klɔ:z</a:t>
            </a:r>
            <a:r>
              <a:rPr lang="en-US" altLang="zh-CN" b="1" dirty="0">
                <a:solidFill>
                  <a:srgbClr val="000099"/>
                </a:solidFill>
              </a:rPr>
              <a:t> /</a:t>
            </a:r>
            <a:r>
              <a:rPr lang="zh-CN" altLang="en-US" b="1" dirty="0">
                <a:solidFill>
                  <a:srgbClr val="000099"/>
                </a:solidFill>
              </a:rPr>
              <a:t>圣诞老人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receive/</a:t>
            </a:r>
            <a:r>
              <a:rPr lang="en-US" altLang="zh-CN" b="1" dirty="0" err="1">
                <a:solidFill>
                  <a:srgbClr val="000099"/>
                </a:solidFill>
              </a:rPr>
              <a:t>rɪˈsi:v</a:t>
            </a:r>
            <a:r>
              <a:rPr lang="en-US" altLang="zh-CN" b="1" dirty="0">
                <a:solidFill>
                  <a:srgbClr val="000099"/>
                </a:solidFill>
              </a:rPr>
              <a:t> /</a:t>
            </a:r>
            <a:r>
              <a:rPr lang="zh-CN" altLang="en-US" b="1" dirty="0">
                <a:solidFill>
                  <a:srgbClr val="000099"/>
                </a:solidFill>
              </a:rPr>
              <a:t>收到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solidFill>
                  <a:srgbClr val="000099"/>
                </a:solidFill>
              </a:rPr>
              <a:t>Merry/ˈ</a:t>
            </a:r>
            <a:r>
              <a:rPr lang="en-US" altLang="zh-CN" b="1" dirty="0" err="1">
                <a:solidFill>
                  <a:srgbClr val="000099"/>
                </a:solidFill>
              </a:rPr>
              <a:t>meri</a:t>
            </a:r>
            <a:r>
              <a:rPr lang="en-US" altLang="zh-CN" b="1" dirty="0">
                <a:solidFill>
                  <a:srgbClr val="000099"/>
                </a:solidFill>
              </a:rPr>
              <a:t> / Christmas</a:t>
            </a:r>
            <a:r>
              <a:rPr lang="zh-CN" altLang="en-US" b="1" dirty="0">
                <a:solidFill>
                  <a:srgbClr val="000099"/>
                </a:solidFill>
              </a:rPr>
              <a:t>圣诞快</a:t>
            </a:r>
            <a:r>
              <a:rPr lang="zh-CN" altLang="en-US" b="1" dirty="0" smtClean="0">
                <a:solidFill>
                  <a:srgbClr val="000099"/>
                </a:solidFill>
              </a:rPr>
              <a:t>乐</a:t>
            </a:r>
            <a:endParaRPr lang="zh-CN" alt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048000" y="1295400"/>
            <a:ext cx="3048000" cy="152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FFFFFF"/>
          </a:solidFill>
          <a:ln w="9525">
            <a:miter lim="800000"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</a:pPr>
            <a:endParaRPr lang="zh-CN" altLang="en-US" sz="400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248400" y="3429000"/>
            <a:ext cx="2667000" cy="152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FFFFFF"/>
          </a:solidFill>
          <a:ln w="9525">
            <a:miter lim="800000"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</a:pP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28600" y="1295400"/>
            <a:ext cx="2667000" cy="152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FFFFFF"/>
          </a:solidFill>
          <a:ln w="9525">
            <a:miter lim="800000"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</a:pP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048000" y="3429000"/>
            <a:ext cx="3048000" cy="152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FFFFFF"/>
          </a:solidFill>
          <a:ln w="9525">
            <a:miter lim="800000"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</a:pP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248400" y="1295400"/>
            <a:ext cx="2667000" cy="152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FFFFFF"/>
          </a:solidFill>
          <a:ln w="9525">
            <a:miter lim="800000"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</a:pP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28600" y="3429000"/>
            <a:ext cx="2667000" cy="152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21600 1 2"/>
              <a:gd name="G4" fmla="*/ 21600 1 2"/>
              <a:gd name="G5" fmla="*/ 5400 1 2"/>
              <a:gd name="G6" fmla="*/ 5400 3 2"/>
              <a:gd name="G7" fmla="+- G1 G5 0"/>
              <a:gd name="G8" fmla="+- G2 G5 0"/>
              <a:gd name="T0" fmla="*/ 0 w 21600"/>
              <a:gd name="T1" fmla="*/ 10800 h 21600"/>
              <a:gd name="T2" fmla="*/ 5400 w 21600"/>
              <a:gd name="T3" fmla="*/ 10800 h 21600"/>
              <a:gd name="T4" fmla="*/ 1080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10800 h 21600"/>
              <a:gd name="T12" fmla="*/ 10800 w 21600"/>
              <a:gd name="T13" fmla="*/ 0 h 21600"/>
              <a:gd name="T14" fmla="*/ 10800 w 21600"/>
              <a:gd name="T15" fmla="*/ 5400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close/>
              </a:path>
            </a:pathLst>
          </a:custGeom>
          <a:solidFill>
            <a:srgbClr val="FFFFFF"/>
          </a:solidFill>
          <a:ln w="9525">
            <a:miter lim="800000"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</a:pP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2347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C3300"/>
                </a:solidFill>
                <a:ea typeface="宋体" panose="02010600030101010101" pitchFamily="2" charset="-122"/>
              </a:rPr>
              <a:t>Christmas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C3300"/>
                </a:solidFill>
                <a:ea typeface="宋体" panose="02010600030101010101" pitchFamily="2" charset="-122"/>
              </a:rPr>
              <a:t>decorate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934200" y="1828800"/>
            <a:ext cx="1160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C3300"/>
                </a:solidFill>
                <a:ea typeface="宋体" panose="02010600030101010101" pitchFamily="2" charset="-122"/>
              </a:rPr>
              <a:t>card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276600" y="3886200"/>
            <a:ext cx="2786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C3300"/>
                </a:solidFill>
                <a:ea typeface="宋体" panose="02010600030101010101" pitchFamily="2" charset="-122"/>
              </a:rPr>
              <a:t>Santa Claus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34200" y="3886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CC3300"/>
                </a:solidFill>
                <a:ea typeface="宋体" panose="02010600030101010101" pitchFamily="2" charset="-122"/>
              </a:rPr>
              <a:t>tree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09600" y="3886200"/>
            <a:ext cx="183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CC3300"/>
                </a:solidFill>
                <a:ea typeface="宋体" panose="02010600030101010101" pitchFamily="2" charset="-122"/>
              </a:rPr>
              <a:t>present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-457200"/>
            <a:ext cx="8763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</a:p>
          <a:p>
            <a:r>
              <a:rPr lang="zh-CN" altLang="en-US" sz="3600" dirty="0">
                <a:solidFill>
                  <a:schemeClr val="tx1"/>
                </a:solidFill>
                <a:ea typeface="宋体" panose="02010600030101010101" pitchFamily="2" charset="-122"/>
              </a:rPr>
              <a:t>    </a:t>
            </a:r>
          </a:p>
          <a:p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r>
              <a:rPr lang="zh-CN" altLang="en-US" sz="3600" dirty="0">
                <a:ea typeface="宋体" panose="02010600030101010101" pitchFamily="2" charset="-122"/>
              </a:rPr>
              <a:t>   </a:t>
            </a:r>
          </a:p>
          <a:p>
            <a:r>
              <a:rPr lang="zh-CN" altLang="en-US" sz="3600" dirty="0">
                <a:ea typeface="宋体" panose="02010600030101010101" pitchFamily="2" charset="-122"/>
              </a:rPr>
              <a:t>   </a:t>
            </a:r>
            <a:r>
              <a:rPr lang="en-US" altLang="zh-CN" sz="3600" dirty="0">
                <a:ea typeface="宋体" panose="02010600030101010101" pitchFamily="2" charset="-122"/>
              </a:rPr>
              <a:t>Christmas     decorate        card      </a:t>
            </a:r>
          </a:p>
          <a:p>
            <a:endParaRPr lang="en-US" altLang="zh-CN" sz="3600" dirty="0">
              <a:ea typeface="宋体" panose="02010600030101010101" pitchFamily="2" charset="-122"/>
            </a:endParaRPr>
          </a:p>
          <a:p>
            <a:endParaRPr lang="en-US" altLang="zh-CN" sz="3600" dirty="0">
              <a:ea typeface="宋体" panose="02010600030101010101" pitchFamily="2" charset="-122"/>
            </a:endParaRPr>
          </a:p>
          <a:p>
            <a:endParaRPr lang="en-US" altLang="zh-CN" sz="3600" dirty="0">
              <a:ea typeface="宋体" panose="02010600030101010101" pitchFamily="2" charset="-122"/>
            </a:endParaRPr>
          </a:p>
          <a:p>
            <a:r>
              <a:rPr lang="en-US" altLang="zh-CN" sz="3600" dirty="0">
                <a:ea typeface="宋体" panose="02010600030101010101" pitchFamily="2" charset="-122"/>
              </a:rPr>
              <a:t>   present      Santa </a:t>
            </a:r>
            <a:r>
              <a:rPr lang="en-US" altLang="zh-CN" sz="3600" dirty="0" err="1">
                <a:ea typeface="宋体" panose="02010600030101010101" pitchFamily="2" charset="-122"/>
              </a:rPr>
              <a:t>claus</a:t>
            </a:r>
            <a:r>
              <a:rPr lang="en-US" altLang="zh-CN" sz="3600" dirty="0">
                <a:ea typeface="宋体" panose="02010600030101010101" pitchFamily="2" charset="-122"/>
              </a:rPr>
              <a:t>      tree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84" name="WordArt 16"/>
          <p:cNvSpPr>
            <a:spLocks noChangeArrowheads="1" noChangeShapeType="1"/>
          </p:cNvSpPr>
          <p:nvPr/>
        </p:nvSpPr>
        <p:spPr bwMode="auto">
          <a:xfrm>
            <a:off x="1524000" y="228600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Magic Eyes</a:t>
            </a:r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火眼金睛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 0  C 0.007 -0.01332  0.014 -0.02797  0.021 -0.04662  C 0.04 -0.09991  0.045 -0.15186  0.031 -0.15985  C 0.017 -0.16918  -0.01 -0.13188  -0.029 -0.07859  C -0.039 -0.05062  -0.045 -0.02398  -0.047 -0.004  C -0.05 0.01199  -0.051 0.02797  -0.051 0.04662  C -0.051 0.10657  -0.038 0.15586  -0.023 0.15586  C -0.008 0.15586  0.005 0.10657  0.005 0.04662  C 0.005 0.01865  0.002 -0.00799  -0.003 -0.02664  C -0.005 -0.04263  -0.01 -0.05994  -0.016 -0.07726  C -0.036 -0.13188  -0.063 -0.16918  -0.077 -0.15985  C -0.091 -0.15053  -0.086 -0.09991  -0.066 -0.04529  C -0.058 -0.01998  -0.047 0.00133  -0.036 0.01599  C -0.028 0.02931  -0.019 0.0413  -0.007 0.05328  C 0.029 0.09191  0.065 0.10923  0.075 0.09325  C 0.084 0.07726  0.064 0.0333  0.028 -0.004  C 0.013 -0.01998  -0.003 -0.03197  -0.016 -0.03996  C -0.028 -0.04796  -0.043 -0.05462  -0.059 -0.05861  C -0.103 -0.07193  -0.141 -0.06794  -0.144 -0.04662  C -0.148 -0.02664  -0.115 0  -0.071 0.01332  C -0.051 0.01865  -0.032 0.02131  -0.017 0.01998  C -0.004 0.01998  0.01 0.01732  0.025 0.01332  C 0.069 0  0.102 -0.02797  0.098 -0.04796  C 0.095 -0.06794  0.057 -0.07327  0.013 -0.05994  C -0.008 -0.05328  -0.027 -0.04396  -0.04 -0.0333  C -0.051 -0.02531  -0.062 -0.01599  -0.074 -0.004  C -0.109 0.03463  -0.13 0.07726  -0.12 0.09325  C -0.111 0.10923  -0.074 0.09191  -0.039 0.05462  C -0.022 0.03597  -0.008 0.01732  0 0  Z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 0  C 0.007 -0.01332  0.014 -0.02797  0.021 -0.04662  C 0.04 -0.09991  0.045 -0.15186  0.031 -0.15985  C 0.017 -0.16918  -0.01 -0.13188  -0.029 -0.07859  C -0.039 -0.05062  -0.045 -0.02398  -0.047 -0.004  C -0.05 0.01199  -0.051 0.02797  -0.051 0.04662  C -0.051 0.10657  -0.038 0.15586  -0.023 0.15586  C -0.008 0.15586  0.005 0.10657  0.005 0.04662  C 0.005 0.01865  0.002 -0.00799  -0.003 -0.02664  C -0.005 -0.04263  -0.01 -0.05994  -0.016 -0.07726  C -0.036 -0.13188  -0.063 -0.16918  -0.077 -0.15985  C -0.091 -0.15053  -0.086 -0.09991  -0.066 -0.04529  C -0.058 -0.01998  -0.047 0.00133  -0.036 0.01599  C -0.028 0.02931  -0.019 0.0413  -0.007 0.05328  C 0.029 0.09191  0.065 0.10923  0.075 0.09325  C 0.084 0.07726  0.064 0.0333  0.028 -0.004  C 0.013 -0.01998  -0.003 -0.03197  -0.016 -0.03996  C -0.028 -0.04796  -0.043 -0.05462  -0.059 -0.05861  C -0.103 -0.07193  -0.141 -0.06794  -0.144 -0.04662  C -0.148 -0.02664  -0.115 0  -0.071 0.01332  C -0.051 0.01865  -0.032 0.02131  -0.017 0.01998  C -0.004 0.01998  0.01 0.01732  0.025 0.01332  C 0.069 0  0.102 -0.02797  0.098 -0.04796  C 0.095 -0.06794  0.057 -0.07327  0.013 -0.05994  C -0.008 -0.05328  -0.027 -0.04396  -0.04 -0.0333  C -0.051 -0.02531  -0.062 -0.01599  -0.074 -0.004  C -0.109 0.03463  -0.13 0.07726  -0.12 0.09325  C -0.111 0.10923  -0.074 0.09191  -0.039 0.05462  C -0.022 0.03597  -0.008 0.01732  0 0  Z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0382 0.01341 C 0.01076 -3.69942E-6 0.01788 -0.01456 0.02483 -0.03329 C 0.04375 -0.08647 0.04879 -0.13849 0.0349 -0.14635 C 0.02083 -0.15583 -0.00625 -0.11838 -0.02517 -0.0652 C -0.03524 -0.03722 -0.04115 -0.01063 -0.04323 0.00948 C -0.04618 0.02544 -0.04722 0.04139 -0.04722 0.06012 C -0.04722 0.12 -0.0342 0.16925 -0.0191 0.16925 C -0.00417 0.16925 0.00885 0.12 0.00885 0.06012 C 0.00885 0.03214 0.0059 0.00532 0.00087 -0.01318 C -0.00121 -0.02913 -0.00625 -0.04647 -0.01215 -0.06381 C -0.03212 -0.11838 -0.0592 -0.15583 -0.07326 -0.14635 C -0.08715 -0.13711 -0.08212 -0.08647 -0.06215 -0.0319 C -0.05417 -0.00647 -0.04323 0.0148 -0.03212 0.02937 C -0.02413 0.04278 -0.0151 0.0548 -0.00312 0.06659 C 0.03281 0.10544 0.06892 0.12255 0.07882 0.10659 C 0.08785 0.09064 0.06788 0.04671 0.03177 0.00948 C 0.01684 -0.00647 0.00087 -0.01849 -0.01215 -0.02659 C -0.02413 -0.03445 -0.03924 -0.04115 -0.05521 -0.04508 C -0.09913 -0.05849 -0.13715 -0.05456 -0.1401 -0.03329 C -0.1441 -0.01318 -0.11111 0.01341 -0.06719 0.02682 C -0.04722 0.03214 -0.02812 0.03469 -0.01319 0.0333 C -0.00017 0.0333 0.01389 0.03076 0.02882 0.02682 C 0.07274 0.01341 0.1059 -0.01456 0.10174 -0.03445 C 0.09879 -0.05456 0.06094 -0.05988 0.01684 -0.04647 C -0.00417 -0.03977 -0.02326 -0.03052 -0.03611 -0.01988 C -0.04722 -0.01179 -0.05816 -0.00254 -0.07014 0.00948 C -0.10521 0.0481 -0.12621 0.09064 -0.11615 0.10659 C -0.10712 0.12255 -0.07014 0.10544 -0.03524 0.06798 C -0.01823 0.04948 -0.00417 0.03076 0.00382 0.01341 Z " pathEditMode="relative" rAng="0" ptsTypes="fffffffffffffffffffffffffffff">
                                      <p:cBhvr>
                                        <p:cTn id="47" dur="2000" fill="hold"/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 0  C 0.007 -0.01332  0.014 -0.02797  0.021 -0.04662  C 0.04 -0.09991  0.045 -0.15186  0.031 -0.15985  C 0.017 -0.16918  -0.01 -0.13188  -0.029 -0.07859  C -0.039 -0.05062  -0.045 -0.02398  -0.047 -0.004  C -0.05 0.01199  -0.051 0.02797  -0.051 0.04662  C -0.051 0.10657  -0.038 0.15586  -0.023 0.15586  C -0.008 0.15586  0.005 0.10657  0.005 0.04662  C 0.005 0.01865  0.002 -0.00799  -0.003 -0.02664  C -0.005 -0.04263  -0.01 -0.05994  -0.016 -0.07726  C -0.036 -0.13188  -0.063 -0.16918  -0.077 -0.15985  C -0.091 -0.15053  -0.086 -0.09991  -0.066 -0.04529  C -0.058 -0.01998  -0.047 0.00133  -0.036 0.01599  C -0.028 0.02931  -0.019 0.0413  -0.007 0.05328  C 0.029 0.09191  0.065 0.10923  0.075 0.09325  C 0.084 0.07726  0.064 0.0333  0.028 -0.004  C 0.013 -0.01998  -0.003 -0.03197  -0.016 -0.03996  C -0.028 -0.04796  -0.043 -0.05462  -0.059 -0.05861  C -0.103 -0.07193  -0.141 -0.06794  -0.144 -0.04662  C -0.148 -0.02664  -0.115 0  -0.071 0.01332  C -0.051 0.01865  -0.032 0.02131  -0.017 0.01998  C -0.004 0.01998  0.01 0.01732  0.025 0.01332  C 0.069 0  0.102 -0.02797  0.098 -0.04796  C 0.095 -0.06794  0.057 -0.07327  0.013 -0.05994  C -0.008 -0.05328  -0.027 -0.04396  -0.04 -0.0333  C -0.051 -0.02531  -0.062 -0.01599  -0.074 -0.004  C -0.109 0.03463  -0.13 0.07726  -0.12 0.09325  C -0.111 0.10923  -0.074 0.09191  -0.039 0.05462  C -0.022 0.03597  -0.008 0.01732  0 0  Z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78" grpId="0" autoUpdateAnimBg="0"/>
      <p:bldP spid="7179" grpId="0" autoUpdateAnimBg="0"/>
      <p:bldP spid="7180" grpId="0" autoUpdateAnimBg="0"/>
      <p:bldP spid="7181" grpId="0" autoUpdateAnimBg="0"/>
      <p:bldP spid="7182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Comic Sans MS" panose="030F0702030302020204" pitchFamily="66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Comic Sans MS" panose="030F0702030302020204" pitchFamily="66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全屏显示(4:3)</PresentationFormat>
  <Paragraphs>162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2012-12-24T06:56:00Z</dcterms:created>
  <dcterms:modified xsi:type="dcterms:W3CDTF">2023-01-16T22:37:02Z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028011F7748742EC92DD0AFF5BEDCB46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