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0"/>
  </p:notesMasterIdLst>
  <p:handoutMasterIdLst>
    <p:handoutMasterId r:id="rId31"/>
  </p:handoutMasterIdLst>
  <p:sldIdLst>
    <p:sldId id="283" r:id="rId2"/>
    <p:sldId id="273" r:id="rId3"/>
    <p:sldId id="274" r:id="rId4"/>
    <p:sldId id="275" r:id="rId5"/>
    <p:sldId id="302" r:id="rId6"/>
    <p:sldId id="277" r:id="rId7"/>
    <p:sldId id="303" r:id="rId8"/>
    <p:sldId id="278" r:id="rId9"/>
    <p:sldId id="285" r:id="rId10"/>
    <p:sldId id="286" r:id="rId11"/>
    <p:sldId id="287" r:id="rId12"/>
    <p:sldId id="288" r:id="rId13"/>
    <p:sldId id="289" r:id="rId14"/>
    <p:sldId id="304" r:id="rId15"/>
    <p:sldId id="290" r:id="rId16"/>
    <p:sldId id="306" r:id="rId17"/>
    <p:sldId id="293" r:id="rId18"/>
    <p:sldId id="292" r:id="rId19"/>
    <p:sldId id="294" r:id="rId20"/>
    <p:sldId id="295" r:id="rId21"/>
    <p:sldId id="296" r:id="rId22"/>
    <p:sldId id="297" r:id="rId23"/>
    <p:sldId id="298" r:id="rId24"/>
    <p:sldId id="305" r:id="rId25"/>
    <p:sldId id="299" r:id="rId26"/>
    <p:sldId id="307" r:id="rId27"/>
    <p:sldId id="300" r:id="rId28"/>
    <p:sldId id="301" r:id="rId29"/>
  </p:sldIdLst>
  <p:sldSz cx="12192000" cy="6858000"/>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4660"/>
  </p:normalViewPr>
  <p:slideViewPr>
    <p:cSldViewPr snapToGrid="0">
      <p:cViewPr varScale="1">
        <p:scale>
          <a:sx n="116" d="100"/>
          <a:sy n="116" d="100"/>
        </p:scale>
        <p:origin x="-57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167998" y="0"/>
            <a:ext cx="3188595" cy="574719"/>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242770" y="1431824"/>
            <a:ext cx="6872756" cy="38659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35830" y="5512523"/>
            <a:ext cx="5886637" cy="4510246"/>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10879875"/>
            <a:ext cx="3188595" cy="574718"/>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167998" y="10879875"/>
            <a:ext cx="3188595" cy="574718"/>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1_自定义版式">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100.xml><?xml version="1.0" encoding="utf-8"?>
<p:sldLayout xmlns:a="http://schemas.openxmlformats.org/drawingml/2006/main" xmlns:r="http://schemas.openxmlformats.org/officeDocument/2006/relationships" xmlns:p="http://schemas.openxmlformats.org/presentationml/2006/main" preserve="1" userDrawn="1">
  <p:cSld name="8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preserve="1" userDrawn="1">
  <p:cSld name="8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preserve="1" userDrawn="1">
  <p:cSld name="9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preserve="1" userDrawn="1">
  <p:cSld name="9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preserve="1" userDrawn="1">
  <p:cSld name="9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preserve="1" userDrawn="1">
  <p:cSld name="9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preserve="1" userDrawn="1">
  <p:cSld name="9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preserve="1" userDrawn="1">
  <p:cSld name="9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949267" y="117475"/>
            <a:ext cx="2743200" cy="55340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719667" y="117475"/>
            <a:ext cx="8070573" cy="55340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title" preserve="1">
  <p:cSld name="标题幻灯片">
    <p:spTree>
      <p:nvGrpSpPr>
        <p:cNvPr id="1" name=""/>
        <p:cNvGrpSpPr/>
        <p:nvPr/>
      </p:nvGrpSpPr>
      <p:grpSpPr>
        <a:xfrm>
          <a:off x="0" y="0"/>
          <a:ext cx="0" cy="0"/>
          <a:chOff x="0" y="0"/>
          <a:chExt cx="0" cy="0"/>
        </a:xfrm>
      </p:grpSpPr>
      <p:sp>
        <p:nvSpPr>
          <p:cNvPr id="2050" name="标题 2049"/>
          <p:cNvSpPr>
            <a:spLocks noGrp="1"/>
          </p:cNvSpPr>
          <p:nvPr>
            <p:ph type="ctrTitle"/>
          </p:nvPr>
        </p:nvSpPr>
        <p:spPr>
          <a:xfrm>
            <a:off x="527051" y="4437063"/>
            <a:ext cx="10363200" cy="966787"/>
          </a:xfrm>
          <a:prstGeom prst="rect">
            <a:avLst/>
          </a:prstGeom>
          <a:noFill/>
          <a:ln w="9525">
            <a:noFill/>
          </a:ln>
        </p:spPr>
        <p:txBody>
          <a:bodyPr anchor="ctr"/>
          <a:lstStyle>
            <a:lvl1pPr lvl="0" algn="l">
              <a:defRPr sz="3600" b="0">
                <a:solidFill>
                  <a:schemeClr val="bg1"/>
                </a:solidFill>
                <a:ea typeface="微软雅黑" panose="020B0503020204020204" charset="-122"/>
              </a:defRPr>
            </a:lvl1pPr>
          </a:lstStyle>
          <a:p>
            <a:pPr lvl="0"/>
            <a:r>
              <a:rPr lang="zh-CN" altLang="en-US"/>
              <a:t>单击此处编辑母版标题样式</a:t>
            </a:r>
          </a:p>
        </p:txBody>
      </p:sp>
      <p:sp>
        <p:nvSpPr>
          <p:cNvPr id="2051" name="副标题 2050"/>
          <p:cNvSpPr>
            <a:spLocks noGrp="1"/>
          </p:cNvSpPr>
          <p:nvPr>
            <p:ph type="subTitle" idx="1"/>
          </p:nvPr>
        </p:nvSpPr>
        <p:spPr>
          <a:xfrm>
            <a:off x="527051" y="5445125"/>
            <a:ext cx="8534400" cy="600075"/>
          </a:xfrm>
          <a:prstGeom prst="rect">
            <a:avLst/>
          </a:prstGeom>
          <a:noFill/>
          <a:ln w="9525">
            <a:noFill/>
          </a:ln>
        </p:spPr>
        <p:txBody>
          <a:bodyPr anchor="t"/>
          <a:lstStyle>
            <a:lvl1pPr marL="0" lvl="0" indent="0" algn="l">
              <a:buNone/>
              <a:defRPr sz="2400">
                <a:solidFill>
                  <a:schemeClr val="bg1"/>
                </a:solidFill>
                <a:ea typeface="微软雅黑" panose="020B0503020204020204" charset="-122"/>
              </a:defRPr>
            </a:lvl1pPr>
            <a:lvl2pPr marL="457200" lvl="1" indent="0" algn="ctr">
              <a:buNone/>
              <a:defRPr sz="2800">
                <a:solidFill>
                  <a:schemeClr val="tx1"/>
                </a:solidFill>
                <a:ea typeface="宋体" panose="02010600030101010101" pitchFamily="2" charset="-122"/>
              </a:defRPr>
            </a:lvl2pPr>
            <a:lvl3pPr marL="914400" lvl="2" indent="0" algn="ctr">
              <a:buNone/>
              <a:defRPr sz="2800">
                <a:solidFill>
                  <a:schemeClr val="tx1"/>
                </a:solidFill>
                <a:ea typeface="宋体" panose="02010600030101010101" pitchFamily="2" charset="-122"/>
              </a:defRPr>
            </a:lvl3pPr>
            <a:lvl4pPr marL="1371600" lvl="3" indent="0" algn="ctr">
              <a:buNone/>
              <a:defRPr sz="2800">
                <a:solidFill>
                  <a:schemeClr val="tx1"/>
                </a:solidFill>
                <a:ea typeface="宋体" panose="02010600030101010101" pitchFamily="2" charset="-122"/>
              </a:defRPr>
            </a:lvl4pPr>
            <a:lvl5pPr marL="1828800" lvl="4" indent="0" algn="ctr">
              <a:buNone/>
              <a:defRPr sz="2800">
                <a:solidFill>
                  <a:schemeClr val="tx1"/>
                </a:solidFill>
                <a:ea typeface="宋体" panose="02010600030101010101" pitchFamily="2" charset="-122"/>
              </a:defRPr>
            </a:lvl5pPr>
          </a:lstStyle>
          <a:p>
            <a:pPr lvl="0"/>
            <a:r>
              <a:rPr lang="zh-CN" altLang="en-US"/>
              <a:t>单击此处编辑母版副标题样式</a:t>
            </a:r>
          </a:p>
        </p:txBody>
      </p:sp>
      <p:sp>
        <p:nvSpPr>
          <p:cNvPr id="2052" name="日期占位符 2051"/>
          <p:cNvSpPr>
            <a:spLocks noGrp="1"/>
          </p:cNvSpPr>
          <p:nvPr>
            <p:ph type="dt" sz="half" idx="2"/>
          </p:nvPr>
        </p:nvSpPr>
        <p:spPr>
          <a:xfrm>
            <a:off x="609600" y="6245225"/>
            <a:ext cx="2844800"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2053" name="页脚占位符 2052"/>
          <p:cNvSpPr>
            <a:spLocks noGrp="1"/>
          </p:cNvSpPr>
          <p:nvPr>
            <p:ph type="ftr" sz="quarter" idx="3"/>
          </p:nvPr>
        </p:nvSpPr>
        <p:spPr>
          <a:xfrm>
            <a:off x="4165600" y="6245225"/>
            <a:ext cx="38608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Tree>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2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2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页脚占位符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3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3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3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3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3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3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719667" y="1123950"/>
            <a:ext cx="5376672" cy="45275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315795" y="1123950"/>
            <a:ext cx="5376672" cy="452755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3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3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4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4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4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4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4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4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4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4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页脚占位符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4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4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5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5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5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5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5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5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5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5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5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5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6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6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6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6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preserve="1" userDrawn="1">
  <p:cSld name="6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6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6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6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页脚占位符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80.xml><?xml version="1.0" encoding="utf-8"?>
<p:sldLayout xmlns:a="http://schemas.openxmlformats.org/drawingml/2006/main" xmlns:r="http://schemas.openxmlformats.org/officeDocument/2006/relationships" xmlns:p="http://schemas.openxmlformats.org/presentationml/2006/main" userDrawn="1">
  <p:cSld name="6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6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7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7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userDrawn="1">
  <p:cSld name="7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7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userDrawn="1">
  <p:cSld name="7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userDrawn="1">
  <p:cSld name="7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preserve="1" userDrawn="1">
  <p:cSld name="7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preserve="1" userDrawn="1">
  <p:cSld name="7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页脚占位符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Ovr>
    <a:masterClrMapping/>
  </p:clrMapOvr>
  <p:hf sldNum="0" hdr="0" ftr="0" dt="0"/>
</p:sldLayout>
</file>

<file path=ppt/slideLayouts/slideLayout90.xml><?xml version="1.0" encoding="utf-8"?>
<p:sldLayout xmlns:a="http://schemas.openxmlformats.org/drawingml/2006/main" xmlns:r="http://schemas.openxmlformats.org/officeDocument/2006/relationships" xmlns:p="http://schemas.openxmlformats.org/presentationml/2006/main" preserve="1" userDrawn="1">
  <p:cSld name="78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preserve="1" userDrawn="1">
  <p:cSld name="79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preserve="1" userDrawn="1">
  <p:cSld name="80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preserve="1" userDrawn="1">
  <p:cSld name="81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preserve="1" userDrawn="1">
  <p:cSld name="82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preserve="1" userDrawn="1">
  <p:cSld name="83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preserve="1" userDrawn="1">
  <p:cSld name="84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preserve="1" userDrawn="1">
  <p:cSld name="85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preserve="1" userDrawn="1">
  <p:cSld name="86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preserve="1" userDrawn="1">
  <p:cSld name="87_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Arial" panose="020B0604020202020204" pitchFamily="34" charset="0"/>
            </a:endParaRPr>
          </a:p>
        </p:txBody>
      </p:sp>
      <p:sp>
        <p:nvSpPr>
          <p:cNvPr id="4" name="页脚占位符 3"/>
          <p:cNvSpPr>
            <a:spLocks noGrp="1"/>
          </p:cNvSpPr>
          <p:nvPr>
            <p:ph type="ftr" sz="quarter" idx="11"/>
          </p:nvPr>
        </p:nvSpPr>
        <p:spPr/>
        <p:txBody>
          <a:bodyPr/>
          <a:lstStyle/>
          <a:p>
            <a:pPr lvl="0"/>
            <a:endParaRPr lang="zh-CN" altLang="en-US" dirty="0">
              <a:latin typeface="Arial" panose="020B0604020202020204" pitchFamily="34"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Arial" panose="020B0604020202020204" pitchFamily="34" charset="0"/>
              </a:rPr>
              <a:t>‹#›</a:t>
            </a:fld>
            <a:endParaRPr lang="zh-CN" altLang="en-US"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26" Type="http://schemas.openxmlformats.org/officeDocument/2006/relationships/slideLayout" Target="../slideLayouts/slideLayout26.xml"/><Relationship Id="rId21" Type="http://schemas.openxmlformats.org/officeDocument/2006/relationships/slideLayout" Target="../slideLayouts/slideLayout21.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84" Type="http://schemas.openxmlformats.org/officeDocument/2006/relationships/slideLayout" Target="../slideLayouts/slideLayout84.xml"/><Relationship Id="rId89" Type="http://schemas.openxmlformats.org/officeDocument/2006/relationships/slideLayout" Target="../slideLayouts/slideLayout89.xml"/><Relationship Id="rId16" Type="http://schemas.openxmlformats.org/officeDocument/2006/relationships/slideLayout" Target="../slideLayouts/slideLayout16.xml"/><Relationship Id="rId107" Type="http://schemas.openxmlformats.org/officeDocument/2006/relationships/slideLayout" Target="../slideLayouts/slideLayout107.xml"/><Relationship Id="rId11" Type="http://schemas.openxmlformats.org/officeDocument/2006/relationships/slideLayout" Target="../slideLayouts/slideLayout11.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102" Type="http://schemas.openxmlformats.org/officeDocument/2006/relationships/slideLayout" Target="../slideLayouts/slideLayout102.xml"/><Relationship Id="rId5" Type="http://schemas.openxmlformats.org/officeDocument/2006/relationships/slideLayout" Target="../slideLayouts/slideLayout5.xml"/><Relationship Id="rId90" Type="http://schemas.openxmlformats.org/officeDocument/2006/relationships/slideLayout" Target="../slideLayouts/slideLayout90.xml"/><Relationship Id="rId95" Type="http://schemas.openxmlformats.org/officeDocument/2006/relationships/slideLayout" Target="../slideLayouts/slideLayout95.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59" Type="http://schemas.openxmlformats.org/officeDocument/2006/relationships/slideLayout" Target="../slideLayouts/slideLayout59.xml"/><Relationship Id="rId103" Type="http://schemas.openxmlformats.org/officeDocument/2006/relationships/slideLayout" Target="../slideLayouts/slideLayout103.xml"/><Relationship Id="rId108" Type="http://schemas.openxmlformats.org/officeDocument/2006/relationships/theme" Target="../theme/theme1.xml"/><Relationship Id="rId54" Type="http://schemas.openxmlformats.org/officeDocument/2006/relationships/slideLayout" Target="../slideLayouts/slideLayout54.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91" Type="http://schemas.openxmlformats.org/officeDocument/2006/relationships/slideLayout" Target="../slideLayouts/slideLayout91.xml"/><Relationship Id="rId96" Type="http://schemas.openxmlformats.org/officeDocument/2006/relationships/slideLayout" Target="../slideLayouts/slideLayout96.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6" Type="http://schemas.openxmlformats.org/officeDocument/2006/relationships/slideLayout" Target="../slideLayouts/slideLayout106.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slideLayout" Target="../slideLayouts/slideLayout94.xml"/><Relationship Id="rId99" Type="http://schemas.openxmlformats.org/officeDocument/2006/relationships/slideLayout" Target="../slideLayouts/slideLayout99.xml"/><Relationship Id="rId101" Type="http://schemas.openxmlformats.org/officeDocument/2006/relationships/slideLayout" Target="../slideLayouts/slideLayout101.xml"/><Relationship Id="rId4" Type="http://schemas.openxmlformats.org/officeDocument/2006/relationships/slideLayout" Target="../slideLayouts/slideLayout4.xml"/><Relationship Id="rId9" Type="http://schemas.openxmlformats.org/officeDocument/2006/relationships/slideLayout" Target="../slideLayouts/slideLayout9.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9" Type="http://schemas.openxmlformats.org/officeDocument/2006/relationships/slideLayout" Target="../slideLayouts/slideLayout39.xml"/><Relationship Id="rId109" Type="http://schemas.openxmlformats.org/officeDocument/2006/relationships/image" Target="../media/image1.png"/><Relationship Id="rId34" Type="http://schemas.openxmlformats.org/officeDocument/2006/relationships/slideLayout" Target="../slideLayouts/slideLayout34.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6" Type="http://schemas.openxmlformats.org/officeDocument/2006/relationships/slideLayout" Target="../slideLayouts/slideLayout76.xml"/><Relationship Id="rId97" Type="http://schemas.openxmlformats.org/officeDocument/2006/relationships/slideLayout" Target="../slideLayouts/slideLayout97.xml"/><Relationship Id="rId104" Type="http://schemas.openxmlformats.org/officeDocument/2006/relationships/slideLayout" Target="../slideLayouts/slideLayout104.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slideLayout" Target="../slideLayouts/slideLayout92.xml"/><Relationship Id="rId2" Type="http://schemas.openxmlformats.org/officeDocument/2006/relationships/slideLayout" Target="../slideLayouts/slideLayout2.xml"/><Relationship Id="rId29" Type="http://schemas.openxmlformats.org/officeDocument/2006/relationships/slideLayout" Target="../slideLayouts/slideLayout29.xml"/><Relationship Id="rId24" Type="http://schemas.openxmlformats.org/officeDocument/2006/relationships/slideLayout" Target="../slideLayouts/slideLayout24.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66" Type="http://schemas.openxmlformats.org/officeDocument/2006/relationships/slideLayout" Target="../slideLayouts/slideLayout66.xml"/><Relationship Id="rId87" Type="http://schemas.openxmlformats.org/officeDocument/2006/relationships/slideLayout" Target="../slideLayouts/slideLayout87.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19" Type="http://schemas.openxmlformats.org/officeDocument/2006/relationships/slideLayout" Target="../slideLayouts/slideLayout19.xml"/><Relationship Id="rId14" Type="http://schemas.openxmlformats.org/officeDocument/2006/relationships/slideLayout" Target="../slideLayouts/slideLayout14.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56" Type="http://schemas.openxmlformats.org/officeDocument/2006/relationships/slideLayout" Target="../slideLayouts/slideLayout56.xml"/><Relationship Id="rId77" Type="http://schemas.openxmlformats.org/officeDocument/2006/relationships/slideLayout" Target="../slideLayouts/slideLayout77.xml"/><Relationship Id="rId100" Type="http://schemas.openxmlformats.org/officeDocument/2006/relationships/slideLayout" Target="../slideLayouts/slideLayout100.xml"/><Relationship Id="rId105" Type="http://schemas.openxmlformats.org/officeDocument/2006/relationships/slideLayout" Target="../slideLayouts/slideLayout105.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93" Type="http://schemas.openxmlformats.org/officeDocument/2006/relationships/slideLayout" Target="../slideLayouts/slideLayout93.xml"/><Relationship Id="rId98" Type="http://schemas.openxmlformats.org/officeDocument/2006/relationships/slideLayout" Target="../slideLayouts/slideLayout98.xml"/><Relationship Id="rId3" Type="http://schemas.openxmlformats.org/officeDocument/2006/relationships/slideLayout" Target="../slideLayouts/slideLayout3.xml"/><Relationship Id="rId25" Type="http://schemas.openxmlformats.org/officeDocument/2006/relationships/slideLayout" Target="../slideLayouts/slideLayout25.xml"/><Relationship Id="rId46" Type="http://schemas.openxmlformats.org/officeDocument/2006/relationships/slideLayout" Target="../slideLayouts/slideLayout46.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62" Type="http://schemas.openxmlformats.org/officeDocument/2006/relationships/slideLayout" Target="../slideLayouts/slideLayout62.xml"/><Relationship Id="rId83" Type="http://schemas.openxmlformats.org/officeDocument/2006/relationships/slideLayout" Target="../slideLayouts/slideLayout83.xml"/><Relationship Id="rId88"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09" cstate="email"/>
          <a:srcRect/>
          <a:stretch>
            <a:fillRect/>
          </a:stretch>
        </a:blipFill>
        <a:effectLst/>
      </p:bgPr>
    </p:bg>
    <p:spTree>
      <p:nvGrpSpPr>
        <p:cNvPr id="1" name=""/>
        <p:cNvGrpSpPr/>
        <p:nvPr/>
      </p:nvGrpSpPr>
      <p:grpSpPr>
        <a:xfrm>
          <a:off x="0" y="0"/>
          <a:ext cx="0" cy="0"/>
          <a:chOff x="0" y="0"/>
          <a:chExt cx="0" cy="0"/>
        </a:xfrm>
      </p:grpSpPr>
      <p:sp>
        <p:nvSpPr>
          <p:cNvPr id="1026" name="标题 1025"/>
          <p:cNvSpPr>
            <a:spLocks noGrp="1"/>
          </p:cNvSpPr>
          <p:nvPr>
            <p:ph type="title"/>
          </p:nvPr>
        </p:nvSpPr>
        <p:spPr>
          <a:xfrm>
            <a:off x="814917" y="117475"/>
            <a:ext cx="10767483" cy="720725"/>
          </a:xfrm>
          <a:prstGeom prst="rect">
            <a:avLst/>
          </a:prstGeom>
          <a:noFill/>
          <a:ln w="9525">
            <a:noFill/>
          </a:ln>
        </p:spPr>
        <p:txBody>
          <a:bodyPr anchor="ctr"/>
          <a:lstStyle/>
          <a:p>
            <a:pPr lvl="0"/>
            <a:r>
              <a:rPr lang="zh-CN" altLang="en-US"/>
              <a:t>单击此处编辑母版标题样式</a:t>
            </a:r>
          </a:p>
        </p:txBody>
      </p:sp>
      <p:sp>
        <p:nvSpPr>
          <p:cNvPr id="1027" name="文本占位符 1026"/>
          <p:cNvSpPr>
            <a:spLocks noGrp="1"/>
          </p:cNvSpPr>
          <p:nvPr>
            <p:ph type="body" idx="1"/>
          </p:nvPr>
        </p:nvSpPr>
        <p:spPr>
          <a:xfrm>
            <a:off x="719667" y="1123950"/>
            <a:ext cx="10972800" cy="4527550"/>
          </a:xfrm>
          <a:prstGeom prst="rect">
            <a:avLst/>
          </a:prstGeom>
          <a:noFill/>
          <a:ln w="9525">
            <a:noFill/>
          </a:ln>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1028" name="日期占位符 1027"/>
          <p:cNvSpPr>
            <a:spLocks noGrp="1"/>
          </p:cNvSpPr>
          <p:nvPr>
            <p:ph type="dt" sz="half" idx="2"/>
          </p:nvPr>
        </p:nvSpPr>
        <p:spPr>
          <a:xfrm>
            <a:off x="609600" y="6245225"/>
            <a:ext cx="28448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29" name="页脚占位符 1028"/>
          <p:cNvSpPr>
            <a:spLocks noGrp="1"/>
          </p:cNvSpPr>
          <p:nvPr>
            <p:ph type="ftr" sz="quarter" idx="3"/>
          </p:nvPr>
        </p:nvSpPr>
        <p:spPr>
          <a:xfrm>
            <a:off x="4165600" y="6245225"/>
            <a:ext cx="38608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0" name="灯片编号占位符 1029"/>
          <p:cNvSpPr>
            <a:spLocks noGrp="1"/>
          </p:cNvSpPr>
          <p:nvPr>
            <p:ph type="sldNum" sz="quarter" idx="4"/>
          </p:nvPr>
        </p:nvSpPr>
        <p:spPr>
          <a:xfrm>
            <a:off x="8737600" y="6245225"/>
            <a:ext cx="28448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t>‹#›</a:t>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Lst>
  <p:hf sldNum="0" hdr="0" ftr="0" dt="0"/>
  <p:txStyles>
    <p:titleStyle>
      <a:lvl1pPr marL="0" lvl="0" indent="0" algn="r" defTabSz="914400" eaLnBrk="1" fontAlgn="base" latinLnBrk="0" hangingPunct="1">
        <a:lnSpc>
          <a:spcPct val="100000"/>
        </a:lnSpc>
        <a:spcBef>
          <a:spcPct val="0"/>
        </a:spcBef>
        <a:spcAft>
          <a:spcPct val="0"/>
        </a:spcAft>
        <a:buNone/>
        <a:defRPr sz="3600" b="0" i="0" u="none" kern="1200" baseline="0">
          <a:solidFill>
            <a:schemeClr val="bg1"/>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8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p:txBody>
          <a:bodyPr/>
          <a:lstStyle/>
          <a:p>
            <a:endParaRPr lang="zh-CN" altLang="en-US" dirty="0"/>
          </a:p>
        </p:txBody>
      </p:sp>
      <p:grpSp>
        <p:nvGrpSpPr>
          <p:cNvPr id="2" name="组合 7"/>
          <p:cNvGrpSpPr/>
          <p:nvPr/>
        </p:nvGrpSpPr>
        <p:grpSpPr>
          <a:xfrm>
            <a:off x="-959" y="1783534"/>
            <a:ext cx="12192000" cy="2512485"/>
            <a:chOff x="3568" y="2359"/>
            <a:chExt cx="12716" cy="3655"/>
          </a:xfrm>
        </p:grpSpPr>
        <p:sp>
          <p:nvSpPr>
            <p:cNvPr id="3" name="Rectangle 5"/>
            <p:cNvSpPr/>
            <p:nvPr/>
          </p:nvSpPr>
          <p:spPr>
            <a:xfrm>
              <a:off x="6431" y="4895"/>
              <a:ext cx="6991" cy="1119"/>
            </a:xfrm>
            <a:prstGeom prst="rect">
              <a:avLst/>
            </a:prstGeom>
            <a:noFill/>
            <a:ln w="9525">
              <a:noFill/>
            </a:ln>
          </p:spPr>
          <p:txBody>
            <a:bodyPr wrap="square" anchor="ctr">
              <a:spAutoFit/>
              <a:scene3d>
                <a:camera prst="orthographicFront"/>
                <a:lightRig rig="threePt" dir="t"/>
              </a:scene3d>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en-US" altLang="zh-CN" sz="4400" b="1" dirty="0" smtClean="0">
                  <a:solidFill>
                    <a:srgbClr val="C50023"/>
                  </a:solidFill>
                  <a:effectLst>
                    <a:outerShdw blurRad="38100" dist="19050" dir="2700000" algn="tl" rotWithShape="0">
                      <a:schemeClr val="dk1">
                        <a:alpha val="40000"/>
                      </a:schemeClr>
                    </a:outerShdw>
                  </a:effectLst>
                  <a:latin typeface="Times New Roman" panose="02020603050405020304" pitchFamily="18" charset="0"/>
                  <a:ea typeface="仿宋" panose="02010609060101010101" charset="-122"/>
                  <a:cs typeface="Times New Roman" panose="02020603050405020304" pitchFamily="18" charset="0"/>
                </a:rPr>
                <a:t>Grammar         </a:t>
              </a:r>
              <a:endParaRPr lang="zh-CN" altLang="zh-CN" sz="4400" b="1" dirty="0" smtClean="0">
                <a:solidFill>
                  <a:srgbClr val="C50023"/>
                </a:solidFill>
                <a:effectLst>
                  <a:outerShdw blurRad="38100" dist="19050" dir="2700000" algn="tl" rotWithShape="0">
                    <a:schemeClr val="dk1">
                      <a:alpha val="40000"/>
                    </a:schemeClr>
                  </a:outerShdw>
                </a:effectLst>
                <a:latin typeface="Times New Roman" panose="02020603050405020304" pitchFamily="18" charset="0"/>
                <a:ea typeface="仿宋" panose="02010609060101010101" charset="-122"/>
                <a:cs typeface="Times New Roman" panose="02020603050405020304" pitchFamily="18" charset="0"/>
              </a:endParaRPr>
            </a:p>
          </p:txBody>
        </p:sp>
        <p:sp>
          <p:nvSpPr>
            <p:cNvPr id="6" name="文本框 5"/>
            <p:cNvSpPr txBox="1"/>
            <p:nvPr/>
          </p:nvSpPr>
          <p:spPr>
            <a:xfrm>
              <a:off x="3568" y="2359"/>
              <a:ext cx="12716" cy="1478"/>
            </a:xfrm>
            <a:prstGeom prst="rect">
              <a:avLst/>
            </a:prstGeom>
            <a:noFill/>
          </p:spPr>
          <p:txBody>
            <a:bodyPr wrap="square" rtlCol="0">
              <a:spAutoFit/>
            </a:bodyPr>
            <a:lstStyle/>
            <a:p>
              <a:pPr algn="ctr"/>
              <a:r>
                <a:rPr lang="en-US" altLang="zh-CN" sz="6000" b="1" dirty="0" smtClean="0">
                  <a:latin typeface="Times New Roman" panose="02020603050405020304" pitchFamily="18" charset="0"/>
                  <a:ea typeface="微软雅黑" panose="020B0503020204020204" charset="-122"/>
                  <a:cs typeface="Times New Roman" panose="02020603050405020304" pitchFamily="18" charset="0"/>
                </a:rPr>
                <a:t>Unit 3  Teenage problems</a:t>
              </a:r>
              <a:endParaRPr lang="zh-CN" altLang="en-US" sz="6000" b="1" dirty="0" err="1" smtClean="0">
                <a:latin typeface="Times New Roman" panose="02020603050405020304" pitchFamily="18" charset="0"/>
                <a:ea typeface="微软雅黑" panose="020B0503020204020204" charset="-122"/>
                <a:cs typeface="Times New Roman" panose="02020603050405020304" pitchFamily="18" charset="0"/>
              </a:endParaRPr>
            </a:p>
          </p:txBody>
        </p:sp>
      </p:grpSp>
      <p:sp>
        <p:nvSpPr>
          <p:cNvPr id="7" name="矩形 6"/>
          <p:cNvSpPr/>
          <p:nvPr/>
        </p:nvSpPr>
        <p:spPr>
          <a:xfrm>
            <a:off x="0" y="5711096"/>
            <a:ext cx="12191041"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496682" y="1135998"/>
            <a:ext cx="11559511" cy="4939814"/>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lang="en-US" altLang="zh-CN" sz="3000" b="1" dirty="0" smtClean="0">
                <a:solidFill>
                  <a:srgbClr val="F1AF00"/>
                </a:solidFill>
                <a:latin typeface="Times New Roman" panose="02020603050405020304" pitchFamily="18" charset="0"/>
                <a:cs typeface="Times New Roman" panose="02020603050405020304" pitchFamily="18" charset="0"/>
              </a:rPr>
              <a:t>[</a:t>
            </a:r>
            <a:r>
              <a:rPr lang="zh-CN" altLang="en-US" sz="3000" b="1" dirty="0" smtClean="0">
                <a:solidFill>
                  <a:srgbClr val="F1AF00"/>
                </a:solidFill>
                <a:latin typeface="Times New Roman" panose="02020603050405020304" pitchFamily="18" charset="0"/>
                <a:cs typeface="Times New Roman" panose="02020603050405020304" pitchFamily="18" charset="0"/>
              </a:rPr>
              <a:t>辨析</a:t>
            </a:r>
            <a:r>
              <a:rPr lang="en-US" altLang="zh-CN" sz="3000" b="1" dirty="0" smtClean="0">
                <a:solidFill>
                  <a:srgbClr val="F1AF00"/>
                </a:solidFill>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answer</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与</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reply</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(1)answer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除表示“回答”外，还可表示“接听</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电话</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，对门铃</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等声响作出反应等”</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常与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telephone, door, bell, doorbell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等连用</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但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reply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不能这样用。</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answer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是及物动词，后可直接接宾语；</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reply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是不及物动词，接宾语时后需接介词</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to</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两者除用作动词外，还都可用作名词。要表示“对</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的</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回答</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答复</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答案”，其后均接介词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to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不用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of)</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7649"/>
                                        </p:tgtEl>
                                        <p:attrNameLst>
                                          <p:attrName>style.visibility</p:attrName>
                                        </p:attrNameLst>
                                      </p:cBhvr>
                                      <p:to>
                                        <p:strVal val="visible"/>
                                      </p:to>
                                    </p:set>
                                    <p:anim calcmode="lin" valueType="num">
                                      <p:cBhvr additive="base">
                                        <p:cTn id="7" dur="500" fill="hold"/>
                                        <p:tgtEl>
                                          <p:spTgt spid="27649"/>
                                        </p:tgtEl>
                                        <p:attrNameLst>
                                          <p:attrName>ppt_x</p:attrName>
                                        </p:attrNameLst>
                                      </p:cBhvr>
                                      <p:tavLst>
                                        <p:tav tm="0">
                                          <p:val>
                                            <p:strVal val="#ppt_x"/>
                                          </p:val>
                                        </p:tav>
                                        <p:tav tm="100000">
                                          <p:val>
                                            <p:strVal val="#ppt_x"/>
                                          </p:val>
                                        </p:tav>
                                      </p:tavLst>
                                    </p:anim>
                                    <p:anim calcmode="lin" valueType="num">
                                      <p:cBhvr additive="base">
                                        <p:cTn id="8" dur="500" fill="hold"/>
                                        <p:tgtEl>
                                          <p:spTgt spid="276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4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606669" y="1635370"/>
            <a:ext cx="10796954" cy="216982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．根据句意及汉语提示完成句子</a:t>
            </a:r>
          </a:p>
          <a:p>
            <a:pPr lvl="0" indent="266700" eaLnBrk="0" fontAlgn="base" hangingPunct="0">
              <a:lnSpc>
                <a:spcPct val="150000"/>
              </a:lnSpc>
              <a:spcBef>
                <a:spcPct val="0"/>
              </a:spcBef>
              <a:spcAft>
                <a:spcPct val="0"/>
              </a:spcAft>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lang="en-US" altLang="zh-CN" sz="3000" b="1" dirty="0" smtClean="0">
                <a:latin typeface="Times New Roman" panose="02020603050405020304" pitchFamily="18" charset="0"/>
                <a:cs typeface="Times New Roman" panose="02020603050405020304" pitchFamily="18" charset="0"/>
              </a:rPr>
              <a:t>(1) 2017</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常州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The general manager always thinks</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twice before ________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回复</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to the customers. </a:t>
            </a:r>
          </a:p>
        </p:txBody>
      </p:sp>
      <p:sp>
        <p:nvSpPr>
          <p:cNvPr id="3" name="矩形 2"/>
          <p:cNvSpPr/>
          <p:nvPr/>
        </p:nvSpPr>
        <p:spPr>
          <a:xfrm>
            <a:off x="3896659" y="3031342"/>
            <a:ext cx="1272336"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replying</a:t>
            </a:r>
            <a:endParaRPr lang="zh-CN" altLang="en-US" sz="2400" dirty="0"/>
          </a:p>
        </p:txBody>
      </p:sp>
      <p:sp>
        <p:nvSpPr>
          <p:cNvPr id="5" name="矩形 4"/>
          <p:cNvSpPr/>
          <p:nvPr/>
        </p:nvSpPr>
        <p:spPr>
          <a:xfrm>
            <a:off x="1338466" y="3852290"/>
            <a:ext cx="10628244" cy="692497"/>
          </a:xfrm>
          <a:prstGeom prst="rect">
            <a:avLst/>
          </a:prstGeom>
        </p:spPr>
        <p:txBody>
          <a:bodyPr wrap="square">
            <a:spAutoFit/>
          </a:bodyPr>
          <a:lstStyle/>
          <a:p>
            <a:pPr>
              <a:lnSpc>
                <a:spcPct val="150000"/>
              </a:lnSpc>
            </a:pPr>
            <a:r>
              <a:rPr lang="en-US" altLang="zh-CN" sz="2600" b="1" dirty="0" smtClean="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b="1" dirty="0" smtClean="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Times New Roman" panose="02020603050405020304" pitchFamily="18" charset="0"/>
                <a:ea typeface="黑体" panose="02010609060101010101" pitchFamily="49" charset="-122"/>
                <a:cs typeface="Times New Roman" panose="02020603050405020304" pitchFamily="18" charset="0"/>
              </a:rPr>
              <a:t>】</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动词</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reply</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和介词</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to</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连用，介词</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before</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后接动词时，接动名词。</a:t>
            </a:r>
            <a:endParaRPr lang="zh-CN" altLang="en-US" sz="2600" dirty="0">
              <a:latin typeface="Times New Roman" panose="02020603050405020304" pitchFamily="18" charset="0"/>
              <a:ea typeface="仿宋" panose="02010609060101010101" charset="-122"/>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1745"/>
                                        </p:tgtEl>
                                        <p:attrNameLst>
                                          <p:attrName>style.visibility</p:attrName>
                                        </p:attrNameLst>
                                      </p:cBhvr>
                                      <p:to>
                                        <p:strVal val="visible"/>
                                      </p:to>
                                    </p:set>
                                    <p:anim calcmode="lin" valueType="num">
                                      <p:cBhvr additive="base">
                                        <p:cTn id="7" dur="500" fill="hold"/>
                                        <p:tgtEl>
                                          <p:spTgt spid="31745"/>
                                        </p:tgtEl>
                                        <p:attrNameLst>
                                          <p:attrName>ppt_x</p:attrName>
                                        </p:attrNameLst>
                                      </p:cBhvr>
                                      <p:tavLst>
                                        <p:tav tm="0">
                                          <p:val>
                                            <p:strVal val="#ppt_x"/>
                                          </p:val>
                                        </p:tav>
                                        <p:tav tm="100000">
                                          <p:val>
                                            <p:strVal val="#ppt_x"/>
                                          </p:val>
                                        </p:tav>
                                      </p:tavLst>
                                    </p:anim>
                                    <p:anim calcmode="lin" valueType="num">
                                      <p:cBhvr additive="base">
                                        <p:cTn id="8" dur="500" fill="hold"/>
                                        <p:tgtEl>
                                          <p:spTgt spid="3174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5" grpId="0"/>
      <p:bldP spid="3"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411485" y="1994701"/>
            <a:ext cx="9522068" cy="1477328"/>
          </a:xfrm>
          <a:prstGeom prst="rect">
            <a:avLst/>
          </a:prstGeom>
        </p:spPr>
        <p:txBody>
          <a:bodyPr wrap="square">
            <a:spAutoFit/>
          </a:bodyPr>
          <a:lstStyle/>
          <a:p>
            <a:pPr indent="266700" eaLnBrk="0" fontAlgn="base" hangingPunct="0">
              <a:lnSpc>
                <a:spcPct val="150000"/>
              </a:lnSpc>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我还没有收到她关于这个问题的答复。</a:t>
            </a:r>
          </a:p>
          <a:p>
            <a:pPr lvl="0" indent="266700" eaLnBrk="0" fontAlgn="base" hangingPunct="0">
              <a:lnSpc>
                <a:spcPct val="150000"/>
              </a:lnSpc>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I haven't got her ________________ the problem.</a:t>
            </a:r>
          </a:p>
        </p:txBody>
      </p:sp>
      <p:sp>
        <p:nvSpPr>
          <p:cNvPr id="3" name="矩形 2"/>
          <p:cNvSpPr/>
          <p:nvPr/>
        </p:nvSpPr>
        <p:spPr>
          <a:xfrm>
            <a:off x="5056533" y="2726401"/>
            <a:ext cx="1477520" cy="579967"/>
          </a:xfrm>
          <a:prstGeom prst="rect">
            <a:avLst/>
          </a:prstGeom>
        </p:spPr>
        <p:txBody>
          <a:bodyPr wrap="none">
            <a:spAutoFit/>
          </a:bodyPr>
          <a:lstStyle/>
          <a:p>
            <a:pPr lvl="0" indent="279400" eaLnBrk="0" fontAlgn="base" hangingPunct="0">
              <a:lnSpc>
                <a:spcPct val="150000"/>
              </a:lnSpc>
              <a:spcBef>
                <a:spcPct val="0"/>
              </a:spcBef>
              <a:spcAft>
                <a:spcPct val="0"/>
              </a:spcAft>
            </a:pPr>
            <a:r>
              <a:rPr lang="en-US" altLang="zh-CN" sz="2400" b="1" dirty="0" smtClean="0">
                <a:solidFill>
                  <a:srgbClr val="FF0000"/>
                </a:solidFill>
                <a:latin typeface="Times New Roman" panose="02020603050405020304" pitchFamily="18" charset="0"/>
                <a:cs typeface="Times New Roman" panose="02020603050405020304" pitchFamily="18" charset="0"/>
              </a:rPr>
              <a:t>reply to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2" cstate="email"/>
          <a:stretch>
            <a:fillRect/>
          </a:stretch>
        </p:blipFill>
        <p:spPr>
          <a:xfrm>
            <a:off x="381049" y="1172454"/>
            <a:ext cx="84455" cy="414020"/>
          </a:xfrm>
          <a:prstGeom prst="rect">
            <a:avLst/>
          </a:prstGeom>
          <a:noFill/>
          <a:ln w="9525">
            <a:noFill/>
          </a:ln>
        </p:spPr>
      </p:pic>
      <p:sp>
        <p:nvSpPr>
          <p:cNvPr id="3" name="矩形 2"/>
          <p:cNvSpPr/>
          <p:nvPr/>
        </p:nvSpPr>
        <p:spPr>
          <a:xfrm>
            <a:off x="667857" y="1152854"/>
            <a:ext cx="1422184" cy="583108"/>
          </a:xfrm>
          <a:prstGeom prst="rect">
            <a:avLst/>
          </a:prstGeom>
        </p:spPr>
        <p:txBody>
          <a:bodyPr wrap="none">
            <a:spAutoFit/>
          </a:bodyPr>
          <a:lstStyle/>
          <a:p>
            <a:pPr lvl="0">
              <a:lnSpc>
                <a:spcPct val="150000"/>
              </a:lnSpc>
              <a:spcBef>
                <a:spcPct val="0"/>
              </a:spcBef>
            </a:pPr>
            <a:r>
              <a:rPr lang="zh-CN" altLang="en-US" sz="2400" b="1" dirty="0" smtClean="0">
                <a:solidFill>
                  <a:srgbClr val="00A6AD"/>
                </a:solidFill>
              </a:rPr>
              <a:t>句型透视</a:t>
            </a:r>
            <a:endParaRPr lang="zh-CN" altLang="en-US" sz="2400" b="1" dirty="0">
              <a:solidFill>
                <a:srgbClr val="00A6AD"/>
              </a:solidFill>
            </a:endParaRPr>
          </a:p>
        </p:txBody>
      </p:sp>
      <p:sp>
        <p:nvSpPr>
          <p:cNvPr id="29697" name="Rectangle 1"/>
          <p:cNvSpPr>
            <a:spLocks noChangeArrowheads="1"/>
          </p:cNvSpPr>
          <p:nvPr/>
        </p:nvSpPr>
        <p:spPr bwMode="auto">
          <a:xfrm>
            <a:off x="313492" y="1851371"/>
            <a:ext cx="12223856" cy="78483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●How/What about going to the new museum?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去新博物馆怎么样？</a:t>
            </a:r>
          </a:p>
        </p:txBody>
      </p:sp>
      <p:sp>
        <p:nvSpPr>
          <p:cNvPr id="5" name="矩形 4"/>
          <p:cNvSpPr/>
          <p:nvPr/>
        </p:nvSpPr>
        <p:spPr>
          <a:xfrm>
            <a:off x="947393" y="3486048"/>
            <a:ext cx="2969083" cy="583108"/>
          </a:xfrm>
          <a:prstGeom prst="rect">
            <a:avLst/>
          </a:prstGeom>
        </p:spPr>
        <p:txBody>
          <a:bodyPr wrap="none">
            <a:spAutoFit/>
          </a:bodyPr>
          <a:lstStyle/>
          <a:p>
            <a:pPr>
              <a:lnSpc>
                <a:spcPct val="150000"/>
              </a:lnSpc>
            </a:pPr>
            <a:r>
              <a:rPr lang="zh-CN" altLang="en-US" sz="2400" b="1" dirty="0" smtClean="0">
                <a:solidFill>
                  <a:srgbClr val="FF0000"/>
                </a:solidFill>
                <a:latin typeface="Times New Roman" panose="02020603050405020304" pitchFamily="18" charset="0"/>
                <a:cs typeface="Times New Roman" panose="02020603050405020304" pitchFamily="18" charset="0"/>
              </a:rPr>
              <a:t>名词、代词或动名词</a:t>
            </a:r>
            <a:endParaRPr lang="zh-CN" altLang="en-US" sz="2400" dirty="0">
              <a:solidFill>
                <a:srgbClr val="FF0000"/>
              </a:solidFill>
            </a:endParaRPr>
          </a:p>
        </p:txBody>
      </p:sp>
      <p:sp>
        <p:nvSpPr>
          <p:cNvPr id="6" name="矩形 5"/>
          <p:cNvSpPr/>
          <p:nvPr/>
        </p:nvSpPr>
        <p:spPr>
          <a:xfrm>
            <a:off x="405377" y="2727543"/>
            <a:ext cx="11137266" cy="1477328"/>
          </a:xfrm>
          <a:prstGeom prst="rect">
            <a:avLst/>
          </a:prstGeom>
        </p:spPr>
        <p:txBody>
          <a:bodyPr wrap="square">
            <a:spAutoFit/>
          </a:bodyPr>
          <a:lstStyle/>
          <a:p>
            <a:pPr lvl="0" indent="266700" eaLnBrk="0" fontAlgn="base" hangingPunct="0">
              <a:lnSpc>
                <a:spcPct val="150000"/>
              </a:lnSpc>
              <a:spcBef>
                <a:spcPct val="0"/>
              </a:spcBef>
              <a:spcAft>
                <a:spcPct val="0"/>
              </a:spcAft>
            </a:pPr>
            <a:r>
              <a:rPr lang="en-US" altLang="zh-CN" sz="3000" b="1" dirty="0" smtClean="0">
                <a:solidFill>
                  <a:srgbClr val="F1AF00"/>
                </a:solidFill>
                <a:latin typeface="Times New Roman" panose="02020603050405020304" pitchFamily="18" charset="0"/>
                <a:cs typeface="Times New Roman" panose="02020603050405020304" pitchFamily="18" charset="0"/>
              </a:rPr>
              <a:t>[</a:t>
            </a:r>
            <a:r>
              <a:rPr lang="zh-CN" altLang="en-US" sz="3000" b="1" dirty="0" smtClean="0">
                <a:solidFill>
                  <a:srgbClr val="F1AF00"/>
                </a:solidFill>
                <a:latin typeface="Times New Roman" panose="02020603050405020304" pitchFamily="18" charset="0"/>
                <a:cs typeface="Times New Roman" panose="02020603050405020304" pitchFamily="18" charset="0"/>
              </a:rPr>
              <a:t>探究</a:t>
            </a:r>
            <a:r>
              <a:rPr lang="en-US" altLang="zh-CN" sz="3000" b="1" dirty="0" smtClean="0">
                <a:solidFill>
                  <a:srgbClr val="F1AF00"/>
                </a:solidFill>
                <a:latin typeface="Times New Roman" panose="02020603050405020304" pitchFamily="18" charset="0"/>
                <a:cs typeface="Times New Roman" panose="02020603050405020304" pitchFamily="18" charset="0"/>
              </a:rPr>
              <a:t>] </a:t>
            </a:r>
            <a:r>
              <a:rPr lang="en-US" altLang="zh-CN" sz="3000" b="1" dirty="0" smtClean="0">
                <a:solidFill>
                  <a:prstClr val="black"/>
                </a:solidFill>
                <a:latin typeface="Times New Roman" panose="02020603050405020304" pitchFamily="18" charset="0"/>
                <a:cs typeface="Times New Roman" panose="02020603050405020304" pitchFamily="18" charset="0"/>
              </a:rPr>
              <a:t>“What/How about…</a:t>
            </a:r>
            <a:r>
              <a:rPr lang="zh-CN" altLang="en-US" sz="3000" b="1" dirty="0" smtClean="0">
                <a:solidFill>
                  <a:prstClr val="black"/>
                </a:solidFill>
                <a:latin typeface="Times New Roman" panose="02020603050405020304" pitchFamily="18" charset="0"/>
                <a:cs typeface="Times New Roman" panose="02020603050405020304" pitchFamily="18" charset="0"/>
              </a:rPr>
              <a:t>？” 意为“</a:t>
            </a:r>
            <a:r>
              <a:rPr lang="en-US" altLang="zh-CN" sz="3000" b="1" dirty="0" smtClean="0">
                <a:solidFill>
                  <a:prstClr val="black"/>
                </a:solidFill>
                <a:latin typeface="Times New Roman" panose="02020603050405020304" pitchFamily="18" charset="0"/>
                <a:cs typeface="Times New Roman" panose="02020603050405020304" pitchFamily="18" charset="0"/>
              </a:rPr>
              <a:t>……</a:t>
            </a:r>
            <a:r>
              <a:rPr lang="zh-CN" altLang="en-US" sz="3000" b="1" dirty="0" smtClean="0">
                <a:solidFill>
                  <a:prstClr val="black"/>
                </a:solidFill>
                <a:latin typeface="Times New Roman" panose="02020603050405020304" pitchFamily="18" charset="0"/>
                <a:cs typeface="Times New Roman" panose="02020603050405020304" pitchFamily="18" charset="0"/>
              </a:rPr>
              <a:t>怎么样？” 后接</a:t>
            </a:r>
            <a:r>
              <a:rPr lang="en-US" altLang="zh-CN" sz="3000" b="1" dirty="0" smtClean="0">
                <a:solidFill>
                  <a:prstClr val="black"/>
                </a:solidFill>
                <a:latin typeface="Times New Roman" panose="02020603050405020304" pitchFamily="18" charset="0"/>
                <a:cs typeface="Times New Roman" panose="02020603050405020304" pitchFamily="18" charset="0"/>
              </a:rPr>
              <a:t> </a:t>
            </a: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_____________________</a:t>
            </a:r>
            <a:r>
              <a:rPr lang="zh-CN" altLang="en-US" sz="3000" b="1" dirty="0" smtClean="0">
                <a:solidFill>
                  <a:prstClr val="black"/>
                </a:solidFill>
                <a:latin typeface="Times New Roman" panose="02020603050405020304" pitchFamily="18" charset="0"/>
                <a:cs typeface="Times New Roman" panose="02020603050405020304" pitchFamily="18" charset="0"/>
              </a:rPr>
              <a:t>。</a:t>
            </a:r>
            <a:endParaRPr lang="zh-CN"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9697"/>
                                        </p:tgtEl>
                                        <p:attrNameLst>
                                          <p:attrName>style.visibility</p:attrName>
                                        </p:attrNameLst>
                                      </p:cBhvr>
                                      <p:to>
                                        <p:strVal val="visible"/>
                                      </p:to>
                                    </p:set>
                                    <p:anim calcmode="lin" valueType="num">
                                      <p:cBhvr additive="base">
                                        <p:cTn id="11" dur="500" fill="hold"/>
                                        <p:tgtEl>
                                          <p:spTgt spid="29697"/>
                                        </p:tgtEl>
                                        <p:attrNameLst>
                                          <p:attrName>ppt_x</p:attrName>
                                        </p:attrNameLst>
                                      </p:cBhvr>
                                      <p:tavLst>
                                        <p:tav tm="0">
                                          <p:val>
                                            <p:strVal val="#ppt_x"/>
                                          </p:val>
                                        </p:tav>
                                        <p:tav tm="100000">
                                          <p:val>
                                            <p:strVal val="#ppt_x"/>
                                          </p:val>
                                        </p:tav>
                                      </p:tavLst>
                                    </p:anim>
                                    <p:anim calcmode="lin" valueType="num">
                                      <p:cBhvr additive="base">
                                        <p:cTn id="12" dur="500" fill="hold"/>
                                        <p:tgtEl>
                                          <p:spTgt spid="2969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9697" grpId="0"/>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02525" y="1305067"/>
            <a:ext cx="10105901" cy="3554819"/>
          </a:xfrm>
          <a:prstGeom prst="rect">
            <a:avLst/>
          </a:prstGeom>
        </p:spPr>
        <p:txBody>
          <a:bodyPr wrap="square">
            <a:spAutoFit/>
          </a:bodyPr>
          <a:lstStyle/>
          <a:p>
            <a:pPr lvl="0" indent="266700" eaLnBrk="0" fontAlgn="base" hangingPunct="0">
              <a:lnSpc>
                <a:spcPct val="150000"/>
              </a:lnSpc>
              <a:spcBef>
                <a:spcPct val="0"/>
              </a:spcBef>
              <a:spcAft>
                <a:spcPct val="0"/>
              </a:spcAft>
            </a:pPr>
            <a:r>
              <a:rPr lang="en-US" altLang="zh-CN" sz="3000" b="1" dirty="0" smtClean="0">
                <a:solidFill>
                  <a:srgbClr val="F1AF00"/>
                </a:solidFill>
                <a:latin typeface="Times New Roman" panose="02020603050405020304" pitchFamily="18" charset="0"/>
                <a:cs typeface="Times New Roman" panose="02020603050405020304" pitchFamily="18" charset="0"/>
              </a:rPr>
              <a:t>[</a:t>
            </a:r>
            <a:r>
              <a:rPr lang="zh-CN" altLang="en-US" sz="3000" b="1" dirty="0" smtClean="0">
                <a:solidFill>
                  <a:srgbClr val="F1AF00"/>
                </a:solidFill>
                <a:latin typeface="Times New Roman" panose="02020603050405020304" pitchFamily="18" charset="0"/>
                <a:cs typeface="Times New Roman" panose="02020603050405020304" pitchFamily="18" charset="0"/>
              </a:rPr>
              <a:t>拓展</a:t>
            </a:r>
            <a:r>
              <a:rPr lang="en-US" altLang="zh-CN" sz="3000" b="1" dirty="0" smtClean="0">
                <a:solidFill>
                  <a:srgbClr val="F1AF00"/>
                </a:solidFill>
                <a:latin typeface="Times New Roman" panose="02020603050405020304" pitchFamily="18" charset="0"/>
                <a:cs typeface="Times New Roman" panose="02020603050405020304" pitchFamily="18" charset="0"/>
              </a:rPr>
              <a:t>] </a:t>
            </a:r>
            <a:r>
              <a:rPr lang="zh-CN" altLang="en-US" sz="3000" b="1" dirty="0" smtClean="0">
                <a:solidFill>
                  <a:prstClr val="black"/>
                </a:solidFill>
                <a:latin typeface="Times New Roman" panose="02020603050405020304" pitchFamily="18" charset="0"/>
                <a:cs typeface="Times New Roman" panose="02020603050405020304" pitchFamily="18" charset="0"/>
              </a:rPr>
              <a:t>表示“建议”的其他常用句型：</a:t>
            </a: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(1)“Would you like/love (to do) </a:t>
            </a:r>
            <a:r>
              <a:rPr lang="en-US" altLang="zh-CN" sz="3000" b="1" dirty="0" err="1" smtClean="0">
                <a:solidFill>
                  <a:prstClr val="black"/>
                </a:solidFill>
                <a:latin typeface="Times New Roman" panose="02020603050405020304" pitchFamily="18" charset="0"/>
                <a:cs typeface="Times New Roman" panose="02020603050405020304" pitchFamily="18" charset="0"/>
              </a:rPr>
              <a:t>sth</a:t>
            </a:r>
            <a:r>
              <a:rPr lang="zh-CN" altLang="en-US" sz="3000" b="1" dirty="0" smtClean="0">
                <a:solidFill>
                  <a:prstClr val="black"/>
                </a:solidFill>
                <a:latin typeface="Times New Roman" panose="02020603050405020304" pitchFamily="18" charset="0"/>
                <a:cs typeface="Times New Roman" panose="02020603050405020304" pitchFamily="18" charset="0"/>
              </a:rPr>
              <a:t>？”意为“你想要</a:t>
            </a:r>
            <a:r>
              <a:rPr lang="en-US" altLang="zh-CN" sz="3000" b="1" dirty="0" smtClean="0">
                <a:solidFill>
                  <a:prstClr val="black"/>
                </a:solidFill>
                <a:latin typeface="Times New Roman" panose="02020603050405020304" pitchFamily="18" charset="0"/>
                <a:cs typeface="Times New Roman" panose="02020603050405020304" pitchFamily="18" charset="0"/>
              </a:rPr>
              <a:t>(</a:t>
            </a:r>
            <a:r>
              <a:rPr lang="zh-CN" altLang="en-US" sz="3000" b="1" dirty="0" smtClean="0">
                <a:solidFill>
                  <a:prstClr val="black"/>
                </a:solidFill>
                <a:latin typeface="Times New Roman" panose="02020603050405020304" pitchFamily="18" charset="0"/>
                <a:cs typeface="Times New Roman" panose="02020603050405020304" pitchFamily="18" charset="0"/>
              </a:rPr>
              <a:t>做</a:t>
            </a:r>
            <a:r>
              <a:rPr lang="en-US" altLang="zh-CN" sz="3000" b="1" dirty="0" smtClean="0">
                <a:solidFill>
                  <a:prstClr val="black"/>
                </a:solidFill>
                <a:latin typeface="Times New Roman" panose="02020603050405020304" pitchFamily="18" charset="0"/>
                <a:cs typeface="Times New Roman" panose="02020603050405020304" pitchFamily="18" charset="0"/>
              </a:rPr>
              <a:t>)</a:t>
            </a:r>
          </a:p>
          <a:p>
            <a:pPr lvl="0" indent="266700" eaLnBrk="0" fontAlgn="base" hangingPunct="0">
              <a:lnSpc>
                <a:spcPct val="150000"/>
              </a:lnSpc>
              <a:spcBef>
                <a:spcPct val="0"/>
              </a:spcBef>
              <a:spcAft>
                <a:spcPct val="0"/>
              </a:spcAft>
            </a:pPr>
            <a:r>
              <a:rPr lang="zh-CN" altLang="en-US" sz="3000" b="1" dirty="0" smtClean="0">
                <a:solidFill>
                  <a:prstClr val="black"/>
                </a:solidFill>
                <a:latin typeface="Times New Roman" panose="02020603050405020304" pitchFamily="18" charset="0"/>
                <a:cs typeface="Times New Roman" panose="02020603050405020304" pitchFamily="18" charset="0"/>
              </a:rPr>
              <a:t>某事吗？” 语气较委婉。</a:t>
            </a: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Would you like to go to the cinema with me?</a:t>
            </a:r>
          </a:p>
          <a:p>
            <a:pPr lvl="0" indent="266700" eaLnBrk="0" fontAlgn="base" hangingPunct="0">
              <a:lnSpc>
                <a:spcPct val="150000"/>
              </a:lnSpc>
              <a:spcBef>
                <a:spcPct val="0"/>
              </a:spcBef>
              <a:spcAft>
                <a:spcPct val="0"/>
              </a:spcAft>
            </a:pPr>
            <a:r>
              <a:rPr lang="zh-CN" altLang="en-US" sz="3000" b="1" dirty="0" smtClean="0">
                <a:solidFill>
                  <a:prstClr val="black"/>
                </a:solidFill>
                <a:latin typeface="Times New Roman" panose="02020603050405020304" pitchFamily="18" charset="0"/>
                <a:cs typeface="Times New Roman" panose="02020603050405020304" pitchFamily="18" charset="0"/>
              </a:rPr>
              <a:t>你想和我一起去看电影吗？</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964558" y="1674216"/>
            <a:ext cx="10326294" cy="2862322"/>
          </a:xfrm>
          <a:prstGeom prst="rect">
            <a:avLst/>
          </a:prstGeom>
        </p:spPr>
        <p:txBody>
          <a:bodyPr wrap="square">
            <a:spAutoFit/>
          </a:bodyPr>
          <a:lstStyle/>
          <a:p>
            <a:pPr lvl="0" indent="266700" eaLnBrk="0" fontAlgn="base" hangingPunct="0">
              <a:lnSpc>
                <a:spcPct val="150000"/>
              </a:lnSpc>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(2)“Shall I/we do </a:t>
            </a:r>
            <a:r>
              <a:rPr lang="en-US" altLang="zh-CN" sz="3000" b="1" dirty="0" err="1" smtClean="0">
                <a:latin typeface="Times New Roman" panose="02020603050405020304" pitchFamily="18" charset="0"/>
                <a:cs typeface="Times New Roman" panose="02020603050405020304" pitchFamily="18" charset="0"/>
              </a:rPr>
              <a:t>sth</a:t>
            </a:r>
            <a:r>
              <a:rPr lang="zh-CN" altLang="en-US" sz="3000" b="1" dirty="0" smtClean="0">
                <a:latin typeface="Times New Roman" panose="02020603050405020304" pitchFamily="18" charset="0"/>
                <a:cs typeface="Times New Roman" panose="02020603050405020304" pitchFamily="18" charset="0"/>
              </a:rPr>
              <a:t>？”用来提建议或征求对方意见，意</a:t>
            </a:r>
            <a:endParaRPr lang="en-US" altLang="zh-CN" sz="3000" b="1" dirty="0" smtClean="0">
              <a:latin typeface="Times New Roman" panose="02020603050405020304" pitchFamily="18" charset="0"/>
              <a:cs typeface="Times New Roman" panose="02020603050405020304" pitchFamily="18" charset="0"/>
            </a:endParaRPr>
          </a:p>
          <a:p>
            <a:pPr lvl="0" indent="266700" eaLnBrk="0" fontAlgn="base" hangingPunct="0">
              <a:lnSpc>
                <a:spcPct val="150000"/>
              </a:lnSpc>
              <a:spcBef>
                <a:spcPct val="0"/>
              </a:spcBef>
              <a:spcAft>
                <a:spcPct val="0"/>
              </a:spcAft>
            </a:pPr>
            <a:r>
              <a:rPr lang="zh-CN" altLang="en-US" sz="3000" b="1" dirty="0" smtClean="0">
                <a:latin typeface="Times New Roman" panose="02020603050405020304" pitchFamily="18" charset="0"/>
                <a:cs typeface="Times New Roman" panose="02020603050405020304" pitchFamily="18" charset="0"/>
              </a:rPr>
              <a:t>为“我</a:t>
            </a:r>
            <a:r>
              <a:rPr lang="en-US" altLang="zh-CN" sz="3000" b="1" dirty="0" smtClean="0">
                <a:latin typeface="Times New Roman" panose="02020603050405020304" pitchFamily="18" charset="0"/>
                <a:cs typeface="Times New Roman" panose="02020603050405020304" pitchFamily="18" charset="0"/>
              </a:rPr>
              <a:t>/</a:t>
            </a:r>
            <a:r>
              <a:rPr lang="zh-CN" altLang="en-US" sz="3000" b="1" dirty="0" smtClean="0">
                <a:latin typeface="Times New Roman" panose="02020603050405020304" pitchFamily="18" charset="0"/>
                <a:cs typeface="Times New Roman" panose="02020603050405020304" pitchFamily="18" charset="0"/>
              </a:rPr>
              <a:t>我们做某事好吗？” 语气委婉，商量的语气较浓。</a:t>
            </a:r>
          </a:p>
          <a:p>
            <a:pPr lvl="0" indent="266700" eaLnBrk="0" fontAlgn="base" hangingPunct="0">
              <a:lnSpc>
                <a:spcPct val="150000"/>
              </a:lnSpc>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Shall we go to the zoo? </a:t>
            </a:r>
          </a:p>
          <a:p>
            <a:pPr lvl="0" indent="266700" eaLnBrk="0" fontAlgn="base" hangingPunct="0">
              <a:lnSpc>
                <a:spcPct val="150000"/>
              </a:lnSpc>
              <a:spcBef>
                <a:spcPct val="0"/>
              </a:spcBef>
              <a:spcAft>
                <a:spcPct val="0"/>
              </a:spcAft>
            </a:pPr>
            <a:r>
              <a:rPr lang="zh-CN" altLang="en-US" sz="3000" b="1" dirty="0" smtClean="0">
                <a:latin typeface="Times New Roman" panose="02020603050405020304" pitchFamily="18" charset="0"/>
                <a:cs typeface="Times New Roman" panose="02020603050405020304" pitchFamily="18" charset="0"/>
              </a:rPr>
              <a:t>我们去动物园，好吗？</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1180351" y="1681843"/>
            <a:ext cx="9938224" cy="355481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(3)“Let's do </a:t>
            </a:r>
            <a:r>
              <a:rPr kumimoji="0" lang="en-US" altLang="zh-CN" sz="30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sth</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用于直截了当地向对方提出建议，让对</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1" fontAlgn="base" latinLnBrk="0" hangingPunct="1">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方和自己一起去做某事，该句型后常加附加问句“</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shall </a:t>
            </a:r>
          </a:p>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we</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？”使语气更加委婉。 </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Let's listen to the tape, shall we? </a:t>
            </a: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咱们来听磁带，好吗？</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8673"/>
                                        </p:tgtEl>
                                        <p:attrNameLst>
                                          <p:attrName>style.visibility</p:attrName>
                                        </p:attrNameLst>
                                      </p:cBhvr>
                                      <p:to>
                                        <p:strVal val="visible"/>
                                      </p:to>
                                    </p:set>
                                    <p:animEffect transition="in" filter="box(in)">
                                      <p:cBhvr>
                                        <p:cTn id="7" dur="500"/>
                                        <p:tgtEl>
                                          <p:spTgt spid="28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341193" y="886974"/>
            <a:ext cx="11636163" cy="5632311"/>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(4)“</a:t>
            </a:r>
            <a:r>
              <a:rPr kumimoji="0" lang="en-US" altLang="zh-CN" sz="30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sb</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had better (not) do </a:t>
            </a:r>
            <a:r>
              <a:rPr kumimoji="0" lang="en-US" altLang="zh-CN" sz="30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sth</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句型用于表示对下级、晚辈的劝告， </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1" fontAlgn="base" latinLnBrk="0" hangingPunct="1">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往往带有命令、强制的语气，意为“某人最好</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不要</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做某事”。</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You'd better go to hospital at once.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你最好立刻去医院。</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(5)“Why not do </a:t>
            </a:r>
            <a:r>
              <a:rPr kumimoji="0" lang="en-US" altLang="zh-CN" sz="30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sth</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是“</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Why don't you/we do </a:t>
            </a:r>
            <a:r>
              <a:rPr kumimoji="0" lang="en-US" altLang="zh-CN" sz="30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sth</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的省略形式，表示向对方提出建议，意为“为什么不做某事呢？”</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Why not go and ask your teacher? </a:t>
            </a: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Why don't you go and ask your teacher?</a:t>
            </a: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为什么不去问问你的老师呢？</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3793"/>
                                        </p:tgtEl>
                                        <p:attrNameLst>
                                          <p:attrName>style.visibility</p:attrName>
                                        </p:attrNameLst>
                                      </p:cBhvr>
                                      <p:to>
                                        <p:strVal val="visible"/>
                                      </p:to>
                                    </p:set>
                                    <p:anim calcmode="lin" valueType="num">
                                      <p:cBhvr additive="base">
                                        <p:cTn id="7" dur="500" fill="hold"/>
                                        <p:tgtEl>
                                          <p:spTgt spid="33793"/>
                                        </p:tgtEl>
                                        <p:attrNameLst>
                                          <p:attrName>ppt_x</p:attrName>
                                        </p:attrNameLst>
                                      </p:cBhvr>
                                      <p:tavLst>
                                        <p:tav tm="0">
                                          <p:val>
                                            <p:strVal val="#ppt_x"/>
                                          </p:val>
                                        </p:tav>
                                        <p:tav tm="100000">
                                          <p:val>
                                            <p:strVal val="#ppt_x"/>
                                          </p:val>
                                        </p:tav>
                                      </p:tavLst>
                                    </p:anim>
                                    <p:anim calcmode="lin" valueType="num">
                                      <p:cBhvr additive="base">
                                        <p:cTn id="8" dur="500" fill="hold"/>
                                        <p:tgtEl>
                                          <p:spTgt spid="337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2" cstate="email"/>
          <a:stretch>
            <a:fillRect/>
          </a:stretch>
        </p:blipFill>
        <p:spPr>
          <a:xfrm>
            <a:off x="426768" y="1188281"/>
            <a:ext cx="84455" cy="414020"/>
          </a:xfrm>
          <a:prstGeom prst="rect">
            <a:avLst/>
          </a:prstGeom>
          <a:noFill/>
          <a:ln w="9525">
            <a:noFill/>
          </a:ln>
        </p:spPr>
      </p:pic>
      <p:sp>
        <p:nvSpPr>
          <p:cNvPr id="3" name="矩形 2"/>
          <p:cNvSpPr/>
          <p:nvPr/>
        </p:nvSpPr>
        <p:spPr>
          <a:xfrm>
            <a:off x="720539" y="1117685"/>
            <a:ext cx="1491114" cy="583108"/>
          </a:xfrm>
          <a:prstGeom prst="rect">
            <a:avLst/>
          </a:prstGeom>
        </p:spPr>
        <p:txBody>
          <a:bodyPr wrap="none">
            <a:spAutoFit/>
          </a:bodyPr>
          <a:lstStyle/>
          <a:p>
            <a:pPr lvl="0">
              <a:lnSpc>
                <a:spcPct val="150000"/>
              </a:lnSpc>
              <a:spcBef>
                <a:spcPct val="0"/>
              </a:spcBef>
            </a:pPr>
            <a:r>
              <a:rPr lang="zh-CN" altLang="en-US" sz="2400" b="1" dirty="0" smtClean="0">
                <a:solidFill>
                  <a:srgbClr val="00A6AD"/>
                </a:solidFill>
              </a:rPr>
              <a:t>活学活用</a:t>
            </a:r>
            <a:r>
              <a:rPr lang="zh-CN" altLang="en-US" sz="2400" b="1" dirty="0" smtClean="0">
                <a:solidFill>
                  <a:srgbClr val="FF6600"/>
                </a:solidFill>
              </a:rPr>
              <a:t> </a:t>
            </a:r>
            <a:endParaRPr lang="zh-CN" altLang="en-US" sz="2400" b="1" dirty="0">
              <a:solidFill>
                <a:srgbClr val="FF6600"/>
              </a:solidFill>
            </a:endParaRPr>
          </a:p>
        </p:txBody>
      </p:sp>
      <p:sp>
        <p:nvSpPr>
          <p:cNvPr id="34817" name="Rectangle 1"/>
          <p:cNvSpPr>
            <a:spLocks noChangeArrowheads="1"/>
          </p:cNvSpPr>
          <p:nvPr/>
        </p:nvSpPr>
        <p:spPr bwMode="auto">
          <a:xfrm>
            <a:off x="808893" y="1820008"/>
            <a:ext cx="10225454" cy="355481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单项选择</a:t>
            </a: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①</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2017·</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齐齐哈尔改编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It is raining outside. Why not</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________ an umbrella?</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to take</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take</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taking</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took</a:t>
            </a:r>
          </a:p>
        </p:txBody>
      </p:sp>
      <p:sp>
        <p:nvSpPr>
          <p:cNvPr id="6" name="矩形 5"/>
          <p:cNvSpPr/>
          <p:nvPr/>
        </p:nvSpPr>
        <p:spPr>
          <a:xfrm>
            <a:off x="867203" y="5199211"/>
            <a:ext cx="9990117" cy="1216743"/>
          </a:xfrm>
          <a:prstGeom prst="rect">
            <a:avLst/>
          </a:prstGeom>
        </p:spPr>
        <p:txBody>
          <a:bodyPr wrap="square">
            <a:spAutoFit/>
          </a:bodyPr>
          <a:lstStyle/>
          <a:p>
            <a:pPr indent="279400" eaLnBrk="0" fontAlgn="base" hangingPunct="0">
              <a:lnSpc>
                <a:spcPct val="150000"/>
              </a:lnSpc>
              <a:spcBef>
                <a:spcPct val="0"/>
              </a:spcBef>
              <a:spcAft>
                <a:spcPct val="0"/>
              </a:spcAft>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考查非谓语动词。句意：外面正在下雨。为什么不拿把 </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 </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雨伞呢？</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why not</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后接动词原形。故选</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B</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a:t>
            </a:r>
          </a:p>
        </p:txBody>
      </p:sp>
      <p:sp>
        <p:nvSpPr>
          <p:cNvPr id="7" name="矩形 6"/>
          <p:cNvSpPr/>
          <p:nvPr/>
        </p:nvSpPr>
        <p:spPr>
          <a:xfrm>
            <a:off x="1632357" y="3232744"/>
            <a:ext cx="389850"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4817"/>
                                        </p:tgtEl>
                                        <p:attrNameLst>
                                          <p:attrName>style.visibility</p:attrName>
                                        </p:attrNameLst>
                                      </p:cBhvr>
                                      <p:to>
                                        <p:strVal val="visible"/>
                                      </p:to>
                                    </p:set>
                                    <p:anim calcmode="lin" valueType="num">
                                      <p:cBhvr additive="base">
                                        <p:cTn id="11" dur="500" fill="hold"/>
                                        <p:tgtEl>
                                          <p:spTgt spid="34817"/>
                                        </p:tgtEl>
                                        <p:attrNameLst>
                                          <p:attrName>ppt_x</p:attrName>
                                        </p:attrNameLst>
                                      </p:cBhvr>
                                      <p:tavLst>
                                        <p:tav tm="0">
                                          <p:val>
                                            <p:strVal val="#ppt_x"/>
                                          </p:val>
                                        </p:tav>
                                        <p:tav tm="100000">
                                          <p:val>
                                            <p:strVal val="#ppt_x"/>
                                          </p:val>
                                        </p:tav>
                                      </p:tavLst>
                                    </p:anim>
                                    <p:anim calcmode="lin" valueType="num">
                                      <p:cBhvr additive="base">
                                        <p:cTn id="12" dur="500" fill="hold"/>
                                        <p:tgtEl>
                                          <p:spTgt spid="3481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4817" grpId="0"/>
      <p:bldP spid="6" grpId="0"/>
      <p:bldP spid="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527539" y="1292469"/>
            <a:ext cx="10033068" cy="2082173"/>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②2017·</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巴中改编</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Tom is unhappy today. Let's ________.</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cheer up him</a:t>
            </a:r>
            <a:r>
              <a:rPr kumimoji="0" lang="en-US" altLang="zh-CN" sz="3000" b="1"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cheer him up</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C</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to cheer him up</a:t>
            </a:r>
            <a:r>
              <a:rPr kumimoji="0" lang="en-US" altLang="zh-CN" sz="3000" b="1"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to cheer up him</a:t>
            </a:r>
          </a:p>
        </p:txBody>
      </p:sp>
      <p:sp>
        <p:nvSpPr>
          <p:cNvPr id="4" name="矩形 3"/>
          <p:cNvSpPr/>
          <p:nvPr/>
        </p:nvSpPr>
        <p:spPr>
          <a:xfrm>
            <a:off x="843042" y="3589596"/>
            <a:ext cx="10249027" cy="2492990"/>
          </a:xfrm>
          <a:prstGeom prst="rect">
            <a:avLst/>
          </a:prstGeom>
        </p:spPr>
        <p:txBody>
          <a:bodyPr wrap="square">
            <a:spAutoFit/>
          </a:bodyPr>
          <a:lstStyle/>
          <a:p>
            <a:pPr indent="279400" eaLnBrk="0" fontAlgn="base" hangingPunct="0">
              <a:lnSpc>
                <a:spcPct val="150000"/>
              </a:lnSpc>
              <a:spcBef>
                <a:spcPct val="0"/>
              </a:spcBef>
              <a:spcAft>
                <a:spcPct val="0"/>
              </a:spcAft>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考查非谓语动词和动词短语的用法。句意：汤姆今天不开 心。让我们使他高兴起来吧。</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cheer up</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是动副结构的短语，当宾语是代 词时，要放在</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cheer</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和</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up</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中间，故可排除</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A</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项和</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D</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项；</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let‘s</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后跟动词原形，故可排除</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C</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项。故选</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B</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a:t>
            </a:r>
          </a:p>
        </p:txBody>
      </p:sp>
      <p:sp>
        <p:nvSpPr>
          <p:cNvPr id="5" name="矩形 4"/>
          <p:cNvSpPr/>
          <p:nvPr/>
        </p:nvSpPr>
        <p:spPr>
          <a:xfrm>
            <a:off x="8838629" y="1353988"/>
            <a:ext cx="389850"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B</a:t>
            </a:r>
            <a:endParaRPr lang="zh-CN" altLang="en-US" sz="2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35841"/>
                                        </p:tgtEl>
                                        <p:attrNameLst>
                                          <p:attrName>style.visibility</p:attrName>
                                        </p:attrNameLst>
                                      </p:cBhvr>
                                      <p:to>
                                        <p:strVal val="visible"/>
                                      </p:to>
                                    </p:set>
                                    <p:animEffect transition="in" filter="blinds(horizontal)">
                                      <p:cBhvr>
                                        <p:cTn id="7" dur="500"/>
                                        <p:tgtEl>
                                          <p:spTgt spid="35841"/>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1"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p:cNvGrpSpPr/>
          <p:nvPr/>
        </p:nvGrpSpPr>
        <p:grpSpPr>
          <a:xfrm>
            <a:off x="116205" y="906426"/>
            <a:ext cx="3611733" cy="736600"/>
            <a:chOff x="183" y="1549"/>
            <a:chExt cx="4986" cy="1160"/>
          </a:xfrm>
        </p:grpSpPr>
        <p:pic>
          <p:nvPicPr>
            <p:cNvPr id="6" name="图片 5" descr="图标-02"/>
            <p:cNvPicPr>
              <a:picLocks noChangeAspect="1"/>
            </p:cNvPicPr>
            <p:nvPr/>
          </p:nvPicPr>
          <p:blipFill>
            <a:blip r:embed="rId2" cstate="email"/>
            <a:stretch>
              <a:fillRect/>
            </a:stretch>
          </p:blipFill>
          <p:spPr>
            <a:xfrm>
              <a:off x="183" y="1646"/>
              <a:ext cx="4986" cy="1063"/>
            </a:xfrm>
            <a:prstGeom prst="rect">
              <a:avLst/>
            </a:prstGeom>
          </p:spPr>
        </p:pic>
        <p:sp>
          <p:nvSpPr>
            <p:cNvPr id="7" name="文本框 3"/>
            <p:cNvSpPr txBox="1"/>
            <p:nvPr/>
          </p:nvSpPr>
          <p:spPr>
            <a:xfrm>
              <a:off x="560" y="1549"/>
              <a:ext cx="3229" cy="1066"/>
            </a:xfrm>
            <a:prstGeom prst="rect">
              <a:avLst/>
            </a:prstGeom>
            <a:noFill/>
          </p:spPr>
          <p:txBody>
            <a:bodyPr wrap="none" rtlCol="0">
              <a:spAutoFit/>
            </a:bodyPr>
            <a:lstStyle/>
            <a:p>
              <a:pPr algn="l">
                <a:lnSpc>
                  <a:spcPct val="150000"/>
                </a:lnSpc>
              </a:pPr>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课前自主预习</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graphicFrame>
        <p:nvGraphicFramePr>
          <p:cNvPr id="8" name="表格 7"/>
          <p:cNvGraphicFramePr>
            <a:graphicFrameLocks noGrp="1"/>
          </p:cNvGraphicFramePr>
          <p:nvPr/>
        </p:nvGraphicFramePr>
        <p:xfrm>
          <a:off x="1199129" y="1676559"/>
          <a:ext cx="10039838" cy="4718431"/>
        </p:xfrm>
        <a:graphic>
          <a:graphicData uri="http://schemas.openxmlformats.org/drawingml/2006/table">
            <a:tbl>
              <a:tblPr/>
              <a:tblGrid>
                <a:gridCol w="851877">
                  <a:extLst>
                    <a:ext uri="{9D8B030D-6E8A-4147-A177-3AD203B41FA5}">
                      <a16:colId xmlns:a16="http://schemas.microsoft.com/office/drawing/2014/main" val="20000"/>
                    </a:ext>
                  </a:extLst>
                </a:gridCol>
                <a:gridCol w="9187961">
                  <a:extLst>
                    <a:ext uri="{9D8B030D-6E8A-4147-A177-3AD203B41FA5}">
                      <a16:colId xmlns:a16="http://schemas.microsoft.com/office/drawing/2014/main" val="20001"/>
                    </a:ext>
                  </a:extLst>
                </a:gridCol>
              </a:tblGrid>
              <a:tr h="1584960">
                <a:tc>
                  <a:txBody>
                    <a:bodyPr/>
                    <a:lstStyle/>
                    <a:p>
                      <a:pPr algn="ctr">
                        <a:lnSpc>
                          <a:spcPct val="150000"/>
                        </a:lnSpc>
                        <a:spcAft>
                          <a:spcPts val="0"/>
                        </a:spcAft>
                      </a:pPr>
                      <a:r>
                        <a:rPr lang="zh-CN" sz="3000" b="1" kern="100" dirty="0">
                          <a:latin typeface="Times New Roman" panose="02020603050405020304" pitchFamily="18" charset="0"/>
                          <a:ea typeface="+mn-ea"/>
                          <a:cs typeface="Times New Roman" panose="02020603050405020304" pitchFamily="18" charset="0"/>
                        </a:rPr>
                        <a:t>单词闯关</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1.</a:t>
                      </a:r>
                      <a:r>
                        <a:rPr lang="zh-CN" sz="3000" b="1" kern="100" dirty="0">
                          <a:latin typeface="Times New Roman" panose="02020603050405020304" pitchFamily="18" charset="0"/>
                          <a:ea typeface="+mn-ea"/>
                          <a:cs typeface="Times New Roman" panose="02020603050405020304" pitchFamily="18" charset="0"/>
                        </a:rPr>
                        <a:t>谁</a:t>
                      </a:r>
                      <a:r>
                        <a:rPr lang="en-US" sz="3000" b="1" kern="100" dirty="0">
                          <a:latin typeface="Times New Roman" panose="02020603050405020304" pitchFamily="18" charset="0"/>
                          <a:ea typeface="+mn-ea"/>
                          <a:cs typeface="Times New Roman" panose="02020603050405020304" pitchFamily="18" charset="0"/>
                        </a:rPr>
                        <a:t>(</a:t>
                      </a:r>
                      <a:r>
                        <a:rPr lang="zh-CN" sz="3000" b="1" kern="100" dirty="0">
                          <a:latin typeface="Times New Roman" panose="02020603050405020304" pitchFamily="18" charset="0"/>
                          <a:ea typeface="+mn-ea"/>
                          <a:cs typeface="Times New Roman" panose="02020603050405020304" pitchFamily="18" charset="0"/>
                        </a:rPr>
                        <a:t>宾格</a:t>
                      </a:r>
                      <a:r>
                        <a:rPr lang="en-US" sz="3000" b="1" kern="100" dirty="0">
                          <a:latin typeface="Times New Roman" panose="02020603050405020304" pitchFamily="18" charset="0"/>
                          <a:ea typeface="+mn-ea"/>
                          <a:cs typeface="Times New Roman" panose="02020603050405020304" pitchFamily="18" charset="0"/>
                        </a:rPr>
                        <a:t>)________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2</a:t>
                      </a:r>
                      <a:r>
                        <a:rPr lang="zh-CN" sz="3000" b="1" kern="100" dirty="0">
                          <a:latin typeface="Times New Roman" panose="02020603050405020304" pitchFamily="18" charset="0"/>
                          <a:ea typeface="+mn-ea"/>
                          <a:cs typeface="Times New Roman" panose="02020603050405020304" pitchFamily="18" charset="0"/>
                        </a:rPr>
                        <a:t>．方法</a:t>
                      </a:r>
                      <a:r>
                        <a:rPr lang="en-US" sz="3000" b="1" kern="100" dirty="0">
                          <a:latin typeface="Times New Roman" panose="02020603050405020304" pitchFamily="18" charset="0"/>
                          <a:ea typeface="+mn-ea"/>
                          <a:cs typeface="Times New Roman" panose="02020603050405020304" pitchFamily="18" charset="0"/>
                        </a:rPr>
                        <a:t>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3</a:t>
                      </a:r>
                      <a:r>
                        <a:rPr lang="zh-CN" sz="3000" b="1" kern="100" dirty="0">
                          <a:latin typeface="Times New Roman" panose="02020603050405020304" pitchFamily="18" charset="0"/>
                          <a:ea typeface="+mn-ea"/>
                          <a:cs typeface="Times New Roman" panose="02020603050405020304" pitchFamily="18" charset="0"/>
                        </a:rPr>
                        <a:t>．</a:t>
                      </a:r>
                      <a:r>
                        <a:rPr lang="en-US" sz="3000" b="1" kern="100" dirty="0">
                          <a:latin typeface="Times New Roman" panose="02020603050405020304" pitchFamily="18" charset="0"/>
                          <a:ea typeface="+mn-ea"/>
                          <a:cs typeface="Times New Roman" panose="02020603050405020304" pitchFamily="18" charset="0"/>
                        </a:rPr>
                        <a:t>solve________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4</a:t>
                      </a:r>
                      <a:r>
                        <a:rPr lang="zh-CN" sz="3000" b="1" kern="100" dirty="0">
                          <a:latin typeface="Times New Roman" panose="02020603050405020304" pitchFamily="18" charset="0"/>
                          <a:ea typeface="+mn-ea"/>
                          <a:cs typeface="Times New Roman" panose="02020603050405020304" pitchFamily="18" charset="0"/>
                        </a:rPr>
                        <a:t>．</a:t>
                      </a:r>
                      <a:r>
                        <a:rPr lang="en-US" sz="3000" b="1" kern="100" dirty="0">
                          <a:latin typeface="Times New Roman" panose="02020603050405020304" pitchFamily="18" charset="0"/>
                          <a:ea typeface="+mn-ea"/>
                          <a:cs typeface="Times New Roman" panose="02020603050405020304" pitchFamily="18" charset="0"/>
                        </a:rPr>
                        <a:t>dictionary________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5.</a:t>
                      </a:r>
                      <a:r>
                        <a:rPr lang="zh-CN" sz="3000" b="1" kern="100" dirty="0">
                          <a:latin typeface="Times New Roman" panose="02020603050405020304" pitchFamily="18" charset="0"/>
                          <a:ea typeface="+mn-ea"/>
                          <a:cs typeface="Times New Roman" panose="02020603050405020304" pitchFamily="18" charset="0"/>
                        </a:rPr>
                        <a:t>安静，寂静；沉默</a:t>
                      </a:r>
                      <a:r>
                        <a:rPr lang="en-US" sz="3000" b="1" kern="100" dirty="0">
                          <a:latin typeface="Times New Roman" panose="02020603050405020304" pitchFamily="18" charset="0"/>
                          <a:ea typeface="+mn-ea"/>
                          <a:cs typeface="Times New Roman" panose="02020603050405020304" pitchFamily="18" charset="0"/>
                        </a:rPr>
                        <a:t>n. </a:t>
                      </a:r>
                      <a:r>
                        <a:rPr lang="en-US" sz="3000" b="1" kern="100" dirty="0" smtClean="0">
                          <a:latin typeface="Times New Roman" panose="02020603050405020304" pitchFamily="18" charset="0"/>
                          <a:ea typeface="+mn-ea"/>
                          <a:cs typeface="Times New Roman" panose="02020603050405020304" pitchFamily="18" charset="0"/>
                        </a:rPr>
                        <a:t>________→</a:t>
                      </a:r>
                      <a:r>
                        <a:rPr lang="en-US" sz="3000" b="1" kern="100" dirty="0">
                          <a:latin typeface="Times New Roman" panose="02020603050405020304" pitchFamily="18" charset="0"/>
                          <a:ea typeface="+mn-ea"/>
                          <a:cs typeface="Times New Roman" panose="02020603050405020304" pitchFamily="18" charset="0"/>
                        </a:rPr>
                        <a:t>adj. 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6</a:t>
                      </a:r>
                      <a:r>
                        <a:rPr lang="zh-CN" sz="3000" b="1" kern="100" dirty="0">
                          <a:latin typeface="Times New Roman" panose="02020603050405020304" pitchFamily="18" charset="0"/>
                          <a:ea typeface="+mn-ea"/>
                          <a:cs typeface="Times New Roman" panose="02020603050405020304" pitchFamily="18" charset="0"/>
                        </a:rPr>
                        <a:t>．担心；令人担忧的事</a:t>
                      </a:r>
                      <a:r>
                        <a:rPr lang="en-US" sz="3000" b="1" kern="100" dirty="0">
                          <a:latin typeface="Times New Roman" panose="02020603050405020304" pitchFamily="18" charset="0"/>
                          <a:ea typeface="+mn-ea"/>
                          <a:cs typeface="Times New Roman" panose="02020603050405020304" pitchFamily="18" charset="0"/>
                        </a:rPr>
                        <a:t>n. ________→</a:t>
                      </a:r>
                      <a:r>
                        <a:rPr lang="zh-CN" sz="3000" b="1" kern="100" dirty="0">
                          <a:latin typeface="Times New Roman" panose="02020603050405020304" pitchFamily="18" charset="0"/>
                          <a:ea typeface="+mn-ea"/>
                          <a:cs typeface="Times New Roman" panose="02020603050405020304" pitchFamily="18" charset="0"/>
                        </a:rPr>
                        <a:t>担心的</a:t>
                      </a:r>
                      <a:r>
                        <a:rPr lang="en-US" sz="3000" b="1" kern="100" dirty="0">
                          <a:latin typeface="Times New Roman" panose="02020603050405020304" pitchFamily="18" charset="0"/>
                          <a:ea typeface="+mn-ea"/>
                          <a:cs typeface="Times New Roman" panose="02020603050405020304" pitchFamily="18" charset="0"/>
                        </a:rPr>
                        <a:t>adj. ________</a:t>
                      </a:r>
                      <a:endParaRPr lang="zh-CN" sz="3000" b="1" kern="1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p:cNvSpPr/>
          <p:nvPr/>
        </p:nvSpPr>
        <p:spPr>
          <a:xfrm>
            <a:off x="4017718" y="1718583"/>
            <a:ext cx="989373"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whom</a:t>
            </a:r>
            <a:endParaRPr lang="zh-CN" altLang="en-US" sz="2400" dirty="0"/>
          </a:p>
        </p:txBody>
      </p:sp>
      <p:sp>
        <p:nvSpPr>
          <p:cNvPr id="10" name="矩形 9"/>
          <p:cNvSpPr/>
          <p:nvPr/>
        </p:nvSpPr>
        <p:spPr>
          <a:xfrm>
            <a:off x="3834827" y="2401414"/>
            <a:ext cx="1176925"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method</a:t>
            </a:r>
            <a:endParaRPr lang="zh-CN" altLang="en-US" sz="2400" dirty="0"/>
          </a:p>
        </p:txBody>
      </p:sp>
      <p:sp>
        <p:nvSpPr>
          <p:cNvPr id="12" name="矩形 11"/>
          <p:cNvSpPr/>
          <p:nvPr/>
        </p:nvSpPr>
        <p:spPr>
          <a:xfrm>
            <a:off x="3520357" y="3099431"/>
            <a:ext cx="1731564" cy="583108"/>
          </a:xfrm>
          <a:prstGeom prst="rect">
            <a:avLst/>
          </a:prstGeom>
        </p:spPr>
        <p:txBody>
          <a:bodyPr wrap="none">
            <a:spAutoFit/>
          </a:bodyPr>
          <a:lstStyle/>
          <a:p>
            <a:pPr>
              <a:lnSpc>
                <a:spcPct val="150000"/>
              </a:lnSpc>
            </a:pPr>
            <a:r>
              <a:rPr lang="zh-CN" altLang="en-US" sz="2400" b="1" dirty="0" smtClean="0">
                <a:solidFill>
                  <a:srgbClr val="FF0000"/>
                </a:solidFill>
                <a:latin typeface="Times New Roman" panose="02020603050405020304" pitchFamily="18" charset="0"/>
                <a:cs typeface="Times New Roman" panose="02020603050405020304" pitchFamily="18" charset="0"/>
              </a:rPr>
              <a:t>解决；解答</a:t>
            </a:r>
            <a:endParaRPr lang="zh-CN" altLang="en-US" sz="2400" dirty="0"/>
          </a:p>
        </p:txBody>
      </p:sp>
      <p:sp>
        <p:nvSpPr>
          <p:cNvPr id="13" name="矩形 12"/>
          <p:cNvSpPr/>
          <p:nvPr/>
        </p:nvSpPr>
        <p:spPr>
          <a:xfrm>
            <a:off x="4591920" y="3820515"/>
            <a:ext cx="803425" cy="583108"/>
          </a:xfrm>
          <a:prstGeom prst="rect">
            <a:avLst/>
          </a:prstGeom>
        </p:spPr>
        <p:txBody>
          <a:bodyPr wrap="none">
            <a:spAutoFit/>
          </a:bodyPr>
          <a:lstStyle/>
          <a:p>
            <a:pPr>
              <a:lnSpc>
                <a:spcPct val="150000"/>
              </a:lnSpc>
            </a:pPr>
            <a:r>
              <a:rPr lang="zh-CN" altLang="en-US" sz="2400" b="1" dirty="0" smtClean="0">
                <a:solidFill>
                  <a:srgbClr val="FF0000"/>
                </a:solidFill>
                <a:latin typeface="Times New Roman" panose="02020603050405020304" pitchFamily="18" charset="0"/>
                <a:cs typeface="Times New Roman" panose="02020603050405020304" pitchFamily="18" charset="0"/>
              </a:rPr>
              <a:t>字典</a:t>
            </a:r>
            <a:endParaRPr lang="zh-CN" altLang="en-US" sz="2400" dirty="0"/>
          </a:p>
        </p:txBody>
      </p:sp>
      <p:sp>
        <p:nvSpPr>
          <p:cNvPr id="14" name="矩形 13"/>
          <p:cNvSpPr/>
          <p:nvPr/>
        </p:nvSpPr>
        <p:spPr>
          <a:xfrm>
            <a:off x="5956638" y="4518534"/>
            <a:ext cx="1055097"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silence</a:t>
            </a:r>
            <a:endParaRPr lang="zh-CN" altLang="en-US" sz="2400" dirty="0"/>
          </a:p>
        </p:txBody>
      </p:sp>
      <p:sp>
        <p:nvSpPr>
          <p:cNvPr id="15" name="矩形 14"/>
          <p:cNvSpPr/>
          <p:nvPr/>
        </p:nvSpPr>
        <p:spPr>
          <a:xfrm>
            <a:off x="8855877" y="4512595"/>
            <a:ext cx="885179"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silent</a:t>
            </a:r>
            <a:endParaRPr lang="zh-CN" altLang="en-US" sz="2400" dirty="0"/>
          </a:p>
        </p:txBody>
      </p:sp>
      <p:sp>
        <p:nvSpPr>
          <p:cNvPr id="16" name="矩形 15"/>
          <p:cNvSpPr/>
          <p:nvPr/>
        </p:nvSpPr>
        <p:spPr>
          <a:xfrm>
            <a:off x="6681331" y="5160030"/>
            <a:ext cx="987771"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worry</a:t>
            </a:r>
            <a:endParaRPr lang="zh-CN" altLang="en-US" sz="2400" dirty="0"/>
          </a:p>
        </p:txBody>
      </p:sp>
      <p:sp>
        <p:nvSpPr>
          <p:cNvPr id="17" name="矩形 16"/>
          <p:cNvSpPr/>
          <p:nvPr/>
        </p:nvSpPr>
        <p:spPr>
          <a:xfrm>
            <a:off x="2295322" y="5813629"/>
            <a:ext cx="1226618"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worried</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anim calcmode="lin" valueType="num">
                                      <p:cBhvr additive="base">
                                        <p:cTn id="25" dur="500" fill="hold"/>
                                        <p:tgtEl>
                                          <p:spTgt spid="12"/>
                                        </p:tgtEl>
                                        <p:attrNameLst>
                                          <p:attrName>ppt_x</p:attrName>
                                        </p:attrNameLst>
                                      </p:cBhvr>
                                      <p:tavLst>
                                        <p:tav tm="0">
                                          <p:val>
                                            <p:strVal val="#ppt_x"/>
                                          </p:val>
                                        </p:tav>
                                        <p:tav tm="100000">
                                          <p:val>
                                            <p:strVal val="#ppt_x"/>
                                          </p:val>
                                        </p:tav>
                                      </p:tavLst>
                                    </p:anim>
                                    <p:anim calcmode="lin" valueType="num">
                                      <p:cBhvr additive="base">
                                        <p:cTn id="2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additive="base">
                                        <p:cTn id="49" dur="500" fill="hold"/>
                                        <p:tgtEl>
                                          <p:spTgt spid="16"/>
                                        </p:tgtEl>
                                        <p:attrNameLst>
                                          <p:attrName>ppt_x</p:attrName>
                                        </p:attrNameLst>
                                      </p:cBhvr>
                                      <p:tavLst>
                                        <p:tav tm="0">
                                          <p:val>
                                            <p:strVal val="#ppt_x"/>
                                          </p:val>
                                        </p:tav>
                                        <p:tav tm="100000">
                                          <p:val>
                                            <p:strVal val="#ppt_x"/>
                                          </p:val>
                                        </p:tav>
                                      </p:tavLst>
                                    </p:anim>
                                    <p:anim calcmode="lin" valueType="num">
                                      <p:cBhvr additive="base">
                                        <p:cTn id="50"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anim calcmode="lin" valueType="num">
                                      <p:cBhvr additive="base">
                                        <p:cTn id="55" dur="500" fill="hold"/>
                                        <p:tgtEl>
                                          <p:spTgt spid="17"/>
                                        </p:tgtEl>
                                        <p:attrNameLst>
                                          <p:attrName>ppt_x</p:attrName>
                                        </p:attrNameLst>
                                      </p:cBhvr>
                                      <p:tavLst>
                                        <p:tav tm="0">
                                          <p:val>
                                            <p:strVal val="#ppt_x"/>
                                          </p:val>
                                        </p:tav>
                                        <p:tav tm="100000">
                                          <p:val>
                                            <p:strVal val="#ppt_x"/>
                                          </p:val>
                                        </p:tav>
                                      </p:tavLst>
                                    </p:anim>
                                    <p:anim calcmode="lin" valueType="num">
                                      <p:cBhvr additive="base">
                                        <p:cTn id="5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4" grpId="0"/>
      <p:bldP spid="15" grpId="0"/>
      <p:bldP spid="16" grpId="0"/>
      <p:bldP spid="1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955299" y="1658685"/>
            <a:ext cx="9935307" cy="286232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根据汉语意思完成句子</a:t>
            </a:r>
          </a:p>
          <a:p>
            <a:pPr marL="0" marR="0" lvl="0" indent="2794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2017·</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通辽改编   能把电视声音调低点吗？太吵了。</a:t>
            </a:r>
          </a:p>
          <a:p>
            <a:pPr marL="0" marR="0" lvl="0" indent="2794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How about ______________ the TV? It's too noisy.</a:t>
            </a:r>
          </a:p>
          <a:p>
            <a:pPr marL="0" marR="0" lvl="0" indent="279400" algn="l" defTabSz="914400" rtl="0" eaLnBrk="0" fontAlgn="base" latinLnBrk="0" hangingPunct="0">
              <a:lnSpc>
                <a:spcPct val="150000"/>
              </a:lnSpc>
              <a:spcBef>
                <a:spcPct val="0"/>
              </a:spcBef>
              <a:spcAft>
                <a:spcPct val="0"/>
              </a:spcAft>
              <a:buClrTx/>
              <a:buSzTx/>
              <a:buFontTx/>
              <a:buNone/>
            </a:pP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4" name="矩形 3"/>
          <p:cNvSpPr/>
          <p:nvPr/>
        </p:nvSpPr>
        <p:spPr>
          <a:xfrm>
            <a:off x="3615444" y="3055873"/>
            <a:ext cx="1973617"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turning down</a:t>
            </a:r>
            <a:endParaRPr lang="zh-CN" altLang="en-US" sz="2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6865"/>
                                        </p:tgtEl>
                                        <p:attrNameLst>
                                          <p:attrName>style.visibility</p:attrName>
                                        </p:attrNameLst>
                                      </p:cBhvr>
                                      <p:to>
                                        <p:strVal val="visible"/>
                                      </p:to>
                                    </p:set>
                                    <p:anim calcmode="lin" valueType="num">
                                      <p:cBhvr additive="base">
                                        <p:cTn id="7" dur="500" fill="hold"/>
                                        <p:tgtEl>
                                          <p:spTgt spid="36865"/>
                                        </p:tgtEl>
                                        <p:attrNameLst>
                                          <p:attrName>ppt_x</p:attrName>
                                        </p:attrNameLst>
                                      </p:cBhvr>
                                      <p:tavLst>
                                        <p:tav tm="0">
                                          <p:val>
                                            <p:strVal val="#ppt_x"/>
                                          </p:val>
                                        </p:tav>
                                        <p:tav tm="100000">
                                          <p:val>
                                            <p:strVal val="#ppt_x"/>
                                          </p:val>
                                        </p:tav>
                                      </p:tavLst>
                                    </p:anim>
                                    <p:anim calcmode="lin" valueType="num">
                                      <p:cBhvr additive="base">
                                        <p:cTn id="8" dur="500" fill="hold"/>
                                        <p:tgtEl>
                                          <p:spTgt spid="3686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5"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99080" y="1151765"/>
            <a:ext cx="1422184" cy="559769"/>
          </a:xfrm>
          <a:prstGeom prst="rect">
            <a:avLst/>
          </a:prstGeom>
        </p:spPr>
        <p:txBody>
          <a:bodyPr wrap="none">
            <a:spAutoFit/>
          </a:bodyPr>
          <a:lstStyle/>
          <a:p>
            <a:pPr lvl="0">
              <a:lnSpc>
                <a:spcPct val="150000"/>
              </a:lnSpc>
              <a:spcBef>
                <a:spcPct val="0"/>
              </a:spcBef>
            </a:pPr>
            <a:r>
              <a:rPr lang="zh-CN" altLang="en-US" sz="2400" b="1" dirty="0" smtClean="0">
                <a:solidFill>
                  <a:srgbClr val="F1AF00"/>
                </a:solidFill>
                <a:latin typeface="+mn-ea"/>
              </a:rPr>
              <a:t>语法聚焦</a:t>
            </a:r>
          </a:p>
        </p:txBody>
      </p:sp>
      <p:sp>
        <p:nvSpPr>
          <p:cNvPr id="53249" name="Rectangle 1"/>
          <p:cNvSpPr>
            <a:spLocks noChangeArrowheads="1"/>
          </p:cNvSpPr>
          <p:nvPr/>
        </p:nvSpPr>
        <p:spPr bwMode="auto">
          <a:xfrm>
            <a:off x="2648142" y="1732086"/>
            <a:ext cx="5394425" cy="55605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ctr" defTabSz="914400" rtl="0" eaLnBrk="1" fontAlgn="base" latinLnBrk="0" hangingPunct="1">
              <a:lnSpc>
                <a:spcPct val="150000"/>
              </a:lnSpc>
              <a:spcBef>
                <a:spcPct val="0"/>
              </a:spcBef>
              <a:spcAft>
                <a:spcPct val="0"/>
              </a:spcAft>
              <a:buClrTx/>
              <a:buSzTx/>
              <a:buFontTx/>
              <a:buNone/>
            </a:pPr>
            <a:r>
              <a:rPr kumimoji="0" lang="en-US" altLang="zh-CN"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连接代词和连接副词引导的宾语从句</a:t>
            </a:r>
            <a:r>
              <a:rPr kumimoji="0" lang="en-US" altLang="zh-CN" sz="23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p:txBody>
      </p:sp>
      <p:pic>
        <p:nvPicPr>
          <p:cNvPr id="4" name="Picture 4"/>
          <p:cNvPicPr>
            <a:picLocks noChangeAspect="1"/>
          </p:cNvPicPr>
          <p:nvPr/>
        </p:nvPicPr>
        <p:blipFill>
          <a:blip r:embed="rId2" cstate="email"/>
          <a:stretch>
            <a:fillRect/>
          </a:stretch>
        </p:blipFill>
        <p:spPr>
          <a:xfrm>
            <a:off x="604312" y="2087537"/>
            <a:ext cx="84455" cy="414020"/>
          </a:xfrm>
          <a:prstGeom prst="rect">
            <a:avLst/>
          </a:prstGeom>
          <a:noFill/>
          <a:ln w="9525">
            <a:noFill/>
          </a:ln>
        </p:spPr>
      </p:pic>
      <p:sp>
        <p:nvSpPr>
          <p:cNvPr id="5" name="矩形 4"/>
          <p:cNvSpPr/>
          <p:nvPr/>
        </p:nvSpPr>
        <p:spPr>
          <a:xfrm>
            <a:off x="909180" y="2025019"/>
            <a:ext cx="1422184" cy="583108"/>
          </a:xfrm>
          <a:prstGeom prst="rect">
            <a:avLst/>
          </a:prstGeom>
        </p:spPr>
        <p:txBody>
          <a:bodyPr wrap="none">
            <a:spAutoFit/>
          </a:bodyPr>
          <a:lstStyle/>
          <a:p>
            <a:pPr>
              <a:lnSpc>
                <a:spcPct val="150000"/>
              </a:lnSpc>
            </a:pPr>
            <a:r>
              <a:rPr lang="zh-CN" altLang="en-US" sz="2400" b="1" dirty="0" smtClean="0">
                <a:solidFill>
                  <a:srgbClr val="00A6AD"/>
                </a:solidFill>
              </a:rPr>
              <a:t>教材典句</a:t>
            </a:r>
          </a:p>
        </p:txBody>
      </p:sp>
      <p:sp>
        <p:nvSpPr>
          <p:cNvPr id="53250" name="Rectangle 2"/>
          <p:cNvSpPr>
            <a:spLocks noChangeArrowheads="1"/>
          </p:cNvSpPr>
          <p:nvPr/>
        </p:nvSpPr>
        <p:spPr bwMode="auto">
          <a:xfrm>
            <a:off x="186561" y="2451113"/>
            <a:ext cx="12088566" cy="4159665"/>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Sometimes we forget </a:t>
            </a:r>
            <a:r>
              <a:rPr kumimoji="0" lang="en-US" altLang="zh-CN" sz="30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when we should stop</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有时我们忘了什么时候该停。</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 do not understand </a:t>
            </a:r>
            <a:r>
              <a:rPr kumimoji="0" lang="en-US" altLang="zh-CN" sz="30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why they are so strict with me</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266700" algn="l" defTabSz="914400" rtl="0" eaLnBrk="0" fontAlgn="base" latinLnBrk="0" hangingPunct="0">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我不明白他们为什么对我如此严格要求。</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 wonder </a:t>
            </a:r>
            <a:r>
              <a:rPr kumimoji="0" lang="en-US" altLang="zh-CN" sz="30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how I can achieve a balance between my schoolwork and</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1"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my hobbies</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我想知道我怎样才能在我的学业和爱好之间取得平衡。</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3250"/>
                                        </p:tgtEl>
                                        <p:attrNameLst>
                                          <p:attrName>style.visibility</p:attrName>
                                        </p:attrNameLst>
                                      </p:cBhvr>
                                      <p:to>
                                        <p:strVal val="visible"/>
                                      </p:to>
                                    </p:set>
                                    <p:anim calcmode="lin" valueType="num">
                                      <p:cBhvr additive="base">
                                        <p:cTn id="11" dur="500" fill="hold"/>
                                        <p:tgtEl>
                                          <p:spTgt spid="53250"/>
                                        </p:tgtEl>
                                        <p:attrNameLst>
                                          <p:attrName>ppt_x</p:attrName>
                                        </p:attrNameLst>
                                      </p:cBhvr>
                                      <p:tavLst>
                                        <p:tav tm="0">
                                          <p:val>
                                            <p:strVal val="#ppt_x"/>
                                          </p:val>
                                        </p:tav>
                                        <p:tav tm="100000">
                                          <p:val>
                                            <p:strVal val="#ppt_x"/>
                                          </p:val>
                                        </p:tav>
                                      </p:tavLst>
                                    </p:anim>
                                    <p:anim calcmode="lin" valueType="num">
                                      <p:cBhvr additive="base">
                                        <p:cTn id="12" dur="500" fill="hold"/>
                                        <p:tgtEl>
                                          <p:spTgt spid="532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3250"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2" cstate="email"/>
          <a:stretch>
            <a:fillRect/>
          </a:stretch>
        </p:blipFill>
        <p:spPr>
          <a:xfrm>
            <a:off x="947380" y="1430033"/>
            <a:ext cx="84455" cy="414020"/>
          </a:xfrm>
          <a:prstGeom prst="rect">
            <a:avLst/>
          </a:prstGeom>
          <a:noFill/>
          <a:ln w="9525">
            <a:noFill/>
          </a:ln>
        </p:spPr>
      </p:pic>
      <p:sp>
        <p:nvSpPr>
          <p:cNvPr id="3" name="矩形 2"/>
          <p:cNvSpPr/>
          <p:nvPr/>
        </p:nvSpPr>
        <p:spPr>
          <a:xfrm>
            <a:off x="1177812" y="1318819"/>
            <a:ext cx="1422184" cy="576248"/>
          </a:xfrm>
          <a:prstGeom prst="rect">
            <a:avLst/>
          </a:prstGeom>
        </p:spPr>
        <p:txBody>
          <a:bodyPr wrap="none">
            <a:spAutoFit/>
          </a:bodyPr>
          <a:lstStyle/>
          <a:p>
            <a:pPr>
              <a:lnSpc>
                <a:spcPct val="150000"/>
              </a:lnSpc>
            </a:pPr>
            <a:r>
              <a:rPr lang="zh-CN" altLang="en-US" sz="2400" b="1" dirty="0" smtClean="0">
                <a:solidFill>
                  <a:srgbClr val="00A6AD"/>
                </a:solidFill>
                <a:latin typeface="Times New Roman" panose="02020603050405020304" pitchFamily="18" charset="0"/>
                <a:cs typeface="Times New Roman" panose="02020603050405020304" pitchFamily="18" charset="0"/>
              </a:rPr>
              <a:t>语法探究</a:t>
            </a:r>
            <a:endParaRPr lang="zh-CN" altLang="en-US" sz="2400" b="1" dirty="0">
              <a:solidFill>
                <a:srgbClr val="00A6AD"/>
              </a:solidFill>
              <a:latin typeface="Times New Roman" panose="02020603050405020304" pitchFamily="18" charset="0"/>
              <a:cs typeface="Times New Roman" panose="02020603050405020304" pitchFamily="18" charset="0"/>
            </a:endParaRPr>
          </a:p>
        </p:txBody>
      </p:sp>
      <p:sp>
        <p:nvSpPr>
          <p:cNvPr id="52225" name="Rectangle 1"/>
          <p:cNvSpPr>
            <a:spLocks noChangeArrowheads="1"/>
          </p:cNvSpPr>
          <p:nvPr/>
        </p:nvSpPr>
        <p:spPr bwMode="auto">
          <a:xfrm>
            <a:off x="577361" y="2215752"/>
            <a:ext cx="11190565" cy="2774670"/>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lang="en-US" altLang="zh-CN" sz="3000" b="1" dirty="0" smtClean="0">
                <a:latin typeface="Times New Roman" panose="02020603050405020304" pitchFamily="18" charset="0"/>
                <a:cs typeface="Times New Roman" panose="02020603050405020304" pitchFamily="18" charset="0"/>
              </a:rPr>
              <a:t>     </a:t>
            </a:r>
            <a:r>
              <a:rPr kumimoji="0" 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连接代词和连接副词引导的宾语从句实际上是由特殊疑问句变化而来的，宾语从句要用陈述语序。连接代词有</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who, whom, </a:t>
            </a:r>
            <a:r>
              <a:rPr kumimoji="0" lang="en-US" altLang="zh-CN" sz="3000" b="1" i="0" u="none" strike="noStrike" cap="none" normalizeH="0" baseline="0" dirty="0" err="1" smtClean="0">
                <a:ln>
                  <a:noFill/>
                </a:ln>
                <a:solidFill>
                  <a:schemeClr val="tx1"/>
                </a:solidFill>
                <a:effectLst/>
                <a:latin typeface="Times New Roman" panose="02020603050405020304" pitchFamily="18" charset="0"/>
                <a:cs typeface="Times New Roman" panose="02020603050405020304" pitchFamily="18" charset="0"/>
              </a:rPr>
              <a:t>whose,which</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和</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what,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在宾语从句中充当主语、宾语、定语或表语；连接副词有</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when, where</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why</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和</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how</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，在句中充当状语。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2225"/>
                                        </p:tgtEl>
                                        <p:attrNameLst>
                                          <p:attrName>style.visibility</p:attrName>
                                        </p:attrNameLst>
                                      </p:cBhvr>
                                      <p:to>
                                        <p:strVal val="visible"/>
                                      </p:to>
                                    </p:set>
                                    <p:animEffect transition="in" filter="box(in)">
                                      <p:cBhvr>
                                        <p:cTn id="10" dur="500"/>
                                        <p:tgtEl>
                                          <p:spTgt spid="522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222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1"/>
          <p:cNvSpPr>
            <a:spLocks noChangeArrowheads="1"/>
          </p:cNvSpPr>
          <p:nvPr/>
        </p:nvSpPr>
        <p:spPr bwMode="auto">
          <a:xfrm>
            <a:off x="81888" y="1426061"/>
            <a:ext cx="11994106" cy="355481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lang="en-US" altLang="zh-CN" sz="3000" b="1" dirty="0" smtClean="0">
                <a:solidFill>
                  <a:srgbClr val="F1AF00"/>
                </a:solidFill>
                <a:latin typeface="Times New Roman" panose="02020603050405020304" pitchFamily="18" charset="0"/>
                <a:cs typeface="Times New Roman" panose="02020603050405020304" pitchFamily="18" charset="0"/>
              </a:rPr>
              <a:t>[</a:t>
            </a:r>
            <a:r>
              <a:rPr lang="zh-CN" altLang="en-US" sz="3000" b="1" dirty="0" smtClean="0">
                <a:solidFill>
                  <a:srgbClr val="F1AF00"/>
                </a:solidFill>
                <a:latin typeface="Times New Roman" panose="02020603050405020304" pitchFamily="18" charset="0"/>
                <a:cs typeface="Times New Roman" panose="02020603050405020304" pitchFamily="18" charset="0"/>
              </a:rPr>
              <a:t>拓展</a:t>
            </a:r>
            <a:r>
              <a:rPr lang="en-US" altLang="zh-CN" sz="3000" b="1" dirty="0" smtClean="0">
                <a:solidFill>
                  <a:srgbClr val="F1AF00"/>
                </a:solidFill>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宾语从句的时态：①如果主句的时态是一般现在时，宾语从</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1" fontAlgn="base" latinLnBrk="0" hangingPunct="1">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句可以根据需要使用各种时态；如果主句是一般过去时，从句则只能</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1" fontAlgn="base" latinLnBrk="0" hangingPunct="1">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用相应的过去时态</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一般过去时、过去进行时、过去完成时等</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1" fontAlgn="base" latinLnBrk="0" hangingPunct="1">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②如果宾语从句所陈述的是客观真理、自然现象或公式、定理、谚语、</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1" fontAlgn="base" latinLnBrk="0" hangingPunct="1">
              <a:lnSpc>
                <a:spcPct val="150000"/>
              </a:lnSpc>
              <a:spcBef>
                <a:spcPct val="0"/>
              </a:spcBef>
              <a:spcAft>
                <a:spcPct val="0"/>
              </a:spcAft>
              <a:buClrTx/>
              <a:buSzTx/>
              <a:buFontTx/>
              <a:buNone/>
            </a:pP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名人名言等，则用一般现在时。</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1201"/>
                                        </p:tgtEl>
                                        <p:attrNameLst>
                                          <p:attrName>style.visibility</p:attrName>
                                        </p:attrNameLst>
                                      </p:cBhvr>
                                      <p:to>
                                        <p:strVal val="visible"/>
                                      </p:to>
                                    </p:set>
                                    <p:animEffect transition="in" filter="blinds(horizontal)">
                                      <p:cBhvr>
                                        <p:cTn id="7" dur="500"/>
                                        <p:tgtEl>
                                          <p:spTgt spid="512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37062" y="1403151"/>
            <a:ext cx="10354101" cy="2774670"/>
          </a:xfrm>
          <a:prstGeom prst="rect">
            <a:avLst/>
          </a:prstGeom>
        </p:spPr>
        <p:txBody>
          <a:bodyPr wrap="square">
            <a:spAutoFit/>
          </a:bodyPr>
          <a:lstStyle/>
          <a:p>
            <a:pPr lvl="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(2)</a:t>
            </a:r>
            <a:r>
              <a:rPr lang="zh-CN" altLang="en-US" sz="3000" b="1" dirty="0" smtClean="0">
                <a:solidFill>
                  <a:prstClr val="black"/>
                </a:solidFill>
                <a:latin typeface="Times New Roman" panose="02020603050405020304" pitchFamily="18" charset="0"/>
                <a:cs typeface="Times New Roman" panose="02020603050405020304" pitchFamily="18" charset="0"/>
              </a:rPr>
              <a:t>当宾语从句由连接副词或连接代词引导时，有时可以改为由“连 接副词</a:t>
            </a:r>
            <a:r>
              <a:rPr lang="en-US" altLang="zh-CN" sz="3000" b="1" dirty="0" smtClean="0">
                <a:solidFill>
                  <a:prstClr val="black"/>
                </a:solidFill>
                <a:latin typeface="Times New Roman" panose="02020603050405020304" pitchFamily="18" charset="0"/>
                <a:cs typeface="Times New Roman" panose="02020603050405020304" pitchFamily="18" charset="0"/>
              </a:rPr>
              <a:t>(</a:t>
            </a:r>
            <a:r>
              <a:rPr lang="zh-CN" altLang="en-US" sz="3000" b="1" dirty="0" smtClean="0">
                <a:solidFill>
                  <a:prstClr val="black"/>
                </a:solidFill>
                <a:latin typeface="Times New Roman" panose="02020603050405020304" pitchFamily="18" charset="0"/>
                <a:cs typeface="Times New Roman" panose="02020603050405020304" pitchFamily="18" charset="0"/>
              </a:rPr>
              <a:t>代词</a:t>
            </a:r>
            <a:r>
              <a:rPr lang="en-US" altLang="zh-CN" sz="3000" b="1" dirty="0" smtClean="0">
                <a:solidFill>
                  <a:prstClr val="black"/>
                </a:solidFill>
                <a:latin typeface="Times New Roman" panose="02020603050405020304" pitchFamily="18" charset="0"/>
                <a:cs typeface="Times New Roman" panose="02020603050405020304" pitchFamily="18" charset="0"/>
              </a:rPr>
              <a:t>)</a:t>
            </a:r>
            <a:r>
              <a:rPr lang="zh-CN" altLang="en-US" sz="3000" b="1" dirty="0" smtClean="0">
                <a:solidFill>
                  <a:prstClr val="black"/>
                </a:solidFill>
                <a:latin typeface="Times New Roman" panose="02020603050405020304" pitchFamily="18" charset="0"/>
                <a:cs typeface="Times New Roman" panose="02020603050405020304" pitchFamily="18" charset="0"/>
              </a:rPr>
              <a:t>＋动词不定式”构成的不定式短语，使宾语从句转化为 简单句，但前提是主句的主语与从句的主语一致或主句的宾语是从句的主语。</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2" cstate="email"/>
          <a:stretch>
            <a:fillRect/>
          </a:stretch>
        </p:blipFill>
        <p:spPr>
          <a:xfrm>
            <a:off x="607187" y="1225912"/>
            <a:ext cx="84455" cy="414020"/>
          </a:xfrm>
          <a:prstGeom prst="rect">
            <a:avLst/>
          </a:prstGeom>
          <a:noFill/>
          <a:ln w="9525">
            <a:noFill/>
          </a:ln>
        </p:spPr>
      </p:pic>
      <p:sp>
        <p:nvSpPr>
          <p:cNvPr id="3" name="矩形 2"/>
          <p:cNvSpPr/>
          <p:nvPr/>
        </p:nvSpPr>
        <p:spPr>
          <a:xfrm>
            <a:off x="799742" y="1080664"/>
            <a:ext cx="1422184" cy="583108"/>
          </a:xfrm>
          <a:prstGeom prst="rect">
            <a:avLst/>
          </a:prstGeom>
        </p:spPr>
        <p:txBody>
          <a:bodyPr wrap="none">
            <a:spAutoFit/>
          </a:bodyPr>
          <a:lstStyle/>
          <a:p>
            <a:pPr>
              <a:lnSpc>
                <a:spcPct val="150000"/>
              </a:lnSpc>
            </a:pPr>
            <a:r>
              <a:rPr lang="zh-CN" altLang="en-US" sz="2400" b="1" dirty="0" smtClean="0">
                <a:solidFill>
                  <a:srgbClr val="00A6AD"/>
                </a:solidFill>
              </a:rPr>
              <a:t>活学活用</a:t>
            </a:r>
            <a:endParaRPr lang="zh-CN" altLang="en-US" sz="2400" dirty="0"/>
          </a:p>
        </p:txBody>
      </p:sp>
      <p:sp>
        <p:nvSpPr>
          <p:cNvPr id="50177" name="Rectangle 1"/>
          <p:cNvSpPr>
            <a:spLocks noChangeArrowheads="1"/>
          </p:cNvSpPr>
          <p:nvPr/>
        </p:nvSpPr>
        <p:spPr bwMode="auto">
          <a:xfrm>
            <a:off x="123093" y="1679330"/>
            <a:ext cx="12068817" cy="355481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2017·</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南通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—There will be a concert this evening. But I don't know</a:t>
            </a:r>
          </a:p>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________</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endPar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1" fontAlgn="base" latinLnBrk="0" hangingPunct="1">
              <a:lnSpc>
                <a:spcPct val="150000"/>
              </a:lnSpc>
              <a:spcBef>
                <a:spcPct val="0"/>
              </a:spcBef>
              <a:spcAft>
                <a:spcPct val="0"/>
              </a:spcAft>
              <a:buClrTx/>
              <a:buSzTx/>
              <a:buFontTx/>
              <a:buNone/>
            </a:pPr>
            <a:r>
              <a:rPr lang="en-US" altLang="zh-CN" sz="3000" b="1" dirty="0" smtClean="0">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—By underground. It takes less time.</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where it will be held</a:t>
            </a:r>
            <a:r>
              <a:rPr kumimoji="0" lang="en-US" altLang="zh-CN" sz="3000" b="1"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how can I go</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C</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where will it be held</a:t>
            </a:r>
            <a:r>
              <a:rPr kumimoji="0" lang="en-US" altLang="zh-CN" sz="3000" b="1"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how I can go</a:t>
            </a:r>
          </a:p>
        </p:txBody>
      </p:sp>
      <p:sp>
        <p:nvSpPr>
          <p:cNvPr id="7" name="矩形 6"/>
          <p:cNvSpPr/>
          <p:nvPr/>
        </p:nvSpPr>
        <p:spPr>
          <a:xfrm>
            <a:off x="1666618" y="2445763"/>
            <a:ext cx="407484" cy="579967"/>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dirty="0">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0177"/>
                                        </p:tgtEl>
                                        <p:attrNameLst>
                                          <p:attrName>style.visibility</p:attrName>
                                        </p:attrNameLst>
                                      </p:cBhvr>
                                      <p:to>
                                        <p:strVal val="visible"/>
                                      </p:to>
                                    </p:set>
                                    <p:animEffect transition="in" filter="box(in)">
                                      <p:cBhvr>
                                        <p:cTn id="10" dur="500"/>
                                        <p:tgtEl>
                                          <p:spTgt spid="5017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ox(in)">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0177" grpId="0"/>
      <p:bldP spid="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868001" y="1997982"/>
            <a:ext cx="10793913" cy="2492990"/>
          </a:xfrm>
          <a:prstGeom prst="rect">
            <a:avLst/>
          </a:prstGeom>
        </p:spPr>
        <p:txBody>
          <a:bodyPr wrap="square">
            <a:spAutoFit/>
          </a:bodyPr>
          <a:lstStyle/>
          <a:p>
            <a:pPr indent="279400" eaLnBrk="0" fontAlgn="base" hangingPunct="0">
              <a:lnSpc>
                <a:spcPct val="150000"/>
              </a:lnSpc>
              <a:spcBef>
                <a:spcPct val="0"/>
              </a:spcBef>
              <a:spcAft>
                <a:spcPct val="0"/>
              </a:spcAft>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本题考查宾语从句。句意：“今天晚上将有一场音乐会，但是 我不知道</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________</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。”“乘地铁。乘地铁花时间少。”由句意及表示方式的答语“</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By underground.”</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可知宾语从句用</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how</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引导；宾语从句疑问句用陈述语序。故选</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D</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1"/>
          <p:cNvSpPr>
            <a:spLocks noChangeArrowheads="1"/>
          </p:cNvSpPr>
          <p:nvPr/>
        </p:nvSpPr>
        <p:spPr bwMode="auto">
          <a:xfrm>
            <a:off x="254977" y="1327639"/>
            <a:ext cx="11671272" cy="2862322"/>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2017·</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连云港</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—Do you know ________ The Belt and Road Forum</a:t>
            </a:r>
          </a:p>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一带一路”高峰论坛</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began?—On May 14th, 2017.</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that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B</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when</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C</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if</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D</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where</a:t>
            </a:r>
          </a:p>
        </p:txBody>
      </p:sp>
      <p:sp>
        <p:nvSpPr>
          <p:cNvPr id="4" name="矩形 3"/>
          <p:cNvSpPr/>
          <p:nvPr/>
        </p:nvSpPr>
        <p:spPr>
          <a:xfrm>
            <a:off x="810085" y="4156745"/>
            <a:ext cx="10825323" cy="1892826"/>
          </a:xfrm>
          <a:prstGeom prst="rect">
            <a:avLst/>
          </a:prstGeom>
        </p:spPr>
        <p:txBody>
          <a:bodyPr wrap="square">
            <a:spAutoFit/>
          </a:bodyPr>
          <a:lstStyle/>
          <a:p>
            <a:pPr indent="279400" eaLnBrk="0" fontAlgn="base" hangingPunct="0">
              <a:lnSpc>
                <a:spcPct val="150000"/>
              </a:lnSpc>
              <a:spcBef>
                <a:spcPct val="0"/>
              </a:spcBef>
              <a:spcAft>
                <a:spcPct val="0"/>
              </a:spcAft>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考查宾语从句。句意：“你知道‘一带一路’高峰论坛 </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________</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开始的吗？”“</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2017</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年</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5</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月</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14</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日。”根据答语的时间可知问句就“时间”提问，应用</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when</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。故选</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B</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a:t>
            </a:r>
          </a:p>
        </p:txBody>
      </p:sp>
      <p:sp>
        <p:nvSpPr>
          <p:cNvPr id="5" name="矩形 4"/>
          <p:cNvSpPr/>
          <p:nvPr/>
        </p:nvSpPr>
        <p:spPr>
          <a:xfrm>
            <a:off x="6323139" y="1481921"/>
            <a:ext cx="389850"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ea typeface="仿宋" panose="02010609060101010101" charset="-122"/>
                <a:cs typeface="Times New Roman" panose="02020603050405020304" pitchFamily="18" charset="0"/>
              </a:rPr>
              <a:t>B</a:t>
            </a:r>
            <a:endParaRPr lang="zh-CN" altLang="en-US" sz="2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9153"/>
                                        </p:tgtEl>
                                        <p:attrNameLst>
                                          <p:attrName>style.visibility</p:attrName>
                                        </p:attrNameLst>
                                      </p:cBhvr>
                                      <p:to>
                                        <p:strVal val="visible"/>
                                      </p:to>
                                    </p:set>
                                    <p:anim calcmode="lin" valueType="num">
                                      <p:cBhvr additive="base">
                                        <p:cTn id="7" dur="500" fill="hold"/>
                                        <p:tgtEl>
                                          <p:spTgt spid="49153"/>
                                        </p:tgtEl>
                                        <p:attrNameLst>
                                          <p:attrName>ppt_x</p:attrName>
                                        </p:attrNameLst>
                                      </p:cBhvr>
                                      <p:tavLst>
                                        <p:tav tm="0">
                                          <p:val>
                                            <p:strVal val="#ppt_x"/>
                                          </p:val>
                                        </p:tav>
                                        <p:tav tm="100000">
                                          <p:val>
                                            <p:strVal val="#ppt_x"/>
                                          </p:val>
                                        </p:tav>
                                      </p:tavLst>
                                    </p:anim>
                                    <p:anim calcmode="lin" valueType="num">
                                      <p:cBhvr additive="base">
                                        <p:cTn id="8" dur="500" fill="hold"/>
                                        <p:tgtEl>
                                          <p:spTgt spid="4915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3" grpId="0"/>
      <p:bldP spid="4" grpId="0"/>
      <p:bldP spid="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501162" y="1107831"/>
            <a:ext cx="10027104" cy="4247317"/>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3</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2017·</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扬州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—Excuse me, could you tell me ________</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—Well, there's one on your left.</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when the bank opens</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where the bank is</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C</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how far is the bank</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how can I get to the bank</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p:txBody>
      </p:sp>
      <p:sp>
        <p:nvSpPr>
          <p:cNvPr id="4" name="矩形 3"/>
          <p:cNvSpPr/>
          <p:nvPr/>
        </p:nvSpPr>
        <p:spPr>
          <a:xfrm>
            <a:off x="750615" y="5213368"/>
            <a:ext cx="10911298" cy="1292662"/>
          </a:xfrm>
          <a:prstGeom prst="rect">
            <a:avLst/>
          </a:prstGeom>
        </p:spPr>
        <p:txBody>
          <a:bodyPr wrap="square">
            <a:spAutoFit/>
          </a:bodyPr>
          <a:lstStyle/>
          <a:p>
            <a:pPr indent="279400" eaLnBrk="0" fontAlgn="base" hangingPunct="0">
              <a:lnSpc>
                <a:spcPct val="150000"/>
              </a:lnSpc>
              <a:spcBef>
                <a:spcPct val="0"/>
              </a:spcBef>
              <a:spcAft>
                <a:spcPct val="0"/>
              </a:spcAft>
            </a:pP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解析</a:t>
            </a:r>
            <a:r>
              <a:rPr lang="en-US" altLang="zh-CN" sz="2600" b="1" dirty="0" smtClean="0">
                <a:solidFill>
                  <a:srgbClr val="0000FF"/>
                </a:solidFill>
                <a:latin typeface="黑体" panose="02010609060101010101" pitchFamily="49" charset="-122"/>
                <a:ea typeface="黑体" panose="02010609060101010101" pitchFamily="49" charset="-122"/>
                <a:cs typeface="Times New Roman" panose="02020603050405020304" pitchFamily="18" charset="0"/>
              </a:rPr>
              <a:t>】</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考查宾语从句的用法。宾语从句要用陈述语序，先排除</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C</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 </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D</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两项；根据答语“在你左边有一个”可知，这里指“位置 ”。故选</a:t>
            </a:r>
            <a:r>
              <a:rPr lang="en-US" altLang="zh-CN" sz="2600" b="1" dirty="0" smtClean="0">
                <a:latin typeface="Times New Roman" panose="02020603050405020304" pitchFamily="18" charset="0"/>
                <a:ea typeface="仿宋" panose="02010609060101010101" charset="-122"/>
                <a:cs typeface="Times New Roman" panose="02020603050405020304" pitchFamily="18" charset="0"/>
              </a:rPr>
              <a:t>B</a:t>
            </a:r>
            <a:r>
              <a:rPr lang="zh-CN" altLang="en-US" sz="2600" b="1" dirty="0" smtClean="0">
                <a:latin typeface="Times New Roman" panose="02020603050405020304" pitchFamily="18" charset="0"/>
                <a:ea typeface="仿宋" panose="02010609060101010101" charset="-122"/>
                <a:cs typeface="Times New Roman" panose="02020603050405020304" pitchFamily="18" charset="0"/>
              </a:rPr>
              <a:t>。</a:t>
            </a:r>
          </a:p>
        </p:txBody>
      </p:sp>
      <p:sp>
        <p:nvSpPr>
          <p:cNvPr id="5" name="矩形 4"/>
          <p:cNvSpPr/>
          <p:nvPr/>
        </p:nvSpPr>
        <p:spPr>
          <a:xfrm>
            <a:off x="8793015" y="1222103"/>
            <a:ext cx="389850"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ea typeface="仿宋" panose="02010609060101010101" charset="-122"/>
                <a:cs typeface="Times New Roman" panose="02020603050405020304" pitchFamily="18" charset="0"/>
              </a:rPr>
              <a:t>B</a:t>
            </a:r>
            <a:endParaRPr lang="zh-CN" altLang="en-US" sz="2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8129"/>
                                        </p:tgtEl>
                                        <p:attrNameLst>
                                          <p:attrName>style.visibility</p:attrName>
                                        </p:attrNameLst>
                                      </p:cBhvr>
                                      <p:to>
                                        <p:strVal val="visible"/>
                                      </p:to>
                                    </p:set>
                                    <p:anim calcmode="lin" valueType="num">
                                      <p:cBhvr additive="base">
                                        <p:cTn id="7" dur="500" fill="hold"/>
                                        <p:tgtEl>
                                          <p:spTgt spid="48129"/>
                                        </p:tgtEl>
                                        <p:attrNameLst>
                                          <p:attrName>ppt_x</p:attrName>
                                        </p:attrNameLst>
                                      </p:cBhvr>
                                      <p:tavLst>
                                        <p:tav tm="0">
                                          <p:val>
                                            <p:strVal val="#ppt_x"/>
                                          </p:val>
                                        </p:tav>
                                        <p:tav tm="100000">
                                          <p:val>
                                            <p:strVal val="#ppt_x"/>
                                          </p:val>
                                        </p:tav>
                                      </p:tavLst>
                                    </p:anim>
                                    <p:anim calcmode="lin" valueType="num">
                                      <p:cBhvr additive="base">
                                        <p:cTn id="8" dur="500" fill="hold"/>
                                        <p:tgtEl>
                                          <p:spTgt spid="481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29"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651761" y="1602736"/>
          <a:ext cx="8128000" cy="4033711"/>
        </p:xfrm>
        <a:graphic>
          <a:graphicData uri="http://schemas.openxmlformats.org/drawingml/2006/table">
            <a:tbl>
              <a:tblPr/>
              <a:tblGrid>
                <a:gridCol w="1080477">
                  <a:extLst>
                    <a:ext uri="{9D8B030D-6E8A-4147-A177-3AD203B41FA5}">
                      <a16:colId xmlns:a16="http://schemas.microsoft.com/office/drawing/2014/main" val="20000"/>
                    </a:ext>
                  </a:extLst>
                </a:gridCol>
                <a:gridCol w="7047523">
                  <a:extLst>
                    <a:ext uri="{9D8B030D-6E8A-4147-A177-3AD203B41FA5}">
                      <a16:colId xmlns:a16="http://schemas.microsoft.com/office/drawing/2014/main" val="20001"/>
                    </a:ext>
                  </a:extLst>
                </a:gridCol>
              </a:tblGrid>
              <a:tr h="2790677">
                <a:tc>
                  <a:txBody>
                    <a:bodyPr/>
                    <a:lstStyle/>
                    <a:p>
                      <a:pPr algn="ctr">
                        <a:lnSpc>
                          <a:spcPct val="150000"/>
                        </a:lnSpc>
                        <a:spcAft>
                          <a:spcPts val="0"/>
                        </a:spcAft>
                      </a:pPr>
                      <a:r>
                        <a:rPr lang="zh-CN" sz="3000" b="1" kern="100" dirty="0">
                          <a:latin typeface="Times New Roman" panose="02020603050405020304" pitchFamily="18" charset="0"/>
                          <a:ea typeface="+mn-ea"/>
                          <a:cs typeface="Times New Roman" panose="02020603050405020304" pitchFamily="18" charset="0"/>
                        </a:rPr>
                        <a:t>短语互译</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1.</a:t>
                      </a:r>
                      <a:r>
                        <a:rPr lang="zh-CN" sz="3000" b="1" kern="100" dirty="0">
                          <a:latin typeface="Times New Roman" panose="02020603050405020304" pitchFamily="18" charset="0"/>
                          <a:ea typeface="+mn-ea"/>
                          <a:cs typeface="Times New Roman" panose="02020603050405020304" pitchFamily="18" charset="0"/>
                        </a:rPr>
                        <a:t>解决这个问题</a:t>
                      </a:r>
                      <a:r>
                        <a:rPr lang="en-US" sz="3000" b="1" kern="100" dirty="0">
                          <a:latin typeface="Times New Roman" panose="02020603050405020304" pitchFamily="18" charset="0"/>
                          <a:ea typeface="+mn-ea"/>
                          <a:cs typeface="Times New Roman" panose="02020603050405020304" pitchFamily="18" charset="0"/>
                        </a:rPr>
                        <a:t>______________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2</a:t>
                      </a:r>
                      <a:r>
                        <a:rPr lang="zh-CN" sz="3000" b="1" kern="100" dirty="0">
                          <a:latin typeface="Times New Roman" panose="02020603050405020304" pitchFamily="18" charset="0"/>
                          <a:ea typeface="+mn-ea"/>
                          <a:cs typeface="Times New Roman" panose="02020603050405020304" pitchFamily="18" charset="0"/>
                        </a:rPr>
                        <a:t>．尽某人最大努力</a:t>
                      </a:r>
                      <a:r>
                        <a:rPr lang="en-US" sz="3000" b="1" kern="100" dirty="0">
                          <a:latin typeface="Times New Roman" panose="02020603050405020304" pitchFamily="18" charset="0"/>
                          <a:ea typeface="+mn-ea"/>
                          <a:cs typeface="Times New Roman" panose="02020603050405020304" pitchFamily="18" charset="0"/>
                        </a:rPr>
                        <a:t>______________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3</a:t>
                      </a:r>
                      <a:r>
                        <a:rPr lang="zh-CN" sz="3000" b="1" kern="100" dirty="0">
                          <a:latin typeface="Times New Roman" panose="02020603050405020304" pitchFamily="18" charset="0"/>
                          <a:ea typeface="+mn-ea"/>
                          <a:cs typeface="Times New Roman" panose="02020603050405020304" pitchFamily="18" charset="0"/>
                        </a:rPr>
                        <a:t>．寻求帮助</a:t>
                      </a:r>
                      <a:r>
                        <a:rPr lang="en-US" sz="3000" b="1" kern="100" dirty="0">
                          <a:latin typeface="Times New Roman" panose="02020603050405020304" pitchFamily="18" charset="0"/>
                          <a:ea typeface="+mn-ea"/>
                          <a:cs typeface="Times New Roman" panose="02020603050405020304" pitchFamily="18" charset="0"/>
                        </a:rPr>
                        <a:t>______________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4.</a:t>
                      </a:r>
                      <a:r>
                        <a:rPr lang="zh-CN" sz="3000" b="1" kern="100" dirty="0">
                          <a:latin typeface="Times New Roman" panose="02020603050405020304" pitchFamily="18" charset="0"/>
                          <a:ea typeface="+mn-ea"/>
                          <a:cs typeface="Times New Roman" panose="02020603050405020304" pitchFamily="18" charset="0"/>
                        </a:rPr>
                        <a:t>和</a:t>
                      </a:r>
                      <a:r>
                        <a:rPr lang="en-US" sz="3000" b="1" kern="100" dirty="0">
                          <a:latin typeface="Times New Roman" panose="02020603050405020304" pitchFamily="18" charset="0"/>
                          <a:ea typeface="+mn-ea"/>
                          <a:cs typeface="Times New Roman" panose="02020603050405020304" pitchFamily="18" charset="0"/>
                        </a:rPr>
                        <a:t>……</a:t>
                      </a:r>
                      <a:r>
                        <a:rPr lang="zh-CN" sz="3000" b="1" kern="100" dirty="0">
                          <a:latin typeface="Times New Roman" panose="02020603050405020304" pitchFamily="18" charset="0"/>
                          <a:ea typeface="+mn-ea"/>
                          <a:cs typeface="Times New Roman" panose="02020603050405020304" pitchFamily="18" charset="0"/>
                        </a:rPr>
                        <a:t>分享</a:t>
                      </a:r>
                      <a:r>
                        <a:rPr lang="en-US" sz="3000" b="1" kern="100" dirty="0">
                          <a:latin typeface="Times New Roman" panose="02020603050405020304" pitchFamily="18" charset="0"/>
                          <a:ea typeface="+mn-ea"/>
                          <a:cs typeface="Times New Roman" panose="02020603050405020304" pitchFamily="18" charset="0"/>
                        </a:rPr>
                        <a:t>……______________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5</a:t>
                      </a:r>
                      <a:r>
                        <a:rPr lang="zh-CN" sz="3000" b="1" kern="100" dirty="0">
                          <a:latin typeface="Times New Roman" panose="02020603050405020304" pitchFamily="18" charset="0"/>
                          <a:ea typeface="+mn-ea"/>
                          <a:cs typeface="Times New Roman" panose="02020603050405020304" pitchFamily="18" charset="0"/>
                        </a:rPr>
                        <a:t>．</a:t>
                      </a:r>
                      <a:r>
                        <a:rPr lang="en-US" sz="3000" b="1" kern="100" dirty="0">
                          <a:latin typeface="Times New Roman" panose="02020603050405020304" pitchFamily="18" charset="0"/>
                          <a:ea typeface="+mn-ea"/>
                          <a:cs typeface="Times New Roman" panose="02020603050405020304" pitchFamily="18" charset="0"/>
                        </a:rPr>
                        <a:t>write a letter to…______________</a:t>
                      </a:r>
                      <a:endParaRPr lang="zh-CN" sz="3000" b="1" kern="100" dirty="0">
                        <a:latin typeface="Times New Roman" panose="02020603050405020304" pitchFamily="18" charset="0"/>
                        <a:ea typeface="+mn-ea"/>
                        <a:cs typeface="Times New Roman" panose="02020603050405020304" pitchFamily="18" charset="0"/>
                      </a:endParaRP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6</a:t>
                      </a:r>
                      <a:r>
                        <a:rPr lang="zh-CN" sz="3000" b="1" kern="100" dirty="0">
                          <a:latin typeface="Times New Roman" panose="02020603050405020304" pitchFamily="18" charset="0"/>
                          <a:ea typeface="+mn-ea"/>
                          <a:cs typeface="Times New Roman" panose="02020603050405020304" pitchFamily="18" charset="0"/>
                        </a:rPr>
                        <a:t>．</a:t>
                      </a:r>
                      <a:r>
                        <a:rPr lang="en-US" sz="3000" b="1" kern="100" dirty="0">
                          <a:latin typeface="Times New Roman" panose="02020603050405020304" pitchFamily="18" charset="0"/>
                          <a:ea typeface="+mn-ea"/>
                          <a:cs typeface="Times New Roman" panose="02020603050405020304" pitchFamily="18" charset="0"/>
                        </a:rPr>
                        <a:t>do a great job______________</a:t>
                      </a:r>
                      <a:endParaRPr lang="zh-CN" sz="3000" b="1" kern="1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矩形 2"/>
          <p:cNvSpPr/>
          <p:nvPr/>
        </p:nvSpPr>
        <p:spPr>
          <a:xfrm>
            <a:off x="5502993" y="1617665"/>
            <a:ext cx="2503442"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solve the problem</a:t>
            </a:r>
            <a:endParaRPr lang="zh-CN" altLang="en-US" sz="2400" dirty="0"/>
          </a:p>
        </p:txBody>
      </p:sp>
      <p:sp>
        <p:nvSpPr>
          <p:cNvPr id="4" name="矩形 3"/>
          <p:cNvSpPr/>
          <p:nvPr/>
        </p:nvSpPr>
        <p:spPr>
          <a:xfrm>
            <a:off x="6136617" y="2315538"/>
            <a:ext cx="1928733"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try one's best</a:t>
            </a:r>
            <a:endParaRPr lang="zh-CN" altLang="en-US" sz="2400" dirty="0"/>
          </a:p>
        </p:txBody>
      </p:sp>
      <p:sp>
        <p:nvSpPr>
          <p:cNvPr id="5" name="矩形 4"/>
          <p:cNvSpPr/>
          <p:nvPr/>
        </p:nvSpPr>
        <p:spPr>
          <a:xfrm>
            <a:off x="5387237" y="3038479"/>
            <a:ext cx="1812547"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ask for help </a:t>
            </a:r>
            <a:endParaRPr lang="zh-CN" altLang="en-US" sz="2400" dirty="0"/>
          </a:p>
        </p:txBody>
      </p:sp>
      <p:sp>
        <p:nvSpPr>
          <p:cNvPr id="6" name="矩形 5"/>
          <p:cNvSpPr/>
          <p:nvPr/>
        </p:nvSpPr>
        <p:spPr>
          <a:xfrm>
            <a:off x="5831234" y="3593994"/>
            <a:ext cx="2094676"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share…with…</a:t>
            </a:r>
            <a:endParaRPr lang="zh-CN" altLang="en-US" sz="2400" dirty="0"/>
          </a:p>
        </p:txBody>
      </p:sp>
      <p:sp>
        <p:nvSpPr>
          <p:cNvPr id="7" name="矩形 6"/>
          <p:cNvSpPr/>
          <p:nvPr/>
        </p:nvSpPr>
        <p:spPr>
          <a:xfrm>
            <a:off x="6431529" y="4306740"/>
            <a:ext cx="1728358" cy="583108"/>
          </a:xfrm>
          <a:prstGeom prst="rect">
            <a:avLst/>
          </a:prstGeom>
        </p:spPr>
        <p:txBody>
          <a:bodyPr wrap="none">
            <a:spAutoFit/>
          </a:bodyPr>
          <a:lstStyle/>
          <a:p>
            <a:pPr>
              <a:lnSpc>
                <a:spcPct val="150000"/>
              </a:lnSpc>
            </a:pPr>
            <a:r>
              <a:rPr lang="zh-CN" altLang="en-US" sz="2400" b="1" dirty="0" smtClean="0">
                <a:solidFill>
                  <a:srgbClr val="FF0000"/>
                </a:solidFill>
                <a:latin typeface="Times New Roman" panose="02020603050405020304" pitchFamily="18" charset="0"/>
                <a:cs typeface="Times New Roman" panose="02020603050405020304" pitchFamily="18" charset="0"/>
              </a:rPr>
              <a:t>写信给</a:t>
            </a:r>
            <a:r>
              <a:rPr lang="en-US" altLang="zh-CN" sz="2400" b="1" dirty="0" smtClean="0">
                <a:solidFill>
                  <a:srgbClr val="FF0000"/>
                </a:solidFill>
                <a:latin typeface="Times New Roman" panose="02020603050405020304" pitchFamily="18" charset="0"/>
                <a:cs typeface="Times New Roman" panose="02020603050405020304" pitchFamily="18" charset="0"/>
              </a:rPr>
              <a:t>……</a:t>
            </a:r>
            <a:endParaRPr lang="zh-CN" altLang="en-US" sz="2400" dirty="0"/>
          </a:p>
        </p:txBody>
      </p:sp>
      <p:sp>
        <p:nvSpPr>
          <p:cNvPr id="8" name="矩形 7"/>
          <p:cNvSpPr/>
          <p:nvPr/>
        </p:nvSpPr>
        <p:spPr>
          <a:xfrm>
            <a:off x="5586579" y="5026473"/>
            <a:ext cx="2659702" cy="583108"/>
          </a:xfrm>
          <a:prstGeom prst="rect">
            <a:avLst/>
          </a:prstGeom>
        </p:spPr>
        <p:txBody>
          <a:bodyPr wrap="none">
            <a:spAutoFit/>
          </a:bodyPr>
          <a:lstStyle/>
          <a:p>
            <a:pPr>
              <a:lnSpc>
                <a:spcPct val="150000"/>
              </a:lnSpc>
            </a:pPr>
            <a:r>
              <a:rPr lang="zh-CN" altLang="en-US" sz="2400" b="1" dirty="0" smtClean="0">
                <a:solidFill>
                  <a:srgbClr val="FF0000"/>
                </a:solidFill>
                <a:latin typeface="Times New Roman" panose="02020603050405020304" pitchFamily="18" charset="0"/>
                <a:cs typeface="Times New Roman" panose="02020603050405020304" pitchFamily="18" charset="0"/>
              </a:rPr>
              <a:t>做一项伟大的工作</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box(in)">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box(in)">
                                      <p:cBhvr>
                                        <p:cTn id="3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505241" y="1478828"/>
          <a:ext cx="11218985" cy="3346831"/>
        </p:xfrm>
        <a:graphic>
          <a:graphicData uri="http://schemas.openxmlformats.org/drawingml/2006/table">
            <a:tbl>
              <a:tblPr/>
              <a:tblGrid>
                <a:gridCol w="844061">
                  <a:extLst>
                    <a:ext uri="{9D8B030D-6E8A-4147-A177-3AD203B41FA5}">
                      <a16:colId xmlns:a16="http://schemas.microsoft.com/office/drawing/2014/main" val="20000"/>
                    </a:ext>
                  </a:extLst>
                </a:gridCol>
                <a:gridCol w="10374924">
                  <a:extLst>
                    <a:ext uri="{9D8B030D-6E8A-4147-A177-3AD203B41FA5}">
                      <a16:colId xmlns:a16="http://schemas.microsoft.com/office/drawing/2014/main" val="20001"/>
                    </a:ext>
                  </a:extLst>
                </a:gridCol>
              </a:tblGrid>
              <a:tr h="0">
                <a:tc>
                  <a:txBody>
                    <a:bodyPr/>
                    <a:lstStyle/>
                    <a:p>
                      <a:pPr algn="ctr">
                        <a:lnSpc>
                          <a:spcPct val="150000"/>
                        </a:lnSpc>
                        <a:spcAft>
                          <a:spcPts val="0"/>
                        </a:spcAft>
                      </a:pPr>
                      <a:r>
                        <a:rPr lang="zh-CN" sz="3000" b="1" kern="100" dirty="0">
                          <a:latin typeface="Times New Roman" panose="02020603050405020304" pitchFamily="18" charset="0"/>
                          <a:ea typeface="+mn-ea"/>
                          <a:cs typeface="Times New Roman" panose="02020603050405020304" pitchFamily="18" charset="0"/>
                        </a:rPr>
                        <a:t>句型在线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1.</a:t>
                      </a:r>
                      <a:r>
                        <a:rPr lang="zh-CN" sz="3000" b="1" kern="100" dirty="0">
                          <a:latin typeface="Times New Roman" panose="02020603050405020304" pitchFamily="18" charset="0"/>
                          <a:ea typeface="+mn-ea"/>
                          <a:cs typeface="Times New Roman" panose="02020603050405020304" pitchFamily="18" charset="0"/>
                        </a:rPr>
                        <a:t>丹尼尔不知道他应该和谁交谈。</a:t>
                      </a: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Daniel does not know </a:t>
                      </a:r>
                      <a:r>
                        <a:rPr lang="en-US" sz="3000" b="1" kern="100" dirty="0" smtClean="0">
                          <a:latin typeface="Times New Roman" panose="02020603050405020304" pitchFamily="18" charset="0"/>
                          <a:ea typeface="+mn-ea"/>
                          <a:cs typeface="Times New Roman" panose="02020603050405020304" pitchFamily="18" charset="0"/>
                        </a:rPr>
                        <a:t>_________________________</a:t>
                      </a:r>
                      <a:r>
                        <a:rPr lang="zh-CN" sz="3000" b="1" kern="100" dirty="0">
                          <a:latin typeface="Times New Roman" panose="02020603050405020304" pitchFamily="18" charset="0"/>
                          <a:ea typeface="+mn-ea"/>
                          <a:cs typeface="Times New Roman" panose="02020603050405020304" pitchFamily="18" charset="0"/>
                        </a:rPr>
                        <a:t>．</a:t>
                      </a: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2</a:t>
                      </a:r>
                      <a:r>
                        <a:rPr lang="zh-CN" sz="3000" b="1" kern="100" dirty="0">
                          <a:latin typeface="Times New Roman" panose="02020603050405020304" pitchFamily="18" charset="0"/>
                          <a:ea typeface="+mn-ea"/>
                          <a:cs typeface="Times New Roman" panose="02020603050405020304" pitchFamily="18" charset="0"/>
                        </a:rPr>
                        <a:t>．根据你拥有的时间来选择你的爱好怎么样？</a:t>
                      </a: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__________________________ your hobby ________________ the time you have? </a:t>
                      </a:r>
                      <a:endParaRPr lang="zh-CN" sz="3000" b="1" kern="1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矩形 2"/>
          <p:cNvSpPr/>
          <p:nvPr/>
        </p:nvSpPr>
        <p:spPr>
          <a:xfrm>
            <a:off x="5508561" y="2143921"/>
            <a:ext cx="3248005"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whom he should talk to</a:t>
            </a:r>
            <a:endParaRPr lang="zh-CN" altLang="en-US" sz="2400" dirty="0"/>
          </a:p>
        </p:txBody>
      </p:sp>
      <p:sp>
        <p:nvSpPr>
          <p:cNvPr id="4" name="矩形 3"/>
          <p:cNvSpPr/>
          <p:nvPr/>
        </p:nvSpPr>
        <p:spPr>
          <a:xfrm>
            <a:off x="2061620" y="3542250"/>
            <a:ext cx="3674404"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What/How about choosing</a:t>
            </a:r>
            <a:endParaRPr lang="zh-CN" altLang="en-US" sz="2400" dirty="0"/>
          </a:p>
        </p:txBody>
      </p:sp>
      <p:sp>
        <p:nvSpPr>
          <p:cNvPr id="5" name="矩形 4"/>
          <p:cNvSpPr/>
          <p:nvPr/>
        </p:nvSpPr>
        <p:spPr>
          <a:xfrm>
            <a:off x="8657345" y="3488986"/>
            <a:ext cx="1816523"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according to</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500084" y="2062369"/>
          <a:ext cx="11218985" cy="2662111"/>
        </p:xfrm>
        <a:graphic>
          <a:graphicData uri="http://schemas.openxmlformats.org/drawingml/2006/table">
            <a:tbl>
              <a:tblPr/>
              <a:tblGrid>
                <a:gridCol w="844061">
                  <a:extLst>
                    <a:ext uri="{9D8B030D-6E8A-4147-A177-3AD203B41FA5}">
                      <a16:colId xmlns:a16="http://schemas.microsoft.com/office/drawing/2014/main" val="20000"/>
                    </a:ext>
                  </a:extLst>
                </a:gridCol>
                <a:gridCol w="10374924">
                  <a:extLst>
                    <a:ext uri="{9D8B030D-6E8A-4147-A177-3AD203B41FA5}">
                      <a16:colId xmlns:a16="http://schemas.microsoft.com/office/drawing/2014/main" val="20001"/>
                    </a:ext>
                  </a:extLst>
                </a:gridCol>
              </a:tblGrid>
              <a:tr h="0">
                <a:tc>
                  <a:txBody>
                    <a:bodyPr/>
                    <a:lstStyle/>
                    <a:p>
                      <a:pPr algn="ctr">
                        <a:lnSpc>
                          <a:spcPct val="150000"/>
                        </a:lnSpc>
                        <a:spcAft>
                          <a:spcPts val="0"/>
                        </a:spcAft>
                      </a:pPr>
                      <a:r>
                        <a:rPr lang="zh-CN" sz="3000" b="1" kern="100" dirty="0">
                          <a:latin typeface="Times New Roman" panose="02020603050405020304" pitchFamily="18" charset="0"/>
                          <a:ea typeface="+mn-ea"/>
                          <a:cs typeface="Times New Roman" panose="02020603050405020304" pitchFamily="18" charset="0"/>
                        </a:rPr>
                        <a:t>句型在线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spcAft>
                          <a:spcPts val="0"/>
                        </a:spcAft>
                      </a:pPr>
                      <a:r>
                        <a:rPr lang="en-US" sz="3000" b="1" kern="100" dirty="0" smtClean="0">
                          <a:latin typeface="Times New Roman" panose="02020603050405020304" pitchFamily="18" charset="0"/>
                          <a:ea typeface="+mn-ea"/>
                          <a:cs typeface="Times New Roman" panose="02020603050405020304" pitchFamily="18" charset="0"/>
                        </a:rPr>
                        <a:t>3</a:t>
                      </a:r>
                      <a:r>
                        <a:rPr lang="en-US" sz="3000" b="1" kern="100" dirty="0">
                          <a:latin typeface="Times New Roman" panose="02020603050405020304" pitchFamily="18" charset="0"/>
                          <a:ea typeface="+mn-ea"/>
                          <a:cs typeface="Times New Roman" panose="02020603050405020304" pitchFamily="18" charset="0"/>
                        </a:rPr>
                        <a:t>.</a:t>
                      </a:r>
                      <a:r>
                        <a:rPr lang="zh-CN" sz="3000" b="1" kern="100" dirty="0">
                          <a:latin typeface="Times New Roman" panose="02020603050405020304" pitchFamily="18" charset="0"/>
                          <a:ea typeface="+mn-ea"/>
                          <a:cs typeface="Times New Roman" panose="02020603050405020304" pitchFamily="18" charset="0"/>
                        </a:rPr>
                        <a:t>我应该用哪种方法来解决这个问题？</a:t>
                      </a: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________________ should I use </a:t>
                      </a:r>
                      <a:r>
                        <a:rPr lang="en-US" sz="3000" b="1" kern="100" dirty="0" smtClean="0">
                          <a:latin typeface="Times New Roman" panose="02020603050405020304" pitchFamily="18" charset="0"/>
                          <a:ea typeface="+mn-ea"/>
                          <a:cs typeface="Times New Roman" panose="02020603050405020304" pitchFamily="18" charset="0"/>
                        </a:rPr>
                        <a:t>_________________________</a:t>
                      </a:r>
                      <a:r>
                        <a:rPr lang="zh-CN" sz="3000" b="1" kern="100" dirty="0">
                          <a:latin typeface="Times New Roman" panose="02020603050405020304" pitchFamily="18" charset="0"/>
                          <a:ea typeface="+mn-ea"/>
                          <a:cs typeface="Times New Roman" panose="02020603050405020304" pitchFamily="18" charset="0"/>
                        </a:rPr>
                        <a:t>？</a:t>
                      </a:r>
                    </a:p>
                    <a:p>
                      <a:pPr algn="l">
                        <a:lnSpc>
                          <a:spcPct val="150000"/>
                        </a:lnSpc>
                        <a:spcAft>
                          <a:spcPts val="0"/>
                        </a:spcAft>
                      </a:pPr>
                      <a:r>
                        <a:rPr lang="en-US" sz="3000" b="1" kern="100" dirty="0">
                          <a:latin typeface="Times New Roman" panose="02020603050405020304" pitchFamily="18" charset="0"/>
                          <a:ea typeface="+mn-ea"/>
                          <a:cs typeface="Times New Roman" panose="02020603050405020304" pitchFamily="18" charset="0"/>
                        </a:rPr>
                        <a:t>4</a:t>
                      </a:r>
                      <a:r>
                        <a:rPr lang="zh-CN" sz="3000" b="1" kern="100" dirty="0">
                          <a:latin typeface="Times New Roman" panose="02020603050405020304" pitchFamily="18" charset="0"/>
                          <a:ea typeface="+mn-ea"/>
                          <a:cs typeface="Times New Roman" panose="02020603050405020304" pitchFamily="18" charset="0"/>
                        </a:rPr>
                        <a:t>．你为什么不让你的父母知道你需要他们呢？</a:t>
                      </a:r>
                    </a:p>
                    <a:p>
                      <a:pPr algn="l">
                        <a:lnSpc>
                          <a:spcPct val="150000"/>
                        </a:lnSpc>
                        <a:spcAft>
                          <a:spcPts val="0"/>
                        </a:spcAft>
                      </a:pPr>
                      <a:r>
                        <a:rPr lang="en-US" sz="3000" b="1" kern="100" dirty="0" smtClean="0">
                          <a:latin typeface="Times New Roman" panose="02020603050405020304" pitchFamily="18" charset="0"/>
                          <a:ea typeface="+mn-ea"/>
                          <a:cs typeface="Times New Roman" panose="02020603050405020304" pitchFamily="18" charset="0"/>
                        </a:rPr>
                        <a:t>___________________ </a:t>
                      </a:r>
                      <a:r>
                        <a:rPr lang="en-US" sz="3000" b="1" kern="100" dirty="0">
                          <a:latin typeface="Times New Roman" panose="02020603050405020304" pitchFamily="18" charset="0"/>
                          <a:ea typeface="+mn-ea"/>
                          <a:cs typeface="Times New Roman" panose="02020603050405020304" pitchFamily="18" charset="0"/>
                        </a:rPr>
                        <a:t>your parents know you need them</a:t>
                      </a:r>
                      <a:r>
                        <a:rPr lang="zh-CN" sz="3000" b="1" kern="100" dirty="0">
                          <a:latin typeface="Times New Roman" panose="02020603050405020304" pitchFamily="18" charset="0"/>
                          <a:ea typeface="+mn-ea"/>
                          <a:cs typeface="Times New Roman" panose="02020603050405020304" pitchFamily="18" charset="0"/>
                        </a:rPr>
                        <a:t>？</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3" name="矩形 2"/>
          <p:cNvSpPr/>
          <p:nvPr/>
        </p:nvSpPr>
        <p:spPr>
          <a:xfrm>
            <a:off x="1939729" y="2777929"/>
            <a:ext cx="2125903"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Which method</a:t>
            </a:r>
            <a:endParaRPr lang="zh-CN" altLang="en-US" sz="2400" dirty="0"/>
          </a:p>
        </p:txBody>
      </p:sp>
      <p:sp>
        <p:nvSpPr>
          <p:cNvPr id="4" name="矩形 3"/>
          <p:cNvSpPr/>
          <p:nvPr/>
        </p:nvSpPr>
        <p:spPr>
          <a:xfrm>
            <a:off x="7593070" y="2712229"/>
            <a:ext cx="2836867"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to solve the problem</a:t>
            </a:r>
            <a:endParaRPr lang="zh-CN" altLang="en-US" sz="2400" dirty="0"/>
          </a:p>
        </p:txBody>
      </p:sp>
      <p:sp>
        <p:nvSpPr>
          <p:cNvPr id="5" name="矩形 4"/>
          <p:cNvSpPr/>
          <p:nvPr/>
        </p:nvSpPr>
        <p:spPr>
          <a:xfrm>
            <a:off x="2109267" y="4055318"/>
            <a:ext cx="2536272"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Why don't you let</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 calcmode="lin" valueType="num">
                                      <p:cBhvr additive="base">
                                        <p:cTn id="16" dur="500" fill="hold"/>
                                        <p:tgtEl>
                                          <p:spTgt spid="4"/>
                                        </p:tgtEl>
                                        <p:attrNameLst>
                                          <p:attrName>ppt_x</p:attrName>
                                        </p:attrNameLst>
                                      </p:cBhvr>
                                      <p:tavLst>
                                        <p:tav tm="0">
                                          <p:val>
                                            <p:strVal val="#ppt_x"/>
                                          </p:val>
                                        </p:tav>
                                        <p:tav tm="100000">
                                          <p:val>
                                            <p:strVal val="#ppt_x"/>
                                          </p:val>
                                        </p:tav>
                                      </p:tavLst>
                                    </p:anim>
                                    <p:anim calcmode="lin" valueType="num">
                                      <p:cBhvr additive="base">
                                        <p:cTn id="1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fill="hold"/>
                                        <p:tgtEl>
                                          <p:spTgt spid="5"/>
                                        </p:tgtEl>
                                        <p:attrNameLst>
                                          <p:attrName>ppt_x</p:attrName>
                                        </p:attrNameLst>
                                      </p:cBhvr>
                                      <p:tavLst>
                                        <p:tav tm="0">
                                          <p:val>
                                            <p:strVal val="#ppt_x"/>
                                          </p:val>
                                        </p:tav>
                                        <p:tav tm="100000">
                                          <p:val>
                                            <p:strVal val="#ppt_x"/>
                                          </p:val>
                                        </p:tav>
                                      </p:tavLst>
                                    </p:anim>
                                    <p:anim calcmode="lin" valueType="num">
                                      <p:cBhvr additive="base">
                                        <p:cTn id="2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4"/>
          <p:cNvPicPr>
            <a:picLocks noChangeAspect="1"/>
          </p:cNvPicPr>
          <p:nvPr/>
        </p:nvPicPr>
        <p:blipFill>
          <a:blip r:embed="rId2" cstate="email"/>
          <a:stretch>
            <a:fillRect/>
          </a:stretch>
        </p:blipFill>
        <p:spPr>
          <a:xfrm>
            <a:off x="427354" y="2027650"/>
            <a:ext cx="84455" cy="414020"/>
          </a:xfrm>
          <a:prstGeom prst="rect">
            <a:avLst/>
          </a:prstGeom>
          <a:noFill/>
          <a:ln w="9525">
            <a:noFill/>
          </a:ln>
        </p:spPr>
      </p:pic>
      <p:sp>
        <p:nvSpPr>
          <p:cNvPr id="4" name="矩形 3"/>
          <p:cNvSpPr/>
          <p:nvPr/>
        </p:nvSpPr>
        <p:spPr>
          <a:xfrm>
            <a:off x="702827" y="1917531"/>
            <a:ext cx="1491114" cy="583108"/>
          </a:xfrm>
          <a:prstGeom prst="rect">
            <a:avLst/>
          </a:prstGeom>
        </p:spPr>
        <p:txBody>
          <a:bodyPr wrap="none">
            <a:spAutoFit/>
          </a:bodyPr>
          <a:lstStyle/>
          <a:p>
            <a:pPr lvl="0">
              <a:lnSpc>
                <a:spcPct val="150000"/>
              </a:lnSpc>
              <a:spcBef>
                <a:spcPct val="0"/>
              </a:spcBef>
            </a:pPr>
            <a:r>
              <a:rPr lang="zh-CN" altLang="en-US" sz="2400" b="1" dirty="0" smtClean="0">
                <a:solidFill>
                  <a:srgbClr val="00A6AD"/>
                </a:solidFill>
              </a:rPr>
              <a:t>词汇点睛</a:t>
            </a:r>
            <a:r>
              <a:rPr lang="zh-CN" altLang="en-US" sz="2400" b="1" dirty="0" smtClean="0">
                <a:solidFill>
                  <a:srgbClr val="FF6600"/>
                </a:solidFill>
              </a:rPr>
              <a:t> </a:t>
            </a:r>
            <a:endParaRPr lang="zh-CN" altLang="en-US" sz="2400" b="1" dirty="0">
              <a:solidFill>
                <a:srgbClr val="FF6600"/>
              </a:solidFill>
            </a:endParaRPr>
          </a:p>
        </p:txBody>
      </p:sp>
      <p:sp>
        <p:nvSpPr>
          <p:cNvPr id="6145" name="Rectangle 1"/>
          <p:cNvSpPr>
            <a:spLocks noChangeArrowheads="1"/>
          </p:cNvSpPr>
          <p:nvPr/>
        </p:nvSpPr>
        <p:spPr bwMode="auto">
          <a:xfrm>
            <a:off x="560154" y="2422471"/>
            <a:ext cx="11852031" cy="697179"/>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whom pron.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谁</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宾格</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p:txBody>
      </p:sp>
      <p:sp>
        <p:nvSpPr>
          <p:cNvPr id="6" name="矩形 5"/>
          <p:cNvSpPr/>
          <p:nvPr/>
        </p:nvSpPr>
        <p:spPr>
          <a:xfrm>
            <a:off x="637309" y="3115915"/>
            <a:ext cx="9575470" cy="2862322"/>
          </a:xfrm>
          <a:prstGeom prst="rect">
            <a:avLst/>
          </a:prstGeom>
        </p:spPr>
        <p:txBody>
          <a:bodyPr wrap="square">
            <a:spAutoFit/>
          </a:bodyPr>
          <a:lstStyle/>
          <a:p>
            <a:pPr lvl="0" indent="266700" eaLnBrk="0" fontAlgn="base" hangingPunct="0">
              <a:lnSpc>
                <a:spcPct val="150000"/>
              </a:lnSpc>
              <a:spcBef>
                <a:spcPct val="0"/>
              </a:spcBef>
              <a:spcAft>
                <a:spcPct val="0"/>
              </a:spcAft>
            </a:pPr>
            <a:r>
              <a:rPr lang="en-US" altLang="zh-CN" sz="3000" b="1" dirty="0" smtClean="0">
                <a:solidFill>
                  <a:srgbClr val="F1AF00"/>
                </a:solidFill>
                <a:latin typeface="Times New Roman" panose="02020603050405020304" pitchFamily="18" charset="0"/>
                <a:cs typeface="Times New Roman" panose="02020603050405020304" pitchFamily="18" charset="0"/>
              </a:rPr>
              <a:t>[</a:t>
            </a:r>
            <a:r>
              <a:rPr lang="zh-CN" altLang="en-US" sz="3000" b="1" dirty="0" smtClean="0">
                <a:solidFill>
                  <a:srgbClr val="F1AF00"/>
                </a:solidFill>
                <a:latin typeface="Times New Roman" panose="02020603050405020304" pitchFamily="18" charset="0"/>
                <a:cs typeface="Times New Roman" panose="02020603050405020304" pitchFamily="18" charset="0"/>
              </a:rPr>
              <a:t>观察</a:t>
            </a:r>
            <a:r>
              <a:rPr lang="en-US" altLang="zh-CN" sz="3000" b="1" dirty="0" smtClean="0">
                <a:solidFill>
                  <a:srgbClr val="F1AF00"/>
                </a:solidFill>
                <a:latin typeface="Times New Roman" panose="02020603050405020304" pitchFamily="18" charset="0"/>
                <a:cs typeface="Times New Roman" panose="02020603050405020304" pitchFamily="18" charset="0"/>
              </a:rPr>
              <a:t>] </a:t>
            </a:r>
            <a:r>
              <a:rPr lang="en-US" altLang="zh-CN" sz="3000" b="1" dirty="0" smtClean="0">
                <a:solidFill>
                  <a:prstClr val="black"/>
                </a:solidFill>
                <a:latin typeface="Times New Roman" panose="02020603050405020304" pitchFamily="18" charset="0"/>
                <a:cs typeface="Times New Roman" panose="02020603050405020304" pitchFamily="18" charset="0"/>
              </a:rPr>
              <a:t>Daniel does not know whom he should talk to. </a:t>
            </a:r>
          </a:p>
          <a:p>
            <a:pPr lvl="0" indent="266700" eaLnBrk="0" fontAlgn="base" hangingPunct="0">
              <a:lnSpc>
                <a:spcPct val="150000"/>
              </a:lnSpc>
              <a:spcBef>
                <a:spcPct val="0"/>
              </a:spcBef>
              <a:spcAft>
                <a:spcPct val="0"/>
              </a:spcAft>
            </a:pPr>
            <a:r>
              <a:rPr lang="zh-CN" altLang="en-US" sz="3000" b="1" dirty="0" smtClean="0">
                <a:solidFill>
                  <a:prstClr val="black"/>
                </a:solidFill>
                <a:latin typeface="Times New Roman" panose="02020603050405020304" pitchFamily="18" charset="0"/>
                <a:cs typeface="Times New Roman" panose="02020603050405020304" pitchFamily="18" charset="0"/>
              </a:rPr>
              <a:t>丹尼尔不知道他应该和谁交谈。</a:t>
            </a: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Who saw the thief? </a:t>
            </a:r>
            <a:r>
              <a:rPr lang="zh-CN" altLang="en-US" sz="3000" b="1" dirty="0" smtClean="0">
                <a:solidFill>
                  <a:prstClr val="black"/>
                </a:solidFill>
                <a:latin typeface="Times New Roman" panose="02020603050405020304" pitchFamily="18" charset="0"/>
                <a:cs typeface="Times New Roman" panose="02020603050405020304" pitchFamily="18" charset="0"/>
              </a:rPr>
              <a:t>谁看见了那个小偷？ </a:t>
            </a: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To whom is she writing? </a:t>
            </a:r>
            <a:r>
              <a:rPr lang="zh-CN" altLang="en-US" sz="3000" b="1" dirty="0" smtClean="0">
                <a:solidFill>
                  <a:prstClr val="black"/>
                </a:solidFill>
                <a:latin typeface="Times New Roman" panose="02020603050405020304" pitchFamily="18" charset="0"/>
                <a:cs typeface="Times New Roman" panose="02020603050405020304" pitchFamily="18" charset="0"/>
              </a:rPr>
              <a:t>她在给谁写信？</a:t>
            </a:r>
            <a:endParaRPr lang="zh-CN" altLang="en-US" dirty="0"/>
          </a:p>
        </p:txBody>
      </p:sp>
      <p:pic>
        <p:nvPicPr>
          <p:cNvPr id="7" name="图片 6" descr="图标-03"/>
          <p:cNvPicPr>
            <a:picLocks noChangeAspect="1"/>
          </p:cNvPicPr>
          <p:nvPr/>
        </p:nvPicPr>
        <p:blipFill>
          <a:blip r:embed="rId3" cstate="email"/>
          <a:stretch>
            <a:fillRect/>
          </a:stretch>
        </p:blipFill>
        <p:spPr>
          <a:xfrm>
            <a:off x="270386" y="975727"/>
            <a:ext cx="4431030" cy="845185"/>
          </a:xfrm>
          <a:prstGeom prst="rect">
            <a:avLst/>
          </a:prstGeom>
        </p:spPr>
      </p:pic>
      <p:sp>
        <p:nvSpPr>
          <p:cNvPr id="8" name="文本框 2"/>
          <p:cNvSpPr txBox="1"/>
          <p:nvPr/>
        </p:nvSpPr>
        <p:spPr>
          <a:xfrm>
            <a:off x="867487" y="1116463"/>
            <a:ext cx="2339102" cy="523220"/>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课堂互动探究</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145"/>
                                        </p:tgtEl>
                                        <p:attrNameLst>
                                          <p:attrName>style.visibility</p:attrName>
                                        </p:attrNameLst>
                                      </p:cBhvr>
                                      <p:to>
                                        <p:strVal val="visible"/>
                                      </p:to>
                                    </p:set>
                                    <p:anim calcmode="lin" valueType="num">
                                      <p:cBhvr additive="base">
                                        <p:cTn id="11" dur="500" fill="hold"/>
                                        <p:tgtEl>
                                          <p:spTgt spid="6145"/>
                                        </p:tgtEl>
                                        <p:attrNameLst>
                                          <p:attrName>ppt_x</p:attrName>
                                        </p:attrNameLst>
                                      </p:cBhvr>
                                      <p:tavLst>
                                        <p:tav tm="0">
                                          <p:val>
                                            <p:strVal val="#ppt_x"/>
                                          </p:val>
                                        </p:tav>
                                        <p:tav tm="100000">
                                          <p:val>
                                            <p:strVal val="#ppt_x"/>
                                          </p:val>
                                        </p:tav>
                                      </p:tavLst>
                                    </p:anim>
                                    <p:anim calcmode="lin" valueType="num">
                                      <p:cBhvr additive="base">
                                        <p:cTn id="12" dur="500" fill="hold"/>
                                        <p:tgtEl>
                                          <p:spTgt spid="614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horizont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14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92826" y="2344088"/>
            <a:ext cx="10515600" cy="2082173"/>
          </a:xfrm>
          <a:prstGeom prst="rect">
            <a:avLst/>
          </a:prstGeom>
        </p:spPr>
        <p:txBody>
          <a:bodyPr wrap="square">
            <a:spAutoFit/>
          </a:bodyPr>
          <a:lstStyle/>
          <a:p>
            <a:pPr lvl="0" indent="266700" eaLnBrk="0" fontAlgn="base" hangingPunct="0">
              <a:lnSpc>
                <a:spcPct val="150000"/>
              </a:lnSpc>
              <a:spcBef>
                <a:spcPct val="0"/>
              </a:spcBef>
              <a:spcAft>
                <a:spcPct val="0"/>
              </a:spcAft>
            </a:pPr>
            <a:r>
              <a:rPr lang="en-US" altLang="zh-CN" sz="3000" b="1" dirty="0" smtClean="0">
                <a:solidFill>
                  <a:srgbClr val="F1AF00"/>
                </a:solidFill>
                <a:latin typeface="Times New Roman" panose="02020603050405020304" pitchFamily="18" charset="0"/>
                <a:cs typeface="Times New Roman" panose="02020603050405020304" pitchFamily="18" charset="0"/>
              </a:rPr>
              <a:t>[</a:t>
            </a:r>
            <a:r>
              <a:rPr lang="zh-CN" altLang="en-US" sz="3000" b="1" dirty="0" smtClean="0">
                <a:solidFill>
                  <a:srgbClr val="F1AF00"/>
                </a:solidFill>
                <a:latin typeface="Times New Roman" panose="02020603050405020304" pitchFamily="18" charset="0"/>
                <a:cs typeface="Times New Roman" panose="02020603050405020304" pitchFamily="18" charset="0"/>
              </a:rPr>
              <a:t>探究</a:t>
            </a:r>
            <a:r>
              <a:rPr lang="en-US" altLang="zh-CN" sz="3000" b="1" dirty="0" smtClean="0">
                <a:solidFill>
                  <a:srgbClr val="F1AF00"/>
                </a:solidFill>
                <a:latin typeface="Times New Roman" panose="02020603050405020304" pitchFamily="18" charset="0"/>
                <a:cs typeface="Times New Roman" panose="02020603050405020304" pitchFamily="18" charset="0"/>
              </a:rPr>
              <a:t>] </a:t>
            </a:r>
            <a:r>
              <a:rPr lang="en-US" altLang="zh-CN" sz="3000" b="1" dirty="0" smtClean="0">
                <a:solidFill>
                  <a:prstClr val="black"/>
                </a:solidFill>
                <a:latin typeface="Times New Roman" panose="02020603050405020304" pitchFamily="18" charset="0"/>
                <a:cs typeface="Times New Roman" panose="02020603050405020304" pitchFamily="18" charset="0"/>
              </a:rPr>
              <a:t>who </a:t>
            </a:r>
            <a:r>
              <a:rPr lang="zh-CN" altLang="en-US" sz="3000" b="1" dirty="0" smtClean="0">
                <a:solidFill>
                  <a:prstClr val="black"/>
                </a:solidFill>
                <a:latin typeface="Times New Roman" panose="02020603050405020304" pitchFamily="18" charset="0"/>
                <a:cs typeface="Times New Roman" panose="02020603050405020304" pitchFamily="18" charset="0"/>
              </a:rPr>
              <a:t>与</a:t>
            </a:r>
            <a:r>
              <a:rPr lang="en-US" altLang="zh-CN" sz="3000" b="1" dirty="0" smtClean="0">
                <a:solidFill>
                  <a:prstClr val="black"/>
                </a:solidFill>
                <a:latin typeface="Times New Roman" panose="02020603050405020304" pitchFamily="18" charset="0"/>
                <a:cs typeface="Times New Roman" panose="02020603050405020304" pitchFamily="18" charset="0"/>
              </a:rPr>
              <a:t>whom </a:t>
            </a:r>
            <a:r>
              <a:rPr lang="zh-CN" altLang="en-US" sz="3000" b="1" dirty="0" smtClean="0">
                <a:solidFill>
                  <a:prstClr val="black"/>
                </a:solidFill>
                <a:latin typeface="Times New Roman" panose="02020603050405020304" pitchFamily="18" charset="0"/>
                <a:cs typeface="Times New Roman" panose="02020603050405020304" pitchFamily="18" charset="0"/>
              </a:rPr>
              <a:t>都可用作疑问代词，</a:t>
            </a:r>
            <a:r>
              <a:rPr lang="en-US" altLang="zh-CN" sz="3000" b="1" dirty="0" smtClean="0">
                <a:solidFill>
                  <a:prstClr val="black"/>
                </a:solidFill>
                <a:latin typeface="Times New Roman" panose="02020603050405020304" pitchFamily="18" charset="0"/>
                <a:cs typeface="Times New Roman" panose="02020603050405020304" pitchFamily="18" charset="0"/>
              </a:rPr>
              <a:t>________</a:t>
            </a:r>
            <a:r>
              <a:rPr lang="zh-CN" altLang="en-US" sz="3000" b="1" dirty="0" smtClean="0">
                <a:solidFill>
                  <a:prstClr val="black"/>
                </a:solidFill>
                <a:latin typeface="Times New Roman" panose="02020603050405020304" pitchFamily="18" charset="0"/>
                <a:cs typeface="Times New Roman" panose="02020603050405020304" pitchFamily="18" charset="0"/>
              </a:rPr>
              <a:t>是主格，</a:t>
            </a:r>
            <a:endParaRPr lang="en-US" altLang="zh-CN" sz="3000" b="1" dirty="0" smtClean="0">
              <a:solidFill>
                <a:prstClr val="black"/>
              </a:solidFill>
              <a:latin typeface="Times New Roman" panose="02020603050405020304" pitchFamily="18" charset="0"/>
              <a:cs typeface="Times New Roman" panose="02020603050405020304" pitchFamily="18" charset="0"/>
            </a:endParaRP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________</a:t>
            </a:r>
            <a:r>
              <a:rPr lang="zh-CN" altLang="en-US" sz="3000" b="1" dirty="0" smtClean="0">
                <a:solidFill>
                  <a:prstClr val="black"/>
                </a:solidFill>
                <a:latin typeface="Times New Roman" panose="02020603050405020304" pitchFamily="18" charset="0"/>
                <a:cs typeface="Times New Roman" panose="02020603050405020304" pitchFamily="18" charset="0"/>
              </a:rPr>
              <a:t>是宾格。 在日常口语中，常用</a:t>
            </a:r>
            <a:r>
              <a:rPr lang="en-US" altLang="zh-CN" sz="3000" b="1" dirty="0" smtClean="0">
                <a:solidFill>
                  <a:prstClr val="black"/>
                </a:solidFill>
                <a:latin typeface="Times New Roman" panose="02020603050405020304" pitchFamily="18" charset="0"/>
                <a:cs typeface="Times New Roman" panose="02020603050405020304" pitchFamily="18" charset="0"/>
              </a:rPr>
              <a:t>who </a:t>
            </a:r>
            <a:r>
              <a:rPr lang="zh-CN" altLang="en-US" sz="3000" b="1" dirty="0" smtClean="0">
                <a:solidFill>
                  <a:prstClr val="black"/>
                </a:solidFill>
                <a:latin typeface="Times New Roman" panose="02020603050405020304" pitchFamily="18" charset="0"/>
                <a:cs typeface="Times New Roman" panose="02020603050405020304" pitchFamily="18" charset="0"/>
              </a:rPr>
              <a:t>代替</a:t>
            </a:r>
            <a:r>
              <a:rPr lang="en-US" altLang="zh-CN" sz="3000" b="1" dirty="0" smtClean="0">
                <a:solidFill>
                  <a:prstClr val="black"/>
                </a:solidFill>
                <a:latin typeface="Times New Roman" panose="02020603050405020304" pitchFamily="18" charset="0"/>
                <a:cs typeface="Times New Roman" panose="02020603050405020304" pitchFamily="18" charset="0"/>
              </a:rPr>
              <a:t>whom</a:t>
            </a:r>
            <a:r>
              <a:rPr lang="zh-CN" altLang="en-US" sz="3000" b="1" dirty="0" smtClean="0">
                <a:solidFill>
                  <a:prstClr val="black"/>
                </a:solidFill>
                <a:latin typeface="Times New Roman" panose="02020603050405020304" pitchFamily="18" charset="0"/>
                <a:cs typeface="Times New Roman" panose="02020603050405020304" pitchFamily="18" charset="0"/>
              </a:rPr>
              <a:t>作宾</a:t>
            </a:r>
            <a:endParaRPr lang="en-US" altLang="zh-CN" sz="3000" b="1" dirty="0" smtClean="0">
              <a:solidFill>
                <a:prstClr val="black"/>
              </a:solidFill>
              <a:latin typeface="Times New Roman" panose="02020603050405020304" pitchFamily="18" charset="0"/>
              <a:cs typeface="Times New Roman" panose="02020603050405020304" pitchFamily="18" charset="0"/>
            </a:endParaRPr>
          </a:p>
          <a:p>
            <a:pPr lvl="0" indent="266700" eaLnBrk="0" fontAlgn="base" hangingPunct="0">
              <a:lnSpc>
                <a:spcPct val="150000"/>
              </a:lnSpc>
              <a:spcBef>
                <a:spcPct val="0"/>
              </a:spcBef>
              <a:spcAft>
                <a:spcPct val="0"/>
              </a:spcAft>
            </a:pPr>
            <a:r>
              <a:rPr lang="zh-CN" altLang="en-US" sz="3000" b="1" dirty="0" smtClean="0">
                <a:solidFill>
                  <a:prstClr val="black"/>
                </a:solidFill>
                <a:latin typeface="Times New Roman" panose="02020603050405020304" pitchFamily="18" charset="0"/>
                <a:cs typeface="Times New Roman" panose="02020603050405020304" pitchFamily="18" charset="0"/>
              </a:rPr>
              <a:t>语。</a:t>
            </a:r>
            <a:r>
              <a:rPr lang="en-US" altLang="zh-CN" sz="3000" b="1" dirty="0" smtClean="0">
                <a:solidFill>
                  <a:prstClr val="black"/>
                </a:solidFill>
                <a:latin typeface="Times New Roman" panose="02020603050405020304" pitchFamily="18" charset="0"/>
                <a:cs typeface="Times New Roman" panose="02020603050405020304" pitchFamily="18" charset="0"/>
              </a:rPr>
              <a:t>whom</a:t>
            </a:r>
            <a:r>
              <a:rPr lang="zh-CN" altLang="en-US" sz="3000" b="1" dirty="0" smtClean="0">
                <a:solidFill>
                  <a:prstClr val="black"/>
                </a:solidFill>
                <a:latin typeface="Times New Roman" panose="02020603050405020304" pitchFamily="18" charset="0"/>
                <a:cs typeface="Times New Roman" panose="02020603050405020304" pitchFamily="18" charset="0"/>
              </a:rPr>
              <a:t>可以直接用在介词后，但</a:t>
            </a:r>
            <a:r>
              <a:rPr lang="en-US" altLang="zh-CN" sz="3000" b="1" dirty="0" smtClean="0">
                <a:solidFill>
                  <a:prstClr val="black"/>
                </a:solidFill>
                <a:latin typeface="Times New Roman" panose="02020603050405020304" pitchFamily="18" charset="0"/>
                <a:cs typeface="Times New Roman" panose="02020603050405020304" pitchFamily="18" charset="0"/>
              </a:rPr>
              <a:t>who</a:t>
            </a:r>
            <a:r>
              <a:rPr lang="zh-CN" altLang="en-US" sz="3000" b="1" dirty="0" smtClean="0">
                <a:solidFill>
                  <a:prstClr val="black"/>
                </a:solidFill>
                <a:latin typeface="Times New Roman" panose="02020603050405020304" pitchFamily="18" charset="0"/>
                <a:cs typeface="Times New Roman" panose="02020603050405020304" pitchFamily="18" charset="0"/>
              </a:rPr>
              <a:t>不能。</a:t>
            </a:r>
          </a:p>
        </p:txBody>
      </p:sp>
      <p:sp>
        <p:nvSpPr>
          <p:cNvPr id="3" name="矩形 2"/>
          <p:cNvSpPr/>
          <p:nvPr/>
        </p:nvSpPr>
        <p:spPr>
          <a:xfrm>
            <a:off x="8027327" y="2397576"/>
            <a:ext cx="732893"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who</a:t>
            </a:r>
            <a:endParaRPr lang="zh-CN" altLang="en-US" sz="2400" dirty="0"/>
          </a:p>
        </p:txBody>
      </p:sp>
      <p:sp>
        <p:nvSpPr>
          <p:cNvPr id="4" name="矩形 3"/>
          <p:cNvSpPr/>
          <p:nvPr/>
        </p:nvSpPr>
        <p:spPr>
          <a:xfrm>
            <a:off x="1139856" y="3093105"/>
            <a:ext cx="989373"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whom</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fill="hold"/>
                                        <p:tgtEl>
                                          <p:spTgt spid="4"/>
                                        </p:tgtEl>
                                        <p:attrNameLst>
                                          <p:attrName>ppt_x</p:attrName>
                                        </p:attrNameLst>
                                      </p:cBhvr>
                                      <p:tavLst>
                                        <p:tav tm="0">
                                          <p:val>
                                            <p:strVal val="#ppt_x"/>
                                          </p:val>
                                        </p:tav>
                                        <p:tav tm="100000">
                                          <p:val>
                                            <p:strVal val="#ppt_x"/>
                                          </p:val>
                                        </p:tav>
                                      </p:tavLst>
                                    </p:anim>
                                    <p:anim calcmode="lin" valueType="num">
                                      <p:cBhvr additive="base">
                                        <p:cTn id="19"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2" cstate="email"/>
          <a:stretch>
            <a:fillRect/>
          </a:stretch>
        </p:blipFill>
        <p:spPr>
          <a:xfrm>
            <a:off x="895303" y="1109150"/>
            <a:ext cx="84455" cy="414020"/>
          </a:xfrm>
          <a:prstGeom prst="rect">
            <a:avLst/>
          </a:prstGeom>
          <a:noFill/>
          <a:ln w="9525">
            <a:noFill/>
          </a:ln>
        </p:spPr>
      </p:pic>
      <p:sp>
        <p:nvSpPr>
          <p:cNvPr id="3" name="矩形 2"/>
          <p:cNvSpPr/>
          <p:nvPr/>
        </p:nvSpPr>
        <p:spPr>
          <a:xfrm>
            <a:off x="1163531" y="970824"/>
            <a:ext cx="1422184" cy="583108"/>
          </a:xfrm>
          <a:prstGeom prst="rect">
            <a:avLst/>
          </a:prstGeom>
        </p:spPr>
        <p:txBody>
          <a:bodyPr wrap="none">
            <a:spAutoFit/>
          </a:bodyPr>
          <a:lstStyle/>
          <a:p>
            <a:pPr>
              <a:lnSpc>
                <a:spcPct val="150000"/>
              </a:lnSpc>
            </a:pPr>
            <a:r>
              <a:rPr lang="zh-CN" altLang="en-US" sz="2400" b="1" dirty="0" smtClean="0">
                <a:solidFill>
                  <a:srgbClr val="00A6AD"/>
                </a:solidFill>
              </a:rPr>
              <a:t>活学活用</a:t>
            </a:r>
            <a:endParaRPr lang="zh-CN" altLang="en-US" sz="2400" dirty="0"/>
          </a:p>
        </p:txBody>
      </p:sp>
      <p:sp>
        <p:nvSpPr>
          <p:cNvPr id="5121" name="Rectangle 1"/>
          <p:cNvSpPr>
            <a:spLocks noChangeArrowheads="1"/>
          </p:cNvSpPr>
          <p:nvPr/>
        </p:nvSpPr>
        <p:spPr bwMode="auto">
          <a:xfrm>
            <a:off x="1169378" y="1644161"/>
            <a:ext cx="7875361" cy="4159665"/>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1</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—Alice, I found a watch in the classroom.</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—You should try to find out ________</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whose the watch belong to</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B</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whom the watch belong to</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C</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whom does the watch belong to</a:t>
            </a:r>
          </a:p>
          <a:p>
            <a:pPr marL="0" marR="0" lvl="0" indent="266700" algn="l" defTabSz="914400" rtl="0" eaLnBrk="0" fontAlgn="base" latinLnBrk="0" hangingPunct="0">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D</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who the watch belongs to</a:t>
            </a:r>
          </a:p>
        </p:txBody>
      </p:sp>
      <p:sp>
        <p:nvSpPr>
          <p:cNvPr id="5" name="矩形 4"/>
          <p:cNvSpPr/>
          <p:nvPr/>
        </p:nvSpPr>
        <p:spPr>
          <a:xfrm>
            <a:off x="7381236" y="2365866"/>
            <a:ext cx="407484" cy="587148"/>
          </a:xfrm>
          <a:prstGeom prst="rect">
            <a:avLst/>
          </a:prstGeom>
        </p:spPr>
        <p:txBody>
          <a:bodyPr wrap="none">
            <a:spAutoFit/>
          </a:bodyPr>
          <a:lstStyle/>
          <a:p>
            <a:pPr>
              <a:lnSpc>
                <a:spcPct val="150000"/>
              </a:lnSpc>
            </a:pPr>
            <a:r>
              <a:rPr lang="en-US" altLang="zh-CN" sz="2400" b="1" dirty="0" smtClean="0">
                <a:solidFill>
                  <a:srgbClr val="FF0000"/>
                </a:solidFill>
                <a:latin typeface="Times New Roman" panose="02020603050405020304" pitchFamily="18" charset="0"/>
                <a:cs typeface="Times New Roman" panose="02020603050405020304" pitchFamily="18" charset="0"/>
              </a:rPr>
              <a:t>D</a:t>
            </a:r>
            <a:endParaRPr lang="zh-CN" altLang="en-US" sz="24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5121"/>
                                        </p:tgtEl>
                                        <p:attrNameLst>
                                          <p:attrName>style.visibility</p:attrName>
                                        </p:attrNameLst>
                                      </p:cBhvr>
                                      <p:to>
                                        <p:strVal val="visible"/>
                                      </p:to>
                                    </p:set>
                                    <p:animEffect transition="in" filter="box(in)">
                                      <p:cBhvr>
                                        <p:cTn id="10" dur="500"/>
                                        <p:tgtEl>
                                          <p:spTgt spid="5121"/>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ox(in)">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121"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924082" y="1740877"/>
            <a:ext cx="4701415" cy="69717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●2</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　</a:t>
            </a:r>
            <a:r>
              <a:rPr kumimoji="0" lang="en-US" altLang="zh-CN"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reply n. </a:t>
            </a:r>
            <a:r>
              <a:rPr kumimoji="0" lang="zh-CN" altLang="en-US" sz="30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答复，回答</a:t>
            </a:r>
          </a:p>
        </p:txBody>
      </p:sp>
      <p:sp>
        <p:nvSpPr>
          <p:cNvPr id="3" name="矩形 2"/>
          <p:cNvSpPr/>
          <p:nvPr/>
        </p:nvSpPr>
        <p:spPr>
          <a:xfrm>
            <a:off x="962167" y="2422942"/>
            <a:ext cx="10072047" cy="3554819"/>
          </a:xfrm>
          <a:prstGeom prst="rect">
            <a:avLst/>
          </a:prstGeom>
        </p:spPr>
        <p:txBody>
          <a:bodyPr wrap="square">
            <a:spAutoFit/>
          </a:bodyPr>
          <a:lstStyle/>
          <a:p>
            <a:pPr lvl="0" indent="266700" eaLnBrk="0" fontAlgn="base" hangingPunct="0">
              <a:lnSpc>
                <a:spcPct val="150000"/>
              </a:lnSpc>
              <a:spcBef>
                <a:spcPct val="0"/>
              </a:spcBef>
              <a:spcAft>
                <a:spcPct val="0"/>
              </a:spcAft>
            </a:pPr>
            <a:r>
              <a:rPr lang="en-US" altLang="zh-CN" sz="3000" b="1" dirty="0" smtClean="0">
                <a:solidFill>
                  <a:srgbClr val="F1AF00"/>
                </a:solidFill>
                <a:latin typeface="Times New Roman" panose="02020603050405020304" pitchFamily="18" charset="0"/>
                <a:cs typeface="Times New Roman" panose="02020603050405020304" pitchFamily="18" charset="0"/>
              </a:rPr>
              <a:t>[</a:t>
            </a:r>
            <a:r>
              <a:rPr lang="zh-CN" altLang="en-US" sz="3000" b="1" dirty="0" smtClean="0">
                <a:solidFill>
                  <a:srgbClr val="F1AF00"/>
                </a:solidFill>
                <a:latin typeface="Times New Roman" panose="02020603050405020304" pitchFamily="18" charset="0"/>
                <a:cs typeface="Times New Roman" panose="02020603050405020304" pitchFamily="18" charset="0"/>
              </a:rPr>
              <a:t>观察</a:t>
            </a:r>
            <a:r>
              <a:rPr lang="en-US" altLang="zh-CN" sz="3000" b="1" dirty="0" smtClean="0">
                <a:solidFill>
                  <a:srgbClr val="F1AF00"/>
                </a:solidFill>
                <a:latin typeface="Times New Roman" panose="02020603050405020304" pitchFamily="18" charset="0"/>
                <a:cs typeface="Times New Roman" panose="02020603050405020304" pitchFamily="18" charset="0"/>
              </a:rPr>
              <a:t>] </a:t>
            </a:r>
            <a:r>
              <a:rPr lang="en-US" altLang="zh-CN" sz="3000" b="1" dirty="0" smtClean="0">
                <a:solidFill>
                  <a:prstClr val="black"/>
                </a:solidFill>
                <a:latin typeface="Times New Roman" panose="02020603050405020304" pitchFamily="18" charset="0"/>
                <a:cs typeface="Times New Roman" panose="02020603050405020304" pitchFamily="18" charset="0"/>
              </a:rPr>
              <a:t>—Thank you for your reply.</a:t>
            </a:r>
            <a:r>
              <a:rPr lang="zh-CN" altLang="en-US" sz="3000" b="1" dirty="0" smtClean="0">
                <a:solidFill>
                  <a:prstClr val="black"/>
                </a:solidFill>
                <a:latin typeface="Times New Roman" panose="02020603050405020304" pitchFamily="18" charset="0"/>
                <a:cs typeface="Times New Roman" panose="02020603050405020304" pitchFamily="18" charset="0"/>
              </a:rPr>
              <a:t>感谢你的答复。</a:t>
            </a: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—It's my pleasure. </a:t>
            </a:r>
            <a:r>
              <a:rPr lang="zh-CN" altLang="en-US" sz="3000" b="1" dirty="0" smtClean="0">
                <a:solidFill>
                  <a:prstClr val="black"/>
                </a:solidFill>
                <a:latin typeface="Times New Roman" panose="02020603050405020304" pitchFamily="18" charset="0"/>
                <a:cs typeface="Times New Roman" panose="02020603050405020304" pitchFamily="18" charset="0"/>
              </a:rPr>
              <a:t>不用谢。</a:t>
            </a: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Who answered the telephone just now? </a:t>
            </a:r>
            <a:r>
              <a:rPr lang="zh-CN" altLang="en-US" sz="3000" b="1" dirty="0" smtClean="0">
                <a:solidFill>
                  <a:prstClr val="black"/>
                </a:solidFill>
                <a:latin typeface="Times New Roman" panose="02020603050405020304" pitchFamily="18" charset="0"/>
                <a:cs typeface="Times New Roman" panose="02020603050405020304" pitchFamily="18" charset="0"/>
              </a:rPr>
              <a:t>刚才谁接的电话？ </a:t>
            </a:r>
          </a:p>
          <a:p>
            <a:pPr lvl="0" indent="266700" eaLnBrk="0" fontAlgn="base" hangingPunct="0">
              <a:lnSpc>
                <a:spcPct val="150000"/>
              </a:lnSpc>
              <a:spcBef>
                <a:spcPct val="0"/>
              </a:spcBef>
              <a:spcAft>
                <a:spcPct val="0"/>
              </a:spcAft>
            </a:pPr>
            <a:r>
              <a:rPr lang="en-US" altLang="zh-CN" sz="3000" b="1" dirty="0" smtClean="0">
                <a:solidFill>
                  <a:prstClr val="black"/>
                </a:solidFill>
                <a:latin typeface="Times New Roman" panose="02020603050405020304" pitchFamily="18" charset="0"/>
                <a:cs typeface="Times New Roman" panose="02020603050405020304" pitchFamily="18" charset="0"/>
              </a:rPr>
              <a:t>I received no reply to my request. </a:t>
            </a:r>
          </a:p>
          <a:p>
            <a:pPr lvl="0" indent="266700" eaLnBrk="0" fontAlgn="base" hangingPunct="0">
              <a:lnSpc>
                <a:spcPct val="150000"/>
              </a:lnSpc>
              <a:spcBef>
                <a:spcPct val="0"/>
              </a:spcBef>
              <a:spcAft>
                <a:spcPct val="0"/>
              </a:spcAft>
            </a:pPr>
            <a:r>
              <a:rPr lang="zh-CN" altLang="en-US" sz="3000" b="1" dirty="0" smtClean="0">
                <a:solidFill>
                  <a:prstClr val="black"/>
                </a:solidFill>
                <a:latin typeface="Times New Roman" panose="02020603050405020304" pitchFamily="18" charset="0"/>
                <a:cs typeface="Times New Roman" panose="02020603050405020304" pitchFamily="18" charset="0"/>
              </a:rPr>
              <a:t>我的要求没有收到任何答复。</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6625"/>
                                        </p:tgtEl>
                                        <p:attrNameLst>
                                          <p:attrName>style.visibility</p:attrName>
                                        </p:attrNameLst>
                                      </p:cBhvr>
                                      <p:to>
                                        <p:strVal val="visible"/>
                                      </p:to>
                                    </p:set>
                                    <p:animEffect transition="in" filter="blinds(horizontal)">
                                      <p:cBhvr>
                                        <p:cTn id="7" dur="500"/>
                                        <p:tgtEl>
                                          <p:spTgt spid="2662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5" grpId="0"/>
      <p:bldP spid="3" grpId="0"/>
    </p:bldLst>
  </p:timing>
</p:sld>
</file>

<file path=ppt/theme/theme1.xml><?xml version="1.0" encoding="utf-8"?>
<a:theme xmlns:a="http://schemas.openxmlformats.org/drawingml/2006/main" name="WWW.2PPT.COM">
  <a:themeElements>
    <a:clrScheme name="">
      <a:dk1>
        <a:srgbClr val="000000"/>
      </a:dk1>
      <a:lt1>
        <a:srgbClr val="FFFFFF"/>
      </a:lt1>
      <a:dk2>
        <a:srgbClr val="000000"/>
      </a:dk2>
      <a:lt2>
        <a:srgbClr val="808080"/>
      </a:lt2>
      <a:accent1>
        <a:srgbClr val="BBE0E3"/>
      </a:accent1>
      <a:accent2>
        <a:srgbClr val="3875A8"/>
      </a:accent2>
      <a:accent3>
        <a:srgbClr val="FFFFFF"/>
      </a:accent3>
      <a:accent4>
        <a:srgbClr val="000000"/>
      </a:accent4>
      <a:accent5>
        <a:srgbClr val="D9EDEE"/>
      </a:accent5>
      <a:accent6>
        <a:srgbClr val="316896"/>
      </a:accent6>
      <a:hlink>
        <a:srgbClr val="009999"/>
      </a:hlink>
      <a:folHlink>
        <a:srgbClr val="99CC00"/>
      </a:folHlink>
    </a:clrScheme>
    <a:fontScheme name="">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DEF6F1"/>
        </a:lt1>
        <a:dk2>
          <a:srgbClr val="000000"/>
        </a:dk2>
        <a:lt2>
          <a:srgbClr val="969696"/>
        </a:lt2>
        <a:accent1>
          <a:srgbClr val="FFFFFF"/>
        </a:accent1>
        <a:accent2>
          <a:srgbClr val="8DC6FF"/>
        </a:accent2>
        <a:accent3>
          <a:srgbClr val="EBFAF7"/>
        </a:accent3>
        <a:accent4>
          <a:srgbClr val="000000"/>
        </a:accent4>
        <a:accent5>
          <a:srgbClr val="FFFFFF"/>
        </a:accent5>
        <a:accent6>
          <a:srgbClr val="7EB1E5"/>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FF99"/>
        </a:dk2>
        <a:lt2>
          <a:srgbClr val="005A58"/>
        </a:lt2>
        <a:accent1>
          <a:srgbClr val="006462"/>
        </a:accent1>
        <a:accent2>
          <a:srgbClr val="6D6FC7"/>
        </a:accent2>
        <a:accent3>
          <a:srgbClr val="AAC1C1"/>
        </a:accent3>
        <a:accent4>
          <a:srgbClr val="DCDCDC"/>
        </a:accent4>
        <a:accent5>
          <a:srgbClr val="AAB8B8"/>
        </a:accent5>
        <a:accent6>
          <a:srgbClr val="6163B2"/>
        </a:accent6>
        <a:hlink>
          <a:srgbClr val="00FFFF"/>
        </a:hlink>
        <a:folHlink>
          <a:srgbClr val="00FF00"/>
        </a:folHlink>
      </a:clrScheme>
      <a:clrMap bg1="lt1" tx1="dk1" bg2="lt2" tx2="dk2" accent1="accent1" accent2="accent2" accent3="accent3" accent4="accent4" accent5="accent5" accent6="accent6" hlink="hlink" folHlink="folHlink"/>
    </a:extraClrScheme>
    <a:extraClrScheme>
      <a:clrScheme name="">
        <a:dk1>
          <a:srgbClr val="FFFFFF"/>
        </a:dk1>
        <a:lt1>
          <a:srgbClr val="800000"/>
        </a:lt1>
        <a:dk2>
          <a:srgbClr val="DFD293"/>
        </a:dk2>
        <a:lt2>
          <a:srgbClr val="5C1F00"/>
        </a:lt2>
        <a:accent1>
          <a:srgbClr val="CC3300"/>
        </a:accent1>
        <a:accent2>
          <a:srgbClr val="BE7960"/>
        </a:accent2>
        <a:accent3>
          <a:srgbClr val="C1AAAA"/>
        </a:accent3>
        <a:accent4>
          <a:srgbClr val="DCDCDC"/>
        </a:accent4>
        <a:accent5>
          <a:srgbClr val="E2ADAA"/>
        </a:accent5>
        <a:accent6>
          <a:srgbClr val="AA6C55"/>
        </a:accent6>
        <a:hlink>
          <a:srgbClr val="FFFF99"/>
        </a:hlink>
        <a:folHlink>
          <a:srgbClr val="D3A219"/>
        </a:folHlink>
      </a:clrScheme>
      <a:clrMap bg1="lt1" tx1="dk1" bg2="lt2" tx2="dk2" accent1="accent1" accent2="accent2" accent3="accent3" accent4="accent4" accent5="accent5" accent6="accent6" hlink="hlink" folHlink="folHlink"/>
    </a:extraClrScheme>
    <a:extraClrScheme>
      <a:clrScheme name="">
        <a:dk1>
          <a:srgbClr val="FFFFFF"/>
        </a:dk1>
        <a:lt1>
          <a:srgbClr val="000099"/>
        </a:lt1>
        <a:dk2>
          <a:srgbClr val="CCFFFF"/>
        </a:dk2>
        <a:lt2>
          <a:srgbClr val="003366"/>
        </a:lt2>
        <a:accent1>
          <a:srgbClr val="3366CC"/>
        </a:accent1>
        <a:accent2>
          <a:srgbClr val="00B000"/>
        </a:accent2>
        <a:accent3>
          <a:srgbClr val="AAAACA"/>
        </a:accent3>
        <a:accent4>
          <a:srgbClr val="DCDCDC"/>
        </a:accent4>
        <a:accent5>
          <a:srgbClr val="ADB9E2"/>
        </a:accent5>
        <a:accent6>
          <a:srgbClr val="009D00"/>
        </a:accent6>
        <a:hlink>
          <a:srgbClr val="66CCFF"/>
        </a:hlink>
        <a:folHlink>
          <a:srgbClr val="FFE701"/>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E3EBF1"/>
        </a:dk2>
        <a:lt2>
          <a:srgbClr val="336699"/>
        </a:lt2>
        <a:accent1>
          <a:srgbClr val="003399"/>
        </a:accent1>
        <a:accent2>
          <a:srgbClr val="468A4B"/>
        </a:accent2>
        <a:accent3>
          <a:srgbClr val="AAAAAA"/>
        </a:accent3>
        <a:accent4>
          <a:srgbClr val="DCDCDC"/>
        </a:accent4>
        <a:accent5>
          <a:srgbClr val="AAADCA"/>
        </a:accent5>
        <a:accent6>
          <a:srgbClr val="3E7B43"/>
        </a:accent6>
        <a:hlink>
          <a:srgbClr val="66CCFF"/>
        </a:hlink>
        <a:folHlink>
          <a:srgbClr val="F0E5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FFFFFF"/>
        </a:dk1>
        <a:lt1>
          <a:srgbClr val="666699"/>
        </a:lt1>
        <a:dk2>
          <a:srgbClr val="FFFFFF"/>
        </a:dk2>
        <a:lt2>
          <a:srgbClr val="3E3E5C"/>
        </a:lt2>
        <a:accent1>
          <a:srgbClr val="60597B"/>
        </a:accent1>
        <a:accent2>
          <a:srgbClr val="6666FF"/>
        </a:accent2>
        <a:accent3>
          <a:srgbClr val="B9B9CA"/>
        </a:accent3>
        <a:accent4>
          <a:srgbClr val="DCDCDC"/>
        </a:accent4>
        <a:accent5>
          <a:srgbClr val="B7B5BF"/>
        </a:accent5>
        <a:accent6>
          <a:srgbClr val="5B5BE5"/>
        </a:accent6>
        <a:hlink>
          <a:srgbClr val="99CCFF"/>
        </a:hlink>
        <a:folHlink>
          <a:srgbClr val="FFFF99"/>
        </a:folHlink>
      </a:clrScheme>
      <a:clrMap bg1="lt1" tx1="dk1" bg2="lt2" tx2="dk2" accent1="accent1" accent2="accent2" accent3="accent3" accent4="accent4" accent5="accent5" accent6="accent6" hlink="hlink" folHlink="folHlink"/>
    </a:extraClrScheme>
    <a:extraClrScheme>
      <a:clrScheme name="">
        <a:dk1>
          <a:srgbClr val="FFFFFF"/>
        </a:dk1>
        <a:lt1>
          <a:srgbClr val="523E26"/>
        </a:lt1>
        <a:dk2>
          <a:srgbClr val="DFC08D"/>
        </a:dk2>
        <a:lt2>
          <a:srgbClr val="2D2015"/>
        </a:lt2>
        <a:accent1>
          <a:srgbClr val="8C7B70"/>
        </a:accent1>
        <a:accent2>
          <a:srgbClr val="8F5F2F"/>
        </a:accent2>
        <a:accent3>
          <a:srgbClr val="B3AFAB"/>
        </a:accent3>
        <a:accent4>
          <a:srgbClr val="DCDCDC"/>
        </a:accent4>
        <a:accent5>
          <a:srgbClr val="C5BFBC"/>
        </a:accent5>
        <a:accent6>
          <a:srgbClr val="805529"/>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BE0E3"/>
        </a:accent1>
        <a:accent2>
          <a:srgbClr val="386FA8"/>
        </a:accent2>
        <a:accent3>
          <a:srgbClr val="FFFFFF"/>
        </a:accent3>
        <a:accent4>
          <a:srgbClr val="000000"/>
        </a:accent4>
        <a:accent5>
          <a:srgbClr val="D9EDEE"/>
        </a:accent5>
        <a:accent6>
          <a:srgbClr val="316396"/>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BBE0E3"/>
        </a:accent1>
        <a:accent2>
          <a:srgbClr val="3875A8"/>
        </a:accent2>
        <a:accent3>
          <a:srgbClr val="FFFFFF"/>
        </a:accent3>
        <a:accent4>
          <a:srgbClr val="000000"/>
        </a:accent4>
        <a:accent5>
          <a:srgbClr val="D9EDEE"/>
        </a:accent5>
        <a:accent6>
          <a:srgbClr val="316896"/>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1776</Words>
  <Application>Microsoft Office PowerPoint</Application>
  <PresentationFormat>宽屏</PresentationFormat>
  <Paragraphs>172</Paragraphs>
  <Slides>28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仿宋</vt:lpstr>
      <vt:lpstr>黑体</vt:lpstr>
      <vt:lpstr>华文新魏</vt:lpstr>
      <vt:lpstr>宋体</vt:lpstr>
      <vt:lpstr>微软雅黑</vt:lpstr>
      <vt:lpstr>Arial</vt:lpstr>
      <vt:lpstr>Calibri</vt:lpstr>
      <vt:lpstr>Times New Roman</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2023-01-16T22:37:07Z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29701AF4B51D48998E80D6ADABA0210D</vt:lpwstr>
  </property>
  <property fmtid="{A09F084E-AD41-489F-8076-AA5BE3082BCA}" pid="100">
    <vt:ui4>5</vt:ui4>
  </property>
  <property fmtid="{64440492-4C8B-11D1-8B70-080036B11A03}" pid="11">
    <vt:lpwstr>www.2ppt.com-爱PPT提供资源下载</vt:lpwstr>
  </property>
</Properties>
</file>