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332" r:id="rId4"/>
    <p:sldId id="300" r:id="rId5"/>
    <p:sldId id="328" r:id="rId6"/>
    <p:sldId id="260" r:id="rId7"/>
    <p:sldId id="333" r:id="rId8"/>
    <p:sldId id="284" r:id="rId9"/>
    <p:sldId id="286" r:id="rId10"/>
    <p:sldId id="319" r:id="rId11"/>
    <p:sldId id="317" r:id="rId12"/>
    <p:sldId id="324" r:id="rId13"/>
    <p:sldId id="280" r:id="rId14"/>
    <p:sldId id="323" r:id="rId15"/>
    <p:sldId id="327" r:id="rId16"/>
    <p:sldId id="291" r:id="rId17"/>
    <p:sldId id="297" r:id="rId18"/>
    <p:sldId id="315" r:id="rId19"/>
    <p:sldId id="331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2159">
          <p15:clr>
            <a:srgbClr val="A4A3A4"/>
          </p15:clr>
        </p15:guide>
        <p15:guide id="3" pos="3840">
          <p15:clr>
            <a:srgbClr val="A4A3A4"/>
          </p15:clr>
        </p15:guide>
        <p15:guide id="4" pos="55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>
        <p:scale>
          <a:sx n="100" d="100"/>
          <a:sy n="100" d="100"/>
        </p:scale>
        <p:origin x="-954" y="-432"/>
      </p:cViewPr>
      <p:guideLst>
        <p:guide orient="horz" pos="2160"/>
        <p:guide orient="horz" pos="2159"/>
        <p:guide pos="3840"/>
        <p:guide pos="5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6" y="489775"/>
            <a:ext cx="470054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第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五</a:t>
            </a: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单元  年</a:t>
            </a: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、月、日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67834" y="1908211"/>
            <a:ext cx="7324166" cy="117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5.3  24</a:t>
            </a:r>
            <a:r>
              <a:rPr lang="zh-CN" altLang="en-US" sz="5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时计时法</a:t>
            </a:r>
          </a:p>
        </p:txBody>
      </p:sp>
      <p:pic>
        <p:nvPicPr>
          <p:cNvPr id="4100" name="Picture 4" descr="http://i02.pictn.sogoucdn.com/beb395fc9582c9a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600" y="2063203"/>
            <a:ext cx="4602234" cy="3542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jydoc.com/uploads/jydoc/p03001/20090310100551987.jp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6070559" y="3433829"/>
            <a:ext cx="5001095" cy="192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2550" y="5892329"/>
            <a:ext cx="1218945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43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95422" y="3566118"/>
            <a:ext cx="1829145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787634" y="1257973"/>
            <a:ext cx="64759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88531" y="3214262"/>
            <a:ext cx="116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8204" y="3770056"/>
            <a:ext cx="206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17025" y="2134188"/>
            <a:ext cx="734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6219" y="2663088"/>
            <a:ext cx="161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13113" y="5018530"/>
            <a:ext cx="7432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          ）      上午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        ）</a:t>
            </a:r>
          </a:p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晚上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          ）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凌晨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        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1198" y="4158843"/>
            <a:ext cx="64759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时记时法表示下列时刻。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5598" y="2001120"/>
            <a:ext cx="6443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时。   （     ） 　　</a:t>
            </a:r>
          </a:p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）今天的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时，就是昨天的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时。 （    ） 　　</a:t>
            </a:r>
          </a:p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）一昼夜，时针走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圈。   （    ） 　　</a:t>
            </a:r>
          </a:p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）一昼夜，时针走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圈。  （    ） 　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55451" y="5163478"/>
            <a:ext cx="206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8623" y="5163479"/>
            <a:ext cx="2222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20267" y="5691919"/>
            <a:ext cx="206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23:00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7763" y="5701723"/>
            <a:ext cx="206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0" grpId="0"/>
      <p:bldP spid="21" grpId="0"/>
      <p:bldP spid="11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159" y="1317798"/>
            <a:ext cx="79169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时计时法转化为普通计时法。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00542" y="1905445"/>
            <a:ext cx="10498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：用普通记时法表示下列时时刻。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1774139" y="4335693"/>
            <a:ext cx="8983507" cy="2535770"/>
            <a:chOff x="1490755" y="4528279"/>
            <a:chExt cx="5153163" cy="194284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9794" y="4528279"/>
              <a:ext cx="5075086" cy="1799386"/>
            </a:xfrm>
            <a:prstGeom prst="rect">
              <a:avLst/>
            </a:prstGeom>
          </p:spPr>
        </p:pic>
        <p:sp>
          <p:nvSpPr>
            <p:cNvPr id="19" name="TextBox 9"/>
            <p:cNvSpPr txBox="1"/>
            <p:nvPr/>
          </p:nvSpPr>
          <p:spPr>
            <a:xfrm>
              <a:off x="1490755" y="4552833"/>
              <a:ext cx="5153163" cy="19182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时计时法表示的时刻超过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时的，就表示指针转到了第二圈，表示下午的时刻，所以，第二圈的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时计时法转换成普通计时法，就要减去第一圈的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个小时，才能看出时针在第二圈转了几小时，也就是时针指到了几时。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769767" y="2495473"/>
            <a:ext cx="811382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marL="987425" indent="-987425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  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）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87425" indent="-987425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8483" y="2642464"/>
            <a:ext cx="29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32310" y="3197208"/>
            <a:ext cx="1911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晚上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12:00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0047" y="2634443"/>
            <a:ext cx="239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7:00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99794" y="3170314"/>
            <a:ext cx="154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5554" y="3726108"/>
            <a:ext cx="183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晚上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10:40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02605" y="3712660"/>
            <a:ext cx="154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1:50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5485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pic>
        <p:nvPicPr>
          <p:cNvPr id="43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95422" y="3552671"/>
            <a:ext cx="1829145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87634" y="1257973"/>
            <a:ext cx="64759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判断。 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16120" y="3698043"/>
            <a:ext cx="116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√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95960" y="3131346"/>
            <a:ext cx="206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82000" y="2050425"/>
            <a:ext cx="734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9854" y="2576815"/>
            <a:ext cx="16113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×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40007" y="4789931"/>
            <a:ext cx="74328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marL="987425" indent="-987425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 marL="987425" indent="-987425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1198" y="4158843"/>
            <a:ext cx="804386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小练习：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用普通记时法表示下列时时刻。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1469" y="1906991"/>
            <a:ext cx="6443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时。            （     ） 　　</a:t>
            </a:r>
          </a:p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）小军下午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时到达学校。   （    ） 　　</a:t>
            </a:r>
          </a:p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）一昼夜，分针走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圈。    （    ） 　　</a:t>
            </a:r>
          </a:p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）一昼夜，分针走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圈。    （    ）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396546" y="4932645"/>
            <a:ext cx="206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4:00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16152" y="4897507"/>
            <a:ext cx="2222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34777" y="5470890"/>
            <a:ext cx="206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中午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00946" y="5470890"/>
            <a:ext cx="206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750984" y="6002192"/>
            <a:ext cx="206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11:40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99613" y="6013389"/>
            <a:ext cx="2069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5:50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6" grpId="0"/>
      <p:bldP spid="20" grpId="0"/>
      <p:bldP spid="21" grpId="0"/>
      <p:bldP spid="22" grpId="0"/>
      <p:bldP spid="23" grpId="0"/>
      <p:bldP spid="36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318582" y="2304085"/>
          <a:ext cx="10259336" cy="1400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9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7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4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25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4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74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02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上午</a:t>
                      </a:r>
                      <a:r>
                        <a:rPr lang="en-US" altLang="zh-CN" sz="2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</a:t>
                      </a:r>
                      <a:r>
                        <a:rPr lang="zh-CN" altLang="en-US" sz="2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</a:t>
                      </a:r>
                      <a:endParaRPr lang="zh-CN" altLang="en-US" sz="2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altLang="en-US" sz="2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晚上</a:t>
                      </a:r>
                      <a:r>
                        <a:rPr lang="en-US" altLang="zh-CN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</a:t>
                      </a:r>
                      <a:r>
                        <a:rPr lang="en-US" altLang="zh-CN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30</a:t>
                      </a: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endParaRPr lang="zh-CN" altLang="en-US" sz="2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altLang="en-US" sz="2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凌晨</a:t>
                      </a:r>
                      <a:r>
                        <a:rPr lang="en-US" altLang="zh-CN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</a:t>
                      </a:r>
                      <a:endParaRPr lang="zh-CN" altLang="en-US" sz="2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altLang="en-US" sz="2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2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altLang="en-US" sz="2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</a:t>
                      </a: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</a:t>
                      </a:r>
                      <a:r>
                        <a:rPr lang="en-US" altLang="zh-CN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</a:t>
                      </a: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endParaRPr lang="zh-CN" altLang="en-US" sz="2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altLang="en-US" sz="2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</a:t>
                      </a:r>
                      <a:r>
                        <a:rPr lang="en-US" altLang="zh-CN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</a:t>
                      </a: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endParaRPr lang="zh-CN" altLang="en-US" sz="2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z="2200" kern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 </a:t>
                      </a:r>
                      <a:endParaRPr lang="zh-CN" altLang="en-US" sz="2200" kern="10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35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2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18</a:t>
                      </a:r>
                      <a:r>
                        <a:rPr lang="zh-CN" altLang="en-US" sz="2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</a:t>
                      </a:r>
                      <a:r>
                        <a:rPr lang="en-US" altLang="zh-CN" sz="2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</a:t>
                      </a:r>
                      <a:r>
                        <a:rPr lang="zh-CN" altLang="en-US" sz="2200" kern="0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</a:t>
                      </a:r>
                      <a:endParaRPr lang="zh-CN" altLang="en-US" sz="2200" kern="1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68580" marR="685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20521" y="1231808"/>
            <a:ext cx="6965326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填表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：普通记时法和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时记时法互换。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pic>
        <p:nvPicPr>
          <p:cNvPr id="31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234724" y="4611088"/>
            <a:ext cx="1719710" cy="17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723468" y="3032680"/>
            <a:ext cx="1678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846914" y="2409604"/>
            <a:ext cx="2392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39713" y="3041586"/>
            <a:ext cx="1566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23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25911" y="2383525"/>
            <a:ext cx="19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667103" y="3049488"/>
            <a:ext cx="1441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55207" y="2409603"/>
            <a:ext cx="21513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29661" y="4244867"/>
            <a:ext cx="8235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   晚上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傍晚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26337" y="4380256"/>
            <a:ext cx="2316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74394" y="4366809"/>
            <a:ext cx="1605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242004" y="4918091"/>
            <a:ext cx="285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38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081945" y="4931538"/>
            <a:ext cx="2053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38766" y="3511153"/>
            <a:ext cx="6965326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改写成另一种记时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2" grpId="0"/>
      <p:bldP spid="33" grpId="0"/>
      <p:bldP spid="37" grpId="0"/>
      <p:bldP spid="38" grpId="0"/>
      <p:bldP spid="40" grpId="0"/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5322" y="1396088"/>
            <a:ext cx="113808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7:50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15:30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是上午（  ）时（  ）分到下午（  ）时（  ）分。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分到下午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分是（  ）时（  ）分到（  ）时（  ）分。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5. 21:00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，钟面上的时针指向（  ）。</a:t>
            </a: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pic>
        <p:nvPicPr>
          <p:cNvPr id="31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998519" y="4244867"/>
            <a:ext cx="1976786" cy="197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476356" y="1570356"/>
            <a:ext cx="248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7     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11544" y="1571871"/>
            <a:ext cx="248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     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19992" y="2202413"/>
            <a:ext cx="248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8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02145" y="2207811"/>
            <a:ext cx="2489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16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55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94071" y="2827038"/>
            <a:ext cx="7769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766" y="3174978"/>
            <a:ext cx="6965326" cy="774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连一连。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29661" y="4244867"/>
            <a:ext cx="54413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  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  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1788459" y="4731122"/>
            <a:ext cx="2339788" cy="7821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1788459" y="4731122"/>
            <a:ext cx="2339788" cy="78217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6" grpId="0"/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8766" y="1373072"/>
            <a:ext cx="6965326" cy="774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看到这些牌子，你能了解到哪些信息？</a:t>
            </a:r>
          </a:p>
        </p:txBody>
      </p:sp>
      <p:pic>
        <p:nvPicPr>
          <p:cNvPr id="6146" name="Picture 2" descr="C:\Users\ADMINI~1\AppData\Local\Temp\ksohtml\wpsE02F.tmp.png"/>
          <p:cNvPicPr>
            <a:picLocks noChangeAspect="1" noChangeArrowheads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 bwMode="auto">
          <a:xfrm>
            <a:off x="1130325" y="2263588"/>
            <a:ext cx="2194766" cy="237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24348" y="4985372"/>
            <a:ext cx="3992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分到下午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</a:p>
        </p:txBody>
      </p:sp>
      <p:pic>
        <p:nvPicPr>
          <p:cNvPr id="19" name="Picture 2" descr="C:\Users\ADMINI~1\AppData\Local\Temp\ksohtml\wpsE02F.tmp.png"/>
          <p:cNvPicPr>
            <a:picLocks noChangeAspect="1" noChangeArrowheads="1"/>
          </p:cNvPicPr>
          <p:nvPr/>
        </p:nvPicPr>
        <p:blipFill rotWithShape="1">
          <a:blip r:embed="rId4" cstate="email"/>
          <a:srcRect/>
          <a:stretch>
            <a:fillRect/>
          </a:stretch>
        </p:blipFill>
        <p:spPr bwMode="auto">
          <a:xfrm>
            <a:off x="4960333" y="2147193"/>
            <a:ext cx="2992583" cy="237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DMINI~1\AppData\Local\Temp\ksohtml\wpsE02F.tmp.png"/>
          <p:cNvPicPr>
            <a:picLocks noChangeAspect="1" noChangeArrowheads="1"/>
          </p:cNvPicPr>
          <p:nvPr/>
        </p:nvPicPr>
        <p:blipFill rotWithShape="1">
          <a:blip r:embed="rId5" cstate="email"/>
          <a:srcRect/>
          <a:stretch>
            <a:fillRect/>
          </a:stretch>
        </p:blipFill>
        <p:spPr bwMode="auto">
          <a:xfrm>
            <a:off x="9265023" y="2147194"/>
            <a:ext cx="2586274" cy="2375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4322033" y="4985371"/>
            <a:ext cx="4206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分到下午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293397" y="4987619"/>
            <a:ext cx="38986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分到晚上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830128" y="1422740"/>
            <a:ext cx="6080152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改写成另一种计时法。</a:t>
            </a:r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73629" y="2551974"/>
            <a:ext cx="161363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356016" y="4013371"/>
            <a:ext cx="25071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晚上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279777" y="4026818"/>
            <a:ext cx="321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67837" y="2546503"/>
            <a:ext cx="161363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302228" y="3270432"/>
            <a:ext cx="161363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38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03271" y="3294821"/>
            <a:ext cx="1613632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31" name="Picture 2" descr="http://i01.pic.sogou.com/196f12f71d7f14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19447" y="3714187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1007035" y="2405166"/>
            <a:ext cx="73937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晚上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）   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38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）            傍晚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）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19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0" grpId="0"/>
      <p:bldP spid="42" grpId="0"/>
      <p:bldP spid="20" grpId="0"/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01.pic.sogou.com/196f12f71d7f141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86682" y="3981449"/>
            <a:ext cx="205740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6981" y="1157531"/>
            <a:ext cx="7049850" cy="7741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时记时法表示下列时刻。 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96080" y="2023180"/>
            <a:ext cx="979847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45283" y="2772716"/>
            <a:ext cx="979847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864818" y="2023179"/>
            <a:ext cx="979847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91712" y="2759268"/>
            <a:ext cx="979847" cy="559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7035" y="1880733"/>
            <a:ext cx="7393752" cy="1458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      ）      上午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      ）　</a:t>
            </a:r>
          </a:p>
          <a:p>
            <a:pPr>
              <a:lnSpc>
                <a:spcPct val="20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晚上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     ）      夜里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     ） 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6981" y="3332485"/>
            <a:ext cx="7049850" cy="781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下图中采用的是哪种记时法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lang="zh-CN" altLang="en-US" sz="2800" dirty="0"/>
          </a:p>
        </p:txBody>
      </p:sp>
      <p:pic>
        <p:nvPicPr>
          <p:cNvPr id="8194" name="Picture 2" descr="C:\Users\ADMINI~1\AppData\Local\Temp\ksohtml\wpsC14B.tm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7689" y="4288729"/>
            <a:ext cx="2862827" cy="1978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968772" y="4707713"/>
            <a:ext cx="3553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】24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时记时法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9" grpId="0"/>
      <p:bldP spid="27" grpId="0"/>
      <p:bldP spid="28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2" y="1287423"/>
            <a:ext cx="8408003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你能用另一种记时法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表示图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中的时间吗？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7363" y="4718637"/>
            <a:ext cx="67540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第一次：上午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～上午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30  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第二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次：上午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～下午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30  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第三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次：下午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～晚上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 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Picture 2" descr="C:\Users\ADMINI~1\AppData\Local\Temp\ksohtml\wpsC14B.t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0705" y="2112481"/>
            <a:ext cx="3804907" cy="262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98634" y="3130638"/>
            <a:ext cx="1829145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7362" y="1287423"/>
            <a:ext cx="2827473" cy="88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2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．发散思维。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1499527" y="1979476"/>
            <a:ext cx="9609874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红星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小学上午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开始第一节课，每节课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分，课间休息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分钟。请你写出上午三节课的作息时间。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68460" y="3225708"/>
            <a:ext cx="95489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第一节课：上午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～上午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00  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第二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节课：上午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～上午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  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第三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节课：上午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～上午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  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或   第一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节课：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00  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第二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节课：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50   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第三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节课：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10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98634" y="3130638"/>
            <a:ext cx="1829145" cy="3175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817522" y="1823782"/>
            <a:ext cx="102183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．你们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都喜欢看什么节目，能说说你喜欢的电视节目是从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什么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时候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开始播吗？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8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117003" y="2700286"/>
            <a:ext cx="1578328" cy="322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9"/>
          <p:cNvSpPr txBox="1"/>
          <p:nvPr/>
        </p:nvSpPr>
        <p:spPr>
          <a:xfrm>
            <a:off x="1210485" y="2882957"/>
            <a:ext cx="539202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09:25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动物世界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16:43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第一动画乐园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15:00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熊出没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19:00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新闻联播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……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817521" y="1178326"/>
            <a:ext cx="10451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．这里有一张电视台的节目预报表，节目预报表上的时间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又是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怎么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表示的呢，大家一起来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看一看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pic>
        <p:nvPicPr>
          <p:cNvPr id="8" name="Picture 2" descr="C:\Users\Administrator\Desktop\234742-1212251G2528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452475" y="2315450"/>
            <a:ext cx="1578328" cy="322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9"/>
          <p:cNvSpPr txBox="1"/>
          <p:nvPr/>
        </p:nvSpPr>
        <p:spPr>
          <a:xfrm>
            <a:off x="1537926" y="5474852"/>
            <a:ext cx="9851733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43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等也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是一种记时的方法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，这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就是我们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今天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一起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来研究的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时记时法。</a:t>
            </a:r>
            <a:endParaRPr lang="en-US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049" name="Picture 1" descr="C:\Users\Administrator\AppData\Roaming\Tencent\Users\810731822\QQ\WinTemp\RichOle\S2C37C2{VVKW8M1Y_3JH4TF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12569" y="2191094"/>
            <a:ext cx="5616407" cy="3352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911651" y="1530773"/>
            <a:ext cx="81113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大家知道一天是从什么时刻开始的么？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15" name="TextBox 9"/>
          <p:cNvSpPr txBox="1"/>
          <p:nvPr/>
        </p:nvSpPr>
        <p:spPr>
          <a:xfrm>
            <a:off x="1553580" y="2428793"/>
            <a:ext cx="84105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到了夜里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时，就表示这一天结束了，同时又表示新的一天开始了。作为新的一天的开始，我们一般又把夜里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时说成凌晨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时。</a:t>
            </a:r>
            <a:endParaRPr lang="en-US" altLang="zh-CN" sz="2400" dirty="0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TextBox 9"/>
          <p:cNvSpPr txBox="1"/>
          <p:nvPr/>
        </p:nvSpPr>
        <p:spPr>
          <a:xfrm>
            <a:off x="1466592" y="4526268"/>
            <a:ext cx="8303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一天的开始是凌晨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时。凌晨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时我们通常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在睡觉。</a:t>
            </a:r>
            <a:endParaRPr lang="en-US" altLang="zh-CN" sz="24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9433400" y="3728232"/>
            <a:ext cx="2501434" cy="2501434"/>
          </a:xfrm>
          <a:prstGeom prst="ellipse">
            <a:avLst/>
          </a:prstGeom>
          <a:blipFill dpi="0" rotWithShape="1">
            <a:blip r:embed="rId3"/>
            <a:srcRect/>
            <a:tile tx="-247650" ty="-12065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04.pictn.sogoucdn.com/4af3d1248e642017"/>
          <p:cNvPicPr>
            <a:picLocks noChangeAspect="1" noChangeArrowheads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 bwMode="auto">
          <a:xfrm>
            <a:off x="8563857" y="4875036"/>
            <a:ext cx="20209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" name="TextBox 9"/>
          <p:cNvSpPr txBox="1"/>
          <p:nvPr/>
        </p:nvSpPr>
        <p:spPr>
          <a:xfrm>
            <a:off x="843645" y="1592505"/>
            <a:ext cx="1103010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回想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一下一天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里，钟面上的时针转了几圈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？第一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圈是从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什么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987425" indent="-987425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时候开始到什么时候结束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一天一共有多少个小时？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65641" y="3786592"/>
            <a:ext cx="98315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从凌晨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时到中午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时，是一天中的前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个小时，我们也可以用直接用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时到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时来表示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从中午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时到夜里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时，是一天中的后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个小时，可以接着用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直到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时表示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chemeClr val="accent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8746" y="3064805"/>
            <a:ext cx="817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答案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】1.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两圈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;2.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第一圈从凌晨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时到中午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点；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3.24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小时。</a:t>
            </a:r>
            <a:endParaRPr lang="en-US" altLang="zh-CN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i02.pictn.sogoucdn.com/bc3dba840fc6a5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78673" y="2982210"/>
            <a:ext cx="2236414" cy="2236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77733" y="5042497"/>
            <a:ext cx="8537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结论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为了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时记时法区别，我们把这种我们熟悉的记时方法叫普通记时法。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7887" y="1259313"/>
            <a:ext cx="96377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思考：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时记时法与普通记时法的转化方法。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7734" y="3207008"/>
            <a:ext cx="5888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时记时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法               普通</a:t>
            </a:r>
            <a:r>
              <a:rPr lang="zh-CN" altLang="en-US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记时法</a:t>
            </a:r>
            <a:endParaRPr lang="zh-CN" alt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64112" y="1902695"/>
            <a:ext cx="10673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就是用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时记时法表示的时刻，像下午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时、晚上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时就是生活中的普通的记时方法。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65623" y="3722461"/>
            <a:ext cx="5452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8:00           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上午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8:00 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14:00   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2:00</a:t>
            </a:r>
          </a:p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16:00     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        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下午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4:00 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1716" y="1779687"/>
            <a:ext cx="108575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tabLst>
                <a:tab pos="899795" algn="l"/>
              </a:tabLst>
            </a:pP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补充</a:t>
            </a:r>
            <a:r>
              <a:rPr lang="en-US" altLang="zh-CN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】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“记时法”和“计时法”，无论是“记录”时间的方法还是“计算”时间的方法，有一点可以肯定的就是记时法（计时法）是地道的生活常识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 “记时法”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所用的“计数法”很不寻常，有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进制（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=60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……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），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进制（一星期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=7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天），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进制（从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数到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后，又返回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开始数，） 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进制（从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数到从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数到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24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后，就又从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开始数）这些“计数法”的共性是“循环计数”</a:t>
            </a:r>
            <a:r>
              <a:rPr lang="zh-CN" altLang="en-US" sz="2400" dirty="0" smtClean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。从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对应的观点看，“多对应于一”，存在着不确定性，可能发生歧义，这是缺陷；但这正是“周期记时法”的“循环计数”特点，老是那几个数，循环往复，便于记忆、容易应用，只是与“</a:t>
            </a:r>
            <a:r>
              <a:rPr lang="en-US" altLang="zh-CN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en-US" sz="2400" dirty="0">
                <a:solidFill>
                  <a:schemeClr val="accent1">
                    <a:lumMod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进制计数法”的习惯不符，讲道理不容易，这构成了学生学习的困难，是难点。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77887" y="1124843"/>
            <a:ext cx="9637713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资料补充：记时法</a:t>
            </a:r>
            <a:endParaRPr lang="en-US" altLang="zh-CN" sz="28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003" y="981635"/>
            <a:ext cx="10356931" cy="5545381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99281" y="1445978"/>
            <a:ext cx="81867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时记时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法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24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时记时法                普通记时法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8:00                     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上午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8:00 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14:00                   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下午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2:00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16:00                    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下午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4:00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57499" y="4106593"/>
            <a:ext cx="88702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、半夜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时也叫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时计时法：在一天里，钟表上时针正好走两圈，共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小时，采用从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到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时的计时法，叫做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时计时法</a:t>
            </a:r>
            <a:r>
              <a:rPr lang="zh-CN" altLang="en-US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0160" y="1240524"/>
            <a:ext cx="10229875" cy="81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将普通计时法转化为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时计时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法。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10160" y="1922058"/>
            <a:ext cx="74328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例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时记时法表示下列时刻。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7" name="Picture 2" descr="http://i02.pic.sogou.com/8ccf023196e5f37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137680" y="1910687"/>
            <a:ext cx="1563782" cy="156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组合 14"/>
          <p:cNvGrpSpPr/>
          <p:nvPr/>
        </p:nvGrpSpPr>
        <p:grpSpPr>
          <a:xfrm>
            <a:off x="1811562" y="4308795"/>
            <a:ext cx="8915396" cy="2341514"/>
            <a:chOff x="1576487" y="4715176"/>
            <a:chExt cx="5075086" cy="1836884"/>
          </a:xfrm>
        </p:grpSpPr>
        <p:pic>
          <p:nvPicPr>
            <p:cNvPr id="18" name="图片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76487" y="4752674"/>
              <a:ext cx="5075086" cy="1799386"/>
            </a:xfrm>
            <a:prstGeom prst="rect">
              <a:avLst/>
            </a:prstGeom>
          </p:spPr>
        </p:pic>
        <p:sp>
          <p:nvSpPr>
            <p:cNvPr id="19" name="TextBox 9"/>
            <p:cNvSpPr txBox="1"/>
            <p:nvPr/>
          </p:nvSpPr>
          <p:spPr>
            <a:xfrm>
              <a:off x="1604848" y="4715176"/>
              <a:ext cx="5039070" cy="18108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【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解析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】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时针一天走两圈，第一圈是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时记时法的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0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～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时，第二圈是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时记时法的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～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时，实际上是把第一圈重复走了一遍，也就是说中午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点以后的时间用</a:t>
              </a:r>
              <a:r>
                <a:rPr lang="en-US" altLang="zh-CN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24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时记时法表示就是在“</a:t>
              </a:r>
              <a:r>
                <a:rPr lang="en-US" altLang="zh-CN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12</a:t>
              </a:r>
              <a:r>
                <a:rPr lang="zh-CN" altLang="en-US" sz="2400" dirty="0" smtClean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”的</a:t>
              </a:r>
              <a:r>
                <a:rPr lang="zh-CN" altLang="en-US" sz="2400" dirty="0">
                  <a:solidFill>
                    <a:schemeClr val="bg1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基础上依次相加而得。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69768" y="2629943"/>
            <a:ext cx="7432886" cy="1689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        ）         </a:t>
            </a:r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上午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        ）</a:t>
            </a:r>
          </a:p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晚上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        ）        凌晨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时是（         ）</a:t>
            </a:r>
          </a:p>
          <a:p>
            <a:pPr marL="987425" indent="-987425">
              <a:lnSpc>
                <a:spcPct val="150000"/>
              </a:lnSpc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下午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时半是（          ）      凌晨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分（       ）</a:t>
            </a:r>
            <a:endParaRPr lang="en-US" altLang="zh-CN" sz="24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77765" y="2768914"/>
            <a:ext cx="11669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86162" y="3297424"/>
            <a:ext cx="154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22:00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61966" y="2768914"/>
            <a:ext cx="2395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76310" y="3304784"/>
            <a:ext cx="154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2:00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3459" y="3847131"/>
            <a:ext cx="154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17:30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604310" y="3847130"/>
            <a:ext cx="1546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4:20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1563</Words>
  <Application>Microsoft Office PowerPoint</Application>
  <PresentationFormat>宽屏</PresentationFormat>
  <Paragraphs>197</Paragraphs>
  <Slides>19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楷体</vt:lpstr>
      <vt:lpstr>宋体</vt:lpstr>
      <vt:lpstr>微软雅黑</vt:lpstr>
      <vt:lpstr>Arial</vt:lpstr>
      <vt:lpstr>Calibri</vt:lpstr>
      <vt:lpstr>Calibri Light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2023-01-16T22:37:17Z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89CB92C061D240738ACDC7277F0DFA91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