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3" r:id="rId3"/>
    <p:sldId id="325" r:id="rId4"/>
    <p:sldId id="327" r:id="rId5"/>
    <p:sldId id="328" r:id="rId6"/>
    <p:sldId id="326" r:id="rId7"/>
    <p:sldId id="329" r:id="rId8"/>
    <p:sldId id="299" r:id="rId9"/>
    <p:sldId id="303" r:id="rId10"/>
    <p:sldId id="310" r:id="rId11"/>
    <p:sldId id="330" r:id="rId12"/>
    <p:sldId id="331" r:id="rId13"/>
    <p:sldId id="332" r:id="rId14"/>
    <p:sldId id="312" r:id="rId15"/>
    <p:sldId id="296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1F9"/>
    <a:srgbClr val="A1C9ED"/>
    <a:srgbClr val="333333"/>
    <a:srgbClr val="5F5F5F"/>
    <a:srgbClr val="808080"/>
    <a:srgbClr val="B2B2B2"/>
    <a:srgbClr val="4772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E7F2D7-C1D4-4606-83C8-7B0A65EA27EF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D6069C-6F3E-47EE-B26E-E429D7D5F8D4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D6069C-6F3E-47EE-B26E-E429D7D5F8D4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C6FAC-B756-4E4D-BFFD-A16DB930EB44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BFC3-8B08-4ADA-8295-FF9A2C5EF6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0B03-2B84-43D3-8DD7-08EB87AC56D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1B3D-87EE-4888-AE89-FDCF11B8E86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5113" y="187325"/>
            <a:ext cx="2071687" cy="58340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87325"/>
            <a:ext cx="6067425" cy="58340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E028-5296-4AFF-BA8E-A173B301764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F3F09-A865-4B4F-B722-FBEC99E6F4D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05D45-0142-464E-AC19-E5EC2E9018E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BABE5-3D17-4CB4-9BFF-5B46E5D8C7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D340A-4B5F-4193-8F1D-0F436141BC1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9814C-48BF-4C1C-8DB6-BC99CF171C8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E7142-1856-440E-BC8D-567F791EC52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BE81-BA68-4B62-BF14-647B2812D92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387B-0E3A-43B9-B5D3-6F8F38CFD44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7A67-EC38-4229-801A-BB18E4BB485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789A9-8847-4FA0-A3F4-4D25959F260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84D28-48D2-4317-8D36-7C8344E5572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A4735-5B95-46DF-8BA2-9A8D2737A07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A922B-E7EA-47EF-B97B-50F296E3637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E5E7-785F-4A89-8F47-AB309D57479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605F1-F645-4983-B687-26525BDD6AA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AC62E-3475-4F59-B668-3A8C9B8077A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3A770-D5D1-4491-A3BB-26751E0C1C2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7325"/>
            <a:ext cx="82296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54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6FBF8BA9-3AA8-4286-AB4B-58AEA34EF88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4DF5BF00-ACF4-4AE2-B689-4768E906691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anose="020F0502020204030204" pitchFamily="34" charset="0"/>
          <a:ea typeface="黑体" panose="0201060906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389608" y="1052736"/>
            <a:ext cx="6318250" cy="20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4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45</a:t>
            </a:r>
          </a:p>
          <a:p>
            <a:pPr>
              <a:lnSpc>
                <a:spcPct val="150000"/>
              </a:lnSpc>
            </a:pPr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Let’s Sort Garbage</a:t>
            </a:r>
            <a:endParaRPr lang="zh-CN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87727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323850" y="3933825"/>
            <a:ext cx="84296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It</a:t>
            </a:r>
            <a:r>
              <a:rPr lang="en-US" altLang="zh-CN" sz="2800" dirty="0"/>
              <a:t> is a waste to use paper only on one side.</a:t>
            </a:r>
            <a:endParaRPr lang="zh-CN" altLang="en-US" sz="2800" dirty="0"/>
          </a:p>
        </p:txBody>
      </p:sp>
      <p:sp>
        <p:nvSpPr>
          <p:cNvPr id="14342" name="圆角矩形 3"/>
          <p:cNvSpPr>
            <a:spLocks noChangeArrowheads="1"/>
          </p:cNvSpPr>
          <p:nvPr/>
        </p:nvSpPr>
        <p:spPr bwMode="auto">
          <a:xfrm>
            <a:off x="2268538" y="3860800"/>
            <a:ext cx="4929187" cy="642938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2924175"/>
            <a:ext cx="47863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It</a:t>
            </a:r>
            <a:r>
              <a:rPr lang="en-US" altLang="zh-CN" sz="2800" dirty="0"/>
              <a:t> is not right to waste things.</a:t>
            </a:r>
            <a:endParaRPr lang="zh-CN" altLang="en-US" sz="2800" dirty="0"/>
          </a:p>
        </p:txBody>
      </p:sp>
      <p:sp>
        <p:nvSpPr>
          <p:cNvPr id="6" name="圆角矩形 5"/>
          <p:cNvSpPr>
            <a:spLocks noChangeArrowheads="1"/>
          </p:cNvSpPr>
          <p:nvPr/>
        </p:nvSpPr>
        <p:spPr bwMode="auto">
          <a:xfrm>
            <a:off x="2484438" y="2852738"/>
            <a:ext cx="2643187" cy="642937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7" name="TextBox 6"/>
          <p:cNvSpPr txBox="1">
            <a:spLocks noChangeArrowheads="1"/>
          </p:cNvSpPr>
          <p:nvPr/>
        </p:nvSpPr>
        <p:spPr bwMode="auto">
          <a:xfrm>
            <a:off x="179388" y="1989138"/>
            <a:ext cx="84296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FF0000"/>
                </a:solidFill>
              </a:rPr>
              <a:t>It</a:t>
            </a:r>
            <a:r>
              <a:rPr lang="en-US" altLang="zh-CN" sz="2800" dirty="0"/>
              <a:t> is dangerous to leave broken glass on the ground.</a:t>
            </a:r>
            <a:endParaRPr lang="zh-CN" altLang="en-US" sz="2800" dirty="0"/>
          </a:p>
        </p:txBody>
      </p:sp>
      <p:sp>
        <p:nvSpPr>
          <p:cNvPr id="17418" name="圆角矩形 7"/>
          <p:cNvSpPr>
            <a:spLocks noChangeArrowheads="1"/>
          </p:cNvSpPr>
          <p:nvPr/>
        </p:nvSpPr>
        <p:spPr bwMode="auto">
          <a:xfrm>
            <a:off x="2627313" y="1916113"/>
            <a:ext cx="5929312" cy="642937"/>
          </a:xfrm>
          <a:prstGeom prst="roundRect">
            <a:avLst>
              <a:gd name="adj" fmla="val 16667"/>
            </a:avLst>
          </a:prstGeom>
          <a:noFill/>
          <a:ln w="25400" algn="ctr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矩形标注 8"/>
          <p:cNvSpPr>
            <a:spLocks noChangeArrowheads="1"/>
          </p:cNvSpPr>
          <p:nvPr/>
        </p:nvSpPr>
        <p:spPr bwMode="auto">
          <a:xfrm>
            <a:off x="179388" y="5300663"/>
            <a:ext cx="8029575" cy="1008062"/>
          </a:xfrm>
          <a:prstGeom prst="wedgeRectCallout">
            <a:avLst>
              <a:gd name="adj1" fmla="val -35352"/>
              <a:gd name="adj2" fmla="val -118505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n-US" altLang="zh-CN" sz="2800" b="1" dirty="0"/>
              <a:t>“It” </a:t>
            </a:r>
          </a:p>
          <a:p>
            <a:r>
              <a:rPr lang="zh-CN" altLang="en-US" sz="2800" b="1" dirty="0"/>
              <a:t>可以指时间、天气、距离、和前面提到的事情</a:t>
            </a:r>
          </a:p>
        </p:txBody>
      </p:sp>
      <p:sp>
        <p:nvSpPr>
          <p:cNvPr id="4" name="椭圆 3"/>
          <p:cNvSpPr>
            <a:spLocks noChangeArrowheads="1"/>
          </p:cNvSpPr>
          <p:nvPr/>
        </p:nvSpPr>
        <p:spPr bwMode="auto">
          <a:xfrm>
            <a:off x="0" y="76200"/>
            <a:ext cx="6011863" cy="604838"/>
          </a:xfrm>
          <a:prstGeom prst="ellipse">
            <a:avLst/>
          </a:prstGeom>
          <a:gradFill rotWithShape="1">
            <a:gsLst>
              <a:gs pos="0">
                <a:srgbClr val="FFD521"/>
              </a:gs>
              <a:gs pos="100000">
                <a:srgbClr val="D2AA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 typeface="Wingdings" panose="05000000000000000000" pitchFamily="2" charset="2"/>
              <a:buNone/>
            </a:pPr>
            <a:endParaRPr lang="zh-CN" alt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anose="020F0502020204030204" pitchFamily="34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421" name="文本框 1"/>
          <p:cNvSpPr txBox="1">
            <a:spLocks noChangeArrowheads="1"/>
          </p:cNvSpPr>
          <p:nvPr/>
        </p:nvSpPr>
        <p:spPr bwMode="auto">
          <a:xfrm>
            <a:off x="373007" y="0"/>
            <a:ext cx="4738798" cy="73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活动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四</a:t>
            </a:r>
            <a:r>
              <a:rPr lang="zh-CN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：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Language points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53851" y="869927"/>
            <a:ext cx="8784977" cy="55399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1.Read the dialogue and find out other sentences with </a:t>
            </a:r>
            <a:r>
              <a:rPr lang="en-US" altLang="zh-CN" sz="2800" b="1" dirty="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it</a:t>
            </a:r>
            <a:endParaRPr lang="zh-CN" altLang="en-US" sz="2800" dirty="0">
              <a:solidFill>
                <a:srgbClr val="FF0000"/>
              </a:solidFill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文本占位符 1"/>
          <p:cNvSpPr>
            <a:spLocks noGrp="1"/>
          </p:cNvSpPr>
          <p:nvPr>
            <p:ph type="body" sz="quarter" idx="4294967295"/>
          </p:nvPr>
        </p:nvSpPr>
        <p:spPr>
          <a:xfrm>
            <a:off x="317500" y="833438"/>
            <a:ext cx="914400" cy="3810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zh-CN" sz="2800" b="1" smtClean="0">
                <a:solidFill>
                  <a:schemeClr val="bg1"/>
                </a:solidFill>
              </a:rPr>
              <a:t>1</a:t>
            </a:r>
            <a:endParaRPr lang="zh-CN" altLang="en-US" sz="2800" b="1" smtClean="0">
              <a:solidFill>
                <a:schemeClr val="bg1"/>
              </a:solidFill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333375"/>
            <a:ext cx="9144000" cy="298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3200" dirty="0">
                <a:latin typeface="Arial Narrow" panose="020B0606020202030204" pitchFamily="34" charset="0"/>
              </a:rPr>
              <a:t>2.Danny </a:t>
            </a:r>
            <a:r>
              <a:rPr lang="en-US" altLang="zh-CN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empties</a:t>
            </a:r>
            <a:r>
              <a:rPr lang="en-US" altLang="zh-CN" sz="3200" dirty="0">
                <a:latin typeface="Arial Narrow" panose="020B0606020202030204" pitchFamily="34" charset="0"/>
              </a:rPr>
              <a:t> two bags of garbage onto the floor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3200" dirty="0">
                <a:solidFill>
                  <a:srgbClr val="0000FF"/>
                </a:solidFill>
                <a:latin typeface="Arial Narrow" panose="020B0606020202030204" pitchFamily="34" charset="0"/>
              </a:rPr>
              <a:t>【</a:t>
            </a:r>
            <a:r>
              <a:rPr lang="zh-CN" altLang="en-US" sz="3200" dirty="0">
                <a:solidFill>
                  <a:srgbClr val="0000FF"/>
                </a:solidFill>
                <a:latin typeface="Arial Narrow" panose="020B0606020202030204" pitchFamily="34" charset="0"/>
              </a:rPr>
              <a:t>点拨</a:t>
            </a:r>
            <a:r>
              <a:rPr lang="en-US" altLang="zh-CN" sz="3200" dirty="0">
                <a:solidFill>
                  <a:srgbClr val="0000FF"/>
                </a:solidFill>
                <a:latin typeface="Arial Narrow" panose="020B0606020202030204" pitchFamily="34" charset="0"/>
              </a:rPr>
              <a:t>】</a:t>
            </a:r>
            <a:r>
              <a:rPr lang="zh-CN" altLang="en-US" sz="3200" dirty="0">
                <a:latin typeface="Arial Narrow" panose="020B0606020202030204" pitchFamily="34" charset="0"/>
              </a:rPr>
              <a:t>此句中的</a:t>
            </a:r>
            <a:r>
              <a:rPr lang="en-US" altLang="zh-CN" sz="3200" dirty="0">
                <a:latin typeface="Arial Narrow" panose="020B0606020202030204" pitchFamily="34" charset="0"/>
              </a:rPr>
              <a:t>empty</a:t>
            </a:r>
            <a:r>
              <a:rPr lang="zh-CN" altLang="en-US" sz="3200" dirty="0">
                <a:latin typeface="Arial Narrow" panose="020B0606020202030204" pitchFamily="34" charset="0"/>
              </a:rPr>
              <a:t>为及物动词，意为“倒空；使</a:t>
            </a:r>
            <a:r>
              <a:rPr lang="en-US" altLang="zh-CN" sz="3200" dirty="0">
                <a:latin typeface="Arial Narrow" panose="020B0606020202030204" pitchFamily="34" charset="0"/>
              </a:rPr>
              <a:t>……</a:t>
            </a:r>
            <a:r>
              <a:rPr lang="zh-CN" altLang="en-US" sz="3200" dirty="0">
                <a:latin typeface="Arial Narrow" panose="020B0606020202030204" pitchFamily="34" charset="0"/>
              </a:rPr>
              <a:t>成为空的”，常和</a:t>
            </a:r>
            <a:r>
              <a:rPr lang="en-US" altLang="zh-CN" sz="3200" dirty="0">
                <a:latin typeface="Arial Narrow" panose="020B0606020202030204" pitchFamily="34" charset="0"/>
              </a:rPr>
              <a:t>from, onto</a:t>
            </a:r>
            <a:r>
              <a:rPr lang="zh-CN" altLang="en-US" sz="3200" dirty="0">
                <a:latin typeface="Arial Narrow" panose="020B0606020202030204" pitchFamily="34" charset="0"/>
              </a:rPr>
              <a:t>等介词搭配使用。</a:t>
            </a:r>
            <a:r>
              <a:rPr lang="en-US" altLang="zh-CN" sz="3200" dirty="0">
                <a:latin typeface="Arial Narrow" panose="020B0606020202030204" pitchFamily="34" charset="0"/>
              </a:rPr>
              <a:t>empty...from…</a:t>
            </a:r>
            <a:r>
              <a:rPr lang="zh-CN" altLang="en-US" sz="3200" dirty="0">
                <a:latin typeface="Arial Narrow" panose="020B0606020202030204" pitchFamily="34" charset="0"/>
              </a:rPr>
              <a:t>把</a:t>
            </a:r>
            <a:r>
              <a:rPr lang="en-US" altLang="zh-CN" sz="3200" dirty="0">
                <a:latin typeface="Arial Narrow" panose="020B0606020202030204" pitchFamily="34" charset="0"/>
              </a:rPr>
              <a:t>……</a:t>
            </a:r>
            <a:r>
              <a:rPr lang="zh-CN" altLang="en-US" sz="3200" dirty="0">
                <a:latin typeface="Arial Narrow" panose="020B0606020202030204" pitchFamily="34" charset="0"/>
              </a:rPr>
              <a:t>从</a:t>
            </a:r>
            <a:r>
              <a:rPr lang="en-US" altLang="zh-CN" sz="3200" dirty="0">
                <a:latin typeface="Arial Narrow" panose="020B0606020202030204" pitchFamily="34" charset="0"/>
              </a:rPr>
              <a:t>……</a:t>
            </a:r>
            <a:r>
              <a:rPr lang="zh-CN" altLang="en-US" sz="3200" dirty="0">
                <a:latin typeface="Arial Narrow" panose="020B0606020202030204" pitchFamily="34" charset="0"/>
              </a:rPr>
              <a:t>倒出；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en-US" altLang="zh-CN" sz="3200" dirty="0">
                <a:latin typeface="Arial Narrow" panose="020B0606020202030204" pitchFamily="34" charset="0"/>
              </a:rPr>
              <a:t>empty…onto…</a:t>
            </a:r>
            <a:r>
              <a:rPr lang="zh-CN" altLang="en-US" sz="3200" dirty="0">
                <a:latin typeface="Arial Narrow" panose="020B0606020202030204" pitchFamily="34" charset="0"/>
              </a:rPr>
              <a:t>把</a:t>
            </a:r>
            <a:r>
              <a:rPr lang="en-US" altLang="zh-CN" sz="3200" dirty="0">
                <a:latin typeface="Arial Narrow" panose="020B0606020202030204" pitchFamily="34" charset="0"/>
              </a:rPr>
              <a:t>……</a:t>
            </a:r>
            <a:r>
              <a:rPr lang="zh-CN" altLang="en-US" sz="3200" dirty="0">
                <a:latin typeface="Arial Narrow" panose="020B0606020202030204" pitchFamily="34" charset="0"/>
              </a:rPr>
              <a:t>倒在</a:t>
            </a:r>
            <a:r>
              <a:rPr lang="en-US" altLang="zh-CN" sz="3200" dirty="0">
                <a:latin typeface="Arial Narrow" panose="020B0606020202030204" pitchFamily="34" charset="0"/>
              </a:rPr>
              <a:t>……</a:t>
            </a:r>
            <a:r>
              <a:rPr lang="zh-CN" altLang="en-US" sz="3200" dirty="0" smtClean="0">
                <a:latin typeface="Arial Narrow" panose="020B0606020202030204" pitchFamily="34" charset="0"/>
              </a:rPr>
              <a:t>上</a:t>
            </a:r>
            <a:endParaRPr lang="zh-CN" altLang="en-US" sz="3200" dirty="0">
              <a:latin typeface="Arial Narrow" panose="020B060602020203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490092" y="3719235"/>
            <a:ext cx="1800200" cy="2039554"/>
          </a:xfrm>
          <a:prstGeom prst="roundRect">
            <a:avLst/>
          </a:prstGeom>
        </p:spPr>
      </p:pic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971550" y="5738813"/>
            <a:ext cx="270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400" b="1"/>
              <a:t>Empty the bottle.</a:t>
            </a:r>
            <a:endParaRPr lang="zh-CN" altLang="en-US" sz="2400" b="1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513" y="3719264"/>
            <a:ext cx="1840970" cy="1989943"/>
          </a:xfrm>
          <a:prstGeom prst="roundRect">
            <a:avLst/>
          </a:prstGeom>
        </p:spPr>
      </p:pic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4716463" y="5876925"/>
            <a:ext cx="2663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400" b="1"/>
              <a:t>The bottle is empty.</a:t>
            </a:r>
            <a:endParaRPr lang="zh-CN" altLang="en-US" sz="2400" b="1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4"/>
          <p:cNvSpPr>
            <a:spLocks noChangeArrowheads="1"/>
          </p:cNvSpPr>
          <p:nvPr/>
        </p:nvSpPr>
        <p:spPr bwMode="auto">
          <a:xfrm>
            <a:off x="250825" y="476672"/>
            <a:ext cx="8569325" cy="582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1600" b="1" dirty="0">
                <a:solidFill>
                  <a:srgbClr val="FF0066"/>
                </a:solidFill>
                <a:ea typeface="黑体" panose="02010609060101010101" pitchFamily="2" charset="-122"/>
              </a:rPr>
              <a:t>  </a:t>
            </a: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3. Almost all of it </a:t>
            </a:r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can be reused </a:t>
            </a: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or recycled.</a:t>
            </a:r>
            <a:endParaRPr lang="zh-CN" altLang="en-US" sz="2800" dirty="0"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marL="342900" indent="-342900">
              <a:buFontTx/>
              <a:buNone/>
            </a:pP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情态动词的被动语态，其结构为</a:t>
            </a:r>
            <a:r>
              <a:rPr lang="zh-CN" altLang="en-US" sz="2800" dirty="0">
                <a:solidFill>
                  <a:srgbClr val="0000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“情态动词 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+ be + </a:t>
            </a:r>
            <a:r>
              <a:rPr lang="zh-CN" altLang="en-US" sz="2800" dirty="0">
                <a:solidFill>
                  <a:srgbClr val="0000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动词的过去分词”</a:t>
            </a: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，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否定句在情态动词后加</a:t>
            </a:r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not</a:t>
            </a: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, </a:t>
            </a: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疑问句把情态动词提前。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如：</a:t>
            </a: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Must the work be done at once? </a:t>
            </a:r>
            <a:endParaRPr lang="zh-CN" altLang="en-US" sz="2800" dirty="0">
              <a:latin typeface="Arial Narrow" panose="020B0606020202030204" pitchFamily="34" charset="0"/>
              <a:ea typeface="黑体" panose="0201060906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(2) </a:t>
            </a:r>
            <a:r>
              <a:rPr lang="en-US" altLang="zh-CN" sz="2800" dirty="0">
                <a:solidFill>
                  <a:srgbClr val="0000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almost=nearly </a:t>
            </a:r>
            <a:r>
              <a:rPr lang="zh-CN" altLang="en-US" sz="2800" dirty="0">
                <a:solidFill>
                  <a:srgbClr val="0000FF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作副词，意为“几乎；差不多”。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Exercises: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1.We can plant trees every year. (</a:t>
            </a: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被动）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  Trees ________ ________ _______ by us every year.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2.The bike can be fixed(</a:t>
            </a: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否定句）    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   The bike _______ _______ fixed.</a:t>
            </a:r>
          </a:p>
          <a:p>
            <a:pPr marL="342900" indent="-342900"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3.Tom will clean the classroom.(</a:t>
            </a:r>
            <a:r>
              <a:rPr lang="zh-CN" altLang="en-US" sz="2800" dirty="0">
                <a:latin typeface="Arial Narrow" panose="020B0606020202030204" pitchFamily="34" charset="0"/>
                <a:ea typeface="黑体" panose="02010609060101010101" pitchFamily="2" charset="-122"/>
              </a:rPr>
              <a:t>被动</a:t>
            </a: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</a:rPr>
              <a:t>   The classroom ______ _______ </a:t>
            </a:r>
            <a:r>
              <a:rPr lang="en-US" altLang="zh-CN" sz="2800" dirty="0" smtClean="0">
                <a:latin typeface="Arial Narrow" panose="020B0606020202030204" pitchFamily="34" charset="0"/>
                <a:ea typeface="黑体" panose="02010609060101010101" pitchFamily="2" charset="-122"/>
              </a:rPr>
              <a:t>_______.</a:t>
            </a:r>
            <a:endParaRPr lang="en-US" altLang="zh-CN" sz="2800" dirty="0"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475656" y="3834746"/>
            <a:ext cx="34980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can     be     planted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907704" y="4633972"/>
            <a:ext cx="18213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can      be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568462" y="5642084"/>
            <a:ext cx="351570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66"/>
                </a:solidFill>
              </a:rPr>
              <a:t>will     be     cleaned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/>
      <p:bldP spid="645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4" y="333375"/>
            <a:ext cx="8713663" cy="6524625"/>
          </a:xfrm>
        </p:spPr>
        <p:txBody>
          <a:bodyPr/>
          <a:lstStyle/>
          <a:p>
            <a:r>
              <a:rPr lang="en-US" altLang="zh-CN" dirty="0" smtClean="0"/>
              <a:t>1.It’s not right ____________(waste) things</a:t>
            </a:r>
            <a:br>
              <a:rPr lang="en-US" altLang="zh-CN" dirty="0" smtClean="0"/>
            </a:br>
            <a:r>
              <a:rPr lang="en-US" altLang="zh-CN" dirty="0" smtClean="0"/>
              <a:t>2.Danny , _______________(not throw) away the garbage.</a:t>
            </a:r>
            <a:br>
              <a:rPr lang="en-US" altLang="zh-CN" dirty="0" smtClean="0"/>
            </a:br>
            <a:r>
              <a:rPr lang="en-US" altLang="zh-CN" dirty="0" smtClean="0"/>
              <a:t>3.It took him half an hour _______(finish) _______(repair) the computer</a:t>
            </a:r>
            <a:br>
              <a:rPr lang="en-US" altLang="zh-CN" dirty="0" smtClean="0"/>
            </a:br>
            <a:r>
              <a:rPr lang="en-US" altLang="zh-CN" dirty="0" smtClean="0"/>
              <a:t>4.It is a waste __________(use) paper only on one side.</a:t>
            </a:r>
            <a:br>
              <a:rPr lang="en-US" altLang="zh-CN" dirty="0" smtClean="0"/>
            </a:br>
            <a:r>
              <a:rPr lang="en-US" altLang="zh-CN" dirty="0" smtClean="0"/>
              <a:t>5.One of the wheels ________(be) broken. </a:t>
            </a:r>
            <a:br>
              <a:rPr lang="en-US" altLang="zh-CN" dirty="0" smtClean="0"/>
            </a:br>
            <a:r>
              <a:rPr lang="en-US" altLang="zh-CN" dirty="0" smtClean="0"/>
              <a:t>6.It’s dangerous _______(leave) broken glass on the ground .</a:t>
            </a:r>
            <a:br>
              <a:rPr lang="en-US" altLang="zh-CN" dirty="0" smtClean="0"/>
            </a:br>
            <a:r>
              <a:rPr lang="en-US" altLang="zh-CN" dirty="0" smtClean="0"/>
              <a:t>7.Danny cut his foot on a piece of __________(break) glass.</a:t>
            </a:r>
            <a:br>
              <a:rPr lang="en-US" altLang="zh-CN" dirty="0" smtClean="0"/>
            </a:br>
            <a:r>
              <a:rPr lang="en-US" altLang="zh-CN" dirty="0" smtClean="0"/>
              <a:t>8.We should plant many trees in spring (</a:t>
            </a:r>
            <a:r>
              <a:rPr lang="zh-CN" altLang="en-US" dirty="0" smtClean="0"/>
              <a:t>改为被动语态</a:t>
            </a:r>
            <a:r>
              <a:rPr lang="en-US" altLang="zh-CN" dirty="0" smtClean="0"/>
              <a:t>) </a:t>
            </a:r>
            <a:br>
              <a:rPr lang="en-US" altLang="zh-CN" dirty="0" smtClean="0"/>
            </a:br>
            <a:r>
              <a:rPr lang="en-US" altLang="zh-CN" dirty="0" smtClean="0"/>
              <a:t> Many trees ___________  _____  _________ in spring  by us.</a:t>
            </a:r>
            <a:br>
              <a:rPr lang="en-US" altLang="zh-CN" dirty="0" smtClean="0"/>
            </a:br>
            <a:r>
              <a:rPr lang="en-US" altLang="zh-CN" dirty="0" smtClean="0"/>
              <a:t>9.You needn't do it now. (</a:t>
            </a:r>
            <a:r>
              <a:rPr lang="zh-CN" altLang="en-US" dirty="0" smtClean="0"/>
              <a:t>被动</a:t>
            </a:r>
            <a:r>
              <a:rPr lang="en-US" altLang="zh-CN" dirty="0" smtClean="0"/>
              <a:t>)  </a:t>
            </a:r>
            <a:br>
              <a:rPr lang="en-US" altLang="zh-CN" dirty="0" smtClean="0"/>
            </a:br>
            <a:r>
              <a:rPr lang="en-US" altLang="zh-CN" dirty="0" smtClean="0"/>
              <a:t> It _________ ______ _________ by you now</a:t>
            </a:r>
            <a:br>
              <a:rPr lang="en-US" altLang="zh-CN" dirty="0" smtClean="0"/>
            </a:br>
            <a:r>
              <a:rPr lang="en-US" altLang="zh-CN" dirty="0" smtClean="0"/>
              <a:t>10. What do you do with the problem?(</a:t>
            </a:r>
            <a:r>
              <a:rPr lang="zh-CN" altLang="en-US" dirty="0" smtClean="0"/>
              <a:t>同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en-US" altLang="zh-CN" dirty="0" smtClean="0"/>
              <a:t>  _______ do you ________ ________ the problem?</a:t>
            </a:r>
            <a:endParaRPr lang="zh-CN" altLang="en-US" dirty="0" smtClean="0"/>
          </a:p>
        </p:txBody>
      </p:sp>
      <p:sp>
        <p:nvSpPr>
          <p:cNvPr id="65540" name="文本框 98309"/>
          <p:cNvSpPr txBox="1">
            <a:spLocks noChangeArrowheads="1"/>
          </p:cNvSpPr>
          <p:nvPr/>
        </p:nvSpPr>
        <p:spPr bwMode="auto">
          <a:xfrm>
            <a:off x="1692275" y="188913"/>
            <a:ext cx="4667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Calibri Light" panose="020F030202020403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四、当堂训练检测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2195513" y="908050"/>
            <a:ext cx="1571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to   waste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692275" y="1341438"/>
            <a:ext cx="200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don’t   throw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492500" y="1916113"/>
            <a:ext cx="342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to   finish       repairing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268538" y="2420938"/>
            <a:ext cx="1249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to   use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276600" y="27813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is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2411413" y="3141663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to leave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4643438" y="352901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broken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051720" y="4221088"/>
            <a:ext cx="3629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should      be      planted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755650" y="5013325"/>
            <a:ext cx="3359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needn’t    be        done</a:t>
            </a: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539750" y="5661025"/>
            <a:ext cx="4316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How                     deal      with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/>
      <p:bldP spid="65543" grpId="0"/>
      <p:bldP spid="65544" grpId="0"/>
      <p:bldP spid="65545" grpId="0"/>
      <p:bldP spid="65546" grpId="0"/>
      <p:bldP spid="65547" grpId="0"/>
      <p:bldP spid="65548" grpId="0"/>
      <p:bldP spid="65550" grpId="0"/>
      <p:bldP spid="655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0762" y="404664"/>
            <a:ext cx="8501122" cy="830997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Homework</a:t>
            </a:r>
            <a:endParaRPr lang="zh-CN" altLang="en-US" sz="4800" dirty="0">
              <a:solidFill>
                <a:srgbClr val="FF0000"/>
              </a:solidFill>
            </a:endParaRPr>
          </a:p>
        </p:txBody>
      </p:sp>
      <p:sp>
        <p:nvSpPr>
          <p:cNvPr id="24581" name="矩形 2"/>
          <p:cNvSpPr>
            <a:spLocks noChangeArrowheads="1"/>
          </p:cNvSpPr>
          <p:nvPr/>
        </p:nvSpPr>
        <p:spPr bwMode="auto">
          <a:xfrm>
            <a:off x="483667" y="2348880"/>
            <a:ext cx="82153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000" dirty="0"/>
              <a:t>1. Finish exercises of Lesson 45.</a:t>
            </a:r>
          </a:p>
          <a:p>
            <a:r>
              <a:rPr lang="en-US" altLang="zh-CN" sz="4000" dirty="0"/>
              <a:t>2. Preview lesson 46</a:t>
            </a:r>
            <a:r>
              <a:rPr lang="en-US" altLang="zh-CN" sz="4000" dirty="0" smtClean="0"/>
              <a:t>. </a:t>
            </a:r>
            <a:endParaRPr lang="en-US" altLang="zh-CN" sz="4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5"/>
          <p:cNvSpPr>
            <a:spLocks noChangeArrowheads="1" noChangeShapeType="1" noTextEdit="1"/>
          </p:cNvSpPr>
          <p:nvPr/>
        </p:nvSpPr>
        <p:spPr bwMode="auto">
          <a:xfrm>
            <a:off x="1143000" y="2286000"/>
            <a:ext cx="3214688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chemeClr val="bg1"/>
                  </a:solidFill>
                  <a:rou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Arial" panose="020B0604020202020204"/>
                <a:cs typeface="Arial" panose="020B0604020202020204"/>
              </a:rPr>
              <a:t>Thanks!</a:t>
            </a:r>
            <a:endParaRPr lang="zh-CN" altLang="en-US" sz="3600" b="1" kern="10">
              <a:ln w="12700">
                <a:solidFill>
                  <a:schemeClr val="bg1"/>
                </a:solidFill>
                <a:round/>
              </a:ln>
              <a:effectLst>
                <a:outerShdw dist="17961" dir="2700000" algn="ctr" rotWithShape="0">
                  <a:schemeClr val="bg1"/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642350" cy="4924425"/>
          </a:xfrm>
        </p:spPr>
        <p:txBody>
          <a:bodyPr/>
          <a:lstStyle/>
          <a:p>
            <a:r>
              <a:rPr lang="en-US" altLang="zh-CN" sz="2000" b="0" dirty="0" smtClean="0">
                <a:solidFill>
                  <a:srgbClr val="FF0000"/>
                </a:solidFill>
              </a:rPr>
              <a:t>   </a:t>
            </a:r>
            <a:r>
              <a:rPr lang="en-US" altLang="zh-CN" sz="3200" b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【</a:t>
            </a:r>
            <a:r>
              <a:rPr lang="zh-CN" altLang="en-US" sz="3200" b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知识回顾</a:t>
            </a:r>
            <a:r>
              <a:rPr lang="en-US" altLang="zh-CN" sz="3200" b="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】</a:t>
            </a:r>
            <a:r>
              <a:rPr lang="en-US" altLang="zh-CN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en-US" altLang="zh-CN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1. Don’t forget to turn the light ____ when you leave.  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 A on  B off  Cup   </a:t>
            </a:r>
            <a:r>
              <a:rPr lang="en-US" altLang="zh-CN" sz="3200" dirty="0" err="1" smtClean="0">
                <a:latin typeface="Arial Narrow" panose="020B0606020202030204" pitchFamily="34" charset="0"/>
              </a:rPr>
              <a:t>Ddown</a:t>
            </a:r>
            <a:r>
              <a:rPr lang="en-US" altLang="zh-CN" sz="3200" dirty="0" smtClean="0">
                <a:latin typeface="Arial Narrow" panose="020B0606020202030204" pitchFamily="34" charset="0"/>
              </a:rPr>
              <a:t> 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2.We shouldn’t ___________ the waste paper ______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(</a:t>
            </a:r>
            <a:r>
              <a:rPr lang="zh-CN" altLang="en-US" sz="3200" dirty="0" smtClean="0">
                <a:latin typeface="Arial Narrow" panose="020B0606020202030204" pitchFamily="34" charset="0"/>
              </a:rPr>
              <a:t>扔掉</a:t>
            </a:r>
            <a:r>
              <a:rPr lang="en-US" altLang="zh-CN" sz="3200" dirty="0" smtClean="0">
                <a:latin typeface="Arial Narrow" panose="020B0606020202030204" pitchFamily="34" charset="0"/>
              </a:rPr>
              <a:t>)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3.Nobody ____________(come)to school  in a car.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4.I saw you _________(play) football when I came to school.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5.He can sing the English song(</a:t>
            </a:r>
            <a:r>
              <a:rPr lang="zh-CN" altLang="en-US" sz="3200" dirty="0" smtClean="0">
                <a:latin typeface="Arial Narrow" panose="020B0606020202030204" pitchFamily="34" charset="0"/>
              </a:rPr>
              <a:t>被动</a:t>
            </a:r>
            <a:r>
              <a:rPr lang="en-US" altLang="zh-CN" sz="3200" dirty="0" smtClean="0">
                <a:latin typeface="Arial Narrow" panose="020B0606020202030204" pitchFamily="34" charset="0"/>
              </a:rPr>
              <a:t>)   </a:t>
            </a:r>
            <a:br>
              <a:rPr lang="en-US" altLang="zh-CN" sz="3200" dirty="0" smtClean="0">
                <a:latin typeface="Arial Narrow" panose="020B0606020202030204" pitchFamily="34" charset="0"/>
              </a:rPr>
            </a:br>
            <a:r>
              <a:rPr lang="en-US" altLang="zh-CN" sz="3200" dirty="0" smtClean="0">
                <a:latin typeface="Arial Narrow" panose="020B0606020202030204" pitchFamily="34" charset="0"/>
              </a:rPr>
              <a:t>The English song ______ ______ ______ by him</a:t>
            </a:r>
            <a:endParaRPr lang="zh-CN" altLang="en-US" sz="3200" dirty="0" smtClean="0">
              <a:latin typeface="Arial Narrow" panose="020B0606020202030204" pitchFamily="34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364163" y="7651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916238" y="1700213"/>
            <a:ext cx="5662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throw                              away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268538" y="2636838"/>
            <a:ext cx="1470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66"/>
                </a:solidFill>
              </a:rPr>
              <a:t>comes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124075" y="3141663"/>
            <a:ext cx="1603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playing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132138" y="4581525"/>
            <a:ext cx="3563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can      be     sung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  <p:bldP spid="52230" grpId="0"/>
      <p:bldP spid="52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395536" y="1844824"/>
            <a:ext cx="835342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sort  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v &amp;n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分类，整理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empty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v &amp;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把</a:t>
            </a:r>
            <a:r>
              <a:rPr lang="en-US" altLang="zh-CN" sz="3600" b="1" dirty="0">
                <a:latin typeface="Times New Roman" panose="02020603050405020304" pitchFamily="18" charset="0"/>
              </a:rPr>
              <a:t>…</a:t>
            </a:r>
            <a:r>
              <a:rPr lang="zh-CN" altLang="en-US" sz="3600" b="1" dirty="0">
                <a:latin typeface="Times New Roman" panose="02020603050405020304" pitchFamily="18" charset="0"/>
              </a:rPr>
              <a:t>倒空， 空的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metal       n   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金属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plastic     n &amp;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adj</a:t>
            </a: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塑料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recycle    v    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回收再用，再循环 </a:t>
            </a:r>
            <a:r>
              <a:rPr lang="en-US" altLang="zh-CN" sz="3600" b="1" dirty="0">
                <a:latin typeface="Times New Roman" panose="02020603050405020304" pitchFamily="18" charset="0"/>
              </a:rPr>
              <a:t>amount   n       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数量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litter        n &amp; v 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垃圾，乱</a:t>
            </a:r>
            <a:r>
              <a:rPr lang="zh-CN" altLang="en-US" sz="3600" b="1" dirty="0" smtClean="0">
                <a:latin typeface="Times New Roman" panose="02020603050405020304" pitchFamily="18" charset="0"/>
              </a:rPr>
              <a:t>扔</a:t>
            </a:r>
            <a:endParaRPr lang="zh-CN" altLang="en-US" sz="3600" b="1" dirty="0">
              <a:latin typeface="Times New Roman" panose="02020603050405020304" pitchFamily="18" charset="0"/>
            </a:endParaRPr>
          </a:p>
        </p:txBody>
      </p:sp>
      <p:sp>
        <p:nvSpPr>
          <p:cNvPr id="54275" name="Text Box 6"/>
          <p:cNvSpPr txBox="1">
            <a:spLocks noChangeArrowheads="1"/>
          </p:cNvSpPr>
          <p:nvPr/>
        </p:nvSpPr>
        <p:spPr bwMode="auto">
          <a:xfrm>
            <a:off x="2051720" y="1052736"/>
            <a:ext cx="4103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CN" sz="3600" b="1" i="1" dirty="0">
                <a:solidFill>
                  <a:srgbClr val="FF0000"/>
                </a:solidFill>
              </a:rPr>
              <a:t>New words</a:t>
            </a:r>
          </a:p>
        </p:txBody>
      </p:sp>
      <p:sp>
        <p:nvSpPr>
          <p:cNvPr id="54276" name="文本框 1"/>
          <p:cNvSpPr txBox="1">
            <a:spLocks noChangeArrowheads="1"/>
          </p:cNvSpPr>
          <p:nvPr/>
        </p:nvSpPr>
        <p:spPr bwMode="auto">
          <a:xfrm>
            <a:off x="539552" y="0"/>
            <a:ext cx="549592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4000" dirty="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一、认知学习目标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文本框 3"/>
          <p:cNvSpPr txBox="1">
            <a:spLocks noGrp="1" noChangeArrowheads="1"/>
          </p:cNvSpPr>
          <p:nvPr>
            <p:ph type="body" idx="1"/>
          </p:nvPr>
        </p:nvSpPr>
        <p:spPr>
          <a:xfrm>
            <a:off x="3419475" y="260350"/>
            <a:ext cx="2087563" cy="754063"/>
          </a:xfrm>
          <a:solidFill>
            <a:srgbClr val="C9C9C9"/>
          </a:solidFill>
          <a:ln w="28575">
            <a:solidFill>
              <a:srgbClr val="FFC000"/>
            </a:solidFill>
            <a:miter lim="800000"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sz="4400" b="1" dirty="0" smtClean="0">
                <a:solidFill>
                  <a:schemeClr val="folHlink"/>
                </a:solidFill>
                <a:latin typeface="Arial Narrow" panose="020B0606020202030204" pitchFamily="34" charset="0"/>
                <a:sym typeface="Arial" panose="020B0604020202020204" pitchFamily="34" charset="0"/>
              </a:rPr>
              <a:t>Phrases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68313" y="1125538"/>
            <a:ext cx="8280400" cy="521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do with = deal with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处理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throw away         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扔掉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take out           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拿出去、带出去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 make into         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制成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two bags of garbage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两袋垃圾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more than          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超过，多于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GulimChe" pitchFamily="49" charset="-127"/>
                <a:ea typeface="GulimChe" pitchFamily="49" charset="-127"/>
              </a:rPr>
              <a:t>less than                </a:t>
            </a:r>
            <a:r>
              <a:rPr lang="zh-CN" altLang="en-US" sz="3200" b="1" dirty="0">
                <a:latin typeface="GulimChe" pitchFamily="49" charset="-127"/>
                <a:ea typeface="GulimChe" pitchFamily="49" charset="-127"/>
              </a:rPr>
              <a:t>少于</a:t>
            </a:r>
          </a:p>
        </p:txBody>
      </p:sp>
    </p:spTree>
  </p:cSld>
  <p:clrMapOvr>
    <a:masterClrMapping/>
  </p:clrMapOvr>
  <p:transition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785225" cy="54006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1.garbage(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近义词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)__________/___________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2.little(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比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)________(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最高级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)_________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3.break(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过去式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)_________(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过去分词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) ________ (adj.)__________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4. empty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（反义词）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________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5. throw away </a:t>
            </a:r>
            <a:r>
              <a:rPr lang="en-US" altLang="zh-CN" sz="3200" b="1" u="sng" dirty="0" smtClean="0">
                <a:latin typeface="Arial Narrow" panose="020B0606020202030204" pitchFamily="34" charset="0"/>
              </a:rPr>
              <a:t>     _________ 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6.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处理 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______________ = ______________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7</a:t>
            </a:r>
            <a:r>
              <a:rPr lang="zh-CN" altLang="en-US" sz="3200" b="1" dirty="0" smtClean="0">
                <a:latin typeface="Arial Narrow" panose="020B0606020202030204" pitchFamily="34" charset="0"/>
              </a:rPr>
              <a:t>两袋垃圾</a:t>
            </a:r>
            <a:r>
              <a:rPr lang="en-US" altLang="zh-CN" sz="3200" b="1" dirty="0" smtClean="0">
                <a:latin typeface="Arial Narrow" panose="020B0606020202030204" pitchFamily="34" charset="0"/>
              </a:rPr>
              <a:t>____________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200" b="1" dirty="0" smtClean="0">
                <a:latin typeface="Arial Narrow" panose="020B0606020202030204" pitchFamily="34" charset="0"/>
              </a:rPr>
              <a:t>8.make into ___________</a:t>
            </a:r>
            <a:endParaRPr lang="zh-CN" altLang="en-US" sz="3200" b="1" dirty="0" smtClean="0">
              <a:latin typeface="Arial Narrow" panose="020B0606020202030204" pitchFamily="34" charset="0"/>
            </a:endParaRPr>
          </a:p>
        </p:txBody>
      </p:sp>
      <p:sp>
        <p:nvSpPr>
          <p:cNvPr id="58372" name="标题 1"/>
          <p:cNvSpPr>
            <a:spLocks noGrp="1" noChangeArrowheads="1"/>
          </p:cNvSpPr>
          <p:nvPr/>
        </p:nvSpPr>
        <p:spPr bwMode="auto">
          <a:xfrm>
            <a:off x="2195513" y="0"/>
            <a:ext cx="4706937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0" hangingPunct="0">
              <a:lnSpc>
                <a:spcPct val="90000"/>
              </a:lnSpc>
            </a:pPr>
            <a:r>
              <a:rPr lang="zh-CN" altLang="en-US" sz="4400" b="1" dirty="0">
                <a:solidFill>
                  <a:srgbClr val="FF0000"/>
                </a:solidFill>
                <a:ea typeface="黑体" panose="02010609060101010101" pitchFamily="2" charset="-122"/>
                <a:sym typeface="Arial" panose="020B0604020202020204" pitchFamily="34" charset="0"/>
              </a:rPr>
              <a:t>二、预习成果展示</a:t>
            </a:r>
            <a:endParaRPr lang="zh-CN" altLang="en-US" sz="4400" dirty="0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276600" y="692150"/>
            <a:ext cx="3001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rubbish    litter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908175" y="1268413"/>
            <a:ext cx="37004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less                least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771775" y="1844675"/>
            <a:ext cx="5459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broke                         broken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476375" y="2349500"/>
            <a:ext cx="1536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broken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3563938" y="2924175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full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2987675" y="3476625"/>
            <a:ext cx="1000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扔掉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835150" y="4005263"/>
            <a:ext cx="48037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do   with          deal  with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908175" y="4652963"/>
            <a:ext cx="4352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66"/>
                </a:solidFill>
              </a:rPr>
              <a:t>two  bags  of garbage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2484438" y="5205413"/>
            <a:ext cx="10001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制成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5" grpId="0"/>
      <p:bldP spid="58376" grpId="0"/>
      <p:bldP spid="58377" grpId="0"/>
      <p:bldP spid="58378" grpId="0"/>
      <p:bldP spid="58379" grpId="0"/>
      <p:bldP spid="58380" grpId="0"/>
      <p:bldP spid="583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9388" y="549275"/>
            <a:ext cx="5592762" cy="823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活动一：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Learn some new words</a:t>
            </a:r>
            <a:endParaRPr lang="zh-CN" altLang="en-US" sz="3200" dirty="0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3293" y="1194689"/>
            <a:ext cx="2153040" cy="1511407"/>
          </a:xfrm>
          <a:prstGeom prst="round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61792" y="1199111"/>
            <a:ext cx="1944216" cy="1799788"/>
          </a:xfrm>
          <a:prstGeom prst="round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5816" y="905984"/>
            <a:ext cx="2233307" cy="1366630"/>
          </a:xfrm>
          <a:prstGeom prst="roundRect">
            <a:avLst/>
          </a:prstGeom>
        </p:spPr>
      </p:pic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50825" y="2420938"/>
            <a:ext cx="2305050" cy="9541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sort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28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sɔːt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</a:t>
            </a:r>
          </a:p>
          <a:p>
            <a:pPr eaLnBrk="0" hangingPunct="0">
              <a:buFontTx/>
              <a:buNone/>
            </a:pPr>
            <a:r>
              <a:rPr lang="zh-CN" altLang="en-US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分类，整</a:t>
            </a:r>
            <a:r>
              <a:rPr lang="zh-CN" altLang="en-US" sz="2800" b="1" dirty="0" smtClean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理</a:t>
            </a:r>
            <a:endParaRPr lang="zh-CN" altLang="en-US" sz="2800" b="1" dirty="0">
              <a:latin typeface="Arial Narrow" panose="020B060602020203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03575" y="2852738"/>
            <a:ext cx="2700338" cy="94615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 eaLnBrk="0" hangingPunct="0">
              <a:buFontTx/>
              <a:buNone/>
            </a:pPr>
            <a:r>
              <a:rPr lang="en-US" altLang="zh-CN" sz="28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empty 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['</a:t>
            </a:r>
            <a:r>
              <a:rPr lang="en-US" altLang="zh-CN" sz="28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empti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</a:t>
            </a:r>
          </a:p>
          <a:p>
            <a:pPr eaLnBrk="0" hangingPunct="0">
              <a:buFontTx/>
              <a:buNone/>
            </a:pPr>
            <a:r>
              <a:rPr lang="zh-CN" altLang="en-US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倒空， 空的</a:t>
            </a:r>
            <a:endParaRPr lang="en-US" altLang="zh-CN" sz="2800" b="1" dirty="0">
              <a:latin typeface="Arial Narrow" panose="020B060602020203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77050" y="2349500"/>
            <a:ext cx="1979613" cy="94615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metal [‘</a:t>
            </a:r>
            <a:r>
              <a:rPr lang="en-US" altLang="zh-CN" sz="28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metl</a:t>
            </a:r>
            <a:r>
              <a:rPr lang="en-US" altLang="zh-CN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 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金属</a:t>
            </a:r>
          </a:p>
        </p:txBody>
      </p:sp>
      <p:pic>
        <p:nvPicPr>
          <p:cNvPr id="55305" name="图片 8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3860800"/>
            <a:ext cx="2665413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6" name="图片 1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3860800"/>
            <a:ext cx="229552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7" name="图片 2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325" y="4005263"/>
            <a:ext cx="27908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79388" y="5791200"/>
            <a:ext cx="2908300" cy="106680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plastic 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[‘</a:t>
            </a:r>
            <a:r>
              <a:rPr lang="en-US" altLang="zh-CN" sz="32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plæstɪk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</a:p>
          <a:p>
            <a:pPr>
              <a:buFontTx/>
              <a:buNone/>
            </a:pPr>
            <a:r>
              <a:rPr lang="zh-CN" altLang="en-US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塑料</a:t>
            </a:r>
          </a:p>
        </p:txBody>
      </p:sp>
      <p:sp>
        <p:nvSpPr>
          <p:cNvPr id="11" name="矩形 10"/>
          <p:cNvSpPr/>
          <p:nvPr/>
        </p:nvSpPr>
        <p:spPr>
          <a:xfrm>
            <a:off x="2987675" y="5445125"/>
            <a:ext cx="3448050" cy="1066800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altLang="zh-CN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recycle 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32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ri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ː‘</a:t>
            </a:r>
            <a:r>
              <a:rPr lang="en-US" altLang="zh-CN" sz="32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saɪkl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</a:t>
            </a:r>
          </a:p>
          <a:p>
            <a:pPr>
              <a:buFontTx/>
              <a:buNone/>
            </a:pPr>
            <a:r>
              <a:rPr lang="zh-CN" altLang="en-US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回收再用，再循环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6732588" y="5589588"/>
            <a:ext cx="2411412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altLang="zh-CN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litter 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sz="3200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lɪtə</a:t>
            </a:r>
            <a:r>
              <a:rPr lang="en-US" altLang="zh-CN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]</a:t>
            </a:r>
          </a:p>
          <a:p>
            <a:pPr>
              <a:buFontTx/>
              <a:buNone/>
            </a:pPr>
            <a:r>
              <a:rPr lang="zh-CN" altLang="en-US" sz="3200" b="1" dirty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垃</a:t>
            </a:r>
            <a:r>
              <a:rPr lang="zh-CN" altLang="en-US" sz="3200" b="1" dirty="0" smtClean="0">
                <a:latin typeface="Arial Narrow" panose="020B060602020203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圾</a:t>
            </a:r>
            <a:endParaRPr lang="zh-CN" altLang="en-US" sz="3200" b="1" dirty="0">
              <a:latin typeface="Arial Narrow" panose="020B0606020202030204" pitchFamily="34" charset="0"/>
              <a:ea typeface="黑体" panose="0201060906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5311" name="文本框 1"/>
          <p:cNvSpPr txBox="1">
            <a:spLocks noChangeArrowheads="1"/>
          </p:cNvSpPr>
          <p:nvPr/>
        </p:nvSpPr>
        <p:spPr bwMode="auto">
          <a:xfrm>
            <a:off x="0" y="0"/>
            <a:ext cx="384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 Light" panose="020F0302020204030204" pitchFamily="34" charset="0"/>
                <a:ea typeface="黑体" panose="02010609060101010101" pitchFamily="2" charset="-122"/>
                <a:sym typeface="Arial" panose="020B0604020202020204" pitchFamily="34" charset="0"/>
              </a:rPr>
              <a:t>三、课堂研讨助学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云形标注 31"/>
          <p:cNvSpPr>
            <a:spLocks noChangeArrowheads="1"/>
          </p:cNvSpPr>
          <p:nvPr/>
        </p:nvSpPr>
        <p:spPr bwMode="auto">
          <a:xfrm>
            <a:off x="26988" y="692150"/>
            <a:ext cx="6842125" cy="4249738"/>
          </a:xfrm>
          <a:prstGeom prst="cloudCallout">
            <a:avLst>
              <a:gd name="adj1" fmla="val 47426"/>
              <a:gd name="adj2" fmla="val 9060"/>
            </a:avLst>
          </a:prstGeom>
          <a:solidFill>
            <a:srgbClr val="A2C65F"/>
          </a:solidFill>
          <a:ln>
            <a:noFill/>
          </a:ln>
          <a:effectLst>
            <a:outerShdw blurRad="63500" sx="102000" sy="102000" algn="ctr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buFontTx/>
              <a:buNone/>
              <a:defRPr/>
            </a:pPr>
            <a:endParaRPr kumimoji="1" lang="zh-CN" alt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59395" name="图片 1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713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图片 1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图片 1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9263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图片 15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975" y="5732463"/>
            <a:ext cx="711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图片 1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44813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图片 1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4425" y="5734050"/>
            <a:ext cx="70961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1" name="图片 1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64038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2" name="图片 1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3650" y="5732463"/>
            <a:ext cx="711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3" name="图片 2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49925" y="5732463"/>
            <a:ext cx="709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4" name="图片 21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59538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5" name="图片 2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35813" y="5732463"/>
            <a:ext cx="7112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6" name="图片 23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45425" y="5732463"/>
            <a:ext cx="7096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7" name="图片 2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34388" y="5732463"/>
            <a:ext cx="70961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文本占位符 2"/>
          <p:cNvSpPr txBox="1"/>
          <p:nvPr/>
        </p:nvSpPr>
        <p:spPr bwMode="auto">
          <a:xfrm>
            <a:off x="250825" y="1268413"/>
            <a:ext cx="725487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3200"/>
              <a:t>What do you do with your garbage?</a:t>
            </a:r>
          </a:p>
          <a:p>
            <a:pPr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3200"/>
              <a:t>What kinds of things can be recycled and reused?</a:t>
            </a:r>
          </a:p>
        </p:txBody>
      </p:sp>
      <p:pic>
        <p:nvPicPr>
          <p:cNvPr id="59409" name="图片 2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2708275"/>
            <a:ext cx="31654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410" name="文本占位符 32"/>
          <p:cNvSpPr>
            <a:spLocks noGrp="1"/>
          </p:cNvSpPr>
          <p:nvPr>
            <p:ph type="body" sz="quarter" idx="4294967295"/>
          </p:nvPr>
        </p:nvSpPr>
        <p:spPr>
          <a:xfrm>
            <a:off x="250825" y="84138"/>
            <a:ext cx="1905000" cy="392112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CN" sz="3600" b="1" dirty="0" smtClean="0"/>
              <a:t>Free talk</a:t>
            </a:r>
            <a:endParaRPr lang="zh-CN" altLang="en-US" sz="3600" b="1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333" y="208890"/>
            <a:ext cx="8983301" cy="1099474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活动二：</a:t>
            </a:r>
            <a:r>
              <a:rPr lang="en-US" altLang="zh-CN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Listen to the dialogue and write true</a:t>
            </a:r>
            <a:r>
              <a:rPr lang="zh-CN" altLang="en-US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（</a:t>
            </a:r>
            <a:r>
              <a:rPr lang="en-US" altLang="zh-CN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T</a:t>
            </a:r>
            <a:r>
              <a:rPr lang="zh-CN" altLang="en-US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） </a:t>
            </a:r>
            <a:r>
              <a:rPr lang="en-US" altLang="zh-CN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or false (F)</a:t>
            </a:r>
            <a:r>
              <a:rPr lang="zh-CN" altLang="en-US" sz="3200" b="1" dirty="0">
                <a:solidFill>
                  <a:srgbClr val="0D0D0D"/>
                </a:solidFill>
                <a:latin typeface="Calibri" panose="020F0502020204030204" pitchFamily="34" charset="0"/>
                <a:ea typeface="黑体" panose="02010609060101010101" pitchFamily="2" charset="-122"/>
              </a:rPr>
              <a:t> </a:t>
            </a:r>
            <a:endParaRPr lang="zh-CN" altLang="en-US" sz="3200" dirty="0">
              <a:solidFill>
                <a:srgbClr val="0D0D0D"/>
              </a:solidFill>
              <a:latin typeface="Calibri" panose="020F0502020204030204" pitchFamily="34" charset="0"/>
              <a:ea typeface="黑体" panose="02010609060101010101" pitchFamily="2" charset="-122"/>
            </a:endParaRPr>
          </a:p>
        </p:txBody>
      </p:sp>
      <p:sp>
        <p:nvSpPr>
          <p:cNvPr id="11269" name="TextBox 2"/>
          <p:cNvSpPr txBox="1">
            <a:spLocks noChangeArrowheads="1"/>
          </p:cNvSpPr>
          <p:nvPr/>
        </p:nvSpPr>
        <p:spPr bwMode="auto">
          <a:xfrm>
            <a:off x="0" y="1428750"/>
            <a:ext cx="8964613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Arial Narrow" panose="020B0606020202030204" pitchFamily="34" charset="0"/>
              </a:rPr>
              <a:t>1. There is a lot of garbage: glass, 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metal</a:t>
            </a:r>
            <a:r>
              <a:rPr lang="en-US" altLang="zh-CN" sz="3200" b="1" dirty="0">
                <a:latin typeface="Arial Narrow" panose="020B0606020202030204" pitchFamily="34" charset="0"/>
              </a:rPr>
              <a:t>, 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plastic</a:t>
            </a:r>
            <a:r>
              <a:rPr lang="en-US" altLang="zh-CN" sz="3200" b="1" dirty="0">
                <a:latin typeface="Arial Narrow" panose="020B0606020202030204" pitchFamily="34" charset="0"/>
              </a:rPr>
              <a:t> and paper. (     )</a:t>
            </a:r>
          </a:p>
          <a:p>
            <a:pPr eaLnBrk="1" hangingPunct="1"/>
            <a:r>
              <a:rPr lang="en-US" altLang="zh-CN" sz="3200" b="1" dirty="0">
                <a:latin typeface="Arial Narrow" panose="020B0606020202030204" pitchFamily="34" charset="0"/>
              </a:rPr>
              <a:t>2. There is the most 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amount</a:t>
            </a:r>
            <a:r>
              <a:rPr lang="en-US" altLang="zh-CN" sz="3200" b="1" dirty="0">
                <a:latin typeface="Arial Narrow" panose="020B0606020202030204" pitchFamily="34" charset="0"/>
              </a:rPr>
              <a:t> of glass and the </a:t>
            </a:r>
            <a:r>
              <a:rPr lang="en-US" altLang="zh-CN" sz="3200" b="1" dirty="0">
                <a:solidFill>
                  <a:srgbClr val="FF0000"/>
                </a:solidFill>
                <a:latin typeface="Arial Narrow" panose="020B0606020202030204" pitchFamily="34" charset="0"/>
              </a:rPr>
              <a:t>least</a:t>
            </a:r>
            <a:r>
              <a:rPr lang="en-US" altLang="zh-CN" sz="3200" b="1" dirty="0">
                <a:latin typeface="Arial Narrow" panose="020B0606020202030204" pitchFamily="34" charset="0"/>
              </a:rPr>
              <a:t> amount of paper. (     )</a:t>
            </a:r>
          </a:p>
          <a:p>
            <a:pPr eaLnBrk="1" hangingPunct="1"/>
            <a:r>
              <a:rPr lang="en-US" altLang="zh-CN" sz="3200" b="1" dirty="0">
                <a:latin typeface="Arial Narrow" panose="020B0606020202030204" pitchFamily="34" charset="0"/>
              </a:rPr>
              <a:t>3. Danny found Debbie’s toy car in the garbage. (     )</a:t>
            </a:r>
          </a:p>
          <a:p>
            <a:pPr eaLnBrk="1" hangingPunct="1"/>
            <a:r>
              <a:rPr lang="en-US" altLang="zh-CN" sz="3200" b="1" dirty="0">
                <a:latin typeface="Arial Narrow" panose="020B0606020202030204" pitchFamily="34" charset="0"/>
              </a:rPr>
              <a:t>4. Danny once cut his foot on a piece of broken glass. (     )</a:t>
            </a:r>
            <a:endParaRPr lang="zh-CN" alt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16238" y="2924175"/>
            <a:ext cx="571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F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31913" y="1989138"/>
            <a:ext cx="571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T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12088" y="3357563"/>
            <a:ext cx="571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F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388" y="4292600"/>
            <a:ext cx="571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T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2"/>
          <p:cNvSpPr txBox="1">
            <a:spLocks noChangeArrowheads="1"/>
          </p:cNvSpPr>
          <p:nvPr/>
        </p:nvSpPr>
        <p:spPr bwMode="auto">
          <a:xfrm>
            <a:off x="179388" y="89546"/>
            <a:ext cx="8713787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AutoNum type="arabicPeriod"/>
            </a:pPr>
            <a:endParaRPr lang="en-US" altLang="zh-CN" sz="3200" b="1" dirty="0"/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Arial Narrow" panose="020B0606020202030204" pitchFamily="34" charset="0"/>
              </a:rPr>
              <a:t>1.Why are Danny and Jenny surprised after sorting the garbage?</a:t>
            </a:r>
          </a:p>
          <a:p>
            <a:pPr eaLnBrk="1" hangingPunct="1">
              <a:lnSpc>
                <a:spcPct val="170000"/>
              </a:lnSpc>
              <a:buFont typeface="Arial" panose="020B0604020202020204" pitchFamily="34" charset="0"/>
              <a:buAutoNum type="arabicPeriod"/>
            </a:pPr>
            <a:endParaRPr lang="en-US" altLang="zh-CN" sz="2400" b="1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Arial Narrow" panose="020B0606020202030204" pitchFamily="34" charset="0"/>
              </a:rPr>
              <a:t>2.How do people waste paper?</a:t>
            </a:r>
          </a:p>
          <a:p>
            <a:pPr eaLnBrk="1" hangingPunct="1">
              <a:lnSpc>
                <a:spcPct val="170000"/>
              </a:lnSpc>
              <a:buFont typeface="Arial" panose="020B0604020202020204" pitchFamily="34" charset="0"/>
              <a:buAutoNum type="arabicPeriod"/>
            </a:pPr>
            <a:endParaRPr lang="en-US" altLang="zh-CN" sz="2400" b="1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Arial Narrow" panose="020B0606020202030204" pitchFamily="34" charset="0"/>
              </a:rPr>
              <a:t>3.What will Danny do with the broken toy car?</a:t>
            </a:r>
          </a:p>
          <a:p>
            <a:pPr eaLnBrk="1" hangingPunct="1">
              <a:lnSpc>
                <a:spcPct val="170000"/>
              </a:lnSpc>
              <a:buFont typeface="Arial" panose="020B0604020202020204" pitchFamily="34" charset="0"/>
              <a:buAutoNum type="arabicPeriod"/>
            </a:pPr>
            <a:endParaRPr lang="en-US" altLang="zh-CN" sz="2400" b="1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170000"/>
              </a:lnSpc>
            </a:pPr>
            <a:endParaRPr lang="en-US" altLang="zh-CN" sz="2400" b="1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170000"/>
              </a:lnSpc>
            </a:pPr>
            <a:r>
              <a:rPr lang="en-US" altLang="zh-CN" sz="2400" b="1" dirty="0">
                <a:latin typeface="Arial Narrow" panose="020B0606020202030204" pitchFamily="34" charset="0"/>
              </a:rPr>
              <a:t>4.Why is it dangerous to drop litter / rubbish carelessly?</a:t>
            </a:r>
            <a:r>
              <a:rPr lang="en-US" altLang="zh-CN" sz="2400" b="1" dirty="0"/>
              <a:t> </a:t>
            </a:r>
            <a:endParaRPr lang="zh-CN" alt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19318" y="99071"/>
            <a:ext cx="9091323" cy="523955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solidFill>
                  <a:srgbClr val="0D0D0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活动三：</a:t>
            </a:r>
            <a:r>
              <a:rPr lang="en-US" altLang="zh-CN" sz="2400" b="1" dirty="0">
                <a:solidFill>
                  <a:srgbClr val="0D0D0D"/>
                </a:solidFill>
                <a:latin typeface="Arial Narrow" panose="020B0606020202030204" pitchFamily="34" charset="0"/>
                <a:ea typeface="黑体" panose="02010609060101010101" pitchFamily="2" charset="-122"/>
              </a:rPr>
              <a:t>Read the dialogue and answer the following questions</a:t>
            </a:r>
            <a:endParaRPr lang="zh-CN" altLang="en-US" sz="2400" dirty="0">
              <a:solidFill>
                <a:srgbClr val="0D0D0D"/>
              </a:solidFill>
              <a:latin typeface="Arial Narrow" panose="020B0606020202030204" pitchFamily="34" charset="0"/>
              <a:ea typeface="黑体" panose="02010609060101010101" pitchFamily="2" charset="-122"/>
            </a:endParaRP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79388" y="1125538"/>
            <a:ext cx="87852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rial Narrow" panose="020B0606020202030204" pitchFamily="34" charset="0"/>
              </a:rPr>
              <a:t>Because almost all of it can be reused or recycled! They need to throw only one small bag of garbage.</a:t>
            </a:r>
            <a:endParaRPr lang="zh-CN" altLang="en-US" sz="24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79388" y="2492375"/>
            <a:ext cx="4895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They use paper only on one side.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15106" y="3645024"/>
            <a:ext cx="8713787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 Narrow" panose="020B0606020202030204" pitchFamily="34" charset="0"/>
              </a:rPr>
              <a:t>He will take it home and clean it. Then he will fix the broken wheel. Finally he will give it to Debbie.</a:t>
            </a:r>
            <a:endParaRPr lang="zh-CN" altLang="en-US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323850" y="5661025"/>
            <a:ext cx="64087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2pPr>
            <a:lvl3pPr>
              <a:defRPr sz="16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3pPr>
            <a:lvl4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4pPr>
            <a:lvl5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5pPr>
            <a:lvl6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6pPr>
            <a:lvl7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7pPr>
            <a:lvl8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8pPr>
            <a:lvl9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黑体" panose="02010609060101010101" pitchFamily="2" charset="-122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Because litter can hurt people.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12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ruideppt 3">
      <a:dk1>
        <a:srgbClr val="000000"/>
      </a:dk1>
      <a:lt1>
        <a:srgbClr val="FFFFFF"/>
      </a:lt1>
      <a:dk2>
        <a:srgbClr val="FF9933"/>
      </a:dk2>
      <a:lt2>
        <a:srgbClr val="DCDCDC"/>
      </a:lt2>
      <a:accent1>
        <a:srgbClr val="008080"/>
      </a:accent1>
      <a:accent2>
        <a:srgbClr val="006666"/>
      </a:accent2>
      <a:accent3>
        <a:srgbClr val="FFFFFF"/>
      </a:accent3>
      <a:accent4>
        <a:srgbClr val="000000"/>
      </a:accent4>
      <a:accent5>
        <a:srgbClr val="AAC0C0"/>
      </a:accent5>
      <a:accent6>
        <a:srgbClr val="005C5C"/>
      </a:accent6>
      <a:hlink>
        <a:srgbClr val="0099FF"/>
      </a:hlink>
      <a:folHlink>
        <a:srgbClr val="0066FF"/>
      </a:folHlink>
    </a:clrScheme>
    <a:fontScheme name="ruideppt">
      <a:majorFont>
        <a:latin typeface="Calibri"/>
        <a:ea typeface="黑体"/>
        <a:cs typeface=""/>
      </a:majorFont>
      <a:minorFont>
        <a:latin typeface="Calibri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ruideppt 1">
        <a:dk1>
          <a:srgbClr val="000000"/>
        </a:dk1>
        <a:lt1>
          <a:srgbClr val="FFFFFF"/>
        </a:lt1>
        <a:dk2>
          <a:srgbClr val="E73B05"/>
        </a:dk2>
        <a:lt2>
          <a:srgbClr val="DCDCDC"/>
        </a:lt2>
        <a:accent1>
          <a:srgbClr val="B40000"/>
        </a:accent1>
        <a:accent2>
          <a:srgbClr val="1A63BC"/>
        </a:accent2>
        <a:accent3>
          <a:srgbClr val="FFFFFF"/>
        </a:accent3>
        <a:accent4>
          <a:srgbClr val="000000"/>
        </a:accent4>
        <a:accent5>
          <a:srgbClr val="D6AAAA"/>
        </a:accent5>
        <a:accent6>
          <a:srgbClr val="1659AA"/>
        </a:accent6>
        <a:hlink>
          <a:srgbClr val="47721C"/>
        </a:hlink>
        <a:folHlink>
          <a:srgbClr val="E283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ideppt 2">
        <a:dk1>
          <a:srgbClr val="000000"/>
        </a:dk1>
        <a:lt1>
          <a:srgbClr val="FFFFFF"/>
        </a:lt1>
        <a:dk2>
          <a:srgbClr val="E8AC04"/>
        </a:dk2>
        <a:lt2>
          <a:srgbClr val="DCDCDC"/>
        </a:lt2>
        <a:accent1>
          <a:srgbClr val="053275"/>
        </a:accent1>
        <a:accent2>
          <a:srgbClr val="1759A9"/>
        </a:accent2>
        <a:accent3>
          <a:srgbClr val="FFFFFF"/>
        </a:accent3>
        <a:accent4>
          <a:srgbClr val="000000"/>
        </a:accent4>
        <a:accent5>
          <a:srgbClr val="AAADBD"/>
        </a:accent5>
        <a:accent6>
          <a:srgbClr val="145099"/>
        </a:accent6>
        <a:hlink>
          <a:srgbClr val="0077DA"/>
        </a:hlink>
        <a:folHlink>
          <a:srgbClr val="53A9F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ideppt 3">
        <a:dk1>
          <a:srgbClr val="000000"/>
        </a:dk1>
        <a:lt1>
          <a:srgbClr val="FFFFFF"/>
        </a:lt1>
        <a:dk2>
          <a:srgbClr val="FF9933"/>
        </a:dk2>
        <a:lt2>
          <a:srgbClr val="DCDCDC"/>
        </a:lt2>
        <a:accent1>
          <a:srgbClr val="008080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005C5C"/>
        </a:accent6>
        <a:hlink>
          <a:srgbClr val="0099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全屏显示(4:3)</PresentationFormat>
  <Paragraphs>128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GulimChe</vt:lpstr>
      <vt:lpstr>黑体</vt:lpstr>
      <vt:lpstr>宋体</vt:lpstr>
      <vt:lpstr>微软雅黑</vt:lpstr>
      <vt:lpstr>Arial</vt:lpstr>
      <vt:lpstr>Arial Narrow</vt:lpstr>
      <vt:lpstr>Calibri</vt:lpstr>
      <vt:lpstr>Calibri Light</vt:lpstr>
      <vt:lpstr>Times New Roman</vt:lpstr>
      <vt:lpstr>Wingdings</vt:lpstr>
      <vt:lpstr>WWW.2PPT.COM
</vt:lpstr>
      <vt:lpstr>PowerPoint 演示文稿</vt:lpstr>
      <vt:lpstr>   【知识回顾】 1. Don’t forget to turn the light ____ when you leave.    A on  B off  Cup   Ddown  2.We shouldn’t ___________ the waste paper ______ (扔掉) 3.Nobody ____________(come)to school  in a car. 4.I saw you _________(play) football when I came to school. 5.He can sing the English song(被动)    The English song ______ ______ ______ by him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1.It’s not right ____________(waste) things 2.Danny , _______________(not throw) away the garbage. 3.It took him half an hour _______(finish) _______(repair) the computer 4.It is a waste __________(use) paper only on one side. 5.One of the wheels ________(be) broken.  6.It’s dangerous _______(leave) broken glass on the ground . 7.Danny cut his foot on a piece of __________(break) glass. 8.We should plant many trees in spring (改为被动语态)   Many trees ___________  _____  _________ in spring  by us. 9.You needn't do it now. (被动)    It _________ ______ _________ by you now 10. What do you do with the problem?(同)   _______ do you ________ ________ the problem?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2013-05-24T02:37:00Z</dcterms:created>
  <dcterms:modified xsi:type="dcterms:W3CDTF">2023-01-16T22:37:22Z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9F9B1363C23D4B06B3E66551356D58B1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