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258" r:id="rId2"/>
    <p:sldId id="269" r:id="rId3"/>
    <p:sldId id="292" r:id="rId4"/>
    <p:sldId id="295" r:id="rId5"/>
    <p:sldId id="347" r:id="rId6"/>
    <p:sldId id="271" r:id="rId7"/>
    <p:sldId id="343" r:id="rId8"/>
    <p:sldId id="364" r:id="rId9"/>
    <p:sldId id="277" r:id="rId10"/>
    <p:sldId id="348" r:id="rId11"/>
    <p:sldId id="380" r:id="rId12"/>
    <p:sldId id="359" r:id="rId13"/>
    <p:sldId id="365" r:id="rId14"/>
    <p:sldId id="366" r:id="rId15"/>
    <p:sldId id="367" r:id="rId16"/>
    <p:sldId id="368" r:id="rId17"/>
    <p:sldId id="369" r:id="rId18"/>
    <p:sldId id="379" r:id="rId19"/>
    <p:sldId id="370" r:id="rId20"/>
    <p:sldId id="371" r:id="rId21"/>
    <p:sldId id="372" r:id="rId22"/>
    <p:sldId id="373" r:id="rId23"/>
    <p:sldId id="303" r:id="rId24"/>
    <p:sldId id="344" r:id="rId25"/>
    <p:sldId id="345" r:id="rId26"/>
    <p:sldId id="349" r:id="rId27"/>
    <p:sldId id="306" r:id="rId28"/>
    <p:sldId id="376" r:id="rId29"/>
    <p:sldId id="361" r:id="rId30"/>
    <p:sldId id="377" r:id="rId31"/>
    <p:sldId id="354" r:id="rId32"/>
    <p:sldId id="356" r:id="rId33"/>
    <p:sldId id="355" r:id="rId34"/>
    <p:sldId id="357" r:id="rId35"/>
    <p:sldId id="374" r:id="rId36"/>
    <p:sldId id="375" r:id="rId37"/>
    <p:sldId id="358" r:id="rId38"/>
    <p:sldId id="362" r:id="rId39"/>
    <p:sldId id="363" r:id="rId40"/>
    <p:sldId id="378" r:id="rId41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9443" autoAdjust="0"/>
  </p:normalViewPr>
  <p:slideViewPr>
    <p:cSldViewPr snapToGrid="0">
      <p:cViewPr>
        <p:scale>
          <a:sx n="110" d="100"/>
          <a:sy n="110" d="100"/>
        </p:scale>
        <p:origin x="-540" y="-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42770" y="1431824"/>
            <a:ext cx="6872756" cy="3865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35830" y="5512523"/>
            <a:ext cx="5886637" cy="451024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1" y="1687680"/>
            <a:ext cx="12192000" cy="2589481"/>
            <a:chOff x="3956" y="1363"/>
            <a:chExt cx="11117" cy="3767"/>
          </a:xfrm>
        </p:grpSpPr>
        <p:sp>
          <p:nvSpPr>
            <p:cNvPr id="3" name="Rectangle 5"/>
            <p:cNvSpPr/>
            <p:nvPr/>
          </p:nvSpPr>
          <p:spPr>
            <a:xfrm>
              <a:off x="3956" y="4100"/>
              <a:ext cx="11117" cy="10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 algn="ctr">
                <a:spcBef>
                  <a:spcPct val="0"/>
                </a:spcBef>
                <a:buNone/>
              </a:pPr>
              <a:r>
                <a:rPr lang="en-US" altLang="zh-CN" sz="40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Grammar</a:t>
              </a: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3956" y="1363"/>
              <a:ext cx="11101" cy="19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80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Unit 8</a:t>
              </a:r>
              <a:r>
                <a:rPr lang="zh-CN" altLang="en-US" sz="80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　</a:t>
              </a:r>
              <a:r>
                <a:rPr lang="en-US" altLang="zh-CN" sz="80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Pets</a:t>
              </a:r>
              <a:endParaRPr lang="zh-CN" altLang="en-US" sz="80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1" y="5682104"/>
            <a:ext cx="12191999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27511" y="1806988"/>
            <a:ext cx="11269683" cy="35548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is happy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the time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他一直都很快乐。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am thinking about the coming exam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the time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我一直在想着即将到来的考试。</a:t>
            </a: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all the time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相当于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always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，但在句中的位置不同。</a:t>
            </a: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07338" y="952113"/>
            <a:ext cx="5382824" cy="6971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the time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一直，总是</a:t>
            </a:r>
          </a:p>
        </p:txBody>
      </p:sp>
      <p:sp>
        <p:nvSpPr>
          <p:cNvPr id="13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8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748145" y="1300129"/>
            <a:ext cx="11269683" cy="69717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1026" name="Picture 2" descr="W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439" y="2683824"/>
            <a:ext cx="5617588" cy="2992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951825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08644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11188" y="1340302"/>
            <a:ext cx="10755507" cy="424731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—Do fish sleep? I think they're swimming around __________.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—Of course they sleep. But they sleep with their eyes open.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the same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the time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that time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the same time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9575834" y="1591992"/>
            <a:ext cx="48256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98763" y="1959512"/>
            <a:ext cx="11269683" cy="424731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asked him to help me and he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agreed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我请求他帮助我，他答应了。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agree</a:t>
            </a:r>
            <a:r>
              <a:rPr lang="zh-CN" altLang="en-US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作动词，意为“同意；应允”。常用搭配为</a:t>
            </a:r>
            <a:r>
              <a:rPr lang="en-US" altLang="zh-CN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</a:t>
            </a:r>
            <a:r>
              <a:rPr lang="zh-CN" altLang="en-US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，意为“同意做某事”。</a:t>
            </a:r>
            <a:endParaRPr lang="en-US" altLang="zh-CN" sz="29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agree with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通常指同意某人的想法、观点等；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agree to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后通常接计划或建议；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agree on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意为“就某事达成一致意见”。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07338" y="1272747"/>
            <a:ext cx="5382824" cy="784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agree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vi.&amp; </a:t>
            </a:r>
            <a:r>
              <a:rPr lang="en-US" altLang="zh-CN" sz="3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vt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同意；应允</a:t>
            </a:r>
          </a:p>
        </p:txBody>
      </p:sp>
      <p:sp>
        <p:nvSpPr>
          <p:cNvPr id="13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9635222" y="3622669"/>
            <a:ext cx="261616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agree to do </a:t>
            </a:r>
            <a:r>
              <a:rPr lang="en-US" altLang="zh-C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8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07338" y="1664632"/>
            <a:ext cx="11166106" cy="424731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agreed with what you said.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我同意你所说的。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He's agreed to our plan about the holiday.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他已经同意我们关于假期的计划了。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we agree on a date for the next meeting?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我们能为下次会议确定一个时间吗？</a:t>
            </a:r>
          </a:p>
        </p:txBody>
      </p:sp>
      <p:sp>
        <p:nvSpPr>
          <p:cNvPr id="13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951825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08644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11188" y="1340302"/>
            <a:ext cx="10755507" cy="38885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2018·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沈阳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—I don't like the short story “The gifts”. I think it's out of date.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—I'm sorry, but __________. Although it may be old, I still think it's a moving story.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doesn't matter		B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don't agree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you're welcome		D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that's all right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3828183" y="2862656"/>
            <a:ext cx="48256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383391" y="5052115"/>
            <a:ext cx="10850665" cy="166776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4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4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4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考查情景交际用语。句意：“我不喜欢</a:t>
            </a:r>
            <a:r>
              <a:rPr lang="en-US" altLang="zh-CN" sz="24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《</a:t>
            </a:r>
            <a:r>
              <a:rPr lang="zh-CN" altLang="en-US" sz="24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礼物</a:t>
            </a:r>
            <a:r>
              <a:rPr lang="en-US" altLang="zh-CN" sz="24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》</a:t>
            </a:r>
            <a:r>
              <a:rPr lang="zh-CN" altLang="en-US" sz="24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这篇短篇故事。我认为它过时了。”“抱歉，但是</a:t>
            </a:r>
            <a:r>
              <a:rPr lang="en-US" altLang="zh-CN" sz="24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________</a:t>
            </a:r>
            <a:r>
              <a:rPr lang="zh-CN" altLang="en-US" sz="24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。尽管它可能是陈旧的，我仍然认为它是一个感人的故事。”根据句意可知选</a:t>
            </a:r>
            <a:r>
              <a:rPr lang="en-US" altLang="zh-CN" sz="24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zh-CN" altLang="en-US" sz="24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98763" y="1913347"/>
            <a:ext cx="11269683" cy="43396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There's nothing wrong with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keeping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snake if you like it. 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如果你喜欢蛇，养蛇没有什么问题。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keep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two dogs in my home.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我家养了两条狗。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keep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作及物动词，意为“养，饲养”。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(1)keep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可以表示“继续处于某种状态”，可用于复合结构“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keep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＋宾语＋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doing/done/adj.”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54839" y="1011489"/>
            <a:ext cx="5382824" cy="6971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keep </a:t>
            </a:r>
            <a:r>
              <a:rPr lang="en-US" altLang="zh-CN" sz="3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vt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养，饲养</a:t>
            </a:r>
          </a:p>
        </p:txBody>
      </p:sp>
      <p:sp>
        <p:nvSpPr>
          <p:cNvPr id="13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8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47961" y="1047115"/>
            <a:ext cx="11166106" cy="554465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 kept me waiting for twenty minutes.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她让我等了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分钟。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Jim kept his eyes shut and stayed where he was.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吉姆闭着眼睛，待在原地。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It's too hot.  Please keep the door open.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天太热了，请开着门吧。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keep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相关的短语：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keep doing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一直做某事　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keep on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继续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keep in mind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记住　 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keep up with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跟上，不落在后面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keep sb. from doing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阻止某人做某事</a:t>
            </a:r>
          </a:p>
        </p:txBody>
      </p:sp>
      <p:sp>
        <p:nvSpPr>
          <p:cNvPr id="13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951825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08644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11188" y="1340302"/>
            <a:ext cx="10755507" cy="424731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使我惊讶的是，一些人饲养蛇作为宠物。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my surprise, some people __________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snakes __________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their pets.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如果你坚持做运动，你很快就会更加健康。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you __________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exercise, you will be healthier soon.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5799472" y="2280761"/>
            <a:ext cx="497143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keep                                    as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2365525" y="4333213"/>
            <a:ext cx="332275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keep                 doing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163919"/>
            <a:ext cx="1422184" cy="57624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句型透视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263498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42963" y="1735889"/>
            <a:ext cx="10928600" cy="138967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says “Hello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！”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I come back home.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当我回家时，他说“你好！”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95647" y="3065663"/>
            <a:ext cx="11047169" cy="35548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在这里引导时间状语从句。引导时间状语从句的连词还有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while, before, after, until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等，要注意从句的时态。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当主句的时态是一般将来时时，从句要用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boy will be a writer when he grows up.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这个男孩长大后将成为一名作家。</a:t>
            </a:r>
          </a:p>
        </p:txBody>
      </p:sp>
      <p:sp>
        <p:nvSpPr>
          <p:cNvPr id="13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8516926" y="4701348"/>
            <a:ext cx="232524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一般现在时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16205" y="1045210"/>
            <a:ext cx="3611733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3684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038820" y="2185060"/>
          <a:ext cx="9162084" cy="3198387"/>
        </p:xfrm>
        <a:graphic>
          <a:graphicData uri="http://schemas.openxmlformats.org/drawingml/2006/table">
            <a:tbl>
              <a:tblPr/>
              <a:tblGrid>
                <a:gridCol w="8989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631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9838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单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词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闯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关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任何地方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/ˈ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enɪweə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(r)/____________</a:t>
                      </a:r>
                      <a:endParaRPr kumimoji="0" lang="en-US" altLang="zh-CN" sz="3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2.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重复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rɪˈpiːt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/____________ 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　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3.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同意；应允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əˈɡri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ː/ ____________</a:t>
                      </a:r>
                      <a:endParaRPr kumimoji="0" lang="zh-CN" altLang="en-US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4.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养，饲养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kiːp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 ____________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　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　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6139234" y="2475475"/>
            <a:ext cx="146149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anywhere</a:t>
            </a:r>
          </a:p>
        </p:txBody>
      </p:sp>
      <p:sp>
        <p:nvSpPr>
          <p:cNvPr id="18" name="矩形 27"/>
          <p:cNvSpPr>
            <a:spLocks noChangeArrowheads="1"/>
          </p:cNvSpPr>
          <p:nvPr/>
        </p:nvSpPr>
        <p:spPr bwMode="auto">
          <a:xfrm>
            <a:off x="4879408" y="3270369"/>
            <a:ext cx="101585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repeat</a:t>
            </a:r>
          </a:p>
        </p:txBody>
      </p:sp>
      <p:sp>
        <p:nvSpPr>
          <p:cNvPr id="21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矩形 27"/>
          <p:cNvSpPr>
            <a:spLocks noChangeArrowheads="1"/>
          </p:cNvSpPr>
          <p:nvPr/>
        </p:nvSpPr>
        <p:spPr bwMode="auto">
          <a:xfrm>
            <a:off x="6076837" y="4052150"/>
            <a:ext cx="89563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agree</a:t>
            </a:r>
          </a:p>
        </p:txBody>
      </p:sp>
      <p:sp>
        <p:nvSpPr>
          <p:cNvPr id="11" name="矩形 27"/>
          <p:cNvSpPr>
            <a:spLocks noChangeArrowheads="1"/>
          </p:cNvSpPr>
          <p:nvPr/>
        </p:nvSpPr>
        <p:spPr bwMode="auto">
          <a:xfrm>
            <a:off x="5326711" y="4833941"/>
            <a:ext cx="76495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keep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8" grpId="0"/>
      <p:bldP spid="10" grpId="0"/>
      <p:bldP spid="1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875656" y="1043137"/>
            <a:ext cx="10655284" cy="493981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当主句的谓语是“情态动词＋动词原形”时，从句要用</a:t>
            </a: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the lights are red, the traffic must stop.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当红灯亮时，车辆必须停下来。</a:t>
            </a: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当主句是祈使句时，从句要用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Please don't go to bed before you finish your homework.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在你完成作业之前，请不要睡觉。</a:t>
            </a:r>
          </a:p>
        </p:txBody>
      </p:sp>
      <p:sp>
        <p:nvSpPr>
          <p:cNvPr id="13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1569861" y="2005649"/>
            <a:ext cx="232524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一般现在时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7220526" y="4069977"/>
            <a:ext cx="232524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一般现在时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780654" y="1941243"/>
            <a:ext cx="10655284" cy="2169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(4)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当主句的时态是一般过去时时，从句要用相应的过去时态。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talked about the party after people left.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人们离开后，他们讨论了这次聚会。</a:t>
            </a:r>
          </a:p>
        </p:txBody>
      </p:sp>
      <p:sp>
        <p:nvSpPr>
          <p:cNvPr id="13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951825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08644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11188" y="1340302"/>
            <a:ext cx="10755507" cy="424731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 I'll probably stay with my friends __________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get my own place to live in.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because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	    C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after              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before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 Don't worry. Bill will help you look after your dog when you __________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away for a holiday.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were         C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 be          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 been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7414525" y="1627618"/>
            <a:ext cx="48256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1284878" y="4368839"/>
            <a:ext cx="48256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660972" y="880915"/>
            <a:ext cx="14221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F1AF00"/>
                </a:solidFill>
                <a:latin typeface="+mn-ea"/>
              </a:rPr>
              <a:t>语法聚焦</a:t>
            </a:r>
          </a:p>
        </p:txBody>
      </p:sp>
      <p:sp>
        <p:nvSpPr>
          <p:cNvPr id="6" name="矩形 5"/>
          <p:cNvSpPr/>
          <p:nvPr/>
        </p:nvSpPr>
        <p:spPr>
          <a:xfrm>
            <a:off x="4438475" y="1392272"/>
            <a:ext cx="1863011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一、形容词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zh-CN" altLang="en-US" sz="23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71548" y="1996639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" name="矩形 10"/>
          <p:cNvSpPr/>
          <p:nvPr/>
        </p:nvSpPr>
        <p:spPr>
          <a:xfrm>
            <a:off x="838780" y="1993996"/>
            <a:ext cx="14221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00A6AD"/>
                </a:solidFill>
              </a:rPr>
              <a:t>教材典句</a:t>
            </a: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423129" y="2606951"/>
            <a:ext cx="11345322" cy="27746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marL="535305" indent="-535305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Rabbits have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long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ears.</a:t>
            </a:r>
          </a:p>
          <a:p>
            <a:pPr marL="535305" indent="93980"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兔子有长长的耳朵。</a:t>
            </a:r>
          </a:p>
          <a:p>
            <a:pPr marL="535305" indent="-535305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cat on the sofa is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lazy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35305"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沙发上的那只猫很懒惰。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1" grpId="0"/>
      <p:bldP spid="1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633351" y="1760189"/>
            <a:ext cx="11263086" cy="4852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．形容词的定义及用法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表示人或事物的属性或特征的词叫形容词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(adjective)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。形容词常修饰名词，它的基本作用就是提供更多关于名词的信息。它分为性质形容词和叙述形容词两类，一般放在所修饰的名词之前，若修饰不定代词，则需后置。大多数形容词都可以作定语；在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be, look, seem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等系动词之后作表语。在句中作定语或表语是形容词最主要的特点。</a:t>
            </a:r>
          </a:p>
        </p:txBody>
      </p:sp>
      <p:sp>
        <p:nvSpPr>
          <p:cNvPr id="10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8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73446" y="1316729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矩形 8"/>
          <p:cNvSpPr/>
          <p:nvPr/>
        </p:nvSpPr>
        <p:spPr>
          <a:xfrm>
            <a:off x="1010070" y="1276496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语法探究</a:t>
            </a:r>
            <a:endParaRPr lang="zh-CN" altLang="en-US" sz="2400" b="1" dirty="0">
              <a:solidFill>
                <a:srgbClr val="00A6A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518128" y="1263162"/>
            <a:ext cx="11214337" cy="493981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 is a perfect teacher.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她是一位优秀的老师。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作定语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Mary is very lovely.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玛丽很可爱。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作表语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．形容词的位置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形容词一般放在名词前作定语，它们的前面常常带有冠词、形容词性物主代词、指示代词、数词等。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red flower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一朵红花　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interesting story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这个有趣的故事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six blind men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六个盲人 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 own house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我自己的房子</a:t>
            </a: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558140" y="1241277"/>
            <a:ext cx="11222182" cy="424731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形容词修饰不定代词时，常常后置。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something interesting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一些有趣的事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形容词在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be, seem, look, taste, smell, feel, sound, appear, turn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等系动词后作表语。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leaves turned yellow. 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叶子变黄了。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012602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147222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33768" y="1651361"/>
            <a:ext cx="10729037" cy="493981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．翻译下列句子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这儿有一个美丽的花园。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我的自行车很漂亮。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这个主意听起来不错。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938150" y="3297962"/>
            <a:ext cx="693519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is a beautiful garden here.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971797" y="4649773"/>
            <a:ext cx="693519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bike is very nice/beautiful.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1005444" y="6025329"/>
            <a:ext cx="693519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idea sounds good/ great.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012602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147222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33768" y="1805740"/>
            <a:ext cx="10729037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(4)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这部电影很有趣。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(5)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你的哥哥个子高吗？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961901" y="2727946"/>
            <a:ext cx="553390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film is very interesting.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936172" y="4139131"/>
            <a:ext cx="553390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your brother tall?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33768" y="1152597"/>
            <a:ext cx="11030352" cy="493981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在我前面的漂亮女孩是我的妹妹。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The____________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girl__________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 is my sister.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我认为考拉非常懒惰。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think koalas__________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我最好的朋友是爱丽丝。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My__________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Alice.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1176950" y="2086680"/>
            <a:ext cx="888144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beautiful/pretty                     in                      front                    of</a:t>
            </a: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3360047" y="4174759"/>
            <a:ext cx="528518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                   very                    lazy</a:t>
            </a: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1564888" y="5550317"/>
            <a:ext cx="528518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best                  friend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436741" y="1336517"/>
          <a:ext cx="11260472" cy="4998720"/>
        </p:xfrm>
        <a:graphic>
          <a:graphicData uri="http://schemas.openxmlformats.org/drawingml/2006/table">
            <a:tbl>
              <a:tblPr/>
              <a:tblGrid>
                <a:gridCol w="7508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096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9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互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4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．一直，总是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　　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ts val="4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．疲倦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　　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ts val="4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．我的一个特别的朋友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　　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ts val="4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．重复我的话 </a:t>
                      </a:r>
                      <a:r>
                        <a:rPr kumimoji="0" lang="en-US" altLang="zh-CN" sz="3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　　</a:t>
                      </a:r>
                      <a:endParaRPr kumimoji="0" lang="en-US" altLang="zh-CN" sz="3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ts val="4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5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come back home __________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　　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ts val="4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6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sleep anywhere______________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　　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ts val="4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7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be nice to sb. __________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　　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ts val="4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8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be easy to do </a:t>
                      </a:r>
                      <a:r>
                        <a:rPr kumimoji="0" lang="en-US" altLang="zh-CN" sz="30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sth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. __________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　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3910562" y="1489450"/>
            <a:ext cx="165301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all the time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" name="矩形 38"/>
          <p:cNvSpPr>
            <a:spLocks noChangeArrowheads="1"/>
          </p:cNvSpPr>
          <p:nvPr/>
        </p:nvSpPr>
        <p:spPr bwMode="auto">
          <a:xfrm>
            <a:off x="2928635" y="2101593"/>
            <a:ext cx="128035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get tired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矩形 38"/>
          <p:cNvSpPr>
            <a:spLocks noChangeArrowheads="1"/>
          </p:cNvSpPr>
          <p:nvPr/>
        </p:nvSpPr>
        <p:spPr bwMode="auto">
          <a:xfrm>
            <a:off x="5444229" y="2729005"/>
            <a:ext cx="324319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 special friend of mine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38"/>
          <p:cNvSpPr>
            <a:spLocks noChangeArrowheads="1"/>
          </p:cNvSpPr>
          <p:nvPr/>
        </p:nvSpPr>
        <p:spPr bwMode="auto">
          <a:xfrm>
            <a:off x="3862846" y="3356419"/>
            <a:ext cx="238482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repeat my words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" name="矩形 38"/>
          <p:cNvSpPr>
            <a:spLocks noChangeArrowheads="1"/>
          </p:cNvSpPr>
          <p:nvPr/>
        </p:nvSpPr>
        <p:spPr bwMode="auto">
          <a:xfrm>
            <a:off x="5060263" y="3971959"/>
            <a:ext cx="8034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回家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" name="矩形 38"/>
          <p:cNvSpPr>
            <a:spLocks noChangeArrowheads="1"/>
          </p:cNvSpPr>
          <p:nvPr/>
        </p:nvSpPr>
        <p:spPr bwMode="auto">
          <a:xfrm>
            <a:off x="4357641" y="4623122"/>
            <a:ext cx="235032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在任何地方睡觉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6" name="矩形 38"/>
          <p:cNvSpPr>
            <a:spLocks noChangeArrowheads="1"/>
          </p:cNvSpPr>
          <p:nvPr/>
        </p:nvSpPr>
        <p:spPr bwMode="auto">
          <a:xfrm>
            <a:off x="4213141" y="5238660"/>
            <a:ext cx="14221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对某人好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" name="矩形 38"/>
          <p:cNvSpPr>
            <a:spLocks noChangeArrowheads="1"/>
          </p:cNvSpPr>
          <p:nvPr/>
        </p:nvSpPr>
        <p:spPr bwMode="auto">
          <a:xfrm>
            <a:off x="4745557" y="5830446"/>
            <a:ext cx="173156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容易做某事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7" grpId="0"/>
      <p:bldP spid="11" grpId="0"/>
      <p:bldP spid="12" grpId="0"/>
      <p:bldP spid="14" grpId="0"/>
      <p:bldP spid="16" grpId="0"/>
      <p:bldP spid="1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95026" y="2803267"/>
            <a:ext cx="11030352" cy="147732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(4)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这件新毛衣摸起来很柔软。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new sweater __________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__________. 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4181409" y="3749224"/>
            <a:ext cx="318129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feels                  soft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248465" y="976634"/>
            <a:ext cx="2159566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二、不定代词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78425" y="1521626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" name="矩形 10"/>
          <p:cNvSpPr/>
          <p:nvPr/>
        </p:nvSpPr>
        <p:spPr>
          <a:xfrm>
            <a:off x="945657" y="1518983"/>
            <a:ext cx="14221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00A6AD"/>
                </a:solidFill>
              </a:rPr>
              <a:t>教材典句</a:t>
            </a: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458754" y="2155634"/>
            <a:ext cx="11345322" cy="424731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saw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somebody/someone/something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the house.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35305">
              <a:lnSpc>
                <a:spcPct val="150000"/>
              </a:lnSpc>
            </a:pP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我在房子里看到了某人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物。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nobody/no one/nothing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the house.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628650">
              <a:lnSpc>
                <a:spcPct val="150000"/>
              </a:lnSpc>
            </a:pP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房子里没有人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物。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everybody/everyone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here today? 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今天大家都在吗？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Everything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ready. 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一切都准备好了。</a:t>
            </a:r>
            <a:endParaRPr lang="zh-CN" altLang="zh-CN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90850" y="1510814"/>
            <a:ext cx="10838209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．英语中的不定代词有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all, each, both, either, neither, one, none, many, much, other, another, some, any, no, (a) few, (a) little, enough, every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等，以及由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some­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any­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no­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和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every­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构成的合成代词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即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somebody, anyone, nothing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等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。在这些不定代词中，多数都能作主语、宾语、表语或定语，但是代词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none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以及由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some­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any­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no­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和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every­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构成的合成代词只能作主语、宾语或表语，不能作定语，而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和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every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则只能作定语。</a:t>
            </a:r>
          </a:p>
        </p:txBody>
      </p:sp>
      <p:sp>
        <p:nvSpPr>
          <p:cNvPr id="10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8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73446" y="1055479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矩形 8"/>
          <p:cNvSpPr/>
          <p:nvPr/>
        </p:nvSpPr>
        <p:spPr>
          <a:xfrm>
            <a:off x="1010070" y="1015246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语法探究</a:t>
            </a:r>
            <a:endParaRPr lang="zh-CN" altLang="en-US" sz="2400" b="1" dirty="0">
              <a:solidFill>
                <a:srgbClr val="00A6A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9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451257" y="1653244"/>
            <a:ext cx="10818421" cy="4159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由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some­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any­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no­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every­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加上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­body, ­one, ­thing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构成的不定代词叫复合不定代词。复合不定代词有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somebody(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某人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someone(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某人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something(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某事物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anybody(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任何人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anyone(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任何人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anything(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任何事物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nobody(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没有人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no one(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没有人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nothing(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没有东西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everybody(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每人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everyone(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每人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everything(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每件事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451257" y="1653245"/>
            <a:ext cx="10818421" cy="4159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复合不定代词相当于名词，在句中作主语、宾语和表语，而不能作定语。复合不定代词作主语时，谓语动词用单数形式。由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some­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any­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构成的复合不定代词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如：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something, anything, somebody, anybody)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的区别与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的区别一样。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something, somebody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一般用于肯定句；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anything, anybody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一般用于否定句、疑问句或条件状语从句。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451257" y="1306999"/>
            <a:ext cx="10818421" cy="48521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something or somebody near us. 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有什么东西或人在我们附近。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—Do you have anything to say about this question? 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关于这个问题你有什么要说的吗？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—Yes, I have something to say.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是的，我有一些要说的。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—No, I don't have anything to say./No, I have nothing to say.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不，我没有什么要说的。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451257" y="916925"/>
            <a:ext cx="10818421" cy="563231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Did anybody live on this island?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有人住在这个岛上吗？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Would you like something to eat?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你想吃点什么吗？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表示请求、建议或邀请时，疑问句中要用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something)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复合不定代词被定语修饰时，定语必须放在不定代词的后面。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something wrong with my ears.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我的耳朵有问题了。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(3)nothing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指物，对它提问用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what; no one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nobody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指人，对它们提问用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who; none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既可以指人，也可以指物，对它提问用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many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或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much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后面可跟介词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012602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147222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33768" y="1698865"/>
            <a:ext cx="10408403" cy="48521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．句型转换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(1)There's nobody in the classroom.(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改为同义句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There__________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the classroom.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(2)Uncle Xiao didn't say anything at the meeting. 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改为同义句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Uncle Xiao__________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the meeting.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(3)There is something wrong with your computer.(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改为否定句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is__________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your computer.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2067602" y="3333598"/>
            <a:ext cx="346629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isn't                anybody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2825635" y="4709156"/>
            <a:ext cx="346629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said                 nothing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2241765" y="6103917"/>
            <a:ext cx="346629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nothing              wrong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76267" y="1639473"/>
            <a:ext cx="11030352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(1)2018·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泸州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—Did you find __________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funny in the book?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—Yes. It talks about how to be a good kid.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nothing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B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something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anything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 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everything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6461472" y="1884797"/>
            <a:ext cx="59246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371517" y="4743376"/>
            <a:ext cx="10482530" cy="12926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考查不定代词。这是一个一般疑问句，再结合句意可知此处用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anything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，故选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C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98142" y="1188223"/>
            <a:ext cx="11030352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(2)2018·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徐州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lives together with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Mrs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Black. She lives alone.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Somebody			B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Anybody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Nobody			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Everybody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3385756" y="1457301"/>
            <a:ext cx="59246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371517" y="4042732"/>
            <a:ext cx="10482530" cy="249299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考查不定代词。根据后句“她单独居住”，推断上句为“没有人和布莱克夫人住在一起”。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somebody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意为“某人”；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anybody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意为“任何人”；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nobody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意为“没有人”；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everybody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意为“每个人”。故选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C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472348" y="941629"/>
          <a:ext cx="11141719" cy="5853684"/>
        </p:xfrm>
        <a:graphic>
          <a:graphicData uri="http://schemas.openxmlformats.org/drawingml/2006/table">
            <a:tbl>
              <a:tblPr/>
              <a:tblGrid>
                <a:gridCol w="7418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998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型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在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4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29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zh-CN" altLang="en-US" sz="29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lang="en-US" altLang="zh-CN" sz="29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When she </a:t>
                      </a:r>
                      <a:r>
                        <a:rPr lang="en-US" altLang="zh-CN" sz="2900" b="1" u="non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</a:t>
                      </a:r>
                      <a:r>
                        <a:rPr lang="zh-CN" altLang="en-US" sz="29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29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</a:t>
                      </a:r>
                      <a:r>
                        <a:rPr lang="zh-CN" altLang="en-US" sz="29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， </a:t>
                      </a:r>
                      <a:r>
                        <a:rPr lang="en-US" altLang="zh-CN" sz="29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she sleeps __________.</a:t>
                      </a:r>
                    </a:p>
                    <a:p>
                      <a:pPr marL="0" marR="0" lvl="0" indent="535305" algn="l" defTabSz="914400" rtl="0" eaLnBrk="0" fontAlgn="base" latinLnBrk="0" hangingPunct="0">
                        <a:lnSpc>
                          <a:spcPts val="4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9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当她感到疲倦的时候，她会睡在任何地方。</a:t>
                      </a:r>
                    </a:p>
                    <a:p>
                      <a:pPr marL="535305" marR="0" lvl="0" indent="-535305" algn="l" defTabSz="914400" rtl="0" eaLnBrk="0" fontAlgn="base" latinLnBrk="0" hangingPunct="0">
                        <a:lnSpc>
                          <a:spcPts val="4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29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zh-CN" altLang="en-US" sz="29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lang="en-US" altLang="zh-CN" sz="29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</a:t>
                      </a:r>
                      <a:r>
                        <a:rPr lang="zh-CN" altLang="en-US" sz="29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29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</a:t>
                      </a:r>
                      <a:r>
                        <a:rPr lang="zh-CN" altLang="en-US" sz="29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29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</a:t>
                      </a:r>
                      <a:r>
                        <a:rPr lang="zh-CN" altLang="en-US" sz="29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29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</a:t>
                      </a:r>
                      <a:r>
                        <a:rPr lang="zh-CN" altLang="en-US" sz="29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29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</a:t>
                      </a:r>
                      <a:r>
                        <a:rPr lang="zh-CN" altLang="en-US" sz="29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29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 snake if you like it.</a:t>
                      </a:r>
                    </a:p>
                    <a:p>
                      <a:pPr marL="0" marR="0" lvl="0" indent="535305" algn="l" defTabSz="914400" rtl="0" eaLnBrk="0" fontAlgn="base" latinLnBrk="0" hangingPunct="0">
                        <a:lnSpc>
                          <a:spcPts val="4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9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如果你喜欢蛇，养蛇没有什么问题。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ts val="4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29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zh-CN" altLang="en-US" sz="29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lang="en-US" altLang="zh-CN" sz="29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Do you feed him __________</a:t>
                      </a:r>
                      <a:r>
                        <a:rPr lang="zh-CN" altLang="en-US" sz="29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29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</a:t>
                      </a:r>
                      <a:r>
                        <a:rPr lang="zh-CN" altLang="en-US" sz="29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？</a:t>
                      </a:r>
                    </a:p>
                    <a:p>
                      <a:pPr marL="0" marR="0" lvl="0" indent="535305" algn="l" defTabSz="914400" rtl="0" eaLnBrk="0" fontAlgn="base" latinLnBrk="0" hangingPunct="0">
                        <a:lnSpc>
                          <a:spcPts val="4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9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你们还喂他别的东西吗？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ts val="4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29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zh-CN" altLang="en-US" sz="29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lang="en-US" altLang="zh-CN" sz="29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Goldfish are__________</a:t>
                      </a:r>
                      <a:r>
                        <a:rPr lang="zh-CN" altLang="en-US" sz="29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29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to __________</a:t>
                      </a:r>
                      <a:r>
                        <a:rPr lang="zh-CN" altLang="en-US" sz="29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altLang="zh-CN" sz="29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__________. </a:t>
                      </a:r>
                    </a:p>
                    <a:p>
                      <a:pPr marL="0" marR="0" lvl="0" indent="535305" algn="l" defTabSz="914400" rtl="0" eaLnBrk="0" fontAlgn="base" latinLnBrk="0" hangingPunct="0">
                        <a:lnSpc>
                          <a:spcPts val="4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9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金鱼容易照料。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4064092" y="1123586"/>
            <a:ext cx="321548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gets                 tired</a:t>
            </a: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9521909" y="1122881"/>
            <a:ext cx="179527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anywhere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2287870" y="2450941"/>
            <a:ext cx="931432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There's             nothing              wrong              with                keeping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4755938" y="4325264"/>
            <a:ext cx="334303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anything              else</a:t>
            </a:r>
          </a:p>
        </p:txBody>
      </p:sp>
      <p:sp>
        <p:nvSpPr>
          <p:cNvPr id="10" name="矩形 28"/>
          <p:cNvSpPr>
            <a:spLocks noChangeArrowheads="1"/>
          </p:cNvSpPr>
          <p:nvPr/>
        </p:nvSpPr>
        <p:spPr bwMode="auto">
          <a:xfrm>
            <a:off x="4290829" y="5653320"/>
            <a:ext cx="564881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easy                         look                    after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9" grpId="0"/>
      <p:bldP spid="11" grpId="0"/>
      <p:bldP spid="10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98142" y="1188223"/>
            <a:ext cx="11030352" cy="4159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(3)2018·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铜仁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—Why do you come here?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—Because I have __________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tell you.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anything important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important anything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something important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important something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4027024" y="2157944"/>
            <a:ext cx="59246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383392" y="5301512"/>
            <a:ext cx="10482530" cy="12926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考查不定代词。肯定句用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something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，形容词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important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修饰不定代词放在其后，故选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C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587381" y="1166373"/>
          <a:ext cx="10504172" cy="4060709"/>
        </p:xfrm>
        <a:graphic>
          <a:graphicData uri="http://schemas.openxmlformats.org/drawingml/2006/table">
            <a:tbl>
              <a:tblPr/>
              <a:tblGrid>
                <a:gridCol w="8855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185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语法聚焦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．能用形容词来描述人和物，并掌握形容词作定语和表语的用法。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．掌握不定代词的用法。</a:t>
                      </a:r>
                      <a:endParaRPr kumimoji="0" lang="en-US" altLang="zh-CN" sz="3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7470" y="894080"/>
            <a:ext cx="4431030" cy="84518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746760" y="1064895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新魏" panose="02010800040101010101" charset="-122"/>
                <a:cs typeface="Times New Roman" panose="02020603050405020304" pitchFamily="18" charset="0"/>
                <a:sym typeface="+mn-ea"/>
              </a:rPr>
              <a:t>课堂互动探究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新魏" panose="02010800040101010101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Rectangle 9"/>
          <p:cNvSpPr/>
          <p:nvPr/>
        </p:nvSpPr>
        <p:spPr>
          <a:xfrm>
            <a:off x="746443" y="1710753"/>
            <a:ext cx="1491114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73075" y="1845373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31088" y="2270274"/>
            <a:ext cx="8713787" cy="6971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anywhere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任何地方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566899" y="3136975"/>
            <a:ext cx="10206502" cy="208217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she gets tired, she sleeps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anywhere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当她感到疲倦的时候，她会睡在任何地方。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cannot find it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anywhere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我在任何地方都找不到它。</a:t>
            </a:r>
          </a:p>
        </p:txBody>
      </p:sp>
      <p:sp>
        <p:nvSpPr>
          <p:cNvPr id="13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34939" y="1280907"/>
            <a:ext cx="10539742" cy="493981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anywhere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常用于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句和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句，用来代替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，也可以用于肯定句，意为“任何地方”。</a:t>
            </a: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辨析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anywhere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somewhere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(1)somewhere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常用于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句，而在否定句、疑问句和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if/whether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引导的从句中，常用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anywhere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want to live somewhere else.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我想住在别的地方。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don't want to go anywhere else.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我不想去其他任何地方。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矩形 28"/>
          <p:cNvSpPr>
            <a:spLocks noChangeArrowheads="1"/>
          </p:cNvSpPr>
          <p:nvPr/>
        </p:nvSpPr>
        <p:spPr bwMode="auto">
          <a:xfrm>
            <a:off x="5147821" y="1510811"/>
            <a:ext cx="126485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否定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" name="矩形 28"/>
          <p:cNvSpPr>
            <a:spLocks noChangeArrowheads="1"/>
          </p:cNvSpPr>
          <p:nvPr/>
        </p:nvSpPr>
        <p:spPr bwMode="auto">
          <a:xfrm>
            <a:off x="7960289" y="1532581"/>
            <a:ext cx="89869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疑问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" name="矩形 28"/>
          <p:cNvSpPr>
            <a:spLocks noChangeArrowheads="1"/>
          </p:cNvSpPr>
          <p:nvPr/>
        </p:nvSpPr>
        <p:spPr bwMode="auto">
          <a:xfrm>
            <a:off x="1640646" y="2231245"/>
            <a:ext cx="219509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somewhere</a:t>
            </a:r>
          </a:p>
        </p:txBody>
      </p:sp>
      <p:sp>
        <p:nvSpPr>
          <p:cNvPr id="7" name="矩形 28"/>
          <p:cNvSpPr>
            <a:spLocks noChangeArrowheads="1"/>
          </p:cNvSpPr>
          <p:nvPr/>
        </p:nvSpPr>
        <p:spPr bwMode="auto">
          <a:xfrm>
            <a:off x="4583733" y="3594927"/>
            <a:ext cx="109266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肯定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" grpId="0"/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82440" y="995900"/>
            <a:ext cx="10539742" cy="52272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ts val="45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(2)somewhere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的用法有时类似于名词，如可用作动词的宾语，也可以接定语从句，还可以被形容词修饰，但形容词需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>
              <a:lnSpc>
                <a:spcPts val="45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need somewhere to stay.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他们需要在某个地方待一会儿。</a:t>
            </a:r>
          </a:p>
          <a:p>
            <a:pPr>
              <a:lnSpc>
                <a:spcPts val="45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Let's find somewhere quiet to have a rest.</a:t>
            </a:r>
          </a:p>
          <a:p>
            <a:pPr>
              <a:lnSpc>
                <a:spcPts val="45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我们找个安静的地方休息一下吧。</a:t>
            </a:r>
          </a:p>
          <a:p>
            <a:pPr>
              <a:lnSpc>
                <a:spcPts val="45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在一般疑问句中，如果希望得到对方的肯定回答或表示请求许可，要用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>
              <a:lnSpc>
                <a:spcPts val="45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Shall we go somewhere else?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我们去别的地方好吗？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矩形 28"/>
          <p:cNvSpPr>
            <a:spLocks noChangeArrowheads="1"/>
          </p:cNvSpPr>
          <p:nvPr/>
        </p:nvSpPr>
        <p:spPr bwMode="auto">
          <a:xfrm>
            <a:off x="1151765" y="2324267"/>
            <a:ext cx="109266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后置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" name="矩形 28"/>
          <p:cNvSpPr>
            <a:spLocks noChangeArrowheads="1"/>
          </p:cNvSpPr>
          <p:nvPr/>
        </p:nvSpPr>
        <p:spPr bwMode="auto">
          <a:xfrm>
            <a:off x="3168598" y="5196116"/>
            <a:ext cx="206842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somewhere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379325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51394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46814" y="2005313"/>
            <a:ext cx="10755507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2018·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贵港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—Did you go __________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last summer holiday?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—Yes. I went to Shanghai Disney.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somewhere special	B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anywhere special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special somewhere	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special anywhere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5348217" y="2233260"/>
            <a:ext cx="48256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383392" y="4814615"/>
            <a:ext cx="10482530" cy="12926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形容词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special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用于不定代词之后；不定代词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somewhere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在一般疑问句中要改成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anywhere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。故选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2710</Words>
  <Application>Microsoft Office PowerPoint</Application>
  <PresentationFormat>宽屏</PresentationFormat>
  <Paragraphs>314</Paragraphs>
  <Slides>40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40</vt:i4>
      </vt:variant>
    </vt:vector>
  </HeadingPairs>
  <TitlesOfParts>
    <vt:vector size="50" baseType="lpstr">
      <vt:lpstr>仿宋</vt:lpstr>
      <vt:lpstr>黑体</vt:lpstr>
      <vt:lpstr>华文新魏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2023-01-16T22:37:27Z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2B05CFEB72CD4D9AA24362ADE697F65A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