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 id="327" r:id="rId14"/>
    <p:sldId id="328"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dirty="0">
                <a:solidFill>
                  <a:schemeClr val="lt1"/>
                </a:solidFill>
                <a:effectLst/>
                <a:latin typeface="+mn-lt"/>
                <a:ea typeface="+mn-ea"/>
                <a:cs typeface="+mn-cs"/>
              </a:rPr>
              <a:t>3</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第二课时　</a:t>
            </a:r>
            <a:r>
              <a:rPr lang="en-US" altLang="zh-CN"/>
              <a:t>Reading (  1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t>Online </a:t>
            </a:r>
            <a:r>
              <a:rPr lang="en-US" altLang="zh-CN" sz="6600" dirty="0"/>
              <a:t>tours</a:t>
            </a:r>
            <a:endParaRPr lang="zh-CN" altLang="zh-CN" sz="6600" dirty="0"/>
          </a:p>
        </p:txBody>
      </p:sp>
      <p:sp>
        <p:nvSpPr>
          <p:cNvPr id="5" name="矩形 4"/>
          <p:cNvSpPr/>
          <p:nvPr/>
        </p:nvSpPr>
        <p:spPr>
          <a:xfrm>
            <a:off x="0" y="1094257"/>
            <a:ext cx="12192000" cy="830997"/>
          </a:xfrm>
          <a:prstGeom prst="rect">
            <a:avLst/>
          </a:prstGeom>
        </p:spPr>
        <p:txBody>
          <a:bodyPr wrap="square">
            <a:spAutoFit/>
          </a:bodyPr>
          <a:lstStyle/>
          <a:p>
            <a:pPr algn="ctr"/>
            <a:r>
              <a:rPr lang="en-US" altLang="zh-CN" sz="4800" dirty="0"/>
              <a:t>Unit </a:t>
            </a:r>
            <a:r>
              <a:rPr lang="en-US" altLang="zh-CN" sz="4800" dirty="0" smtClean="0"/>
              <a:t>3</a:t>
            </a:r>
            <a:endParaRPr lang="zh-CN" altLang="en-US" sz="4800" dirty="0"/>
          </a:p>
        </p:txBody>
      </p:sp>
      <p:sp>
        <p:nvSpPr>
          <p:cNvPr id="6" name="矩形 5"/>
          <p:cNvSpPr/>
          <p:nvPr/>
        </p:nvSpPr>
        <p:spPr>
          <a:xfrm>
            <a:off x="0" y="4685956"/>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2</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892329"/>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3625"/>
            <a:ext cx="8128000" cy="330475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Camping is one of the most interesting outdoor activities.Last weekend,I had a camping trip</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hill with my teachers and classmates.We all enjoyed</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very much.Each of us brought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for the camping.Liu Tao had a box of chocolates and David had some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.What did Nancy have?She had some fruit too.Helen had a tin of fish and a tin of chicken.Mr Green and Miss Li had two big tents,the blankets and the cooking tools.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When we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the camping place,it was almost 11 a.m.Our teachers tried to put up the tents first.And we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went to look for wood.Then we made a fire to cook food.We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have much choice on food but we all thought it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.After lunch,we took a rest.And then in the afternoon,we caught butterflies,looked for rare plants in the woods and went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in a river along the hill.In the evening,we held a party,singing and dancing around the campfire.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about 11 p.m.,we went into the tents and fell asleep soon because we were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that time.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,it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rain that night,so we all slept very well.The trip is really an amazing experience!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)1.A.of	</a:t>
            </a:r>
            <a:r>
              <a:rPr lang="en-US" altLang="zh-CN" sz="2200" dirty="0" smtClean="0">
                <a:solidFill>
                  <a:srgbClr val="000000"/>
                </a:solidFill>
                <a:latin typeface="Times New Roman" panose="02020603050405020304" pitchFamily="18" charset="0"/>
                <a:cs typeface="Times New Roman" panose="02020603050405020304" pitchFamily="18" charset="0"/>
              </a:rPr>
              <a:t>	B.to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D.by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)2.A.us	</a:t>
            </a:r>
            <a:r>
              <a:rPr lang="en-US" altLang="zh-CN" sz="2200" dirty="0" smtClean="0">
                <a:solidFill>
                  <a:srgbClr val="000000"/>
                </a:solidFill>
                <a:latin typeface="Times New Roman" panose="02020603050405020304" pitchFamily="18" charset="0"/>
                <a:cs typeface="Times New Roman" panose="02020603050405020304" pitchFamily="18" charset="0"/>
              </a:rPr>
              <a:t>	B.them 		C.ourselves</a:t>
            </a:r>
            <a:r>
              <a:rPr lang="en-US" altLang="zh-CN" sz="2200" dirty="0">
                <a:solidFill>
                  <a:srgbClr val="000000"/>
                </a:solidFill>
                <a:latin typeface="Times New Roman" panose="02020603050405020304" pitchFamily="18" charset="0"/>
                <a:cs typeface="Times New Roman" panose="02020603050405020304" pitchFamily="18" charset="0"/>
              </a:rPr>
              <a:t>	D.myself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)3.A.something	B.nothing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C.everything	D.anything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)4.A.vegetable	B.chair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C.fruit	</a:t>
            </a:r>
            <a:r>
              <a:rPr lang="en-US" altLang="zh-CN" sz="2200" dirty="0" smtClean="0">
                <a:solidFill>
                  <a:srgbClr val="000000"/>
                </a:solidFill>
                <a:latin typeface="Times New Roman" panose="02020603050405020304" pitchFamily="18" charset="0"/>
                <a:cs typeface="Times New Roman" panose="02020603050405020304" pitchFamily="18" charset="0"/>
              </a:rPr>
              <a:t>	D.drinks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)5.A.came	</a:t>
            </a:r>
            <a:r>
              <a:rPr lang="en-US" altLang="zh-CN" sz="2200" dirty="0" smtClean="0">
                <a:solidFill>
                  <a:srgbClr val="000000"/>
                </a:solidFill>
                <a:latin typeface="Times New Roman" panose="02020603050405020304" pitchFamily="18" charset="0"/>
                <a:cs typeface="Times New Roman" panose="02020603050405020304" pitchFamily="18" charset="0"/>
              </a:rPr>
              <a:t>	B.reached</a:t>
            </a:r>
            <a:r>
              <a:rPr lang="en-US" altLang="zh-CN" sz="2200" dirty="0">
                <a:solidFill>
                  <a:srgbClr val="000000"/>
                </a:solidFill>
                <a:latin typeface="Times New Roman" panose="02020603050405020304" pitchFamily="18" charset="0"/>
                <a:cs typeface="Times New Roman" panose="02020603050405020304" pitchFamily="18" charset="0"/>
              </a:rPr>
              <a:t>	C.got	</a:t>
            </a:r>
            <a:r>
              <a:rPr lang="en-US" altLang="zh-CN" sz="2200" dirty="0" smtClean="0">
                <a:solidFill>
                  <a:srgbClr val="000000"/>
                </a:solidFill>
                <a:latin typeface="Times New Roman" panose="02020603050405020304" pitchFamily="18" charset="0"/>
                <a:cs typeface="Times New Roman" panose="02020603050405020304" pitchFamily="18" charset="0"/>
              </a:rPr>
              <a:t>	D.arrived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)6.A.teachers	B.friends </a:t>
            </a:r>
            <a:r>
              <a:rPr lang="en-US" altLang="zh-CN" sz="2200" dirty="0" smtClean="0">
                <a:solidFill>
                  <a:srgbClr val="000000"/>
                </a:solidFill>
                <a:latin typeface="Times New Roman" panose="02020603050405020304" pitchFamily="18" charset="0"/>
                <a:cs typeface="Times New Roman" panose="02020603050405020304" pitchFamily="18" charset="0"/>
              </a:rPr>
              <a:t>		C.students</a:t>
            </a:r>
            <a:r>
              <a:rPr lang="en-US" altLang="zh-CN" sz="2200" dirty="0">
                <a:solidFill>
                  <a:srgbClr val="000000"/>
                </a:solidFill>
                <a:latin typeface="Times New Roman" panose="02020603050405020304" pitchFamily="18" charset="0"/>
                <a:cs typeface="Times New Roman" panose="02020603050405020304" pitchFamily="18" charset="0"/>
              </a:rPr>
              <a:t>	D.girls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)7.A.bad	</a:t>
            </a:r>
            <a:r>
              <a:rPr lang="en-US" altLang="zh-CN" sz="2200" dirty="0" smtClean="0">
                <a:solidFill>
                  <a:srgbClr val="000000"/>
                </a:solidFill>
                <a:latin typeface="Times New Roman" panose="02020603050405020304" pitchFamily="18" charset="0"/>
                <a:cs typeface="Times New Roman" panose="02020603050405020304" pitchFamily="18" charset="0"/>
              </a:rPr>
              <a:t>	B.delicious  	C.cheap</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D.healthy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8.A.skiing	</a:t>
            </a:r>
            <a:r>
              <a:rPr lang="en-US" altLang="zh-CN" sz="2200" dirty="0">
                <a:solidFill>
                  <a:srgbClr val="000000"/>
                </a:solidFill>
                <a:latin typeface="Times New Roman" panose="02020603050405020304" pitchFamily="18" charset="0"/>
                <a:cs typeface="Times New Roman" panose="02020603050405020304" pitchFamily="18" charset="0"/>
              </a:rPr>
              <a:t>	B.shopping </a:t>
            </a:r>
            <a:r>
              <a:rPr lang="en-US" altLang="zh-CN" sz="2200" dirty="0" smtClean="0">
                <a:solidFill>
                  <a:srgbClr val="000000"/>
                </a:solidFill>
                <a:latin typeface="Times New Roman" panose="02020603050405020304" pitchFamily="18" charset="0"/>
                <a:cs typeface="Times New Roman" panose="02020603050405020304" pitchFamily="18" charset="0"/>
              </a:rPr>
              <a:t>	C.boating</a:t>
            </a:r>
            <a:r>
              <a:rPr lang="en-US" altLang="zh-CN" sz="2200" dirty="0">
                <a:solidFill>
                  <a:srgbClr val="000000"/>
                </a:solidFill>
                <a:latin typeface="Times New Roman" panose="02020603050405020304" pitchFamily="18" charset="0"/>
                <a:cs typeface="Times New Roman" panose="02020603050405020304" pitchFamily="18" charset="0"/>
              </a:rPr>
              <a:t>	D.walking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)9.A.happy	</a:t>
            </a:r>
            <a:r>
              <a:rPr lang="en-US" altLang="zh-CN" sz="2200" dirty="0" smtClean="0">
                <a:solidFill>
                  <a:srgbClr val="000000"/>
                </a:solidFill>
                <a:latin typeface="Times New Roman" panose="02020603050405020304" pitchFamily="18" charset="0"/>
                <a:cs typeface="Times New Roman" panose="02020603050405020304" pitchFamily="18" charset="0"/>
              </a:rPr>
              <a:t>	B.excited </a:t>
            </a:r>
            <a:r>
              <a:rPr lang="en-US" altLang="zh-CN" sz="2200" dirty="0">
                <a:solidFill>
                  <a:srgbClr val="000000"/>
                </a:solidFill>
                <a:latin typeface="Times New Roman" panose="02020603050405020304" pitchFamily="18" charset="0"/>
                <a:cs typeface="Times New Roman" panose="02020603050405020304" pitchFamily="18" charset="0"/>
              </a:rPr>
              <a:t>	C.tired	</a:t>
            </a:r>
            <a:r>
              <a:rPr lang="en-US" altLang="zh-CN" sz="2200" dirty="0" smtClean="0">
                <a:solidFill>
                  <a:srgbClr val="000000"/>
                </a:solidFill>
                <a:latin typeface="Times New Roman" panose="02020603050405020304" pitchFamily="18" charset="0"/>
                <a:cs typeface="Times New Roman" panose="02020603050405020304" pitchFamily="18" charset="0"/>
              </a:rPr>
              <a:t>	D.sad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)10.A.Correctly	B.Badly </a:t>
            </a:r>
            <a:r>
              <a:rPr lang="en-US" altLang="zh-CN" sz="2200" dirty="0" smtClean="0">
                <a:solidFill>
                  <a:srgbClr val="000000"/>
                </a:solidFill>
                <a:latin typeface="Times New Roman" panose="02020603050405020304" pitchFamily="18" charset="0"/>
                <a:cs typeface="Times New Roman" panose="02020603050405020304" pitchFamily="18" charset="0"/>
              </a:rPr>
              <a:t>		C.Finally</a:t>
            </a:r>
            <a:r>
              <a:rPr lang="en-US" altLang="zh-CN" sz="2200" dirty="0">
                <a:solidFill>
                  <a:srgbClr val="000000"/>
                </a:solidFill>
                <a:latin typeface="Times New Roman" panose="02020603050405020304" pitchFamily="18" charset="0"/>
                <a:cs typeface="Times New Roman" panose="02020603050405020304" pitchFamily="18" charset="0"/>
              </a:rPr>
              <a:t>	D.Luckily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75759" y="163244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15308" y="202916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15308" y="244715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15308" y="284387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315308" y="324060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2315308" y="363732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2315308" y="403405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2315308" y="443077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2315308" y="48274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2315308" y="522422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606057" y="1426262"/>
            <a:ext cx="11302408" cy="456124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Perhaps you have heard a lot about the Internet,but what is it,do you know?The Internet is a network.It uses the telephone to join millions of computers together around the world.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Maybe that doesn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sound very interesting.But when you are joined to the Internet,there are lots of things you can do.You can send emails to your friends,and they can get them in a few seconds.You can also do with all kinds of information on the World Wide Web.</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There are lots of places for you to go into the Internet.For example,your school may have the Internet.You can use it during lessons or free time.Libraries often have computers joined to the Internet.You are welcome to use it at any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Thanks to the Internet,the world is becoming smaller and smaller.But do you know 98% of the information on the Internet is in English?So what will English be like tomorrow?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1.What is the Internet?(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It is a network,joining millions of computers together worldwide.</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2.Where can you find computers to go into the Internet?(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The libraries.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does the writer try to tell us in the last two sentences?(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English is important in using the Internet.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know which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icon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图标</a:t>
            </a:r>
            <a:r>
              <a:rPr lang="en-US" altLang="zh-CN" sz="2200" dirty="0">
                <a:solidFill>
                  <a:srgbClr val="000000"/>
                </a:solidFill>
                <a:latin typeface="Times New Roman" panose="02020603050405020304" pitchFamily="18" charset="0"/>
                <a:cs typeface="Times New Roman" panose="02020603050405020304" pitchFamily="18" charset="0"/>
              </a:rPr>
              <a:t>  ) I should click </a:t>
            </a:r>
            <a:r>
              <a:rPr lang="en-US" altLang="zh-CN" sz="2200" dirty="0" err="1">
                <a:solidFill>
                  <a:srgbClr val="000000"/>
                </a:solidFill>
                <a:latin typeface="Times New Roman" panose="02020603050405020304" pitchFamily="18" charset="0"/>
                <a:cs typeface="Times New Roman" panose="02020603050405020304" pitchFamily="18" charset="0"/>
              </a:rPr>
              <a:t>on.Can</a:t>
            </a:r>
            <a:r>
              <a:rPr lang="en-US" altLang="zh-CN" sz="2200" dirty="0">
                <a:solidFill>
                  <a:srgbClr val="000000"/>
                </a:solidFill>
                <a:latin typeface="Times New Roman" panose="02020603050405020304" pitchFamily="18" charset="0"/>
                <a:cs typeface="Times New Roman" panose="02020603050405020304" pitchFamily="18" charset="0"/>
              </a:rPr>
              <a:t> you help me with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think we need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guide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导游</a:t>
            </a:r>
            <a:r>
              <a:rPr lang="en-US" altLang="zh-CN" sz="2200" dirty="0">
                <a:solidFill>
                  <a:srgbClr val="000000"/>
                </a:solidFill>
                <a:latin typeface="Times New Roman" panose="02020603050405020304" pitchFamily="18" charset="0"/>
                <a:cs typeface="Times New Roman" panose="02020603050405020304" pitchFamily="18" charset="0"/>
              </a:rPr>
              <a:t>  ) to show us around the </a:t>
            </a:r>
            <a:r>
              <a:rPr lang="en-US" altLang="zh-CN" sz="2200" dirty="0" err="1">
                <a:solidFill>
                  <a:srgbClr val="000000"/>
                </a:solidFill>
                <a:latin typeface="Times New Roman" panose="02020603050405020304" pitchFamily="18" charset="0"/>
                <a:cs typeface="Times New Roman" panose="02020603050405020304" pitchFamily="18" charset="0"/>
              </a:rPr>
              <a:t>city.It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the first time we have been 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3.People in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Africa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非洲</a:t>
            </a:r>
            <a:r>
              <a:rPr lang="en-US" altLang="zh-CN" sz="2200" dirty="0">
                <a:solidFill>
                  <a:srgbClr val="000000"/>
                </a:solidFill>
                <a:latin typeface="Times New Roman" panose="02020603050405020304" pitchFamily="18" charset="0"/>
                <a:cs typeface="Times New Roman" panose="02020603050405020304" pitchFamily="18" charset="0"/>
              </a:rPr>
              <a:t>  ) always have dark skin because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very hot 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4.There was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huge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巨大的</a:t>
            </a:r>
            <a:r>
              <a:rPr lang="en-US" altLang="zh-CN" sz="2200" dirty="0">
                <a:solidFill>
                  <a:srgbClr val="000000"/>
                </a:solidFill>
                <a:latin typeface="Times New Roman" panose="02020603050405020304" pitchFamily="18" charset="0"/>
                <a:cs typeface="Times New Roman" panose="02020603050405020304" pitchFamily="18" charset="0"/>
              </a:rPr>
              <a:t>  ) stone on the </a:t>
            </a:r>
            <a:r>
              <a:rPr lang="en-US" altLang="zh-CN" sz="2200" dirty="0" err="1">
                <a:solidFill>
                  <a:srgbClr val="000000"/>
                </a:solidFill>
                <a:latin typeface="Times New Roman" panose="02020603050405020304" pitchFamily="18" charset="0"/>
                <a:cs typeface="Times New Roman" panose="02020603050405020304" pitchFamily="18" charset="0"/>
              </a:rPr>
              <a:t>road.All</a:t>
            </a:r>
            <a:r>
              <a:rPr lang="en-US" altLang="zh-CN" sz="2200" dirty="0">
                <a:solidFill>
                  <a:srgbClr val="000000"/>
                </a:solidFill>
                <a:latin typeface="Times New Roman" panose="02020603050405020304" pitchFamily="18" charset="0"/>
                <a:cs typeface="Times New Roman" panose="02020603050405020304" pitchFamily="18" charset="0"/>
              </a:rPr>
              <a:t> the traffic had to stop.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5.Can you see anything at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bottom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底部</a:t>
            </a:r>
            <a:r>
              <a:rPr lang="en-US" altLang="zh-CN" sz="2200" dirty="0">
                <a:solidFill>
                  <a:srgbClr val="000000"/>
                </a:solidFill>
                <a:latin typeface="Times New Roman" panose="02020603050405020304" pitchFamily="18" charset="0"/>
                <a:cs typeface="Times New Roman" panose="02020603050405020304" pitchFamily="18" charset="0"/>
              </a:rPr>
              <a:t>  ) of this glass?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895064" y="1973010"/>
            <a:ext cx="78272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895065" y="2258949"/>
            <a:ext cx="7827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504181" y="2827895"/>
            <a:ext cx="78272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504182" y="3113834"/>
            <a:ext cx="7827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597891" y="3631689"/>
            <a:ext cx="98474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597892" y="3917628"/>
            <a:ext cx="9847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927501" y="4406916"/>
            <a:ext cx="7827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927501" y="4692855"/>
            <a:ext cx="782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677784" y="5210528"/>
            <a:ext cx="102072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677785" y="5496467"/>
            <a:ext cx="10207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realized that we had to do something together and that was a light in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darkness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dark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2.Daniel is looking at a website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called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call  ) “Around the World in Eight Hours”.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3.Millions of birds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gather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gather  ) there every winter.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4.Guangzhou is in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southern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south  ) part of China.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they think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 good place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relax</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relax  ) after a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hard work?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885511" y="2621596"/>
            <a:ext cx="125055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885511" y="2907535"/>
            <a:ext cx="12505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900558" y="3004368"/>
            <a:ext cx="8085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900559" y="3290307"/>
            <a:ext cx="8085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405965" y="3801811"/>
            <a:ext cx="87841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405966" y="4087750"/>
            <a:ext cx="8784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778106" y="4223578"/>
            <a:ext cx="11224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778106" y="4509517"/>
            <a:ext cx="1122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617539" y="4608467"/>
            <a:ext cx="10910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617539" y="4894406"/>
            <a:ext cx="10910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3625"/>
            <a:ext cx="8128000" cy="330475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come </a:t>
            </a:r>
            <a:r>
              <a:rPr lang="en-US" altLang="zh-CN" sz="2200" dirty="0" err="1">
                <a:solidFill>
                  <a:srgbClr val="000000"/>
                </a:solidFill>
                <a:latin typeface="Times New Roman" panose="02020603050405020304" pitchFamily="18" charset="0"/>
                <a:cs typeface="Times New Roman" panose="02020603050405020304" pitchFamily="18" charset="0"/>
              </a:rPr>
              <a:t>out,every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time,find</a:t>
            </a:r>
            <a:r>
              <a:rPr lang="en-US" altLang="zh-CN" sz="2200" dirty="0">
                <a:solidFill>
                  <a:srgbClr val="000000"/>
                </a:solidFill>
                <a:latin typeface="Times New Roman" panose="02020603050405020304" pitchFamily="18" charset="0"/>
                <a:cs typeface="Times New Roman" panose="02020603050405020304" pitchFamily="18" charset="0"/>
              </a:rPr>
              <a:t> 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the same </a:t>
            </a:r>
            <a:r>
              <a:rPr lang="en-US" altLang="zh-CN" sz="2200" dirty="0" err="1">
                <a:solidFill>
                  <a:srgbClr val="000000"/>
                </a:solidFill>
                <a:latin typeface="Times New Roman" panose="02020603050405020304" pitchFamily="18" charset="0"/>
                <a:cs typeface="Times New Roman" panose="02020603050405020304" pitchFamily="18" charset="0"/>
              </a:rPr>
              <a:t>time,learn</a:t>
            </a:r>
            <a:r>
              <a:rPr lang="en-US" altLang="zh-CN" sz="2200" dirty="0">
                <a:solidFill>
                  <a:srgbClr val="000000"/>
                </a:solidFill>
                <a:latin typeface="Times New Roman" panose="02020603050405020304" pitchFamily="18" charset="0"/>
                <a:cs typeface="Times New Roman" panose="02020603050405020304" pitchFamily="18" charset="0"/>
              </a:rPr>
              <a:t> about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1.Have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found 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what time our train starts?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Every time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came back from </a:t>
            </a:r>
            <a:r>
              <a:rPr lang="en-US" altLang="zh-CN" sz="2200" dirty="0" err="1">
                <a:solidFill>
                  <a:srgbClr val="000000"/>
                </a:solidFill>
                <a:latin typeface="Times New Roman" panose="02020603050405020304" pitchFamily="18" charset="0"/>
                <a:cs typeface="Times New Roman" panose="02020603050405020304" pitchFamily="18" charset="0"/>
              </a:rPr>
              <a:t>work,he</a:t>
            </a:r>
            <a:r>
              <a:rPr lang="en-US" altLang="zh-CN" sz="2200" dirty="0">
                <a:solidFill>
                  <a:srgbClr val="000000"/>
                </a:solidFill>
                <a:latin typeface="Times New Roman" panose="02020603050405020304" pitchFamily="18" charset="0"/>
                <a:cs typeface="Times New Roman" panose="02020603050405020304" pitchFamily="18" charset="0"/>
              </a:rPr>
              <a:t> took off his boots first.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3.When will her new novel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come 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4.She was laughing and crying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at the same time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sorry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learn about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illness.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608525" y="3236356"/>
            <a:ext cx="12824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608525" y="3522295"/>
            <a:ext cx="1282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449575" y="3631689"/>
            <a:ext cx="14951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449576" y="3917628"/>
            <a:ext cx="14951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320366" y="3985077"/>
            <a:ext cx="130371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320366" y="4271016"/>
            <a:ext cx="13037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788198" y="4406844"/>
            <a:ext cx="202673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788199" y="4692783"/>
            <a:ext cx="20267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065725" y="4805597"/>
            <a:ext cx="141004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065725" y="5091536"/>
            <a:ext cx="1410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点击页面顶部的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开心</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图标。</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Click on the “Happy” icon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top</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page.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在我家附近有两家国际银行。</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There are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two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international</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banks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near my home.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我的梦想是长大后环球旅行。</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My dream is 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travel</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around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world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when I grow up.</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在桌子上有几本杂志。</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There are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several</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magazines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on the table.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咱们把电视关了吧</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节目太无聊了。</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turn off the TV.The programme is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boring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288468" y="2004908"/>
            <a:ext cx="344086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288469" y="2290847"/>
            <a:ext cx="34408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374609" y="2802351"/>
            <a:ext cx="411071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374609" y="3088290"/>
            <a:ext cx="41107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012561" y="3599794"/>
            <a:ext cx="471676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012562" y="3885733"/>
            <a:ext cx="47167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374608" y="4813831"/>
            <a:ext cx="287733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374609" y="5099770"/>
            <a:ext cx="2877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893985" y="5616794"/>
            <a:ext cx="20054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893985" y="5902733"/>
            <a:ext cx="20054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get too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after hearing the good news.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A.excite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B.exciting</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C.excitement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D.excited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a:t>
            </a:r>
            <a:r>
              <a:rPr lang="en-US" altLang="zh-CN" sz="2200" i="1" dirty="0">
                <a:solidFill>
                  <a:srgbClr val="000000"/>
                </a:solidFill>
                <a:latin typeface="Times New Roman" panose="02020603050405020304" pitchFamily="18" charset="0"/>
                <a:cs typeface="Times New Roman" panose="02020603050405020304" pitchFamily="18" charset="0"/>
              </a:rPr>
              <a:t>English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Star</a:t>
            </a:r>
            <a:r>
              <a:rPr lang="en-US" altLang="zh-CN" sz="2200" dirty="0">
                <a:solidFill>
                  <a:srgbClr val="000000"/>
                </a:solidFill>
                <a:latin typeface="Times New Roman" panose="02020603050405020304" pitchFamily="18" charset="0"/>
                <a:cs typeface="Times New Roman" panose="02020603050405020304" pitchFamily="18" charset="0"/>
              </a:rPr>
              <a:t> is the best TV play that 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these years.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A.watch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B.will</a:t>
            </a:r>
            <a:r>
              <a:rPr lang="en-US" altLang="zh-CN" sz="2200" dirty="0">
                <a:solidFill>
                  <a:srgbClr val="000000"/>
                </a:solidFill>
                <a:latin typeface="Times New Roman" panose="02020603050405020304" pitchFamily="18" charset="0"/>
                <a:cs typeface="Times New Roman" panose="02020603050405020304" pitchFamily="18" charset="0"/>
              </a:rPr>
              <a:t> watch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C.have</a:t>
            </a:r>
            <a:r>
              <a:rPr lang="en-US" altLang="zh-CN" sz="2200" dirty="0">
                <a:solidFill>
                  <a:srgbClr val="000000"/>
                </a:solidFill>
                <a:latin typeface="Times New Roman" panose="02020603050405020304" pitchFamily="18" charset="0"/>
                <a:cs typeface="Times New Roman" panose="02020603050405020304" pitchFamily="18" charset="0"/>
              </a:rPr>
              <a:t> watched	</a:t>
            </a:r>
            <a:r>
              <a:rPr lang="en-US" altLang="zh-CN" sz="2200" dirty="0" err="1">
                <a:solidFill>
                  <a:srgbClr val="000000"/>
                </a:solidFill>
                <a:latin typeface="Times New Roman" panose="02020603050405020304" pitchFamily="18" charset="0"/>
                <a:cs typeface="Times New Roman" panose="02020603050405020304" pitchFamily="18" charset="0"/>
              </a:rPr>
              <a:t>D.was</a:t>
            </a:r>
            <a:r>
              <a:rPr lang="en-US" altLang="zh-CN" sz="2200" dirty="0">
                <a:solidFill>
                  <a:srgbClr val="000000"/>
                </a:solidFill>
                <a:latin typeface="Times New Roman" panose="02020603050405020304" pitchFamily="18" charset="0"/>
                <a:cs typeface="Times New Roman" panose="02020603050405020304" pitchFamily="18" charset="0"/>
              </a:rPr>
              <a:t> watching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)3.Mary and Rose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friends since they met in Hefei in 2008.</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A.have</a:t>
            </a:r>
            <a:r>
              <a:rPr lang="en-US" altLang="zh-CN" sz="2200" dirty="0">
                <a:solidFill>
                  <a:srgbClr val="000000"/>
                </a:solidFill>
                <a:latin typeface="Times New Roman" panose="02020603050405020304" pitchFamily="18" charset="0"/>
                <a:cs typeface="Times New Roman" panose="02020603050405020304" pitchFamily="18" charset="0"/>
              </a:rPr>
              <a:t> made	</a:t>
            </a:r>
            <a:r>
              <a:rPr lang="en-US" altLang="zh-CN" sz="2200" dirty="0" err="1">
                <a:solidFill>
                  <a:srgbClr val="000000"/>
                </a:solidFill>
                <a:latin typeface="Times New Roman" panose="02020603050405020304" pitchFamily="18" charset="0"/>
                <a:cs typeface="Times New Roman" panose="02020603050405020304" pitchFamily="18" charset="0"/>
              </a:rPr>
              <a:t>B.have</a:t>
            </a:r>
            <a:r>
              <a:rPr lang="en-US" altLang="zh-CN" sz="2200" dirty="0">
                <a:solidFill>
                  <a:srgbClr val="000000"/>
                </a:solidFill>
                <a:latin typeface="Times New Roman" panose="02020603050405020304" pitchFamily="18" charset="0"/>
                <a:cs typeface="Times New Roman" panose="02020603050405020304" pitchFamily="18" charset="0"/>
              </a:rPr>
              <a:t> become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C.made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D.have</a:t>
            </a:r>
            <a:r>
              <a:rPr lang="en-US" altLang="zh-CN" sz="2200" dirty="0">
                <a:solidFill>
                  <a:srgbClr val="000000"/>
                </a:solidFill>
                <a:latin typeface="Times New Roman" panose="02020603050405020304" pitchFamily="18" charset="0"/>
                <a:cs typeface="Times New Roman" panose="02020603050405020304" pitchFamily="18" charset="0"/>
              </a:rPr>
              <a:t> been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83383" y="1784182"/>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83383" y="2953764"/>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83383" y="4219038"/>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6231"/>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)4.—He has never been to Hong Kong </a:t>
            </a:r>
            <a:r>
              <a:rPr lang="en-US" altLang="zh-CN" sz="2200" dirty="0" err="1">
                <a:solidFill>
                  <a:srgbClr val="000000"/>
                </a:solidFill>
                <a:latin typeface="Times New Roman" panose="02020603050405020304" pitchFamily="18" charset="0"/>
                <a:cs typeface="Times New Roman" panose="02020603050405020304" pitchFamily="18" charset="0"/>
              </a:rPr>
              <a:t>before,has</a:t>
            </a:r>
            <a:r>
              <a:rPr lang="en-US" altLang="zh-CN" sz="2200" dirty="0">
                <a:solidFill>
                  <a:srgbClr val="000000"/>
                </a:solidFill>
                <a:latin typeface="Times New Roman" panose="02020603050405020304" pitchFamily="18" charset="0"/>
                <a:cs typeface="Times New Roman" panose="02020603050405020304" pitchFamily="18" charset="0"/>
              </a:rPr>
              <a:t> he?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the third time that he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been 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A.Yes,he</a:t>
            </a:r>
            <a:r>
              <a:rPr lang="en-US" altLang="zh-CN" sz="2200" dirty="0">
                <a:solidFill>
                  <a:srgbClr val="000000"/>
                </a:solidFill>
                <a:latin typeface="Times New Roman" panose="02020603050405020304" pitchFamily="18" charset="0"/>
                <a:cs typeface="Times New Roman" panose="02020603050405020304" pitchFamily="18" charset="0"/>
              </a:rPr>
              <a:t> has	</a:t>
            </a:r>
            <a:r>
              <a:rPr lang="en-US" altLang="zh-CN" sz="2200" dirty="0" err="1">
                <a:solidFill>
                  <a:srgbClr val="000000"/>
                </a:solidFill>
                <a:latin typeface="Times New Roman" panose="02020603050405020304" pitchFamily="18" charset="0"/>
                <a:cs typeface="Times New Roman" panose="02020603050405020304" pitchFamily="18" charset="0"/>
              </a:rPr>
              <a:t>B.No,he</a:t>
            </a:r>
            <a:r>
              <a:rPr lang="en-US" altLang="zh-CN" sz="2200" dirty="0">
                <a:solidFill>
                  <a:srgbClr val="000000"/>
                </a:solidFill>
                <a:latin typeface="Times New Roman" panose="02020603050405020304" pitchFamily="18" charset="0"/>
                <a:cs typeface="Times New Roman" panose="02020603050405020304" pitchFamily="18" charset="0"/>
              </a:rPr>
              <a:t> has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C.Yes,he</a:t>
            </a:r>
            <a:r>
              <a:rPr lang="en-US" altLang="zh-CN" sz="2200" dirty="0">
                <a:solidFill>
                  <a:srgbClr val="000000"/>
                </a:solidFill>
                <a:latin typeface="Times New Roman" panose="02020603050405020304" pitchFamily="18" charset="0"/>
                <a:cs typeface="Times New Roman" panose="02020603050405020304" pitchFamily="18" charset="0"/>
              </a:rPr>
              <a:t> hasn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en-US" altLang="zh-CN" sz="2200" dirty="0" err="1">
                <a:solidFill>
                  <a:srgbClr val="000000"/>
                </a:solidFill>
                <a:latin typeface="Times New Roman" panose="02020603050405020304" pitchFamily="18" charset="0"/>
                <a:cs typeface="Times New Roman" panose="02020603050405020304" pitchFamily="18" charset="0"/>
              </a:rPr>
              <a:t>D.No,he</a:t>
            </a:r>
            <a:r>
              <a:rPr lang="en-US" altLang="zh-CN" sz="2200" dirty="0">
                <a:solidFill>
                  <a:srgbClr val="000000"/>
                </a:solidFill>
                <a:latin typeface="Times New Roman" panose="02020603050405020304" pitchFamily="18" charset="0"/>
                <a:cs typeface="Times New Roman" panose="02020603050405020304" pitchFamily="18" charset="0"/>
              </a:rPr>
              <a:t> hasn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)5.—Can we find more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about the library?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—Of course.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A.informations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B.information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C.news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D.new</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)6.—Have you noticed the “Picture” icon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top of the page?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Yes,I</a:t>
            </a:r>
            <a:r>
              <a:rPr lang="en-US" altLang="zh-CN" sz="2200" dirty="0">
                <a:solidFill>
                  <a:srgbClr val="000000"/>
                </a:solidFill>
                <a:latin typeface="Times New Roman" panose="02020603050405020304" pitchFamily="18" charset="0"/>
                <a:cs typeface="Times New Roman" panose="02020603050405020304" pitchFamily="18" charset="0"/>
              </a:rPr>
              <a:t> have.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B.above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C.over</a:t>
            </a:r>
            <a:r>
              <a:rPr lang="en-US" altLang="zh-CN" sz="2200" dirty="0">
                <a:solidFill>
                  <a:srgbClr val="000000"/>
                </a:solidFill>
                <a:latin typeface="Times New Roman" panose="02020603050405020304" pitchFamily="18" charset="0"/>
                <a:cs typeface="Times New Roman" panose="02020603050405020304" pitchFamily="18" charset="0"/>
              </a:rPr>
              <a:t>	D.at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2563" y="997373"/>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0131" y="2602891"/>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70131" y="4219040"/>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my English dictionary?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—No,I haven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t.I was not in the classroom just now.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A.Have you saw	B.Did you see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C.Have you seen	D.Do you see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)8.The Greens are planning to go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trip</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France.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A.on;to	B.for;in 	C.of;to	D.on;at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people in the world are sending and receiving emails every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A.Two million of	B.Millions of</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C.Many millions	D.Two millions of</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0670" y="1380145"/>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11634" y="3010471"/>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11634" y="4190685"/>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6757"/>
            <a:ext cx="8128000" cy="289848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)10.—You were like a professional(  </a:t>
            </a:r>
            <a:r>
              <a:rPr lang="zh-CN" altLang="zh-CN" sz="2200" dirty="0">
                <a:solidFill>
                  <a:srgbClr val="000000"/>
                </a:solidFill>
                <a:latin typeface="Times New Roman" panose="02020603050405020304" pitchFamily="18" charset="0"/>
                <a:cs typeface="Times New Roman" panose="02020603050405020304" pitchFamily="18" charset="0"/>
              </a:rPr>
              <a:t>专业的</a:t>
            </a:r>
            <a:r>
              <a:rPr lang="en-US" altLang="zh-CN" sz="2200" dirty="0">
                <a:solidFill>
                  <a:srgbClr val="000000"/>
                </a:solidFill>
                <a:latin typeface="Times New Roman" panose="02020603050405020304" pitchFamily="18" charset="0"/>
                <a:cs typeface="Times New Roman" panose="02020603050405020304" pitchFamily="18" charset="0"/>
              </a:rPr>
              <a:t>  ) host at the show.How great!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very nice of you to say so.</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A.Thank you</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B.No,I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do well enough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C.You</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re welcome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D.I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think so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420183" y="225976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364</Words>
  <Application>Microsoft Office PowerPoint</Application>
  <PresentationFormat>宽屏</PresentationFormat>
  <Paragraphs>97</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Adobe 黑体 Std R</vt:lpstr>
      <vt:lpstr>NEU-BZ-S92</vt:lpstr>
      <vt:lpstr>黑体</vt:lpstr>
      <vt:lpstr>宋体</vt:lpstr>
      <vt:lpstr>微软雅黑</vt:lpstr>
      <vt:lpstr>Arial</vt:lpstr>
      <vt:lpstr>Calibri</vt:lpstr>
      <vt:lpstr>Calibri Light</vt:lpstr>
      <vt:lpstr>Times New Roman</vt:lpstr>
      <vt:lpstr>WWW.2PPT.COM
</vt:lpstr>
      <vt:lpstr>Online tours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2017-12-06T02:44:00Z</dcterms:created>
  <dcterms:modified xsi:type="dcterms:W3CDTF">2023-01-16T22:37:36Z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E29E8B732CBA4826904A95AA8C4BA44C</vt:lpwstr>
  </property>
  <property fmtid="{A09F084E-AD41-489F-8076-AA5BE3082BCA}" pid="100">
    <vt:ui4>5</vt:ui4>
  </property>
  <property fmtid="{64440492-4C8B-11D1-8B70-080036B11A03}" pid="11">
    <vt:lpwstr>www.2ppt.com-爱PPT提供资源下载</vt:lpwstr>
  </property>
</Properties>
</file>