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3B9BA-5DD3-4BD3-AB7B-985DEE85EBE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42A19-C49B-4126-B1C3-528BB8AFDF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2A19-C49B-4126-B1C3-528BB8AFDFA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D12C9-BD63-41C6-858C-F9AD18D7EF67}" type="slidenum">
              <a:rPr lang="en-US" altLang="zh-CN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531659C-8077-44F8-8031-7734E243CD8D}" type="slidenum">
              <a:rPr lang="en-US" altLang="zh-CN">
                <a:solidFill>
                  <a:prstClr val="black"/>
                </a:solidFill>
              </a:rPr>
              <a:t>14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560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2560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fld id="{95144589-A520-4C31-8404-07432FB1ADAD}" type="slidenum">
              <a:rPr lang="en-US" altLang="zh-CN" sz="1200">
                <a:solidFill>
                  <a:prstClr val="black"/>
                </a:solidFill>
              </a:rPr>
              <a:t>14</a:t>
            </a:fld>
            <a:endParaRPr lang="en-US" altLang="zh-CN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CD855-285D-4801-89AC-48BF769ABDC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3D492-2CBA-4D38-BAF1-C63D952D7BA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8FC98-2D3D-4AD0-8801-E81866C59EE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5B122-3873-4F63-98DA-0F858114957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578C7-3F6B-4047-A063-96F095410CF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36C1D-56FF-46B6-AE2B-95F354467EB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3CF49-980C-407A-BEC2-BE1A13AD6E9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F1AB7-7506-42FF-A23F-73A42CB9CA9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64DE-D74E-49D0-A90D-506559A9CF7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7C904-E5B7-42E8-8196-55E2AF9F3C5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2E3FA-B7D4-4414-B855-B9F6E8B605A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907C41-C3F3-4295-8F9A-664C27D11732}" type="slidenum">
              <a:rPr lang="en-US" altLang="zh-CN">
                <a:solidFill>
                  <a:srgbClr val="000000"/>
                </a:solidFill>
                <a:ea typeface="宋体" panose="02010600030101010101" pitchFamily="2" charset="-122"/>
              </a:rPr>
              <a:t>‹#›</a:t>
            </a:fld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1\&#35838;&#20214;\Unit1%20SectionB&#21442;&#32771;&#35838;&#20214;\SectionB-&#65301;&#37197;&#22871;&#21548;&#21147;.mp3" TargetMode="External"/><Relationship Id="rId1" Type="http://schemas.microsoft.com/office/2007/relationships/media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1\&#35838;&#20214;\Unit1%20SectionB&#21442;&#32771;&#35838;&#20214;\SectionB-&#65301;&#37197;&#22871;&#21548;&#21147;.mp3" TargetMode="External"/><Relationship Id="rId5" Type="http://schemas.openxmlformats.org/officeDocument/2006/relationships/image" Target="../media/image33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audio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1\&#35838;&#20214;\Unit1%20SectionB&#21442;&#32771;&#35838;&#20214;\SectionB-3a&#37197;&#22871;&#21548;&#21147;.mp3" TargetMode="External"/><Relationship Id="rId1" Type="http://schemas.microsoft.com/office/2007/relationships/media" Target="file:///F:\&#20161;&#29233;&#19971;&#24180;&#32423;&#19978;&#24050;&#25972;&#36164;&#28304;\20120704&#20837;&#24211;&#20140;&#25945;&#20161;&#29233;&#29256;&#21021;&#20013;&#33521;&#35821;&#19971;&#24180;&#32423;&#19978;\&#20161;&#29233;&#19971;&#24180;&#32423;&#19978;\unit1%20topic1\&#35838;&#20214;\Unit1%20SectionB&#21442;&#32771;&#35838;&#20214;\SectionB-3a&#37197;&#22871;&#21548;&#21147;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3"/>
          <p:cNvSpPr txBox="1">
            <a:spLocks noChangeArrowheads="1"/>
          </p:cNvSpPr>
          <p:nvPr/>
        </p:nvSpPr>
        <p:spPr bwMode="auto">
          <a:xfrm>
            <a:off x="0" y="2564904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99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Welcome to China!</a:t>
            </a:r>
            <a:r>
              <a:rPr lang="en-US" altLang="zh-CN" sz="4400" b="1" dirty="0">
                <a:solidFill>
                  <a:srgbClr val="99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br>
              <a:rPr lang="en-US" altLang="zh-CN" sz="4400" b="1" dirty="0">
                <a:solidFill>
                  <a:srgbClr val="99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600" b="1" dirty="0">
                <a:solidFill>
                  <a:srgbClr val="99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Section</a:t>
            </a:r>
            <a:r>
              <a:rPr lang="en-US" altLang="zh-CN" sz="3600" dirty="0">
                <a:solidFill>
                  <a:srgbClr val="99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99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4400" b="1" dirty="0">
              <a:solidFill>
                <a:srgbClr val="99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8595" name="Text Box 5"/>
          <p:cNvSpPr txBox="1">
            <a:spLocks noChangeArrowheads="1"/>
          </p:cNvSpPr>
          <p:nvPr/>
        </p:nvSpPr>
        <p:spPr bwMode="auto">
          <a:xfrm>
            <a:off x="2418942" y="1196752"/>
            <a:ext cx="40171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9900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Unit 1 </a:t>
            </a:r>
            <a:r>
              <a:rPr lang="en-US" altLang="zh-CN" sz="4800" b="1" dirty="0">
                <a:solidFill>
                  <a:srgbClr val="99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Topic 1 </a:t>
            </a:r>
            <a:endParaRPr lang="en-US" altLang="zh-CN" sz="4800" b="1" dirty="0">
              <a:solidFill>
                <a:srgbClr val="990099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4754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u=1882504153,4160531512&amp;gp=-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349500"/>
            <a:ext cx="13239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0" descr="u=3250807105,2995210597&amp;gp=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9891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0" name="Picture 16" descr="u=2108174699,4109122581&amp;gp=4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4537075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61" name="Rectangle 23"/>
          <p:cNvSpPr>
            <a:spLocks noChangeArrowheads="1"/>
          </p:cNvSpPr>
          <p:nvPr/>
        </p:nvSpPr>
        <p:spPr bwMode="auto">
          <a:xfrm>
            <a:off x="2051050" y="620713"/>
            <a:ext cx="40449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Look, say and write</a:t>
            </a:r>
          </a:p>
        </p:txBody>
      </p:sp>
      <p:pic>
        <p:nvPicPr>
          <p:cNvPr id="16409" name="Picture 25" descr="sm-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005263"/>
            <a:ext cx="15430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0" name="Picture 26" descr="sm-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32588" y="4652963"/>
            <a:ext cx="15430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1" name="Picture 27" descr="sm-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92500" y="1844675"/>
            <a:ext cx="15430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9" name="Picture 15" descr="sm-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6650" y="3954463"/>
            <a:ext cx="1543050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1" name="Picture 17" descr="sm-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793875"/>
            <a:ext cx="154305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3" name="Picture 19" descr="sm-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67488" y="1793875"/>
            <a:ext cx="154305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5" name="Picture 21" descr="sm-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9425" y="3954463"/>
            <a:ext cx="1543050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9" name="Picture 25" descr="u=1504174740,4239309077&amp;gp=4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65650" y="2138363"/>
            <a:ext cx="18716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1" name="Picture 27" descr="u=2532190565,2311133383&amp;gp=2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7088" y="1844675"/>
            <a:ext cx="1728787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6"/>
          <p:cNvSpPr>
            <a:spLocks noChangeArrowheads="1"/>
          </p:cNvSpPr>
          <p:nvPr/>
        </p:nvSpPr>
        <p:spPr bwMode="auto">
          <a:xfrm>
            <a:off x="323850" y="2852738"/>
            <a:ext cx="799306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A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G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H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Mm     B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L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D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J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I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K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1907" name="WordArt 9" descr="窄竖线"/>
          <p:cNvSpPr>
            <a:spLocks noChangeArrowheads="1" noChangeShapeType="1" noTextEdit="1"/>
          </p:cNvSpPr>
          <p:nvPr/>
        </p:nvSpPr>
        <p:spPr bwMode="auto">
          <a:xfrm>
            <a:off x="1258888" y="260350"/>
            <a:ext cx="3024187" cy="863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 dirty="0">
                <a:ln w="12700">
                  <a:solidFill>
                    <a:srgbClr val="FFFF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Work alone</a:t>
            </a:r>
            <a:endParaRPr lang="zh-CN" altLang="en-US" sz="3600" kern="10" dirty="0">
              <a:ln w="12700">
                <a:solidFill>
                  <a:srgbClr val="FFFF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</p:txBody>
      </p:sp>
      <p:pic>
        <p:nvPicPr>
          <p:cNvPr id="251908" name="Picture 14" descr="tingd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404813"/>
            <a:ext cx="79216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9" name="Text Box 15"/>
          <p:cNvSpPr txBox="1">
            <a:spLocks noChangeArrowheads="1"/>
          </p:cNvSpPr>
          <p:nvPr/>
        </p:nvSpPr>
        <p:spPr bwMode="auto">
          <a:xfrm>
            <a:off x="395288" y="1484313"/>
            <a:ext cx="8964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80008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Listen and circle the letters you hear. Then try to find the rule.</a:t>
            </a:r>
          </a:p>
        </p:txBody>
      </p:sp>
      <p:sp>
        <p:nvSpPr>
          <p:cNvPr id="251910" name="Oval 18"/>
          <p:cNvSpPr>
            <a:spLocks noChangeArrowheads="1"/>
          </p:cNvSpPr>
          <p:nvPr/>
        </p:nvSpPr>
        <p:spPr bwMode="auto">
          <a:xfrm>
            <a:off x="2627313" y="1628775"/>
            <a:ext cx="1008062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51911" name="Oval 19"/>
          <p:cNvSpPr>
            <a:spLocks noChangeArrowheads="1"/>
          </p:cNvSpPr>
          <p:nvPr/>
        </p:nvSpPr>
        <p:spPr bwMode="auto">
          <a:xfrm>
            <a:off x="1476375" y="2852738"/>
            <a:ext cx="1079500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51912" name="Oval 20"/>
          <p:cNvSpPr>
            <a:spLocks noChangeArrowheads="1"/>
          </p:cNvSpPr>
          <p:nvPr/>
        </p:nvSpPr>
        <p:spPr bwMode="auto">
          <a:xfrm>
            <a:off x="3851275" y="3500438"/>
            <a:ext cx="1079500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51913" name="Oval 21"/>
          <p:cNvSpPr>
            <a:spLocks noChangeArrowheads="1"/>
          </p:cNvSpPr>
          <p:nvPr/>
        </p:nvSpPr>
        <p:spPr bwMode="auto">
          <a:xfrm>
            <a:off x="3851275" y="2852738"/>
            <a:ext cx="1079500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51914" name="Oval 22"/>
          <p:cNvSpPr>
            <a:spLocks noChangeArrowheads="1"/>
          </p:cNvSpPr>
          <p:nvPr/>
        </p:nvSpPr>
        <p:spPr bwMode="auto">
          <a:xfrm>
            <a:off x="6372225" y="3500438"/>
            <a:ext cx="1079500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251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  <p:bldP spid="251911" grpId="0"/>
      <p:bldP spid="251912" grpId="0"/>
      <p:bldP spid="251913" grpId="0"/>
      <p:bldP spid="2519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Oval 2"/>
          <p:cNvSpPr>
            <a:spLocks noChangeArrowheads="1"/>
          </p:cNvSpPr>
          <p:nvPr/>
        </p:nvSpPr>
        <p:spPr bwMode="auto">
          <a:xfrm>
            <a:off x="1042988" y="765175"/>
            <a:ext cx="792162" cy="5048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1116013" y="765175"/>
            <a:ext cx="6826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2c</a:t>
            </a:r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2916238" y="765175"/>
            <a:ext cx="23161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Work alone</a:t>
            </a:r>
          </a:p>
        </p:txBody>
      </p:sp>
      <p:pic>
        <p:nvPicPr>
          <p:cNvPr id="252933" name="Picture 6" descr="猪？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613" y="620713"/>
            <a:ext cx="852487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934" name="Rectangle 7"/>
          <p:cNvSpPr>
            <a:spLocks noChangeArrowheads="1"/>
          </p:cNvSpPr>
          <p:nvPr/>
        </p:nvSpPr>
        <p:spPr bwMode="auto">
          <a:xfrm>
            <a:off x="684213" y="1700213"/>
            <a:ext cx="7496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Rewrite the words using small or capital letters.</a:t>
            </a:r>
          </a:p>
        </p:txBody>
      </p:sp>
      <p:pic>
        <p:nvPicPr>
          <p:cNvPr id="252935" name="Picture 8" descr="HIJKLM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924175"/>
            <a:ext cx="79930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468313" y="981075"/>
            <a:ext cx="8280400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Kangkang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Hi , Jane! ______________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Jane: _______ ,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Kangkang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!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Nice to see 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you, too.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Kangkang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Jane, this is Helen.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Helen, ___________.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Jane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How do you do ?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Helen:________________?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684213" y="404813"/>
            <a:ext cx="426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3b          Group work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4643438" y="1052513"/>
            <a:ext cx="36004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Nice to see you.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3200">
              <a:solidFill>
                <a:srgbClr val="333399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4284663" y="3933825"/>
            <a:ext cx="2122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this is Jane</a:t>
            </a: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1908175" y="5373688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do you do ?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2051050" y="1773238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33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</a:t>
            </a:r>
            <a:endParaRPr lang="en-US" altLang="zh-CN" sz="3200">
              <a:solidFill>
                <a:srgbClr val="333399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53960" name="Picture 9" descr="活动交际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0025" y="188913"/>
            <a:ext cx="1017588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61" name="Picture 10" descr="4-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65850" y="4546600"/>
            <a:ext cx="297815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  <p:bldP spid="253956" grpId="0"/>
      <p:bldP spid="253957" grpId="0"/>
      <p:bldP spid="253958" grpId="0"/>
      <p:bldP spid="2539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Text Box 3"/>
          <p:cNvSpPr txBox="1">
            <a:spLocks noChangeArrowheads="1"/>
          </p:cNvSpPr>
          <p:nvPr/>
        </p:nvSpPr>
        <p:spPr bwMode="auto">
          <a:xfrm>
            <a:off x="4572000" y="4221163"/>
            <a:ext cx="426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Nice to meet you, too.</a:t>
            </a:r>
          </a:p>
        </p:txBody>
      </p:sp>
      <p:sp>
        <p:nvSpPr>
          <p:cNvPr id="257027" name="Text Box 4"/>
          <p:cNvSpPr txBox="1">
            <a:spLocks noChangeArrowheads="1"/>
          </p:cNvSpPr>
          <p:nvPr/>
        </p:nvSpPr>
        <p:spPr bwMode="auto">
          <a:xfrm>
            <a:off x="438150" y="4076700"/>
            <a:ext cx="3529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80008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Are you Jane?</a:t>
            </a:r>
            <a:r>
              <a:rPr lang="en-US" altLang="zh-CN" b="1">
                <a:solidFill>
                  <a:srgbClr val="80008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7028" name="Rectangle 5"/>
          <p:cNvSpPr>
            <a:spLocks noChangeArrowheads="1"/>
          </p:cNvSpPr>
          <p:nvPr/>
        </p:nvSpPr>
        <p:spPr bwMode="auto">
          <a:xfrm>
            <a:off x="438150" y="4941888"/>
            <a:ext cx="3960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80008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Good morning!</a:t>
            </a:r>
          </a:p>
        </p:txBody>
      </p:sp>
      <p:sp>
        <p:nvSpPr>
          <p:cNvPr id="257029" name="Rectangle 6"/>
          <p:cNvSpPr>
            <a:spLocks noChangeArrowheads="1"/>
          </p:cNvSpPr>
          <p:nvPr/>
        </p:nvSpPr>
        <p:spPr bwMode="auto">
          <a:xfrm>
            <a:off x="5265738" y="5084763"/>
            <a:ext cx="3078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Yes, I am.</a:t>
            </a:r>
          </a:p>
        </p:txBody>
      </p:sp>
      <p:sp>
        <p:nvSpPr>
          <p:cNvPr id="257030" name="Rectangle 7"/>
          <p:cNvSpPr>
            <a:spLocks noChangeArrowheads="1"/>
          </p:cNvSpPr>
          <p:nvPr/>
        </p:nvSpPr>
        <p:spPr bwMode="auto">
          <a:xfrm>
            <a:off x="438150" y="1412875"/>
            <a:ext cx="3346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80008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do you do?</a:t>
            </a:r>
          </a:p>
        </p:txBody>
      </p:sp>
      <p:sp>
        <p:nvSpPr>
          <p:cNvPr id="257031" name="Rectangle 8"/>
          <p:cNvSpPr>
            <a:spLocks noChangeArrowheads="1"/>
          </p:cNvSpPr>
          <p:nvPr/>
        </p:nvSpPr>
        <p:spPr bwMode="auto">
          <a:xfrm>
            <a:off x="5194300" y="2133600"/>
            <a:ext cx="3346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do you do?</a:t>
            </a:r>
          </a:p>
        </p:txBody>
      </p:sp>
      <p:sp>
        <p:nvSpPr>
          <p:cNvPr id="257032" name="Rectangle 9"/>
          <p:cNvSpPr>
            <a:spLocks noChangeArrowheads="1"/>
          </p:cNvSpPr>
          <p:nvPr/>
        </p:nvSpPr>
        <p:spPr bwMode="auto">
          <a:xfrm>
            <a:off x="438150" y="3068638"/>
            <a:ext cx="353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80008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Nice to meet you.</a:t>
            </a:r>
          </a:p>
        </p:txBody>
      </p:sp>
      <p:sp>
        <p:nvSpPr>
          <p:cNvPr id="257033" name="Rectangle 10"/>
          <p:cNvSpPr>
            <a:spLocks noChangeArrowheads="1"/>
          </p:cNvSpPr>
          <p:nvPr/>
        </p:nvSpPr>
        <p:spPr bwMode="auto">
          <a:xfrm>
            <a:off x="5137150" y="3213100"/>
            <a:ext cx="241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Thank you.</a:t>
            </a:r>
          </a:p>
        </p:txBody>
      </p:sp>
      <p:sp>
        <p:nvSpPr>
          <p:cNvPr id="257034" name="Text Box 11"/>
          <p:cNvSpPr txBox="1">
            <a:spLocks noChangeArrowheads="1"/>
          </p:cNvSpPr>
          <p:nvPr/>
        </p:nvSpPr>
        <p:spPr bwMode="auto">
          <a:xfrm>
            <a:off x="468313" y="260350"/>
            <a:ext cx="5616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Match them together.</a:t>
            </a: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3851275" y="1916113"/>
            <a:ext cx="13430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4356100" y="2708275"/>
            <a:ext cx="868363" cy="8397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635375" y="3573463"/>
            <a:ext cx="1008063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3348038" y="4508500"/>
            <a:ext cx="2087562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57039" name="Rectangle 17"/>
          <p:cNvSpPr>
            <a:spLocks noChangeArrowheads="1"/>
          </p:cNvSpPr>
          <p:nvPr/>
        </p:nvSpPr>
        <p:spPr bwMode="auto">
          <a:xfrm>
            <a:off x="395288" y="2205038"/>
            <a:ext cx="4464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80008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Welcome to Beijing!</a:t>
            </a:r>
          </a:p>
        </p:txBody>
      </p:sp>
      <p:sp>
        <p:nvSpPr>
          <p:cNvPr id="257040" name="Rectangle 19"/>
          <p:cNvSpPr>
            <a:spLocks noChangeArrowheads="1"/>
          </p:cNvSpPr>
          <p:nvPr/>
        </p:nvSpPr>
        <p:spPr bwMode="auto">
          <a:xfrm>
            <a:off x="5122863" y="1412875"/>
            <a:ext cx="3779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Good morning!</a:t>
            </a:r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V="1">
            <a:off x="3492500" y="1773238"/>
            <a:ext cx="1701800" cy="3527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6" grpId="0" animBg="1"/>
      <p:bldP spid="36877" grpId="0" animBg="1"/>
      <p:bldP spid="36878" grpId="0" animBg="1"/>
      <p:bldP spid="36879" grpId="0" animBg="1"/>
      <p:bldP spid="3688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r>
              <a:rPr lang="en-US" altLang="zh-CN" sz="40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       Listen, read and understand</a:t>
            </a:r>
            <a:br>
              <a:rPr lang="en-US" altLang="zh-CN" sz="40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CN" sz="40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205038"/>
            <a:ext cx="8229600" cy="283686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sz="3600" b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BBC    NBA     CD     ID</a:t>
            </a:r>
          </a:p>
          <a:p>
            <a:pPr algn="ctr">
              <a:buFontTx/>
              <a:buNone/>
            </a:pPr>
            <a:endParaRPr lang="en-US" altLang="zh-CN" sz="3600" b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n-US" altLang="zh-CN" sz="3600" b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     km     ml   cm</a:t>
            </a:r>
          </a:p>
        </p:txBody>
      </p:sp>
      <p:pic>
        <p:nvPicPr>
          <p:cNvPr id="258052" name="Picture 4" descr="tingdu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16013" y="260350"/>
            <a:ext cx="792162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ectionB-５配套听力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63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3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WordArt 4"/>
          <p:cNvSpPr>
            <a:spLocks noChangeArrowheads="1" noChangeShapeType="1" noTextEdit="1"/>
          </p:cNvSpPr>
          <p:nvPr/>
        </p:nvSpPr>
        <p:spPr bwMode="auto">
          <a:xfrm>
            <a:off x="179388" y="0"/>
            <a:ext cx="1871662" cy="1511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Sum up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259075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1331913" y="981075"/>
            <a:ext cx="7488237" cy="5876925"/>
          </a:xfrm>
          <a:extLst>
            <a:ext uri="{909E8E84-426E-40DD-AFC4-6F175D3DCCD1}">
              <a14:hiddenFill xmlns:a14="http://schemas.microsoft.com/office/drawing/2010/main">
                <a:solidFill>
                  <a:srgbClr val="DCEFF0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3600" b="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…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600" b="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GREETING: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Nice to see you!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you!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do?</a:t>
            </a:r>
          </a:p>
          <a:p>
            <a:pPr>
              <a:lnSpc>
                <a:spcPct val="150000"/>
              </a:lnSpc>
            </a:pPr>
            <a:endParaRPr lang="en-US" altLang="zh-CN" sz="3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6"/>
          <p:cNvSpPr>
            <a:spLocks noChangeArrowheads="1"/>
          </p:cNvSpPr>
          <p:nvPr/>
        </p:nvSpPr>
        <p:spPr bwMode="auto">
          <a:xfrm>
            <a:off x="0" y="0"/>
            <a:ext cx="8748713" cy="594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 your own names to complete the dialog. 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A: Hi! __________. 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B: Hi! ___________.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A: ______. This is _______. 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______ . This is ______. 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B: Nice to meet you . 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C: Nice to meet you , too. </a:t>
            </a:r>
          </a:p>
        </p:txBody>
      </p:sp>
      <p:sp>
        <p:nvSpPr>
          <p:cNvPr id="260099" name="WordArt 11"/>
          <p:cNvSpPr>
            <a:spLocks noChangeArrowheads="1" noChangeShapeType="1" noTextEdit="1"/>
          </p:cNvSpPr>
          <p:nvPr/>
        </p:nvSpPr>
        <p:spPr bwMode="auto">
          <a:xfrm>
            <a:off x="7019925" y="4724400"/>
            <a:ext cx="1827213" cy="1377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917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>
                <a:ln w="9525">
                  <a:solidFill>
                    <a:srgbClr val="990000"/>
                  </a:solidFill>
                  <a:round/>
                </a:ln>
                <a:solidFill>
                  <a:srgbClr val="FFFF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Group work</a:t>
            </a:r>
            <a:endParaRPr lang="zh-CN" altLang="en-US" sz="3600" kern="10">
              <a:ln w="9525">
                <a:solidFill>
                  <a:srgbClr val="990000"/>
                </a:solidFill>
                <a:round/>
              </a:ln>
              <a:solidFill>
                <a:srgbClr val="FFFF00"/>
              </a:solidFill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</p:txBody>
      </p:sp>
      <p:pic>
        <p:nvPicPr>
          <p:cNvPr id="260100" name="Picture 12" descr="活动交际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650" y="260350"/>
            <a:ext cx="10175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457200" y="2636838"/>
            <a:ext cx="8362950" cy="3095625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altLang="zh-CN" sz="36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find out the famous persons  in every kind of textbooks and </a:t>
            </a:r>
            <a:r>
              <a:rPr lang="en-US" altLang="zh-CN" sz="36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use“This</a:t>
            </a:r>
            <a:r>
              <a:rPr lang="en-US" altLang="zh-CN" sz="36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…” to introduce them</a:t>
            </a:r>
            <a:r>
              <a:rPr lang="en-US" altLang="zh-CN" sz="3600" b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3600" b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1123" name="WordArt 5"/>
          <p:cNvSpPr>
            <a:spLocks noChangeArrowheads="1" noChangeShapeType="1" noTextEdit="1"/>
          </p:cNvSpPr>
          <p:nvPr/>
        </p:nvSpPr>
        <p:spPr bwMode="auto">
          <a:xfrm>
            <a:off x="3132138" y="404813"/>
            <a:ext cx="2808287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Homework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Times New Roman" panose="02020603050405020304"/>
              <a:ea typeface="宋体" panose="02010600030101010101" pitchFamily="2" charset="-122"/>
              <a:cs typeface="Times New Roman" panose="02020603050405020304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8"/>
          <p:cNvSpPr>
            <a:spLocks noChangeArrowheads="1"/>
          </p:cNvSpPr>
          <p:nvPr/>
        </p:nvSpPr>
        <p:spPr bwMode="auto">
          <a:xfrm>
            <a:off x="1042988" y="1557338"/>
            <a:ext cx="6624637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T: Good morning.      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S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 Good morning.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T: I’m ...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 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you ...?  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S: Yes, I am.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T: How do you do?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S: How do you do?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260648"/>
            <a:ext cx="7560839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0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80808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宋体" panose="02010600030101010101" pitchFamily="2" charset="-122"/>
              </a:rPr>
              <a:t>Warm-up  Fellow me!</a:t>
            </a:r>
            <a:endParaRPr lang="zh-CN" altLang="en-US" sz="4000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808080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539750" y="2781300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This is  Michael.</a:t>
            </a:r>
          </a:p>
        </p:txBody>
      </p:sp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003800" y="3573463"/>
            <a:ext cx="372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This is Kangkang.</a:t>
            </a:r>
          </a:p>
        </p:txBody>
      </p:sp>
      <p:sp>
        <p:nvSpPr>
          <p:cNvPr id="241668" name="Text Box 7"/>
          <p:cNvSpPr txBox="1">
            <a:spLocks noChangeArrowheads="1"/>
          </p:cNvSpPr>
          <p:nvPr/>
        </p:nvSpPr>
        <p:spPr bwMode="auto">
          <a:xfrm>
            <a:off x="3851275" y="5516563"/>
            <a:ext cx="2609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This is Jane.</a:t>
            </a:r>
          </a:p>
        </p:txBody>
      </p:sp>
      <p:pic>
        <p:nvPicPr>
          <p:cNvPr id="241669" name="Picture 8" descr="Topic 1--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333375"/>
            <a:ext cx="2808287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70" name="Picture 9" descr="Topic 1--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292600"/>
            <a:ext cx="2592387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671" name="Picture 10" descr="Topic 1--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981075"/>
            <a:ext cx="3024188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7" grpId="0"/>
      <p:bldP spid="2416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7513" y="836613"/>
            <a:ext cx="8331200" cy="1790700"/>
          </a:xfrm>
        </p:spPr>
        <p:txBody>
          <a:bodyPr/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1b         Introduce your new classmates to others, using </a:t>
            </a:r>
            <a:r>
              <a:rPr lang="en-US" altLang="zh-CN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… 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make your own conversations according to 1a.</a:t>
            </a:r>
          </a:p>
        </p:txBody>
      </p:sp>
      <p:pic>
        <p:nvPicPr>
          <p:cNvPr id="242691" name="Picture 5" descr="活动交际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0" y="692150"/>
            <a:ext cx="10175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2" name="Text Box 6"/>
          <p:cNvSpPr txBox="1">
            <a:spLocks noChangeArrowheads="1"/>
          </p:cNvSpPr>
          <p:nvPr/>
        </p:nvSpPr>
        <p:spPr bwMode="auto">
          <a:xfrm>
            <a:off x="2268538" y="3141663"/>
            <a:ext cx="43005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A: This is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This is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B: Nice to meet you!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C: …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0" y="908050"/>
            <a:ext cx="6624638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Maria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Hi, Mr. Lee!   Nice to        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see you.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Mr. Lee: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Hi, Maria ! Nice to  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see you, too.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Maria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Mr. Lee, this is my mom.   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Mom, this is my teacher,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Mr. Lee.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Mom: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do you do ?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Mr. Lee: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do you do ?</a:t>
            </a:r>
          </a:p>
        </p:txBody>
      </p:sp>
      <p:pic>
        <p:nvPicPr>
          <p:cNvPr id="243715" name="Picture 10" descr="4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30825" y="4159250"/>
            <a:ext cx="3813175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716" name="Picture 12" descr="b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1300" y="3130550"/>
            <a:ext cx="28051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7" name="Rectangle 11"/>
          <p:cNvSpPr>
            <a:spLocks noChangeArrowheads="1"/>
          </p:cNvSpPr>
          <p:nvPr/>
        </p:nvSpPr>
        <p:spPr bwMode="auto">
          <a:xfrm>
            <a:off x="6831013" y="3360738"/>
            <a:ext cx="2978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How do you do?</a:t>
            </a:r>
          </a:p>
        </p:txBody>
      </p:sp>
      <p:pic>
        <p:nvPicPr>
          <p:cNvPr id="243718" name="Picture 14" descr="b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3789363"/>
            <a:ext cx="269875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9" name="Rectangle 13"/>
          <p:cNvSpPr>
            <a:spLocks noChangeArrowheads="1"/>
          </p:cNvSpPr>
          <p:nvPr/>
        </p:nvSpPr>
        <p:spPr bwMode="auto">
          <a:xfrm>
            <a:off x="5364163" y="3860800"/>
            <a:ext cx="3148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ea typeface="宋体" panose="02010600030101010101" pitchFamily="2" charset="-122"/>
              </a:rPr>
              <a:t>How do you do?</a:t>
            </a:r>
          </a:p>
        </p:txBody>
      </p:sp>
      <p:sp>
        <p:nvSpPr>
          <p:cNvPr id="243720" name="Rectangle 15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660033"/>
                </a:solidFill>
                <a:ea typeface="宋体" panose="02010600030101010101" pitchFamily="2" charset="-122"/>
              </a:rPr>
              <a:t>3a        Look, listen and say</a:t>
            </a:r>
          </a:p>
        </p:txBody>
      </p:sp>
      <p:pic>
        <p:nvPicPr>
          <p:cNvPr id="243721" name="Picture 16" descr="tingdu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258888" y="188913"/>
            <a:ext cx="792162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ctionB-3a配套听力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857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437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5"/>
          <p:cNvSpPr txBox="1">
            <a:spLocks noChangeArrowheads="1"/>
          </p:cNvSpPr>
          <p:nvPr/>
        </p:nvSpPr>
        <p:spPr bwMode="auto">
          <a:xfrm>
            <a:off x="1022350" y="1447800"/>
            <a:ext cx="50625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T: Hello, class. This is …</a:t>
            </a:r>
          </a:p>
        </p:txBody>
      </p:sp>
      <p:sp>
        <p:nvSpPr>
          <p:cNvPr id="244739" name="Text Box 6"/>
          <p:cNvSpPr txBox="1">
            <a:spLocks noChangeArrowheads="1"/>
          </p:cNvSpPr>
          <p:nvPr/>
        </p:nvSpPr>
        <p:spPr bwMode="auto">
          <a:xfrm>
            <a:off x="998538" y="2189163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T: …, this is …</a:t>
            </a:r>
          </a:p>
        </p:txBody>
      </p:sp>
      <p:sp>
        <p:nvSpPr>
          <p:cNvPr id="244740" name="Text Box 7"/>
          <p:cNvSpPr txBox="1">
            <a:spLocks noChangeArrowheads="1"/>
          </p:cNvSpPr>
          <p:nvPr/>
        </p:nvSpPr>
        <p:spPr bwMode="auto">
          <a:xfrm>
            <a:off x="1022350" y="2890838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S1: How do you do?</a:t>
            </a:r>
          </a:p>
        </p:txBody>
      </p:sp>
      <p:sp>
        <p:nvSpPr>
          <p:cNvPr id="244741" name="Text Box 8"/>
          <p:cNvSpPr txBox="1">
            <a:spLocks noChangeArrowheads="1"/>
          </p:cNvSpPr>
          <p:nvPr/>
        </p:nvSpPr>
        <p:spPr bwMode="auto">
          <a:xfrm>
            <a:off x="1028700" y="3716338"/>
            <a:ext cx="40386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S2: How do you do?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(shake hands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握手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  <p:pic>
        <p:nvPicPr>
          <p:cNvPr id="18442" name="Picture 10" descr="200608261446429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708275"/>
            <a:ext cx="3341688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4743" name="Picture 11" descr="活动交际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7625" y="333375"/>
            <a:ext cx="10175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44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  <p:bldP spid="244739" grpId="0"/>
      <p:bldP spid="244740" grpId="0"/>
      <p:bldP spid="2447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ext Box 2"/>
          <p:cNvSpPr txBox="1">
            <a:spLocks noChangeArrowheads="1"/>
          </p:cNvSpPr>
          <p:nvPr/>
        </p:nvSpPr>
        <p:spPr bwMode="auto">
          <a:xfrm>
            <a:off x="1042988" y="3644900"/>
            <a:ext cx="19446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Mr. +</a:t>
            </a:r>
            <a:r>
              <a:rPr kumimoji="1"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姓</a:t>
            </a: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3389313" y="4478338"/>
            <a:ext cx="201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Miss +</a:t>
            </a:r>
            <a:r>
              <a:rPr kumimoji="1"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姓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6188075" y="4987925"/>
            <a:ext cx="187166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Mrs.+</a:t>
            </a:r>
            <a:r>
              <a:rPr kumimoji="1"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姓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Ms. +</a:t>
            </a:r>
            <a:r>
              <a:rPr kumimoji="1"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姓</a:t>
            </a:r>
          </a:p>
        </p:txBody>
      </p:sp>
      <p:pic>
        <p:nvPicPr>
          <p:cNvPr id="19467" name="Picture 11" descr="7043_2007011916101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1123950"/>
            <a:ext cx="132397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2007613124517982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476250"/>
            <a:ext cx="1909762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 descr="774081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19738" y="1844675"/>
            <a:ext cx="3624262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  <p:bldP spid="245763" grpId="0"/>
      <p:bldP spid="2457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484313"/>
            <a:ext cx="8291512" cy="485298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3600" b="0" dirty="0" smtClean="0">
                <a:latin typeface="宋体" panose="02010600030101010101" pitchFamily="2" charset="-122"/>
              </a:rPr>
              <a:t>     英</a:t>
            </a:r>
            <a:r>
              <a:rPr lang="zh-CN" altLang="en-US" sz="3600" b="0" dirty="0">
                <a:latin typeface="宋体" panose="02010600030101010101" pitchFamily="2" charset="-122"/>
              </a:rPr>
              <a:t>语国家常把男士称</a:t>
            </a:r>
            <a:r>
              <a:rPr lang="en-US" altLang="zh-CN" sz="3600" b="0" dirty="0">
                <a:latin typeface="宋体" panose="02010600030101010101" pitchFamily="2" charset="-122"/>
              </a:rPr>
              <a:t>Mr., </a:t>
            </a:r>
            <a:r>
              <a:rPr lang="zh-CN" altLang="en-US" sz="3600" b="0" dirty="0">
                <a:latin typeface="宋体" panose="02010600030101010101" pitchFamily="2" charset="-122"/>
              </a:rPr>
              <a:t>女士称为</a:t>
            </a:r>
            <a:r>
              <a:rPr lang="en-US" altLang="zh-CN" sz="3600" b="0" dirty="0">
                <a:latin typeface="宋体" panose="02010600030101010101" pitchFamily="2" charset="-122"/>
              </a:rPr>
              <a:t>Miss(</a:t>
            </a:r>
            <a:r>
              <a:rPr lang="zh-CN" altLang="en-US" sz="3600" b="0" dirty="0">
                <a:latin typeface="宋体" panose="02010600030101010101" pitchFamily="2" charset="-122"/>
              </a:rPr>
              <a:t>未婚</a:t>
            </a:r>
            <a:r>
              <a:rPr lang="en-US" altLang="zh-CN" sz="3600" b="0" dirty="0">
                <a:latin typeface="宋体" panose="02010600030101010101" pitchFamily="2" charset="-122"/>
              </a:rPr>
              <a:t>)</a:t>
            </a:r>
            <a:r>
              <a:rPr lang="zh-CN" altLang="en-US" sz="3600" b="0" dirty="0">
                <a:latin typeface="宋体" panose="02010600030101010101" pitchFamily="2" charset="-122"/>
              </a:rPr>
              <a:t>或</a:t>
            </a:r>
            <a:r>
              <a:rPr lang="en-US" altLang="zh-CN" sz="3600" b="0" dirty="0">
                <a:latin typeface="宋体" panose="02010600030101010101" pitchFamily="2" charset="-122"/>
              </a:rPr>
              <a:t>Mrs.(</a:t>
            </a:r>
            <a:r>
              <a:rPr lang="zh-CN" altLang="en-US" sz="3600" b="0" dirty="0">
                <a:latin typeface="宋体" panose="02010600030101010101" pitchFamily="2" charset="-122"/>
              </a:rPr>
              <a:t>已婚</a:t>
            </a:r>
            <a:r>
              <a:rPr lang="en-US" altLang="zh-CN" sz="3600" b="0" dirty="0">
                <a:latin typeface="宋体" panose="02010600030101010101" pitchFamily="2" charset="-122"/>
              </a:rPr>
              <a:t>)</a:t>
            </a:r>
            <a:r>
              <a:rPr lang="zh-CN" altLang="en-US" sz="3600" b="0" dirty="0">
                <a:latin typeface="宋体" panose="02010600030101010101" pitchFamily="2" charset="-122"/>
              </a:rPr>
              <a:t>。如果在不明对方是否已婚的情况下</a:t>
            </a:r>
            <a:r>
              <a:rPr lang="en-US" altLang="zh-CN" sz="3600" b="0" dirty="0">
                <a:latin typeface="宋体" panose="02010600030101010101" pitchFamily="2" charset="-122"/>
              </a:rPr>
              <a:t>, </a:t>
            </a:r>
            <a:r>
              <a:rPr lang="zh-CN" altLang="en-US" sz="3600" b="0" dirty="0">
                <a:latin typeface="宋体" panose="02010600030101010101" pitchFamily="2" charset="-122"/>
              </a:rPr>
              <a:t>可用</a:t>
            </a:r>
            <a:r>
              <a:rPr lang="en-US" altLang="zh-CN" sz="3600" b="0" dirty="0">
                <a:latin typeface="宋体" panose="02010600030101010101" pitchFamily="2" charset="-122"/>
              </a:rPr>
              <a:t>Ms.,</a:t>
            </a:r>
            <a:r>
              <a:rPr lang="zh-CN" altLang="en-US" sz="3600" b="0" dirty="0">
                <a:latin typeface="宋体" panose="02010600030101010101" pitchFamily="2" charset="-122"/>
              </a:rPr>
              <a:t>这是英国女权运动的产物。需要注意的是</a:t>
            </a:r>
            <a:r>
              <a:rPr lang="en-US" altLang="zh-CN" sz="3600" b="0" dirty="0">
                <a:latin typeface="宋体" panose="02010600030101010101" pitchFamily="2" charset="-122"/>
              </a:rPr>
              <a:t>:Miss</a:t>
            </a:r>
            <a:r>
              <a:rPr lang="zh-CN" altLang="en-US" sz="3600" b="0" dirty="0">
                <a:latin typeface="宋体" panose="02010600030101010101" pitchFamily="2" charset="-122"/>
              </a:rPr>
              <a:t>可单独用以称呼女性</a:t>
            </a:r>
            <a:r>
              <a:rPr lang="en-US" altLang="zh-CN" sz="3600" b="0" dirty="0">
                <a:latin typeface="宋体" panose="02010600030101010101" pitchFamily="2" charset="-122"/>
              </a:rPr>
              <a:t>, Mr.</a:t>
            </a:r>
            <a:r>
              <a:rPr lang="zh-CN" altLang="en-US" sz="3600" b="0" dirty="0">
                <a:latin typeface="宋体" panose="02010600030101010101" pitchFamily="2" charset="-122"/>
              </a:rPr>
              <a:t>或</a:t>
            </a:r>
            <a:r>
              <a:rPr lang="en-US" altLang="zh-CN" sz="3600" b="0" dirty="0">
                <a:latin typeface="宋体" panose="02010600030101010101" pitchFamily="2" charset="-122"/>
              </a:rPr>
              <a:t>Ms.</a:t>
            </a:r>
            <a:r>
              <a:rPr lang="zh-CN" altLang="en-US" sz="3600" b="0" dirty="0">
                <a:latin typeface="宋体" panose="02010600030101010101" pitchFamily="2" charset="-122"/>
              </a:rPr>
              <a:t>通常是与自己的姓名或姓连用</a:t>
            </a:r>
            <a:r>
              <a:rPr lang="en-US" altLang="zh-CN" sz="3600" b="0" dirty="0">
                <a:latin typeface="宋体" panose="02010600030101010101" pitchFamily="2" charset="-122"/>
              </a:rPr>
              <a:t>, </a:t>
            </a:r>
            <a:r>
              <a:rPr lang="zh-CN" altLang="en-US" sz="3600" b="0" dirty="0">
                <a:latin typeface="宋体" panose="02010600030101010101" pitchFamily="2" charset="-122"/>
              </a:rPr>
              <a:t>而不能单独与名连用</a:t>
            </a:r>
            <a:r>
              <a:rPr lang="en-US" altLang="zh-CN" sz="3600" b="0" dirty="0">
                <a:latin typeface="宋体" panose="02010600030101010101" pitchFamily="2" charset="-122"/>
              </a:rPr>
              <a:t>; Mrs.</a:t>
            </a:r>
            <a:r>
              <a:rPr lang="zh-CN" altLang="en-US" sz="3600" b="0" dirty="0">
                <a:latin typeface="宋体" panose="02010600030101010101" pitchFamily="2" charset="-122"/>
              </a:rPr>
              <a:t>只能与夫姓或自己的姓加夫姓连用。 </a:t>
            </a:r>
          </a:p>
        </p:txBody>
      </p:sp>
      <p:sp>
        <p:nvSpPr>
          <p:cNvPr id="11266" name="WordArt 5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2016125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你知道吗</a:t>
            </a:r>
            <a:r>
              <a:rPr lang="en-US" altLang="zh-CN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3600" kern="1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10" descr="8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78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1052513"/>
            <a:ext cx="8569325" cy="3733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dialog with three students like this: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b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Good morning, Miss/ Mr. ...</a:t>
            </a:r>
            <a:b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T: Good morning. </a:t>
            </a:r>
            <a:r>
              <a:rPr lang="en-US" altLang="zh-CN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 to see you</a:t>
            </a:r>
            <a:r>
              <a:rPr lang="zh-CN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Jane, Maria and </a:t>
            </a:r>
            <a:r>
              <a:rPr lang="en-US" altLang="zh-CN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Kangkang</a:t>
            </a:r>
            <a: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Nice to see you, too.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7812" name="AutoShape 4"/>
          <p:cNvSpPr>
            <a:spLocks noChangeArrowheads="1"/>
          </p:cNvSpPr>
          <p:nvPr/>
        </p:nvSpPr>
        <p:spPr bwMode="auto">
          <a:xfrm>
            <a:off x="1476375" y="4149725"/>
            <a:ext cx="6480175" cy="2016125"/>
          </a:xfrm>
          <a:prstGeom prst="wedgeRoundRectCallout">
            <a:avLst>
              <a:gd name="adj1" fmla="val -43384"/>
              <a:gd name="adj2" fmla="val 2094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 you know the difference between “Nice to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meet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you ”and“ Nice to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see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you”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</a:t>
            </a:r>
          </a:p>
        </p:txBody>
      </p:sp>
      <p:pic>
        <p:nvPicPr>
          <p:cNvPr id="247813" name="Picture 9" descr="projec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88913"/>
            <a:ext cx="18859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  <p:bldP spid="247812" grpId="0"/>
    </p:bldLst>
  </p:timing>
</p:sld>
</file>

<file path=ppt/theme/theme1.xml><?xml version="1.0" encoding="utf-8"?>
<a:theme xmlns:a="http://schemas.openxmlformats.org/drawingml/2006/main" name="WWW.2PPT.COM&#10;">
  <a:themeElements>
    <a:clrScheme name="2012版中考一轮复习化学精品课件（含2011中考真题）第15课时粒子构成物质（19ppt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2版中考一轮复习化学精品课件（含2011中考真题）第15课时粒子构成物质（19ppt)">
      <a:majorFont>
        <a:latin typeface="Arial"/>
        <a:ea typeface="黑体"/>
        <a:cs typeface="宋体"/>
      </a:majorFont>
      <a:minorFont>
        <a:latin typeface="Arial"/>
        <a:ea typeface="楷体_GB2312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012版中考一轮复习化学精品课件（含2011中考真题）第15课时粒子构成物质（19ppt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全屏显示(4:3)</PresentationFormat>
  <Paragraphs>101</Paragraphs>
  <Slides>19</Slides>
  <Notes>3</Notes>
  <HiddenSlides>0</HiddenSlides>
  <MMClips>2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1b         Introduce your new classmates to others, using This is … Then make your own conversations according to 1a.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5         Listen, read and understand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2018-08-27T03:32:00Z</dcterms:created>
  <dcterms:modified xsi:type="dcterms:W3CDTF">2023-01-16T22:38:10Z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6E5591A3D57C4D9288634808EED4245E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