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8688" r:id="rId2"/>
    <p:sldId id="1150" r:id="rId3"/>
    <p:sldId id="1197" r:id="rId4"/>
    <p:sldId id="1281" r:id="rId5"/>
    <p:sldId id="1198" r:id="rId6"/>
    <p:sldId id="1204" r:id="rId7"/>
    <p:sldId id="8737" r:id="rId8"/>
    <p:sldId id="8744" r:id="rId9"/>
    <p:sldId id="1284" r:id="rId10"/>
    <p:sldId id="8739" r:id="rId11"/>
    <p:sldId id="8716" r:id="rId12"/>
    <p:sldId id="8723" r:id="rId13"/>
    <p:sldId id="8738" r:id="rId14"/>
    <p:sldId id="8740" r:id="rId15"/>
    <p:sldId id="8725" r:id="rId16"/>
    <p:sldId id="8741" r:id="rId17"/>
    <p:sldId id="8726" r:id="rId18"/>
    <p:sldId id="8742" r:id="rId19"/>
    <p:sldId id="8727" r:id="rId20"/>
    <p:sldId id="8745" r:id="rId21"/>
    <p:sldId id="1292" r:id="rId22"/>
    <p:sldId id="8719" r:id="rId23"/>
    <p:sldId id="8691" r:id="rId24"/>
    <p:sldId id="8693" r:id="rId25"/>
    <p:sldId id="8743" r:id="rId26"/>
    <p:sldId id="1276" r:id="rId27"/>
    <p:sldId id="8746" r:id="rId28"/>
    <p:sldId id="8748" r:id="rId29"/>
    <p:sldId id="8747" r:id="rId30"/>
    <p:sldId id="1114" r:id="rId31"/>
  </p:sldIdLst>
  <p:sldSz cx="12192000" cy="6858000"/>
  <p:notesSz cx="6858000" cy="9144000"/>
  <p:custDataLst>
    <p:tags r:id="rId3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8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9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2478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6" Type="http://schemas.openxmlformats.org/officeDocument/2006/relationships/image" Target="../media/image22.wmf"/><Relationship Id="rId5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A80584-E294-49C6-813F-1671D064CD9B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1ECC7E-C78D-44BA-8C5C-03EBEB03A82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9E29FD-5CB0-43B2-8DE4-7A81EECF5A0B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A2CAD8-F91A-409A-B778-AA74111763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prism isInverted="1"/>
      </p:transition>
    </mc:Choice>
    <mc:Fallback xmlns="">
      <p:transition spd="slow" advClick="0" advTm="5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6900" y="534032"/>
            <a:ext cx="10998200" cy="5789935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5B2B0-692A-46A2-956F-D87A1A3CFB5B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E584FB-8213-408C-973A-0BFE315A5B2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4743450" y="1751012"/>
            <a:ext cx="6400800" cy="4114800"/>
          </a:xfrm>
          <a:custGeom>
            <a:avLst/>
            <a:gdLst>
              <a:gd name="connsiteX0" fmla="*/ 4648200 w 6400800"/>
              <a:gd name="connsiteY0" fmla="*/ 2131255 h 4114800"/>
              <a:gd name="connsiteX1" fmla="*/ 6400800 w 6400800"/>
              <a:gd name="connsiteY1" fmla="*/ 2131255 h 4114800"/>
              <a:gd name="connsiteX2" fmla="*/ 6400800 w 6400800"/>
              <a:gd name="connsiteY2" fmla="*/ 4114800 h 4114800"/>
              <a:gd name="connsiteX3" fmla="*/ 4648200 w 6400800"/>
              <a:gd name="connsiteY3" fmla="*/ 4114800 h 4114800"/>
              <a:gd name="connsiteX4" fmla="*/ 0 w 6400800"/>
              <a:gd name="connsiteY4" fmla="*/ 2131255 h 4114800"/>
              <a:gd name="connsiteX5" fmla="*/ 4514850 w 6400800"/>
              <a:gd name="connsiteY5" fmla="*/ 2131255 h 4114800"/>
              <a:gd name="connsiteX6" fmla="*/ 4514850 w 6400800"/>
              <a:gd name="connsiteY6" fmla="*/ 4114800 h 4114800"/>
              <a:gd name="connsiteX7" fmla="*/ 0 w 6400800"/>
              <a:gd name="connsiteY7" fmla="*/ 4114800 h 4114800"/>
              <a:gd name="connsiteX8" fmla="*/ 1885950 w 6400800"/>
              <a:gd name="connsiteY8" fmla="*/ 0 h 4114800"/>
              <a:gd name="connsiteX9" fmla="*/ 6400800 w 6400800"/>
              <a:gd name="connsiteY9" fmla="*/ 0 h 4114800"/>
              <a:gd name="connsiteX10" fmla="*/ 6400800 w 6400800"/>
              <a:gd name="connsiteY10" fmla="*/ 1983545 h 4114800"/>
              <a:gd name="connsiteX11" fmla="*/ 1885950 w 6400800"/>
              <a:gd name="connsiteY11" fmla="*/ 1983545 h 4114800"/>
              <a:gd name="connsiteX12" fmla="*/ 0 w 6400800"/>
              <a:gd name="connsiteY12" fmla="*/ 0 h 4114800"/>
              <a:gd name="connsiteX13" fmla="*/ 1752600 w 6400800"/>
              <a:gd name="connsiteY13" fmla="*/ 0 h 4114800"/>
              <a:gd name="connsiteX14" fmla="*/ 1752600 w 6400800"/>
              <a:gd name="connsiteY14" fmla="*/ 1983545 h 4114800"/>
              <a:gd name="connsiteX15" fmla="*/ 0 w 6400800"/>
              <a:gd name="connsiteY15" fmla="*/ 1983545 h 411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400800" h="4114800">
                <a:moveTo>
                  <a:pt x="4648200" y="2131255"/>
                </a:moveTo>
                <a:lnTo>
                  <a:pt x="6400800" y="2131255"/>
                </a:lnTo>
                <a:lnTo>
                  <a:pt x="6400800" y="4114800"/>
                </a:lnTo>
                <a:lnTo>
                  <a:pt x="4648200" y="4114800"/>
                </a:lnTo>
                <a:close/>
                <a:moveTo>
                  <a:pt x="0" y="2131255"/>
                </a:moveTo>
                <a:lnTo>
                  <a:pt x="4514850" y="2131255"/>
                </a:lnTo>
                <a:lnTo>
                  <a:pt x="4514850" y="4114800"/>
                </a:lnTo>
                <a:lnTo>
                  <a:pt x="0" y="4114800"/>
                </a:lnTo>
                <a:close/>
                <a:moveTo>
                  <a:pt x="1885950" y="0"/>
                </a:moveTo>
                <a:lnTo>
                  <a:pt x="6400800" y="0"/>
                </a:lnTo>
                <a:lnTo>
                  <a:pt x="6400800" y="1983545"/>
                </a:lnTo>
                <a:lnTo>
                  <a:pt x="1885950" y="1983545"/>
                </a:lnTo>
                <a:close/>
                <a:moveTo>
                  <a:pt x="0" y="0"/>
                </a:moveTo>
                <a:lnTo>
                  <a:pt x="1752600" y="0"/>
                </a:lnTo>
                <a:lnTo>
                  <a:pt x="1752600" y="1983545"/>
                </a:lnTo>
                <a:lnTo>
                  <a:pt x="0" y="198354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5"/>
          <p:cNvSpPr>
            <a:spLocks noGrp="1"/>
          </p:cNvSpPr>
          <p:nvPr>
            <p:ph type="pic" sz="quarter" idx="10"/>
          </p:nvPr>
        </p:nvSpPr>
        <p:spPr>
          <a:xfrm>
            <a:off x="1110973" y="1849256"/>
            <a:ext cx="6054998" cy="3880214"/>
          </a:xfrm>
          <a:custGeom>
            <a:avLst/>
            <a:gdLst>
              <a:gd name="connsiteX0" fmla="*/ 176821 w 6054998"/>
              <a:gd name="connsiteY0" fmla="*/ 0 h 3880214"/>
              <a:gd name="connsiteX1" fmla="*/ 5878177 w 6054998"/>
              <a:gd name="connsiteY1" fmla="*/ 0 h 3880214"/>
              <a:gd name="connsiteX2" fmla="*/ 6054998 w 6054998"/>
              <a:gd name="connsiteY2" fmla="*/ 176821 h 3880214"/>
              <a:gd name="connsiteX3" fmla="*/ 6054998 w 6054998"/>
              <a:gd name="connsiteY3" fmla="*/ 3703393 h 3880214"/>
              <a:gd name="connsiteX4" fmla="*/ 5878177 w 6054998"/>
              <a:gd name="connsiteY4" fmla="*/ 3880214 h 3880214"/>
              <a:gd name="connsiteX5" fmla="*/ 176821 w 6054998"/>
              <a:gd name="connsiteY5" fmla="*/ 3880214 h 3880214"/>
              <a:gd name="connsiteX6" fmla="*/ 0 w 6054998"/>
              <a:gd name="connsiteY6" fmla="*/ 3703393 h 3880214"/>
              <a:gd name="connsiteX7" fmla="*/ 0 w 6054998"/>
              <a:gd name="connsiteY7" fmla="*/ 176821 h 3880214"/>
              <a:gd name="connsiteX8" fmla="*/ 176821 w 6054998"/>
              <a:gd name="connsiteY8" fmla="*/ 0 h 388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54998" h="3880214">
                <a:moveTo>
                  <a:pt x="176821" y="0"/>
                </a:moveTo>
                <a:lnTo>
                  <a:pt x="5878177" y="0"/>
                </a:lnTo>
                <a:cubicBezTo>
                  <a:pt x="5975833" y="0"/>
                  <a:pt x="6054998" y="79165"/>
                  <a:pt x="6054998" y="176821"/>
                </a:cubicBezTo>
                <a:lnTo>
                  <a:pt x="6054998" y="3703393"/>
                </a:lnTo>
                <a:cubicBezTo>
                  <a:pt x="6054998" y="3801049"/>
                  <a:pt x="5975833" y="3880214"/>
                  <a:pt x="5878177" y="3880214"/>
                </a:cubicBezTo>
                <a:lnTo>
                  <a:pt x="176821" y="3880214"/>
                </a:lnTo>
                <a:cubicBezTo>
                  <a:pt x="79165" y="3880214"/>
                  <a:pt x="0" y="3801049"/>
                  <a:pt x="0" y="3703393"/>
                </a:cubicBezTo>
                <a:lnTo>
                  <a:pt x="0" y="176821"/>
                </a:lnTo>
                <a:cubicBezTo>
                  <a:pt x="0" y="79165"/>
                  <a:pt x="79165" y="0"/>
                  <a:pt x="17682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fld id="{851456EF-EDA7-466D-90A9-97D47B7037CB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9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0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13" Type="http://schemas.openxmlformats.org/officeDocument/2006/relationships/oleObject" Target="../embeddings/oleObject5.bin"/><Relationship Id="rId3" Type="http://schemas.openxmlformats.org/officeDocument/2006/relationships/slideLayout" Target="../slideLayouts/slideLayout14.xml"/><Relationship Id="rId7" Type="http://schemas.openxmlformats.org/officeDocument/2006/relationships/oleObject" Target="../embeddings/oleObject2.bin"/><Relationship Id="rId12" Type="http://schemas.openxmlformats.org/officeDocument/2006/relationships/image" Target="../media/image20.wmf"/><Relationship Id="rId2" Type="http://schemas.openxmlformats.org/officeDocument/2006/relationships/tags" Target="../tags/tag11.xml"/><Relationship Id="rId16" Type="http://schemas.openxmlformats.org/officeDocument/2006/relationships/image" Target="../media/image22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wmf"/><Relationship Id="rId11" Type="http://schemas.openxmlformats.org/officeDocument/2006/relationships/oleObject" Target="../embeddings/oleObject4.bin"/><Relationship Id="rId5" Type="http://schemas.openxmlformats.org/officeDocument/2006/relationships/oleObject" Target="../embeddings/oleObject1.bin"/><Relationship Id="rId15" Type="http://schemas.openxmlformats.org/officeDocument/2006/relationships/oleObject" Target="../embeddings/oleObject6.bin"/><Relationship Id="rId10" Type="http://schemas.openxmlformats.org/officeDocument/2006/relationships/image" Target="../media/image19.wmf"/><Relationship Id="rId4" Type="http://schemas.openxmlformats.org/officeDocument/2006/relationships/image" Target="../media/image6.jpeg"/><Relationship Id="rId9" Type="http://schemas.openxmlformats.org/officeDocument/2006/relationships/oleObject" Target="../embeddings/oleObject3.bin"/><Relationship Id="rId14" Type="http://schemas.openxmlformats.org/officeDocument/2006/relationships/image" Target="../media/image21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slideLayout" Target="../slideLayouts/slideLayout14.xml"/><Relationship Id="rId7" Type="http://schemas.openxmlformats.org/officeDocument/2006/relationships/oleObject" Target="../embeddings/oleObject7.bin"/><Relationship Id="rId12" Type="http://schemas.openxmlformats.org/officeDocument/2006/relationships/image" Target="../media/image25.wmf"/><Relationship Id="rId2" Type="http://schemas.openxmlformats.org/officeDocument/2006/relationships/tags" Target="../tags/tag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4.png"/><Relationship Id="rId11" Type="http://schemas.openxmlformats.org/officeDocument/2006/relationships/oleObject" Target="../embeddings/oleObject9.bin"/><Relationship Id="rId5" Type="http://schemas.openxmlformats.org/officeDocument/2006/relationships/image" Target="../media/image26.emf"/><Relationship Id="rId10" Type="http://schemas.openxmlformats.org/officeDocument/2006/relationships/image" Target="../media/image24.wmf"/><Relationship Id="rId4" Type="http://schemas.openxmlformats.org/officeDocument/2006/relationships/image" Target="../media/image6.jpeg"/><Relationship Id="rId9" Type="http://schemas.openxmlformats.org/officeDocument/2006/relationships/oleObject" Target="../embeddings/oleObject8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27.wmf"/><Relationship Id="rId2" Type="http://schemas.openxmlformats.org/officeDocument/2006/relationships/tags" Target="../tags/tag13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29.png"/><Relationship Id="rId10" Type="http://schemas.openxmlformats.org/officeDocument/2006/relationships/image" Target="../media/image6.jpeg"/><Relationship Id="rId4" Type="http://schemas.openxmlformats.org/officeDocument/2006/relationships/image" Target="../media/image28.png"/><Relationship Id="rId9" Type="http://schemas.openxmlformats.org/officeDocument/2006/relationships/image" Target="../media/image28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6.jpeg"/><Relationship Id="rId4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9.xml"/><Relationship Id="rId4" Type="http://schemas.openxmlformats.org/officeDocument/2006/relationships/image" Target="../media/image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2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23.xml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24.xml"/><Relationship Id="rId4" Type="http://schemas.openxmlformats.org/officeDocument/2006/relationships/image" Target="../media/image2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oleObject" Target="../embeddings/oleObject13.bin"/><Relationship Id="rId2" Type="http://schemas.openxmlformats.org/officeDocument/2006/relationships/tags" Target="../tags/tag2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33.wmf"/><Relationship Id="rId2" Type="http://schemas.openxmlformats.org/officeDocument/2006/relationships/tags" Target="../tags/tag26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34.emf"/><Relationship Id="rId4" Type="http://schemas.openxmlformats.org/officeDocument/2006/relationships/image" Target="../media/image2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27.xml"/><Relationship Id="rId4" Type="http://schemas.openxmlformats.org/officeDocument/2006/relationships/image" Target="../media/image3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28.xml"/><Relationship Id="rId4" Type="http://schemas.openxmlformats.org/officeDocument/2006/relationships/image" Target="../media/image3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6.jpe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5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8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0306050" y="4880409"/>
            <a:ext cx="2044700" cy="20447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14301" y="-30974"/>
            <a:ext cx="3760592" cy="150150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" y="5321300"/>
            <a:ext cx="2755900" cy="1497331"/>
          </a:xfrm>
          <a:prstGeom prst="rect">
            <a:avLst/>
          </a:prstGeom>
        </p:spPr>
      </p:pic>
      <p:sp>
        <p:nvSpPr>
          <p:cNvPr id="6" name="矩形: 圆角 5"/>
          <p:cNvSpPr/>
          <p:nvPr/>
        </p:nvSpPr>
        <p:spPr>
          <a:xfrm>
            <a:off x="1918335" y="1470528"/>
            <a:ext cx="8733790" cy="2764790"/>
          </a:xfrm>
          <a:prstGeom prst="roundRect">
            <a:avLst/>
          </a:prstGeom>
          <a:solidFill>
            <a:srgbClr val="FFFFFF"/>
          </a:solidFill>
          <a:ln>
            <a:solidFill>
              <a:schemeClr val="tx2">
                <a:lumMod val="9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zh-CN" altLang="en-US" sz="6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一次函数</a:t>
            </a:r>
            <a:endParaRPr lang="en-US" altLang="zh-CN" sz="66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第</a:t>
            </a:r>
            <a:r>
              <a:rPr lang="en-US" altLang="zh-CN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zh-CN" altLang="en-US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课时</a:t>
            </a:r>
            <a:endParaRPr lang="en-US" altLang="zh-CN" sz="28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八年级下册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" y="5835650"/>
            <a:ext cx="12191999" cy="565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8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-文本框 6"/>
          <p:cNvSpPr txBox="1"/>
          <p:nvPr>
            <p:custDataLst>
              <p:tags r:id="rId1"/>
            </p:custDataLst>
          </p:nvPr>
        </p:nvSpPr>
        <p:spPr>
          <a:xfrm>
            <a:off x="5563844" y="721729"/>
            <a:ext cx="1917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归纳总结</a:t>
            </a:r>
            <a:endParaRPr lang="zh-CN" altLang="en-US" sz="3200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969484" y="721729"/>
            <a:ext cx="594360" cy="581586"/>
          </a:xfrm>
          <a:prstGeom prst="rect">
            <a:avLst/>
          </a:prstGeom>
        </p:spPr>
      </p:pic>
      <p:pic>
        <p:nvPicPr>
          <p:cNvPr id="5" name="Picture 12"/>
          <p:cNvPicPr>
            <a:picLocks noChangeAspect="1" noChangeArrowheads="1"/>
          </p:cNvPicPr>
          <p:nvPr/>
        </p:nvPicPr>
        <p:blipFill>
          <a:blip r:embed="rId4" cstate="email"/>
          <a:stretch>
            <a:fillRect/>
          </a:stretch>
        </p:blipFill>
        <p:spPr bwMode="auto">
          <a:xfrm>
            <a:off x="10241758" y="4874683"/>
            <a:ext cx="1346200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1490031" y="2180038"/>
            <a:ext cx="9332162" cy="713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Tx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Tx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Tx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Tx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en-US" sz="2400" dirty="0" err="1" smtClean="0">
                <a:solidFill>
                  <a:srgbClr val="000000"/>
                </a:solidFill>
                <a:latin typeface="方正北魏楷书简体" pitchFamily="65" charset="-122"/>
                <a:ea typeface="方正北魏楷书简体" pitchFamily="65" charset="-122"/>
              </a:rPr>
              <a:t>一般地</a:t>
            </a:r>
            <a:r>
              <a:rPr lang="en-US" altLang="en-US" sz="2400" dirty="0" err="1">
                <a:solidFill>
                  <a:srgbClr val="000000"/>
                </a:solidFill>
                <a:latin typeface="方正北魏楷书简体" pitchFamily="65" charset="-122"/>
                <a:ea typeface="方正北魏楷书简体" pitchFamily="65" charset="-122"/>
              </a:rPr>
              <a:t>，形如</a:t>
            </a:r>
            <a:r>
              <a:rPr lang="en-US" altLang="zh-CN" sz="2400" i="1" dirty="0" err="1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y</a:t>
            </a:r>
            <a:r>
              <a:rPr lang="en-US" altLang="zh-CN" sz="2400" dirty="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=</a:t>
            </a:r>
            <a:r>
              <a:rPr lang="en-US" altLang="zh-CN" sz="2400" i="1" dirty="0" err="1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kx</a:t>
            </a:r>
            <a:r>
              <a:rPr lang="en-US" altLang="zh-CN" sz="2400" dirty="0" err="1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+</a:t>
            </a:r>
            <a:r>
              <a:rPr lang="en-US" altLang="zh-CN" sz="2400" i="1" dirty="0" err="1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b</a:t>
            </a:r>
            <a:r>
              <a:rPr lang="en-US" altLang="zh-CN" sz="2400" dirty="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 </a:t>
            </a:r>
            <a:r>
              <a:rPr lang="en-US" altLang="en-US" sz="2400" dirty="0">
                <a:solidFill>
                  <a:srgbClr val="000000"/>
                </a:solidFill>
                <a:latin typeface="方正北魏楷书简体" pitchFamily="65" charset="-122"/>
                <a:ea typeface="方正北魏楷书简体" pitchFamily="65" charset="-122"/>
              </a:rPr>
              <a:t>（</a:t>
            </a:r>
            <a:r>
              <a:rPr lang="en-US" altLang="zh-CN" sz="2400" i="1" dirty="0" smtClean="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k</a:t>
            </a:r>
            <a:r>
              <a:rPr lang="en-US" altLang="en-US" sz="2400" dirty="0" smtClean="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，</a:t>
            </a:r>
            <a:r>
              <a:rPr lang="en-US" altLang="zh-CN" sz="2400" i="1" dirty="0" smtClean="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b</a:t>
            </a:r>
            <a:r>
              <a:rPr lang="en-US" altLang="en-US" sz="2400" dirty="0" smtClean="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是常数</a:t>
            </a:r>
            <a:r>
              <a:rPr lang="en-US" altLang="en-US" sz="2400" dirty="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，</a:t>
            </a:r>
            <a:r>
              <a:rPr lang="en-US" altLang="zh-CN" sz="2400" i="1" dirty="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k</a:t>
            </a:r>
            <a:r>
              <a:rPr lang="en-US" altLang="zh-CN" sz="2400" dirty="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≠0</a:t>
            </a:r>
            <a:r>
              <a:rPr lang="en-US" altLang="en-US" sz="2400" dirty="0">
                <a:solidFill>
                  <a:srgbClr val="000000"/>
                </a:solidFill>
                <a:latin typeface="方正北魏楷书简体" pitchFamily="65" charset="-122"/>
                <a:ea typeface="方正北魏楷书简体" pitchFamily="65" charset="-122"/>
              </a:rPr>
              <a:t>）的函数，叫做</a:t>
            </a:r>
            <a:r>
              <a:rPr lang="en-US" altLang="en-US" sz="2400" dirty="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一次函数</a:t>
            </a:r>
            <a:r>
              <a:rPr lang="en-US" altLang="zh-CN" sz="2400" dirty="0">
                <a:solidFill>
                  <a:srgbClr val="000000"/>
                </a:solidFill>
                <a:latin typeface="方正北魏楷书简体" pitchFamily="65" charset="-122"/>
                <a:ea typeface="方正北魏楷书简体" pitchFamily="65" charset="-122"/>
              </a:rPr>
              <a:t>.</a:t>
            </a:r>
            <a:endParaRPr lang="zh-CN" altLang="zh-CN" sz="2400" dirty="0">
              <a:solidFill>
                <a:srgbClr val="FF33CC"/>
              </a:solidFill>
              <a:latin typeface="方正北魏楷书简体" pitchFamily="65" charset="-122"/>
              <a:ea typeface="方正北魏楷书简体" pitchFamily="65" charset="-122"/>
            </a:endParaRPr>
          </a:p>
        </p:txBody>
      </p:sp>
      <p:sp>
        <p:nvSpPr>
          <p:cNvPr id="7" name="矩形 3"/>
          <p:cNvSpPr>
            <a:spLocks noChangeArrowheads="1"/>
          </p:cNvSpPr>
          <p:nvPr/>
        </p:nvSpPr>
        <p:spPr bwMode="auto">
          <a:xfrm>
            <a:off x="2038473" y="3244039"/>
            <a:ext cx="5836900" cy="2307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Tx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Tx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Tx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Tx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zh-CN" sz="2400" dirty="0" smtClean="0">
                <a:latin typeface="方正北魏楷书简体" pitchFamily="65" charset="-122"/>
                <a:ea typeface="方正北魏楷书简体" pitchFamily="65" charset="-122"/>
              </a:rPr>
              <a:t>一次函数</a:t>
            </a:r>
            <a:r>
              <a:rPr lang="zh-CN" altLang="zh-CN" sz="2400" dirty="0">
                <a:latin typeface="方正北魏楷书简体" pitchFamily="65" charset="-122"/>
                <a:ea typeface="方正北魏楷书简体" pitchFamily="65" charset="-122"/>
              </a:rPr>
              <a:t>解析式</a:t>
            </a:r>
            <a:r>
              <a:rPr lang="en-US" altLang="zh-CN" sz="2400" i="1" dirty="0">
                <a:latin typeface="方正北魏楷书简体" pitchFamily="65" charset="-122"/>
                <a:ea typeface="方正北魏楷书简体" pitchFamily="65" charset="-122"/>
              </a:rPr>
              <a:t>y</a:t>
            </a:r>
            <a:r>
              <a:rPr lang="en-US" altLang="zh-CN" sz="2400" dirty="0">
                <a:latin typeface="方正北魏楷书简体" pitchFamily="65" charset="-122"/>
                <a:ea typeface="方正北魏楷书简体" pitchFamily="65" charset="-122"/>
              </a:rPr>
              <a:t>=</a:t>
            </a:r>
            <a:r>
              <a:rPr lang="en-US" altLang="zh-CN" sz="2400" i="1" dirty="0" err="1">
                <a:latin typeface="方正北魏楷书简体" pitchFamily="65" charset="-122"/>
                <a:ea typeface="方正北魏楷书简体" pitchFamily="65" charset="-122"/>
              </a:rPr>
              <a:t>kx</a:t>
            </a:r>
            <a:r>
              <a:rPr lang="en-US" altLang="zh-CN" sz="2400" dirty="0" err="1">
                <a:latin typeface="方正北魏楷书简体" pitchFamily="65" charset="-122"/>
                <a:ea typeface="方正北魏楷书简体" pitchFamily="65" charset="-122"/>
              </a:rPr>
              <a:t>+</a:t>
            </a:r>
            <a:r>
              <a:rPr lang="en-US" altLang="zh-CN" sz="2400" i="1" dirty="0" err="1">
                <a:latin typeface="方正北魏楷书简体" pitchFamily="65" charset="-122"/>
                <a:ea typeface="方正北魏楷书简体" pitchFamily="65" charset="-122"/>
              </a:rPr>
              <a:t>b</a:t>
            </a:r>
            <a:r>
              <a:rPr lang="zh-CN" altLang="zh-CN" sz="2400" dirty="0">
                <a:latin typeface="方正北魏楷书简体" pitchFamily="65" charset="-122"/>
                <a:ea typeface="方正北魏楷书简体" pitchFamily="65" charset="-122"/>
              </a:rPr>
              <a:t>的结构特征</a:t>
            </a:r>
            <a:r>
              <a:rPr lang="en-US" altLang="zh-CN" sz="2400" dirty="0">
                <a:latin typeface="方正北魏楷书简体" pitchFamily="65" charset="-122"/>
                <a:ea typeface="方正北魏楷书简体" pitchFamily="65" charset="-122"/>
              </a:rPr>
              <a:t>: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400" dirty="0" smtClean="0">
                <a:latin typeface="方正北魏楷书简体" pitchFamily="65" charset="-122"/>
                <a:ea typeface="方正北魏楷书简体" pitchFamily="65" charset="-122"/>
              </a:rPr>
              <a:t>1.k</a:t>
            </a:r>
            <a:r>
              <a:rPr lang="zh-CN" altLang="zh-CN" sz="2400" dirty="0">
                <a:latin typeface="方正北魏楷书简体" pitchFamily="65" charset="-122"/>
                <a:ea typeface="方正北魏楷书简体" pitchFamily="65" charset="-122"/>
              </a:rPr>
              <a:t>≠</a:t>
            </a:r>
            <a:r>
              <a:rPr lang="en-US" altLang="zh-CN" sz="2400" dirty="0">
                <a:latin typeface="方正北魏楷书简体" pitchFamily="65" charset="-122"/>
                <a:ea typeface="方正北魏楷书简体" pitchFamily="65" charset="-122"/>
              </a:rPr>
              <a:t>0;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400" dirty="0" smtClean="0">
                <a:latin typeface="方正北魏楷书简体" pitchFamily="65" charset="-122"/>
                <a:ea typeface="方正北魏楷书简体" pitchFamily="65" charset="-122"/>
              </a:rPr>
              <a:t>2</a:t>
            </a:r>
            <a:r>
              <a:rPr lang="en-US" altLang="zh-CN" sz="2400" dirty="0">
                <a:latin typeface="方正北魏楷书简体" pitchFamily="65" charset="-122"/>
                <a:ea typeface="方正北魏楷书简体" pitchFamily="65" charset="-122"/>
              </a:rPr>
              <a:t>.</a:t>
            </a:r>
            <a:r>
              <a:rPr lang="zh-CN" altLang="zh-CN" sz="2400" dirty="0">
                <a:latin typeface="方正北魏楷书简体" pitchFamily="65" charset="-122"/>
                <a:ea typeface="方正北魏楷书简体" pitchFamily="65" charset="-122"/>
              </a:rPr>
              <a:t>自变量的次数为</a:t>
            </a:r>
            <a:r>
              <a:rPr lang="en-US" altLang="zh-CN" sz="2400" dirty="0">
                <a:latin typeface="方正北魏楷书简体" pitchFamily="65" charset="-122"/>
                <a:ea typeface="方正北魏楷书简体" pitchFamily="65" charset="-122"/>
              </a:rPr>
              <a:t>1;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400" dirty="0" smtClean="0">
                <a:latin typeface="方正北魏楷书简体" pitchFamily="65" charset="-122"/>
                <a:ea typeface="方正北魏楷书简体" pitchFamily="65" charset="-122"/>
              </a:rPr>
              <a:t>3</a:t>
            </a:r>
            <a:r>
              <a:rPr lang="en-US" altLang="zh-CN" sz="2400" dirty="0">
                <a:latin typeface="方正北魏楷书简体" pitchFamily="65" charset="-122"/>
                <a:ea typeface="方正北魏楷书简体" pitchFamily="65" charset="-122"/>
              </a:rPr>
              <a:t>.</a:t>
            </a:r>
            <a:r>
              <a:rPr lang="zh-CN" altLang="zh-CN" sz="2400" dirty="0">
                <a:latin typeface="方正北魏楷书简体" pitchFamily="65" charset="-122"/>
                <a:ea typeface="方正北魏楷书简体" pitchFamily="65" charset="-122"/>
              </a:rPr>
              <a:t>常数项</a:t>
            </a:r>
            <a:r>
              <a:rPr lang="en-US" altLang="zh-CN" sz="2400" i="1" dirty="0">
                <a:latin typeface="方正北魏楷书简体" pitchFamily="65" charset="-122"/>
                <a:ea typeface="方正北魏楷书简体" pitchFamily="65" charset="-122"/>
              </a:rPr>
              <a:t>b</a:t>
            </a:r>
            <a:r>
              <a:rPr lang="zh-CN" altLang="zh-CN" sz="2400" dirty="0">
                <a:latin typeface="方正北魏楷书简体" pitchFamily="65" charset="-122"/>
                <a:ea typeface="方正北魏楷书简体" pitchFamily="65" charset="-122"/>
              </a:rPr>
              <a:t>可以为任意实数</a:t>
            </a:r>
            <a:r>
              <a:rPr lang="en-US" altLang="zh-CN" sz="2400" i="1" dirty="0">
                <a:latin typeface="方正北魏楷书简体" pitchFamily="65" charset="-122"/>
                <a:ea typeface="方正北魏楷书简体" pitchFamily="65" charset="-122"/>
              </a:rPr>
              <a:t>.</a:t>
            </a:r>
            <a:endParaRPr lang="zh-CN" altLang="en-US" sz="2400" dirty="0">
              <a:latin typeface="方正北魏楷书简体" pitchFamily="65" charset="-122"/>
              <a:ea typeface="方正北魏楷书简体" pitchFamily="65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8" descr="8AQY(A4)LP1L{RMTV])[X3J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10363933" y="4089399"/>
            <a:ext cx="1232701" cy="2173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PA-文本框 6"/>
          <p:cNvSpPr txBox="1"/>
          <p:nvPr>
            <p:custDataLst>
              <p:tags r:id="rId1"/>
            </p:custDataLst>
          </p:nvPr>
        </p:nvSpPr>
        <p:spPr>
          <a:xfrm>
            <a:off x="5208830" y="721729"/>
            <a:ext cx="1917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思考</a:t>
            </a:r>
            <a:endParaRPr lang="zh-CN" altLang="en-US" sz="3200" b="1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969484" y="721729"/>
            <a:ext cx="594360" cy="581586"/>
          </a:xfrm>
          <a:prstGeom prst="rect">
            <a:avLst/>
          </a:prstGeom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824964" y="2238048"/>
            <a:ext cx="502765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400" dirty="0" smtClean="0">
                <a:latin typeface="方正北魏楷书简体" pitchFamily="65" charset="-122"/>
                <a:ea typeface="方正北魏楷书简体" pitchFamily="65" charset="-122"/>
              </a:rPr>
              <a:t>一次函数</a:t>
            </a:r>
            <a:r>
              <a:rPr lang="zh-CN" altLang="en-US" sz="2400" dirty="0">
                <a:latin typeface="方正北魏楷书简体" pitchFamily="65" charset="-122"/>
                <a:ea typeface="方正北魏楷书简体" pitchFamily="65" charset="-122"/>
              </a:rPr>
              <a:t>与正比例函数有什么关系？</a:t>
            </a:r>
          </a:p>
        </p:txBody>
      </p:sp>
      <p:sp>
        <p:nvSpPr>
          <p:cNvPr id="10" name="Rectangle 3"/>
          <p:cNvSpPr>
            <a:spLocks noGrp="1" noChangeArrowheads="1"/>
          </p:cNvSpPr>
          <p:nvPr/>
        </p:nvSpPr>
        <p:spPr bwMode="auto">
          <a:xfrm>
            <a:off x="1609064" y="3937265"/>
            <a:ext cx="7315200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zh-CN" altLang="en-US" sz="2400" dirty="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（</a:t>
            </a:r>
            <a:r>
              <a:rPr lang="en-US" altLang="zh-CN" sz="2400" dirty="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2</a:t>
            </a:r>
            <a:r>
              <a:rPr lang="zh-CN" altLang="en-US" sz="2400" dirty="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）正比例函数是一种特殊的一次函数</a:t>
            </a:r>
            <a:r>
              <a:rPr lang="en-US" altLang="zh-CN" sz="2400" dirty="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.</a:t>
            </a: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1609064" y="3094724"/>
            <a:ext cx="998757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（</a:t>
            </a:r>
            <a:r>
              <a:rPr lang="en-US" altLang="zh-CN" sz="2400" dirty="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1</a:t>
            </a:r>
            <a:r>
              <a:rPr lang="zh-CN" altLang="en-US" sz="2400" dirty="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）当</a:t>
            </a:r>
            <a:r>
              <a:rPr lang="en-US" altLang="zh-CN" sz="2400" i="1" dirty="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b</a:t>
            </a:r>
            <a:r>
              <a:rPr lang="en-US" altLang="zh-CN" sz="2400" dirty="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=0</a:t>
            </a:r>
            <a:r>
              <a:rPr lang="zh-CN" altLang="en-US" sz="2400" dirty="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时，</a:t>
            </a:r>
            <a:r>
              <a:rPr lang="en-US" altLang="zh-CN" sz="2400" i="1" dirty="0" smtClean="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y</a:t>
            </a:r>
            <a:r>
              <a:rPr lang="en-US" altLang="zh-CN" sz="2400" dirty="0" smtClean="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=</a:t>
            </a:r>
            <a:r>
              <a:rPr lang="en-US" altLang="zh-CN" sz="2400" i="1" dirty="0" err="1" smtClean="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kx</a:t>
            </a:r>
            <a:r>
              <a:rPr lang="en-US" altLang="zh-CN" sz="2400" dirty="0" err="1" smtClean="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+</a:t>
            </a:r>
            <a:r>
              <a:rPr lang="en-US" altLang="zh-CN" sz="2400" i="1" dirty="0" err="1" smtClean="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b</a:t>
            </a:r>
            <a:r>
              <a:rPr lang="zh-CN" altLang="en-US" sz="2400" dirty="0" smtClean="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即</a:t>
            </a:r>
            <a:r>
              <a:rPr lang="en-US" altLang="zh-CN" sz="2400" i="1" dirty="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y</a:t>
            </a:r>
            <a:r>
              <a:rPr lang="en-US" altLang="zh-CN" sz="2400" dirty="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=</a:t>
            </a:r>
            <a:r>
              <a:rPr lang="en-US" altLang="zh-CN" sz="2400" i="1" dirty="0" err="1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kx</a:t>
            </a:r>
            <a:r>
              <a:rPr lang="en-US" altLang="zh-CN" sz="2400" dirty="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(</a:t>
            </a:r>
            <a:r>
              <a:rPr lang="en-US" altLang="zh-CN" sz="2400" i="1" dirty="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k</a:t>
            </a:r>
            <a:r>
              <a:rPr lang="en-US" altLang="zh-CN" sz="2400" dirty="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≠0)</a:t>
            </a:r>
            <a:r>
              <a:rPr lang="zh-CN" altLang="en-US" sz="2400" dirty="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，此时该一次函数是正比例函数</a:t>
            </a:r>
            <a:r>
              <a:rPr lang="en-US" altLang="zh-CN" sz="2400" dirty="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uild="p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-文本框 6"/>
          <p:cNvSpPr txBox="1"/>
          <p:nvPr>
            <p:custDataLst>
              <p:tags r:id="rId2"/>
            </p:custDataLst>
          </p:nvPr>
        </p:nvSpPr>
        <p:spPr>
          <a:xfrm>
            <a:off x="5327168" y="721729"/>
            <a:ext cx="1917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做一做</a:t>
            </a:r>
            <a:endParaRPr lang="zh-CN" altLang="en-US" sz="3200" b="1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969484" y="721729"/>
            <a:ext cx="594360" cy="581586"/>
          </a:xfrm>
          <a:prstGeom prst="rect">
            <a:avLst/>
          </a:prstGeom>
        </p:spPr>
      </p:pic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1739494" y="1663161"/>
            <a:ext cx="81200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zh-CN" altLang="zh-CN" sz="2400">
                <a:latin typeface="方正北魏楷书简体" pitchFamily="65" charset="-122"/>
                <a:ea typeface="方正北魏楷书简体" pitchFamily="65" charset="-122"/>
              </a:rPr>
              <a:t>下列函数中哪些是一次函数，哪些是正比例函数？</a:t>
            </a:r>
          </a:p>
        </p:txBody>
      </p:sp>
      <p:grpSp>
        <p:nvGrpSpPr>
          <p:cNvPr id="8" name="Group 41"/>
          <p:cNvGrpSpPr/>
          <p:nvPr/>
        </p:nvGrpSpPr>
        <p:grpSpPr>
          <a:xfrm>
            <a:off x="1779270" y="2263775"/>
            <a:ext cx="9036981" cy="728980"/>
            <a:chOff x="537" y="1382"/>
            <a:chExt cx="5074" cy="459"/>
          </a:xfrm>
        </p:grpSpPr>
        <p:graphicFrame>
          <p:nvGraphicFramePr>
            <p:cNvPr id="9" name="Object 8"/>
            <p:cNvGraphicFramePr>
              <a:graphicFrameLocks noChangeAspect="1"/>
            </p:cNvGraphicFramePr>
            <p:nvPr/>
          </p:nvGraphicFramePr>
          <p:xfrm>
            <a:off x="983" y="1533"/>
            <a:ext cx="608" cy="2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72" r:id="rId5" imgW="965200" imgH="393700" progId="Equation.DSMT4">
                    <p:embed/>
                  </p:oleObj>
                </mc:Choice>
                <mc:Fallback>
                  <p:oleObj r:id="rId5" imgW="965200" imgH="393700" progId="Equation.DSMT4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983" y="1533"/>
                          <a:ext cx="608" cy="24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" name="TextBox 19"/>
            <p:cNvSpPr txBox="1">
              <a:spLocks noChangeArrowheads="1"/>
            </p:cNvSpPr>
            <p:nvPr/>
          </p:nvSpPr>
          <p:spPr bwMode="auto">
            <a:xfrm>
              <a:off x="537" y="1514"/>
              <a:ext cx="1476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400">
                  <a:latin typeface="方正北魏楷书简体" pitchFamily="65" charset="-122"/>
                  <a:ea typeface="方正北魏楷书简体" pitchFamily="65" charset="-122"/>
                </a:rPr>
                <a:t>（</a:t>
              </a:r>
              <a:r>
                <a:rPr lang="en-US" altLang="zh-CN" sz="2400">
                  <a:latin typeface="方正北魏楷书简体" pitchFamily="65" charset="-122"/>
                  <a:ea typeface="方正北魏楷书简体" pitchFamily="65" charset="-122"/>
                </a:rPr>
                <a:t>1</a:t>
              </a:r>
              <a:r>
                <a:rPr lang="zh-CN" altLang="en-US" sz="2400">
                  <a:latin typeface="方正北魏楷书简体" pitchFamily="65" charset="-122"/>
                  <a:ea typeface="方正北魏楷书简体" pitchFamily="65" charset="-122"/>
                </a:rPr>
                <a:t>）       ； </a:t>
              </a:r>
            </a:p>
          </p:txBody>
        </p:sp>
        <p:graphicFrame>
          <p:nvGraphicFramePr>
            <p:cNvPr id="11" name="Object 7"/>
            <p:cNvGraphicFramePr>
              <a:graphicFrameLocks noChangeAspect="1"/>
            </p:cNvGraphicFramePr>
            <p:nvPr/>
          </p:nvGraphicFramePr>
          <p:xfrm>
            <a:off x="2523" y="1382"/>
            <a:ext cx="485" cy="45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73" r:id="rId7" imgW="927100" imgH="876300" progId="Equation.DSMT4">
                    <p:embed/>
                  </p:oleObj>
                </mc:Choice>
                <mc:Fallback>
                  <p:oleObj r:id="rId7" imgW="927100" imgH="876300" progId="Equation.DSMT4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2523" y="1382"/>
                          <a:ext cx="485" cy="45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Object 6"/>
            <p:cNvGraphicFramePr>
              <a:graphicFrameLocks noChangeAspect="1"/>
            </p:cNvGraphicFramePr>
            <p:nvPr/>
          </p:nvGraphicFramePr>
          <p:xfrm>
            <a:off x="4188" y="1462"/>
            <a:ext cx="816" cy="3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74" r:id="rId9" imgW="1295400" imgH="482600" progId="Equation.DSMT4">
                    <p:embed/>
                  </p:oleObj>
                </mc:Choice>
                <mc:Fallback>
                  <p:oleObj r:id="rId9" imgW="1295400" imgH="482600" progId="Equation.DSMT4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4188" y="1462"/>
                          <a:ext cx="816" cy="30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" name="TextBox 19"/>
            <p:cNvSpPr txBox="1">
              <a:spLocks noChangeArrowheads="1"/>
            </p:cNvSpPr>
            <p:nvPr/>
          </p:nvSpPr>
          <p:spPr bwMode="auto">
            <a:xfrm>
              <a:off x="2013" y="1466"/>
              <a:ext cx="1465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400">
                  <a:latin typeface="方正北魏楷书简体" pitchFamily="65" charset="-122"/>
                  <a:ea typeface="方正北魏楷书简体" pitchFamily="65" charset="-122"/>
                </a:rPr>
                <a:t>（</a:t>
              </a:r>
              <a:r>
                <a:rPr lang="en-US" altLang="zh-CN" sz="2400">
                  <a:latin typeface="方正北魏楷书简体" pitchFamily="65" charset="-122"/>
                  <a:ea typeface="方正北魏楷书简体" pitchFamily="65" charset="-122"/>
                </a:rPr>
                <a:t>2</a:t>
              </a:r>
              <a:r>
                <a:rPr lang="zh-CN" altLang="en-US" sz="2400">
                  <a:latin typeface="方正北魏楷书简体" pitchFamily="65" charset="-122"/>
                  <a:ea typeface="方正北魏楷书简体" pitchFamily="65" charset="-122"/>
                </a:rPr>
                <a:t>）       ； </a:t>
              </a:r>
            </a:p>
          </p:txBody>
        </p:sp>
        <p:sp>
          <p:nvSpPr>
            <p:cNvPr id="14" name="TextBox 19"/>
            <p:cNvSpPr txBox="1">
              <a:spLocks noChangeArrowheads="1"/>
            </p:cNvSpPr>
            <p:nvPr/>
          </p:nvSpPr>
          <p:spPr bwMode="auto">
            <a:xfrm>
              <a:off x="3734" y="1466"/>
              <a:ext cx="1877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400">
                  <a:latin typeface="方正北魏楷书简体" pitchFamily="65" charset="-122"/>
                  <a:ea typeface="方正北魏楷书简体" pitchFamily="65" charset="-122"/>
                </a:rPr>
                <a:t>（</a:t>
              </a:r>
              <a:r>
                <a:rPr lang="en-US" altLang="zh-CN" sz="2400">
                  <a:latin typeface="方正北魏楷书简体" pitchFamily="65" charset="-122"/>
                  <a:ea typeface="方正北魏楷书简体" pitchFamily="65" charset="-122"/>
                </a:rPr>
                <a:t>3</a:t>
              </a:r>
              <a:r>
                <a:rPr lang="zh-CN" altLang="en-US" sz="2400">
                  <a:latin typeface="方正北魏楷书简体" pitchFamily="65" charset="-122"/>
                  <a:ea typeface="方正北魏楷书简体" pitchFamily="65" charset="-122"/>
                </a:rPr>
                <a:t>）         ；  </a:t>
              </a:r>
            </a:p>
          </p:txBody>
        </p:sp>
      </p:grpSp>
      <p:grpSp>
        <p:nvGrpSpPr>
          <p:cNvPr id="15" name="Group 40"/>
          <p:cNvGrpSpPr/>
          <p:nvPr/>
        </p:nvGrpSpPr>
        <p:grpSpPr>
          <a:xfrm>
            <a:off x="1798320" y="3013075"/>
            <a:ext cx="5219065" cy="708255"/>
            <a:chOff x="376" y="1617"/>
            <a:chExt cx="2957" cy="446"/>
          </a:xfrm>
        </p:grpSpPr>
        <p:graphicFrame>
          <p:nvGraphicFramePr>
            <p:cNvPr id="17" name="Object 4"/>
            <p:cNvGraphicFramePr>
              <a:graphicFrameLocks noChangeAspect="1"/>
            </p:cNvGraphicFramePr>
            <p:nvPr/>
          </p:nvGraphicFramePr>
          <p:xfrm>
            <a:off x="2395" y="1617"/>
            <a:ext cx="595" cy="44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75" r:id="rId11" imgW="1168400" imgH="876300" progId="Equation.DSMT4">
                    <p:embed/>
                  </p:oleObj>
                </mc:Choice>
                <mc:Fallback>
                  <p:oleObj r:id="rId11" imgW="1168400" imgH="876300" progId="Equation.DSMT4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2395" y="1617"/>
                          <a:ext cx="595" cy="44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" name="TextBox 19"/>
            <p:cNvSpPr txBox="1">
              <a:spLocks noChangeArrowheads="1"/>
            </p:cNvSpPr>
            <p:nvPr/>
          </p:nvSpPr>
          <p:spPr bwMode="auto">
            <a:xfrm>
              <a:off x="376" y="1684"/>
              <a:ext cx="1605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400">
                  <a:latin typeface="方正北魏楷书简体" pitchFamily="65" charset="-122"/>
                  <a:ea typeface="方正北魏楷书简体" pitchFamily="65" charset="-122"/>
                </a:rPr>
                <a:t>（</a:t>
              </a:r>
              <a:r>
                <a:rPr lang="en-US" altLang="zh-CN" sz="2400">
                  <a:latin typeface="方正北魏楷书简体" pitchFamily="65" charset="-122"/>
                  <a:ea typeface="方正北魏楷书简体" pitchFamily="65" charset="-122"/>
                </a:rPr>
                <a:t>4</a:t>
              </a:r>
              <a:r>
                <a:rPr lang="zh-CN" altLang="en-US" sz="2400" smtClean="0">
                  <a:latin typeface="方正北魏楷书简体" pitchFamily="65" charset="-122"/>
                  <a:ea typeface="方正北魏楷书简体" pitchFamily="65" charset="-122"/>
                </a:rPr>
                <a:t>）</a:t>
              </a:r>
              <a:r>
                <a:rPr lang="en-US" altLang="zh-CN" sz="2400" smtClean="0">
                  <a:latin typeface="方正北魏楷书简体" pitchFamily="65" charset="-122"/>
                  <a:ea typeface="方正北魏楷书简体" pitchFamily="65" charset="-122"/>
                </a:rPr>
                <a:t>y=-0.5x-1</a:t>
              </a:r>
              <a:r>
                <a:rPr lang="zh-CN" altLang="en-US" sz="2400" smtClean="0">
                  <a:latin typeface="方正北魏楷书简体" pitchFamily="65" charset="-122"/>
                  <a:ea typeface="方正北魏楷书简体" pitchFamily="65" charset="-122"/>
                </a:rPr>
                <a:t>； </a:t>
              </a:r>
              <a:endParaRPr lang="zh-CN" altLang="en-US" sz="2400">
                <a:latin typeface="方正北魏楷书简体" pitchFamily="65" charset="-122"/>
                <a:ea typeface="方正北魏楷书简体" pitchFamily="65" charset="-122"/>
              </a:endParaRPr>
            </a:p>
          </p:txBody>
        </p:sp>
        <p:sp>
          <p:nvSpPr>
            <p:cNvPr id="19" name="TextBox 19"/>
            <p:cNvSpPr txBox="1">
              <a:spLocks noChangeArrowheads="1"/>
            </p:cNvSpPr>
            <p:nvPr/>
          </p:nvSpPr>
          <p:spPr bwMode="auto">
            <a:xfrm>
              <a:off x="1899" y="1711"/>
              <a:ext cx="1434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400">
                  <a:latin typeface="方正北魏楷书简体" pitchFamily="65" charset="-122"/>
                  <a:ea typeface="方正北魏楷书简体" pitchFamily="65" charset="-122"/>
                </a:rPr>
                <a:t>（</a:t>
              </a:r>
              <a:r>
                <a:rPr lang="en-US" altLang="zh-CN" sz="2400">
                  <a:latin typeface="方正北魏楷书简体" pitchFamily="65" charset="-122"/>
                  <a:ea typeface="方正北魏楷书简体" pitchFamily="65" charset="-122"/>
                </a:rPr>
                <a:t>5</a:t>
              </a:r>
              <a:r>
                <a:rPr lang="zh-CN" altLang="en-US" sz="2400">
                  <a:latin typeface="方正北魏楷书简体" pitchFamily="65" charset="-122"/>
                  <a:ea typeface="方正北魏楷书简体" pitchFamily="65" charset="-122"/>
                </a:rPr>
                <a:t>）       </a:t>
              </a:r>
              <a:r>
                <a:rPr lang="zh-CN" altLang="en-US" sz="2400" smtClean="0">
                  <a:latin typeface="方正北魏楷书简体" pitchFamily="65" charset="-122"/>
                  <a:ea typeface="方正北魏楷书简体" pitchFamily="65" charset="-122"/>
                </a:rPr>
                <a:t>； </a:t>
              </a:r>
              <a:endParaRPr lang="zh-CN" altLang="en-US" sz="2400">
                <a:latin typeface="方正北魏楷书简体" pitchFamily="65" charset="-122"/>
                <a:ea typeface="方正北魏楷书简体" pitchFamily="65" charset="-122"/>
              </a:endParaRPr>
            </a:p>
          </p:txBody>
        </p:sp>
      </p:grpSp>
      <p:graphicFrame>
        <p:nvGraphicFramePr>
          <p:cNvPr id="20" name="Object 3"/>
          <p:cNvGraphicFramePr>
            <a:graphicFrameLocks noChangeAspect="1"/>
          </p:cNvGraphicFramePr>
          <p:nvPr/>
        </p:nvGraphicFramePr>
        <p:xfrm>
          <a:off x="2598694" y="3761167"/>
          <a:ext cx="1129954" cy="728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" r:id="rId13" imgW="1358900" imgH="876300" progId="Equation.DSMT4">
                  <p:embed/>
                </p:oleObj>
              </mc:Choice>
              <mc:Fallback>
                <p:oleObj r:id="rId13" imgW="1358900" imgH="8763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2598694" y="3761167"/>
                        <a:ext cx="1129954" cy="728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1"/>
          <p:cNvGraphicFramePr>
            <a:graphicFrameLocks noChangeAspect="1"/>
          </p:cNvGraphicFramePr>
          <p:nvPr/>
        </p:nvGraphicFramePr>
        <p:xfrm>
          <a:off x="7797393" y="3738590"/>
          <a:ext cx="986895" cy="7738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7" r:id="rId15" imgW="1117600" imgH="876300" progId="Equation.DSMT4">
                  <p:embed/>
                </p:oleObj>
              </mc:Choice>
              <mc:Fallback>
                <p:oleObj r:id="rId15" imgW="1117600" imgH="8763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7797393" y="3738590"/>
                        <a:ext cx="986895" cy="7738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19"/>
          <p:cNvSpPr txBox="1">
            <a:spLocks noChangeArrowheads="1"/>
          </p:cNvSpPr>
          <p:nvPr/>
        </p:nvSpPr>
        <p:spPr bwMode="auto">
          <a:xfrm>
            <a:off x="1798320" y="3894455"/>
            <a:ext cx="622554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>
                <a:latin typeface="方正北魏楷书简体" pitchFamily="65" charset="-122"/>
                <a:ea typeface="方正北魏楷书简体" pitchFamily="65" charset="-122"/>
              </a:rPr>
              <a:t>（</a:t>
            </a:r>
            <a:r>
              <a:rPr lang="en-US" altLang="zh-CN" sz="2400">
                <a:latin typeface="方正北魏楷书简体" pitchFamily="65" charset="-122"/>
                <a:ea typeface="方正北魏楷书简体" pitchFamily="65" charset="-122"/>
              </a:rPr>
              <a:t>6</a:t>
            </a:r>
            <a:r>
              <a:rPr lang="zh-CN" altLang="en-US" sz="2400">
                <a:latin typeface="方正北魏楷书简体" pitchFamily="65" charset="-122"/>
                <a:ea typeface="方正北魏楷书简体" pitchFamily="65" charset="-122"/>
              </a:rPr>
              <a:t>）       </a:t>
            </a:r>
            <a:r>
              <a:rPr lang="zh-CN" altLang="en-US" sz="2400" smtClean="0">
                <a:latin typeface="方正北魏楷书简体" pitchFamily="65" charset="-122"/>
                <a:ea typeface="方正北魏楷书简体" pitchFamily="65" charset="-122"/>
              </a:rPr>
              <a:t>；   </a:t>
            </a:r>
            <a:r>
              <a:rPr lang="en-US" altLang="zh-CN" sz="2400" smtClean="0">
                <a:latin typeface="方正北魏楷书简体" pitchFamily="65" charset="-122"/>
                <a:ea typeface="方正北魏楷书简体" pitchFamily="65" charset="-122"/>
              </a:rPr>
              <a:t>(7)</a:t>
            </a:r>
            <a:r>
              <a:rPr lang="zh-CN" altLang="en-US" sz="2400" smtClean="0">
                <a:latin typeface="方正北魏楷书简体" pitchFamily="65" charset="-122"/>
                <a:ea typeface="方正北魏楷书简体" pitchFamily="65" charset="-122"/>
              </a:rPr>
              <a:t> </a:t>
            </a:r>
            <a:r>
              <a:rPr lang="en-US" altLang="zh-CN" sz="2400" smtClean="0">
                <a:latin typeface="方正北魏楷书简体" pitchFamily="65" charset="-122"/>
                <a:ea typeface="方正北魏楷书简体" pitchFamily="65" charset="-122"/>
              </a:rPr>
              <a:t>y=2(x-4);</a:t>
            </a:r>
            <a:r>
              <a:rPr lang="zh-CN" altLang="en-US" sz="2400" smtClean="0">
                <a:latin typeface="方正北魏楷书简体" pitchFamily="65" charset="-122"/>
                <a:ea typeface="方正北魏楷书简体" pitchFamily="65" charset="-122"/>
              </a:rPr>
              <a:t>                    </a:t>
            </a:r>
            <a:endParaRPr lang="zh-CN" altLang="en-US" sz="2400">
              <a:latin typeface="方正北魏楷书简体" pitchFamily="65" charset="-122"/>
              <a:ea typeface="方正北魏楷书简体" pitchFamily="65" charset="-122"/>
            </a:endParaRPr>
          </a:p>
        </p:txBody>
      </p:sp>
      <p:sp>
        <p:nvSpPr>
          <p:cNvPr id="24" name="TextBox 19"/>
          <p:cNvSpPr txBox="1">
            <a:spLocks noChangeArrowheads="1"/>
          </p:cNvSpPr>
          <p:nvPr/>
        </p:nvSpPr>
        <p:spPr bwMode="auto">
          <a:xfrm>
            <a:off x="7016115" y="3894455"/>
            <a:ext cx="295529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>
                <a:latin typeface="方正北魏楷书简体" pitchFamily="65" charset="-122"/>
                <a:ea typeface="方正北魏楷书简体" pitchFamily="65" charset="-122"/>
              </a:rPr>
              <a:t>（</a:t>
            </a:r>
            <a:r>
              <a:rPr lang="en-US" altLang="zh-CN" sz="2400">
                <a:latin typeface="方正北魏楷书简体" pitchFamily="65" charset="-122"/>
                <a:ea typeface="方正北魏楷书简体" pitchFamily="65" charset="-122"/>
              </a:rPr>
              <a:t>8</a:t>
            </a:r>
            <a:r>
              <a:rPr lang="zh-CN" altLang="en-US" sz="2400">
                <a:latin typeface="方正北魏楷书简体" pitchFamily="65" charset="-122"/>
                <a:ea typeface="方正北魏楷书简体" pitchFamily="65" charset="-122"/>
              </a:rPr>
              <a:t>）      </a:t>
            </a:r>
            <a:r>
              <a:rPr lang="en-US" altLang="zh-CN" sz="2400">
                <a:latin typeface="方正北魏楷书简体" pitchFamily="65" charset="-122"/>
                <a:ea typeface="方正北魏楷书简体" pitchFamily="65" charset="-122"/>
              </a:rPr>
              <a:t>.  </a:t>
            </a:r>
          </a:p>
        </p:txBody>
      </p:sp>
      <p:sp>
        <p:nvSpPr>
          <p:cNvPr id="25" name="文本框 3"/>
          <p:cNvSpPr txBox="1">
            <a:spLocks noChangeArrowheads="1"/>
          </p:cNvSpPr>
          <p:nvPr/>
        </p:nvSpPr>
        <p:spPr bwMode="auto">
          <a:xfrm>
            <a:off x="1811470" y="4657561"/>
            <a:ext cx="6830021" cy="127419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73050" indent="-2730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zh-CN" altLang="en-US" sz="2400" dirty="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解：（</a:t>
            </a:r>
            <a:r>
              <a:rPr lang="en-US" altLang="zh-CN" sz="2400" dirty="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1</a:t>
            </a:r>
            <a:r>
              <a:rPr lang="zh-CN" altLang="en-US" sz="2400" dirty="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）（</a:t>
            </a:r>
            <a:r>
              <a:rPr lang="en-US" altLang="zh-CN" sz="2400" dirty="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4</a:t>
            </a:r>
            <a:r>
              <a:rPr lang="zh-CN" altLang="en-US" sz="2400" dirty="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）（</a:t>
            </a:r>
            <a:r>
              <a:rPr lang="en-US" altLang="zh-CN" sz="2400" dirty="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5</a:t>
            </a:r>
            <a:r>
              <a:rPr lang="zh-CN" altLang="en-US" sz="2400" dirty="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）（</a:t>
            </a:r>
            <a:r>
              <a:rPr lang="en-US" altLang="zh-CN" sz="2400" dirty="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7</a:t>
            </a:r>
            <a:r>
              <a:rPr lang="zh-CN" altLang="en-US" sz="2400" dirty="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）（</a:t>
            </a:r>
            <a:r>
              <a:rPr lang="en-US" altLang="zh-CN" sz="2400" dirty="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8</a:t>
            </a:r>
            <a:r>
              <a:rPr lang="zh-CN" altLang="en-US" sz="2400" dirty="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）是一次函数，</a:t>
            </a:r>
          </a:p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zh-CN" altLang="en-US" sz="2400" dirty="0" smtClean="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  <a:sym typeface="宋体" panose="02010600030101010101" pitchFamily="2" charset="-122"/>
              </a:rPr>
              <a:t>       （</a:t>
            </a:r>
            <a:r>
              <a:rPr lang="en-US" altLang="zh-CN" sz="2400" dirty="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  <a:sym typeface="宋体" panose="02010600030101010101" pitchFamily="2" charset="-122"/>
              </a:rPr>
              <a:t>1</a:t>
            </a:r>
            <a:r>
              <a:rPr lang="zh-CN" altLang="en-US" sz="2400" dirty="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  <a:sym typeface="宋体" panose="02010600030101010101" pitchFamily="2" charset="-122"/>
              </a:rPr>
              <a:t>）</a:t>
            </a:r>
            <a:r>
              <a:rPr lang="zh-CN" altLang="en-US" sz="2400" dirty="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是正比例函数</a:t>
            </a:r>
            <a:r>
              <a:rPr lang="en-US" altLang="zh-CN" sz="2400" dirty="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.</a:t>
            </a:r>
            <a:endParaRPr lang="zh-CN" altLang="en-US" sz="2400" dirty="0">
              <a:latin typeface="方正北魏楷书简体" pitchFamily="65" charset="-122"/>
              <a:ea typeface="方正北魏楷书简体" pitchFamily="65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-文本框 6"/>
          <p:cNvSpPr txBox="1"/>
          <p:nvPr>
            <p:custDataLst>
              <p:tags r:id="rId2"/>
            </p:custDataLst>
          </p:nvPr>
        </p:nvSpPr>
        <p:spPr>
          <a:xfrm>
            <a:off x="5305652" y="721729"/>
            <a:ext cx="1917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典例精析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711292" y="721729"/>
            <a:ext cx="594360" cy="581586"/>
          </a:xfrm>
          <a:prstGeom prst="rect">
            <a:avLst/>
          </a:prstGeom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566752" y="1306536"/>
            <a:ext cx="8599225" cy="1643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tabLst>
                <a:tab pos="495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tabLst>
                <a:tab pos="495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tabLst>
                <a:tab pos="495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tabLst>
                <a:tab pos="495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tabLst>
                <a:tab pos="495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95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95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95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95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40000"/>
              </a:lnSpc>
            </a:pPr>
            <a:r>
              <a:rPr lang="en-US" altLang="zh-CN" sz="2400" dirty="0">
                <a:solidFill>
                  <a:schemeClr val="bg1"/>
                </a:solidFill>
                <a:latin typeface="方正北魏楷书简体" pitchFamily="65" charset="-122"/>
                <a:ea typeface="方正北魏楷书简体" pitchFamily="65" charset="-122"/>
              </a:rPr>
              <a:t> </a:t>
            </a:r>
            <a:r>
              <a:rPr lang="zh-CN" altLang="en-US" sz="2400" dirty="0" smtClean="0">
                <a:solidFill>
                  <a:schemeClr val="bg1"/>
                </a:solidFill>
                <a:latin typeface="方正北魏楷书简体" pitchFamily="65" charset="-122"/>
                <a:ea typeface="方正北魏楷书简体" pitchFamily="65" charset="-122"/>
              </a:rPr>
              <a:t>例</a:t>
            </a:r>
            <a:r>
              <a:rPr lang="en-US" altLang="zh-CN" sz="2400" dirty="0" smtClean="0">
                <a:solidFill>
                  <a:schemeClr val="bg1"/>
                </a:solidFill>
                <a:latin typeface="方正北魏楷书简体" pitchFamily="65" charset="-122"/>
                <a:ea typeface="方正北魏楷书简体" pitchFamily="65" charset="-122"/>
              </a:rPr>
              <a:t>1</a:t>
            </a:r>
            <a:r>
              <a:rPr lang="zh-CN" altLang="en-US" sz="2400" dirty="0" smtClean="0">
                <a:solidFill>
                  <a:schemeClr val="bg1"/>
                </a:solidFill>
                <a:latin typeface="方正北魏楷书简体" pitchFamily="65" charset="-122"/>
                <a:ea typeface="方正北魏楷书简体" pitchFamily="65" charset="-122"/>
              </a:rPr>
              <a:t>  如</a:t>
            </a:r>
            <a:r>
              <a:rPr lang="zh-CN" altLang="en-US" sz="2400" dirty="0">
                <a:solidFill>
                  <a:schemeClr val="bg1"/>
                </a:solidFill>
                <a:latin typeface="方正北魏楷书简体" pitchFamily="65" charset="-122"/>
                <a:ea typeface="方正北魏楷书简体" pitchFamily="65" charset="-122"/>
              </a:rPr>
              <a:t>图，△</a:t>
            </a:r>
            <a:r>
              <a:rPr lang="en-US" altLang="zh-CN" sz="2400" dirty="0">
                <a:solidFill>
                  <a:schemeClr val="bg1"/>
                </a:solidFill>
                <a:latin typeface="方正北魏楷书简体" pitchFamily="65" charset="-122"/>
                <a:ea typeface="方正北魏楷书简体" pitchFamily="65" charset="-122"/>
              </a:rPr>
              <a:t>ABC</a:t>
            </a:r>
            <a:r>
              <a:rPr lang="zh-CN" altLang="en-US" sz="2400" dirty="0">
                <a:solidFill>
                  <a:schemeClr val="bg1"/>
                </a:solidFill>
                <a:latin typeface="方正北魏楷书简体" pitchFamily="65" charset="-122"/>
                <a:ea typeface="方正北魏楷书简体" pitchFamily="65" charset="-122"/>
              </a:rPr>
              <a:t>是边长为</a:t>
            </a:r>
            <a:r>
              <a:rPr lang="en-US" altLang="zh-CN" sz="2400" i="1" dirty="0">
                <a:solidFill>
                  <a:schemeClr val="bg1"/>
                </a:solidFill>
                <a:latin typeface="方正北魏楷书简体" pitchFamily="65" charset="-122"/>
                <a:ea typeface="方正北魏楷书简体" pitchFamily="65" charset="-122"/>
              </a:rPr>
              <a:t>x</a:t>
            </a:r>
            <a:r>
              <a:rPr lang="zh-CN" altLang="en-US" sz="2400" dirty="0">
                <a:solidFill>
                  <a:schemeClr val="bg1"/>
                </a:solidFill>
                <a:latin typeface="方正北魏楷书简体" pitchFamily="65" charset="-122"/>
                <a:ea typeface="方正北魏楷书简体" pitchFamily="65" charset="-122"/>
              </a:rPr>
              <a:t>的等边三角形</a:t>
            </a:r>
            <a:r>
              <a:rPr lang="en-US" altLang="zh-CN" sz="2400" dirty="0">
                <a:solidFill>
                  <a:schemeClr val="bg1"/>
                </a:solidFill>
                <a:latin typeface="方正北魏楷书简体" pitchFamily="65" charset="-122"/>
                <a:ea typeface="方正北魏楷书简体" pitchFamily="65" charset="-122"/>
              </a:rPr>
              <a:t>.</a:t>
            </a:r>
          </a:p>
          <a:p>
            <a:pPr>
              <a:lnSpc>
                <a:spcPct val="140000"/>
              </a:lnSpc>
            </a:pPr>
            <a:r>
              <a:rPr lang="zh-CN" altLang="en-US" sz="2400" dirty="0">
                <a:solidFill>
                  <a:schemeClr val="bg1"/>
                </a:solidFill>
                <a:latin typeface="方正北魏楷书简体" pitchFamily="65" charset="-122"/>
                <a:ea typeface="方正北魏楷书简体" pitchFamily="65" charset="-122"/>
              </a:rPr>
              <a:t>（</a:t>
            </a:r>
            <a:r>
              <a:rPr lang="en-US" altLang="zh-CN" sz="2400" dirty="0">
                <a:solidFill>
                  <a:schemeClr val="bg1"/>
                </a:solidFill>
                <a:latin typeface="方正北魏楷书简体" pitchFamily="65" charset="-122"/>
                <a:ea typeface="方正北魏楷书简体" pitchFamily="65" charset="-122"/>
              </a:rPr>
              <a:t>1</a:t>
            </a:r>
            <a:r>
              <a:rPr lang="zh-CN" altLang="en-US" sz="2400" dirty="0">
                <a:solidFill>
                  <a:schemeClr val="bg1"/>
                </a:solidFill>
                <a:latin typeface="方正北魏楷书简体" pitchFamily="65" charset="-122"/>
                <a:ea typeface="方正北魏楷书简体" pitchFamily="65" charset="-122"/>
              </a:rPr>
              <a:t>）求</a:t>
            </a:r>
            <a:r>
              <a:rPr lang="en-US" altLang="zh-CN" sz="2400" dirty="0">
                <a:solidFill>
                  <a:schemeClr val="bg1"/>
                </a:solidFill>
                <a:latin typeface="方正北魏楷书简体" pitchFamily="65" charset="-122"/>
                <a:ea typeface="方正北魏楷书简体" pitchFamily="65" charset="-122"/>
              </a:rPr>
              <a:t>BC</a:t>
            </a:r>
            <a:r>
              <a:rPr lang="zh-CN" altLang="en-US" sz="2400" dirty="0">
                <a:solidFill>
                  <a:schemeClr val="bg1"/>
                </a:solidFill>
                <a:latin typeface="方正北魏楷书简体" pitchFamily="65" charset="-122"/>
                <a:ea typeface="方正北魏楷书简体" pitchFamily="65" charset="-122"/>
              </a:rPr>
              <a:t>边上的高</a:t>
            </a:r>
            <a:r>
              <a:rPr lang="en-US" altLang="zh-CN" sz="2400" i="1" dirty="0">
                <a:solidFill>
                  <a:schemeClr val="bg1"/>
                </a:solidFill>
                <a:latin typeface="方正北魏楷书简体" pitchFamily="65" charset="-122"/>
                <a:ea typeface="方正北魏楷书简体" pitchFamily="65" charset="-122"/>
              </a:rPr>
              <a:t>h</a:t>
            </a:r>
            <a:r>
              <a:rPr lang="zh-CN" altLang="en-US" sz="2400" dirty="0">
                <a:solidFill>
                  <a:schemeClr val="bg1"/>
                </a:solidFill>
                <a:latin typeface="方正北魏楷书简体" pitchFamily="65" charset="-122"/>
                <a:ea typeface="方正北魏楷书简体" pitchFamily="65" charset="-122"/>
              </a:rPr>
              <a:t>与</a:t>
            </a:r>
            <a:r>
              <a:rPr lang="en-US" altLang="zh-CN" sz="2400" i="1" dirty="0">
                <a:solidFill>
                  <a:schemeClr val="bg1"/>
                </a:solidFill>
                <a:latin typeface="方正北魏楷书简体" pitchFamily="65" charset="-122"/>
                <a:ea typeface="方正北魏楷书简体" pitchFamily="65" charset="-122"/>
              </a:rPr>
              <a:t>x</a:t>
            </a:r>
            <a:r>
              <a:rPr lang="zh-CN" altLang="en-US" sz="2400" dirty="0">
                <a:solidFill>
                  <a:schemeClr val="bg1"/>
                </a:solidFill>
                <a:latin typeface="方正北魏楷书简体" pitchFamily="65" charset="-122"/>
                <a:ea typeface="方正北魏楷书简体" pitchFamily="65" charset="-122"/>
              </a:rPr>
              <a:t>之间的函数解析式</a:t>
            </a:r>
            <a:r>
              <a:rPr lang="en-US" altLang="zh-CN" sz="2400" dirty="0">
                <a:solidFill>
                  <a:schemeClr val="bg1"/>
                </a:solidFill>
                <a:latin typeface="方正北魏楷书简体" pitchFamily="65" charset="-122"/>
                <a:ea typeface="方正北魏楷书简体" pitchFamily="65" charset="-122"/>
              </a:rPr>
              <a:t>.</a:t>
            </a:r>
            <a:r>
              <a:rPr lang="en-US" altLang="zh-CN" sz="2400" i="1" dirty="0">
                <a:solidFill>
                  <a:schemeClr val="bg1"/>
                </a:solidFill>
                <a:latin typeface="方正北魏楷书简体" pitchFamily="65" charset="-122"/>
                <a:ea typeface="方正北魏楷书简体" pitchFamily="65" charset="-122"/>
              </a:rPr>
              <a:t>h</a:t>
            </a:r>
            <a:r>
              <a:rPr lang="zh-CN" altLang="en-US" sz="2400" dirty="0">
                <a:solidFill>
                  <a:schemeClr val="bg1"/>
                </a:solidFill>
                <a:latin typeface="方正北魏楷书简体" pitchFamily="65" charset="-122"/>
                <a:ea typeface="方正北魏楷书简体" pitchFamily="65" charset="-122"/>
              </a:rPr>
              <a:t>是</a:t>
            </a:r>
            <a:r>
              <a:rPr lang="en-US" altLang="zh-CN" sz="2400" i="1" dirty="0">
                <a:solidFill>
                  <a:schemeClr val="bg1"/>
                </a:solidFill>
                <a:latin typeface="方正北魏楷书简体" pitchFamily="65" charset="-122"/>
                <a:ea typeface="方正北魏楷书简体" pitchFamily="65" charset="-122"/>
              </a:rPr>
              <a:t>x</a:t>
            </a:r>
            <a:r>
              <a:rPr lang="zh-CN" altLang="en-US" sz="2400" dirty="0">
                <a:solidFill>
                  <a:schemeClr val="bg1"/>
                </a:solidFill>
                <a:latin typeface="方正北魏楷书简体" pitchFamily="65" charset="-122"/>
                <a:ea typeface="方正北魏楷书简体" pitchFamily="65" charset="-122"/>
              </a:rPr>
              <a:t>的一次函数吗？如果是，请指出相应的</a:t>
            </a:r>
            <a:r>
              <a:rPr lang="en-US" altLang="zh-CN" sz="2400" i="1" dirty="0">
                <a:solidFill>
                  <a:schemeClr val="bg1"/>
                </a:solidFill>
                <a:latin typeface="方正北魏楷书简体" pitchFamily="65" charset="-122"/>
                <a:ea typeface="方正北魏楷书简体" pitchFamily="65" charset="-122"/>
              </a:rPr>
              <a:t>k</a:t>
            </a:r>
            <a:r>
              <a:rPr lang="zh-CN" altLang="en-US" sz="2400" dirty="0">
                <a:solidFill>
                  <a:schemeClr val="bg1"/>
                </a:solidFill>
                <a:latin typeface="方正北魏楷书简体" pitchFamily="65" charset="-122"/>
                <a:ea typeface="方正北魏楷书简体" pitchFamily="65" charset="-122"/>
              </a:rPr>
              <a:t>与</a:t>
            </a:r>
            <a:r>
              <a:rPr lang="en-US" altLang="zh-CN" sz="2400" i="1" dirty="0">
                <a:solidFill>
                  <a:schemeClr val="bg1"/>
                </a:solidFill>
                <a:latin typeface="方正北魏楷书简体" pitchFamily="65" charset="-122"/>
                <a:ea typeface="方正北魏楷书简体" pitchFamily="65" charset="-122"/>
              </a:rPr>
              <a:t>b</a:t>
            </a:r>
            <a:r>
              <a:rPr lang="zh-CN" altLang="en-US" sz="2400" dirty="0">
                <a:solidFill>
                  <a:schemeClr val="bg1"/>
                </a:solidFill>
                <a:latin typeface="方正北魏楷书简体" pitchFamily="65" charset="-122"/>
                <a:ea typeface="方正北魏楷书简体" pitchFamily="65" charset="-122"/>
              </a:rPr>
              <a:t>的值</a:t>
            </a:r>
            <a:r>
              <a:rPr lang="en-US" altLang="zh-CN" sz="2400" dirty="0">
                <a:solidFill>
                  <a:schemeClr val="bg1"/>
                </a:solidFill>
                <a:latin typeface="方正北魏楷书简体" pitchFamily="65" charset="-122"/>
                <a:ea typeface="方正北魏楷书简体" pitchFamily="65" charset="-122"/>
              </a:rPr>
              <a:t>.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 cstate="email"/>
          <a:stretch>
            <a:fillRect/>
          </a:stretch>
        </p:blipFill>
        <p:spPr bwMode="auto">
          <a:xfrm>
            <a:off x="8502253" y="2670682"/>
            <a:ext cx="2111375" cy="202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5"/>
              <p:cNvSpPr txBox="1">
                <a:spLocks noChangeArrowheads="1"/>
              </p:cNvSpPr>
              <p:nvPr/>
            </p:nvSpPr>
            <p:spPr bwMode="auto">
              <a:xfrm>
                <a:off x="1713319" y="3029298"/>
                <a:ext cx="6247340" cy="16894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lnSpc>
                    <a:spcPct val="130000"/>
                  </a:lnSpc>
                </a:pPr>
                <a:r>
                  <a:rPr lang="zh-CN" altLang="en-US" sz="2400" smtClean="0">
                    <a:solidFill>
                      <a:srgbClr val="FF0000"/>
                    </a:solidFill>
                    <a:latin typeface="方正北魏楷书简体" pitchFamily="65" charset="-122"/>
                    <a:ea typeface="方正北魏楷书简体" pitchFamily="65" charset="-122"/>
                  </a:rPr>
                  <a:t>解</a:t>
                </a:r>
                <a:r>
                  <a:rPr lang="en-US" altLang="zh-CN" sz="2400">
                    <a:solidFill>
                      <a:srgbClr val="FF0000"/>
                    </a:solidFill>
                    <a:latin typeface="方正北魏楷书简体" pitchFamily="65" charset="-122"/>
                    <a:ea typeface="方正北魏楷书简体" pitchFamily="65" charset="-122"/>
                  </a:rPr>
                  <a:t>:</a:t>
                </a:r>
                <a:r>
                  <a:rPr lang="zh-CN" altLang="en-US" sz="2400">
                    <a:solidFill>
                      <a:srgbClr val="FF0000"/>
                    </a:solidFill>
                    <a:latin typeface="方正北魏楷书简体" pitchFamily="65" charset="-122"/>
                    <a:ea typeface="方正北魏楷书简体" pitchFamily="65" charset="-122"/>
                  </a:rPr>
                  <a:t> </a:t>
                </a:r>
                <a:r>
                  <a:rPr lang="en-US" altLang="zh-CN" sz="2400">
                    <a:solidFill>
                      <a:srgbClr val="FF0000"/>
                    </a:solidFill>
                    <a:latin typeface="方正北魏楷书简体" pitchFamily="65" charset="-122"/>
                    <a:ea typeface="方正北魏楷书简体" pitchFamily="65" charset="-122"/>
                  </a:rPr>
                  <a:t>(1)∵BC</a:t>
                </a:r>
                <a:r>
                  <a:rPr lang="zh-CN" altLang="en-US" sz="2400">
                    <a:solidFill>
                      <a:srgbClr val="FF0000"/>
                    </a:solidFill>
                    <a:latin typeface="方正北魏楷书简体" pitchFamily="65" charset="-122"/>
                    <a:ea typeface="方正北魏楷书简体" pitchFamily="65" charset="-122"/>
                  </a:rPr>
                  <a:t>边上的高</a:t>
                </a:r>
                <a:r>
                  <a:rPr lang="en-US" altLang="zh-CN" sz="2400">
                    <a:solidFill>
                      <a:srgbClr val="FF0000"/>
                    </a:solidFill>
                    <a:latin typeface="方正北魏楷书简体" pitchFamily="65" charset="-122"/>
                    <a:ea typeface="方正北魏楷书简体" pitchFamily="65" charset="-122"/>
                  </a:rPr>
                  <a:t>AD</a:t>
                </a:r>
                <a:r>
                  <a:rPr lang="zh-CN" altLang="en-US" sz="2400">
                    <a:solidFill>
                      <a:srgbClr val="FF0000"/>
                    </a:solidFill>
                    <a:latin typeface="方正北魏楷书简体" pitchFamily="65" charset="-122"/>
                    <a:ea typeface="方正北魏楷书简体" pitchFamily="65" charset="-122"/>
                  </a:rPr>
                  <a:t>也是</a:t>
                </a:r>
                <a:r>
                  <a:rPr lang="en-US" altLang="zh-CN" sz="2400">
                    <a:solidFill>
                      <a:srgbClr val="FF0000"/>
                    </a:solidFill>
                    <a:latin typeface="方正北魏楷书简体" pitchFamily="65" charset="-122"/>
                    <a:ea typeface="方正北魏楷书简体" pitchFamily="65" charset="-122"/>
                  </a:rPr>
                  <a:t>BC</a:t>
                </a:r>
                <a:r>
                  <a:rPr lang="zh-CN" altLang="en-US" sz="2400">
                    <a:solidFill>
                      <a:srgbClr val="FF0000"/>
                    </a:solidFill>
                    <a:latin typeface="方正北魏楷书简体" pitchFamily="65" charset="-122"/>
                    <a:ea typeface="方正北魏楷书简体" pitchFamily="65" charset="-122"/>
                  </a:rPr>
                  <a:t>边上的中线，</a:t>
                </a:r>
                <a:r>
                  <a:rPr lang="en-US" altLang="zh-CN" sz="2400">
                    <a:solidFill>
                      <a:srgbClr val="FF0000"/>
                    </a:solidFill>
                    <a:latin typeface="方正北魏楷书简体" pitchFamily="65" charset="-122"/>
                    <a:ea typeface="方正北魏楷书简体" pitchFamily="65" charset="-122"/>
                  </a:rPr>
                  <a:t>∴BD</a:t>
                </a:r>
                <a:r>
                  <a:rPr lang="en-US" altLang="zh-CN" sz="2400" smtClean="0">
                    <a:solidFill>
                      <a:srgbClr val="FF0000"/>
                    </a:solidFill>
                    <a:latin typeface="方正北魏楷书简体" pitchFamily="65" charset="-122"/>
                    <a:ea typeface="方正北魏楷书简体" pitchFamily="65" charset="-122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方正北魏楷书简体" pitchFamily="65" charset="-122"/>
                          </a:rPr>
                        </m:ctrlPr>
                      </m:fPr>
                      <m:num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/>
                            <a:ea typeface="方正北魏楷书简体" pitchFamily="65" charset="-122"/>
                          </a:rPr>
                          <m:t>1</m:t>
                        </m:r>
                      </m:num>
                      <m:den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/>
                            <a:ea typeface="方正北魏楷书简体" pitchFamily="65" charset="-122"/>
                          </a:rPr>
                          <m:t>2</m:t>
                        </m:r>
                      </m:den>
                    </m:f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/>
                        <a:ea typeface="方正北魏楷书简体" pitchFamily="65" charset="-122"/>
                      </a:rPr>
                      <m:t>𝑥</m:t>
                    </m:r>
                  </m:oMath>
                </a14:m>
                <a:r>
                  <a:rPr lang="en-US" altLang="zh-CN" sz="2400" smtClean="0">
                    <a:solidFill>
                      <a:srgbClr val="FF0000"/>
                    </a:solidFill>
                    <a:latin typeface="方正北魏楷书简体" pitchFamily="65" charset="-122"/>
                    <a:ea typeface="方正北魏楷书简体" pitchFamily="65" charset="-122"/>
                  </a:rPr>
                  <a:t>   </a:t>
                </a:r>
                <a:endParaRPr lang="en-US" altLang="zh-CN" sz="2400">
                  <a:solidFill>
                    <a:srgbClr val="FF0000"/>
                  </a:solidFill>
                  <a:latin typeface="方正北魏楷书简体" pitchFamily="65" charset="-122"/>
                  <a:ea typeface="方正北魏楷书简体" pitchFamily="65" charset="-122"/>
                </a:endParaRPr>
              </a:p>
              <a:p>
                <a:pPr>
                  <a:lnSpc>
                    <a:spcPct val="130000"/>
                  </a:lnSpc>
                </a:pPr>
                <a:r>
                  <a:rPr lang="zh-CN" altLang="en-US" sz="2400">
                    <a:solidFill>
                      <a:srgbClr val="FF0000"/>
                    </a:solidFill>
                    <a:latin typeface="方正北魏楷书简体" pitchFamily="65" charset="-122"/>
                    <a:ea typeface="方正北魏楷书简体" pitchFamily="65" charset="-122"/>
                  </a:rPr>
                  <a:t>在</a:t>
                </a:r>
                <a:r>
                  <a:rPr lang="en-US" altLang="zh-CN" sz="2400" err="1">
                    <a:solidFill>
                      <a:srgbClr val="FF0000"/>
                    </a:solidFill>
                    <a:latin typeface="方正北魏楷书简体" pitchFamily="65" charset="-122"/>
                    <a:ea typeface="方正北魏楷书简体" pitchFamily="65" charset="-122"/>
                  </a:rPr>
                  <a:t>Rt</a:t>
                </a:r>
                <a:r>
                  <a:rPr lang="zh-CN" altLang="zh-CN" sz="2400">
                    <a:solidFill>
                      <a:srgbClr val="FF0000"/>
                    </a:solidFill>
                    <a:latin typeface="方正北魏楷书简体" pitchFamily="65" charset="-122"/>
                    <a:ea typeface="方正北魏楷书简体" pitchFamily="65" charset="-122"/>
                  </a:rPr>
                  <a:t>△</a:t>
                </a:r>
                <a:r>
                  <a:rPr lang="en-US" altLang="zh-CN" sz="2400">
                    <a:solidFill>
                      <a:srgbClr val="FF0000"/>
                    </a:solidFill>
                    <a:latin typeface="方正北魏楷书简体" pitchFamily="65" charset="-122"/>
                    <a:ea typeface="方正北魏楷书简体" pitchFamily="65" charset="-122"/>
                  </a:rPr>
                  <a:t>ABD</a:t>
                </a:r>
                <a:r>
                  <a:rPr lang="zh-CN" altLang="en-US" sz="2400">
                    <a:solidFill>
                      <a:srgbClr val="FF0000"/>
                    </a:solidFill>
                    <a:latin typeface="方正北魏楷书简体" pitchFamily="65" charset="-122"/>
                    <a:ea typeface="方正北魏楷书简体" pitchFamily="65" charset="-122"/>
                  </a:rPr>
                  <a:t>中，由勾股定理，得</a:t>
                </a:r>
              </a:p>
            </p:txBody>
          </p:sp>
        </mc:Choice>
        <mc:Fallback xmlns="">
          <p:sp>
            <p:nvSpPr>
              <p:cNvPr id="7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13319" y="3029298"/>
                <a:ext cx="6247340" cy="1689437"/>
              </a:xfrm>
              <a:prstGeom prst="rect">
                <a:avLst/>
              </a:prstGeom>
              <a:blipFill rotWithShape="1">
                <a:blip r:embed="rId6"/>
                <a:stretch>
                  <a:fillRect l="-1" t="-21" r="5" b="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对象 7">
            <a:hlinkClick r:id="" action="ppaction://ole?verb=1"/>
          </p:cNvPr>
          <p:cNvGraphicFramePr>
            <a:graphicFrameLocks noChangeAspect="1"/>
          </p:cNvGraphicFramePr>
          <p:nvPr/>
        </p:nvGraphicFramePr>
        <p:xfrm>
          <a:off x="1734909" y="4359734"/>
          <a:ext cx="5098381" cy="8270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" r:id="rId7" imgW="2743200" imgH="444500" progId="Equation.KSEE3">
                  <p:embed/>
                </p:oleObj>
              </mc:Choice>
              <mc:Fallback>
                <p:oleObj r:id="rId7" imgW="2743200" imgH="444500" progId="Equation.KSEE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734909" y="4359734"/>
                        <a:ext cx="5098381" cy="8270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" name="组合 8"/>
          <p:cNvGrpSpPr/>
          <p:nvPr/>
        </p:nvGrpSpPr>
        <p:grpSpPr>
          <a:xfrm>
            <a:off x="6833262" y="4446861"/>
            <a:ext cx="1728788" cy="739775"/>
            <a:chOff x="2060" y="7818"/>
            <a:chExt cx="2724" cy="1165"/>
          </a:xfrm>
        </p:grpSpPr>
        <p:sp>
          <p:nvSpPr>
            <p:cNvPr id="10" name="文本框 7"/>
            <p:cNvSpPr txBox="1">
              <a:spLocks noChangeArrowheads="1"/>
            </p:cNvSpPr>
            <p:nvPr/>
          </p:nvSpPr>
          <p:spPr bwMode="auto">
            <a:xfrm>
              <a:off x="2060" y="7905"/>
              <a:ext cx="2724" cy="9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2400">
                  <a:solidFill>
                    <a:srgbClr val="FF0000"/>
                  </a:solidFill>
                  <a:latin typeface="方正北魏楷书简体" pitchFamily="65" charset="-122"/>
                  <a:ea typeface="方正北魏楷书简体" pitchFamily="65" charset="-122"/>
                  <a:sym typeface="黑体" panose="02010609060101010101" pitchFamily="49" charset="-122"/>
                </a:rPr>
                <a:t>即</a:t>
              </a:r>
            </a:p>
          </p:txBody>
        </p:sp>
        <p:graphicFrame>
          <p:nvGraphicFramePr>
            <p:cNvPr id="11" name="对象 8">
              <a:hlinkClick r:id="" action="ppaction://ole?verb=1"/>
            </p:cNvPr>
            <p:cNvGraphicFramePr>
              <a:graphicFrameLocks noChangeAspect="1"/>
            </p:cNvGraphicFramePr>
            <p:nvPr/>
          </p:nvGraphicFramePr>
          <p:xfrm>
            <a:off x="2648" y="7818"/>
            <a:ext cx="1647" cy="116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7" r:id="rId9" imgW="609600" imgH="431800" progId="Equation.KSEE3">
                    <p:embed/>
                  </p:oleObj>
                </mc:Choice>
                <mc:Fallback>
                  <p:oleObj r:id="rId9" imgW="609600" imgH="431800" progId="Equation.KSEE3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2648" y="7818"/>
                          <a:ext cx="1647" cy="116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2" name="组合 11"/>
          <p:cNvGrpSpPr/>
          <p:nvPr/>
        </p:nvGrpSpPr>
        <p:grpSpPr>
          <a:xfrm>
            <a:off x="1713095" y="5186488"/>
            <a:ext cx="4790988" cy="795655"/>
            <a:chOff x="2317" y="8543"/>
            <a:chExt cx="7544" cy="1253"/>
          </a:xfrm>
        </p:grpSpPr>
        <p:sp>
          <p:nvSpPr>
            <p:cNvPr id="13" name="文本框 9"/>
            <p:cNvSpPr txBox="1">
              <a:spLocks noChangeArrowheads="1"/>
            </p:cNvSpPr>
            <p:nvPr/>
          </p:nvSpPr>
          <p:spPr bwMode="auto">
            <a:xfrm>
              <a:off x="2317" y="8543"/>
              <a:ext cx="7543" cy="9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altLang="zh-CN" sz="2400">
                  <a:solidFill>
                    <a:srgbClr val="FF0000"/>
                  </a:solidFill>
                  <a:latin typeface="方正北魏楷书简体" pitchFamily="65" charset="-122"/>
                  <a:ea typeface="方正北魏楷书简体" pitchFamily="65" charset="-122"/>
                  <a:sym typeface="黑体" panose="02010609060101010101" pitchFamily="49" charset="-122"/>
                </a:rPr>
                <a:t>∴</a:t>
              </a:r>
              <a:r>
                <a:rPr lang="en-US" altLang="zh-CN" sz="2400" i="1">
                  <a:solidFill>
                    <a:srgbClr val="FF0000"/>
                  </a:solidFill>
                  <a:latin typeface="方正北魏楷书简体" pitchFamily="65" charset="-122"/>
                  <a:ea typeface="方正北魏楷书简体" pitchFamily="65" charset="-122"/>
                  <a:sym typeface="黑体" panose="02010609060101010101" pitchFamily="49" charset="-122"/>
                </a:rPr>
                <a:t>h</a:t>
              </a:r>
              <a:r>
                <a:rPr lang="zh-CN" altLang="en-US" sz="2400">
                  <a:solidFill>
                    <a:srgbClr val="FF0000"/>
                  </a:solidFill>
                  <a:latin typeface="方正北魏楷书简体" pitchFamily="65" charset="-122"/>
                  <a:ea typeface="方正北魏楷书简体" pitchFamily="65" charset="-122"/>
                  <a:sym typeface="黑体" panose="02010609060101010101" pitchFamily="49" charset="-122"/>
                </a:rPr>
                <a:t>是</a:t>
              </a:r>
              <a:r>
                <a:rPr lang="en-US" altLang="zh-CN" sz="2400" i="1">
                  <a:solidFill>
                    <a:srgbClr val="FF0000"/>
                  </a:solidFill>
                  <a:latin typeface="方正北魏楷书简体" pitchFamily="65" charset="-122"/>
                  <a:ea typeface="方正北魏楷书简体" pitchFamily="65" charset="-122"/>
                  <a:sym typeface="黑体" panose="02010609060101010101" pitchFamily="49" charset="-122"/>
                </a:rPr>
                <a:t>x</a:t>
              </a:r>
              <a:r>
                <a:rPr lang="zh-CN" altLang="en-US" sz="2400">
                  <a:solidFill>
                    <a:srgbClr val="FF0000"/>
                  </a:solidFill>
                  <a:latin typeface="方正北魏楷书简体" pitchFamily="65" charset="-122"/>
                  <a:ea typeface="方正北魏楷书简体" pitchFamily="65" charset="-122"/>
                  <a:sym typeface="黑体" panose="02010609060101010101" pitchFamily="49" charset="-122"/>
                </a:rPr>
                <a:t>的一次函数，且</a:t>
              </a:r>
            </a:p>
          </p:txBody>
        </p:sp>
        <p:graphicFrame>
          <p:nvGraphicFramePr>
            <p:cNvPr id="14" name="对象 10">
              <a:hlinkClick r:id="" action="ppaction://ole?verb=1"/>
            </p:cNvPr>
            <p:cNvGraphicFramePr>
              <a:graphicFrameLocks noChangeAspect="1"/>
            </p:cNvGraphicFramePr>
            <p:nvPr/>
          </p:nvGraphicFramePr>
          <p:xfrm>
            <a:off x="7284" y="8543"/>
            <a:ext cx="2577" cy="125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8" r:id="rId11" imgW="889000" imgH="431800" progId="Equation.KSEE3">
                    <p:embed/>
                  </p:oleObj>
                </mc:Choice>
                <mc:Fallback>
                  <p:oleObj r:id="rId11" imgW="889000" imgH="431800" progId="Equation.KSEE3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7284" y="8543"/>
                          <a:ext cx="2577" cy="125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4"/>
              <p:cNvSpPr>
                <a:spLocks noChangeArrowheads="1"/>
              </p:cNvSpPr>
              <p:nvPr/>
            </p:nvSpPr>
            <p:spPr bwMode="auto">
              <a:xfrm>
                <a:off x="1308631" y="1709263"/>
                <a:ext cx="4214779" cy="5133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tabLst>
                    <a:tab pos="4953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tabLst>
                    <a:tab pos="4953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tabLst>
                    <a:tab pos="4953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tabLst>
                    <a:tab pos="4953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tabLst>
                    <a:tab pos="4953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tabLst>
                    <a:tab pos="4953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tabLst>
                    <a:tab pos="4953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tabLst>
                    <a:tab pos="4953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tabLst>
                    <a:tab pos="4953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en-US" altLang="zh-CN" sz="2400" smtClean="0">
                    <a:solidFill>
                      <a:srgbClr val="000000"/>
                    </a:solidFill>
                    <a:latin typeface="方正北魏楷书简体" pitchFamily="65" charset="-122"/>
                    <a:ea typeface="方正北魏楷书简体" pitchFamily="65" charset="-122"/>
                  </a:rPr>
                  <a:t>    </a:t>
                </a:r>
                <a:r>
                  <a:rPr lang="zh-CN" altLang="en-US" sz="2400">
                    <a:solidFill>
                      <a:srgbClr val="000000"/>
                    </a:solidFill>
                    <a:latin typeface="方正北魏楷书简体" pitchFamily="65" charset="-122"/>
                    <a:ea typeface="方正北魏楷书简体" pitchFamily="65" charset="-122"/>
                  </a:rPr>
                  <a:t>（</a:t>
                </a:r>
                <a:r>
                  <a:rPr lang="en-US" altLang="zh-CN" sz="2400">
                    <a:solidFill>
                      <a:srgbClr val="000000"/>
                    </a:solidFill>
                    <a:latin typeface="方正北魏楷书简体" pitchFamily="65" charset="-122"/>
                    <a:ea typeface="方正北魏楷书简体" pitchFamily="65" charset="-122"/>
                  </a:rPr>
                  <a:t>2</a:t>
                </a:r>
                <a:r>
                  <a:rPr lang="zh-CN" altLang="en-US" sz="2400">
                    <a:solidFill>
                      <a:srgbClr val="000000"/>
                    </a:solidFill>
                    <a:latin typeface="方正北魏楷书简体" pitchFamily="65" charset="-122"/>
                    <a:ea typeface="方正北魏楷书简体" pitchFamily="65" charset="-122"/>
                  </a:rPr>
                  <a:t>）当</a:t>
                </a:r>
                <a:r>
                  <a:rPr lang="en-US" altLang="zh-CN" sz="2400" i="1">
                    <a:solidFill>
                      <a:srgbClr val="000000"/>
                    </a:solidFill>
                    <a:latin typeface="方正北魏楷书简体" pitchFamily="65" charset="-122"/>
                    <a:ea typeface="方正北魏楷书简体" pitchFamily="65" charset="-122"/>
                  </a:rPr>
                  <a:t>h</a:t>
                </a:r>
                <a:r>
                  <a:rPr lang="en-US" altLang="zh-CN" sz="2400" smtClean="0">
                    <a:solidFill>
                      <a:srgbClr val="000000"/>
                    </a:solidFill>
                    <a:latin typeface="方正北魏楷书简体" pitchFamily="65" charset="-122"/>
                    <a:ea typeface="方正北魏楷书简体" pitchFamily="65" charset="-122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zh-CN" sz="2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方正北魏楷书简体" pitchFamily="65" charset="-122"/>
                          </a:rPr>
                        </m:ctrlPr>
                      </m:radPr>
                      <m:deg/>
                      <m:e>
                        <m:r>
                          <a:rPr lang="en-US" altLang="zh-CN" sz="2400" b="0" i="1" smtClean="0">
                            <a:solidFill>
                              <a:srgbClr val="000000"/>
                            </a:solidFill>
                            <a:latin typeface="Cambria Math" panose="02040503050406030204"/>
                            <a:ea typeface="方正北魏楷书简体" pitchFamily="65" charset="-122"/>
                          </a:rPr>
                          <m:t>3</m:t>
                        </m:r>
                      </m:e>
                    </m:rad>
                  </m:oMath>
                </a14:m>
                <a:r>
                  <a:rPr lang="zh-CN" altLang="en-US" sz="2400" smtClean="0">
                    <a:solidFill>
                      <a:srgbClr val="000000"/>
                    </a:solidFill>
                    <a:latin typeface="方正北魏楷书简体" pitchFamily="65" charset="-122"/>
                    <a:ea typeface="方正北魏楷书简体" pitchFamily="65" charset="-122"/>
                  </a:rPr>
                  <a:t>时</a:t>
                </a:r>
                <a:r>
                  <a:rPr lang="zh-CN" altLang="en-US" sz="2400">
                    <a:solidFill>
                      <a:srgbClr val="000000"/>
                    </a:solidFill>
                    <a:latin typeface="方正北魏楷书简体" pitchFamily="65" charset="-122"/>
                    <a:ea typeface="方正北魏楷书简体" pitchFamily="65" charset="-122"/>
                  </a:rPr>
                  <a:t>，求</a:t>
                </a:r>
                <a:r>
                  <a:rPr lang="en-US" altLang="zh-CN" sz="2400" i="1">
                    <a:solidFill>
                      <a:srgbClr val="000000"/>
                    </a:solidFill>
                    <a:latin typeface="方正北魏楷书简体" pitchFamily="65" charset="-122"/>
                    <a:ea typeface="方正北魏楷书简体" pitchFamily="65" charset="-122"/>
                  </a:rPr>
                  <a:t>x</a:t>
                </a:r>
                <a:r>
                  <a:rPr lang="zh-CN" altLang="en-US" sz="2400">
                    <a:solidFill>
                      <a:srgbClr val="000000"/>
                    </a:solidFill>
                    <a:latin typeface="方正北魏楷书简体" pitchFamily="65" charset="-122"/>
                    <a:ea typeface="方正北魏楷书简体" pitchFamily="65" charset="-122"/>
                  </a:rPr>
                  <a:t>的值</a:t>
                </a:r>
                <a:r>
                  <a:rPr lang="en-US" altLang="zh-CN" sz="2400">
                    <a:solidFill>
                      <a:srgbClr val="000000"/>
                    </a:solidFill>
                    <a:latin typeface="方正北魏楷书简体" pitchFamily="65" charset="-122"/>
                    <a:ea typeface="方正北魏楷书简体" pitchFamily="65" charset="-122"/>
                  </a:rPr>
                  <a:t>.</a:t>
                </a:r>
              </a:p>
            </p:txBody>
          </p:sp>
        </mc:Choice>
        <mc:Fallback xmlns="">
          <p:sp>
            <p:nvSpPr>
              <p:cNvPr id="3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08631" y="1709263"/>
                <a:ext cx="4214779" cy="513381"/>
              </a:xfrm>
              <a:prstGeom prst="rect">
                <a:avLst/>
              </a:prstGeom>
              <a:blipFill rotWithShape="1">
                <a:blip r:embed="rId4"/>
                <a:stretch>
                  <a:fillRect l="-13" t="-93" r="-4922" b="2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236135" y="2222644"/>
            <a:ext cx="938953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tabLst>
                <a:tab pos="495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tabLst>
                <a:tab pos="495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tabLst>
                <a:tab pos="495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tabLst>
                <a:tab pos="495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tabLst>
                <a:tab pos="495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95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95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95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95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400">
                <a:solidFill>
                  <a:srgbClr val="000000"/>
                </a:solidFill>
                <a:latin typeface="方正北魏楷书简体" pitchFamily="65" charset="-122"/>
                <a:ea typeface="方正北魏楷书简体" pitchFamily="65" charset="-122"/>
              </a:rPr>
              <a:t>    </a:t>
            </a:r>
            <a:r>
              <a:rPr lang="zh-CN" altLang="en-US" sz="2400">
                <a:solidFill>
                  <a:srgbClr val="000000"/>
                </a:solidFill>
                <a:latin typeface="方正北魏楷书简体" pitchFamily="65" charset="-122"/>
                <a:ea typeface="方正北魏楷书简体" pitchFamily="65" charset="-122"/>
              </a:rPr>
              <a:t>（</a:t>
            </a:r>
            <a:r>
              <a:rPr lang="en-US" altLang="zh-CN" sz="2400">
                <a:solidFill>
                  <a:srgbClr val="000000"/>
                </a:solidFill>
                <a:latin typeface="方正北魏楷书简体" pitchFamily="65" charset="-122"/>
                <a:ea typeface="方正北魏楷书简体" pitchFamily="65" charset="-122"/>
              </a:rPr>
              <a:t>3</a:t>
            </a:r>
            <a:r>
              <a:rPr lang="zh-CN" altLang="en-US" sz="2400">
                <a:solidFill>
                  <a:srgbClr val="000000"/>
                </a:solidFill>
                <a:latin typeface="方正北魏楷书简体" pitchFamily="65" charset="-122"/>
                <a:ea typeface="方正北魏楷书简体" pitchFamily="65" charset="-122"/>
              </a:rPr>
              <a:t>）求△</a:t>
            </a:r>
            <a:r>
              <a:rPr lang="en-US" altLang="zh-CN" sz="2400">
                <a:solidFill>
                  <a:srgbClr val="000000"/>
                </a:solidFill>
                <a:latin typeface="方正北魏楷书简体" pitchFamily="65" charset="-122"/>
                <a:ea typeface="方正北魏楷书简体" pitchFamily="65" charset="-122"/>
              </a:rPr>
              <a:t>ABC</a:t>
            </a:r>
            <a:r>
              <a:rPr lang="zh-CN" altLang="en-US" sz="2400">
                <a:solidFill>
                  <a:srgbClr val="000000"/>
                </a:solidFill>
                <a:latin typeface="方正北魏楷书简体" pitchFamily="65" charset="-122"/>
                <a:ea typeface="方正北魏楷书简体" pitchFamily="65" charset="-122"/>
              </a:rPr>
              <a:t>的面积</a:t>
            </a:r>
            <a:r>
              <a:rPr lang="en-US" altLang="zh-CN" sz="2400" i="1">
                <a:solidFill>
                  <a:srgbClr val="000000"/>
                </a:solidFill>
                <a:latin typeface="方正北魏楷书简体" pitchFamily="65" charset="-122"/>
                <a:ea typeface="方正北魏楷书简体" pitchFamily="65" charset="-122"/>
              </a:rPr>
              <a:t>S</a:t>
            </a:r>
            <a:r>
              <a:rPr lang="zh-CN" altLang="en-US" sz="2400">
                <a:solidFill>
                  <a:srgbClr val="000000"/>
                </a:solidFill>
                <a:latin typeface="方正北魏楷书简体" pitchFamily="65" charset="-122"/>
                <a:ea typeface="方正北魏楷书简体" pitchFamily="65" charset="-122"/>
              </a:rPr>
              <a:t>与</a:t>
            </a:r>
            <a:r>
              <a:rPr lang="en-US" altLang="zh-CN" sz="2400" i="1">
                <a:solidFill>
                  <a:srgbClr val="000000"/>
                </a:solidFill>
                <a:latin typeface="方正北魏楷书简体" pitchFamily="65" charset="-122"/>
                <a:ea typeface="方正北魏楷书简体" pitchFamily="65" charset="-122"/>
              </a:rPr>
              <a:t>x</a:t>
            </a:r>
            <a:r>
              <a:rPr lang="zh-CN" altLang="en-US" sz="2400">
                <a:solidFill>
                  <a:srgbClr val="000000"/>
                </a:solidFill>
                <a:latin typeface="方正北魏楷书简体" pitchFamily="65" charset="-122"/>
                <a:ea typeface="方正北魏楷书简体" pitchFamily="65" charset="-122"/>
              </a:rPr>
              <a:t>的函数解析式</a:t>
            </a:r>
            <a:r>
              <a:rPr lang="en-US" altLang="zh-CN" sz="2400">
                <a:solidFill>
                  <a:srgbClr val="000000"/>
                </a:solidFill>
                <a:latin typeface="方正北魏楷书简体" pitchFamily="65" charset="-122"/>
                <a:ea typeface="方正北魏楷书简体" pitchFamily="65" charset="-122"/>
              </a:rPr>
              <a:t>.</a:t>
            </a:r>
            <a:r>
              <a:rPr lang="en-US" altLang="zh-CN" sz="2400" i="1">
                <a:solidFill>
                  <a:srgbClr val="000000"/>
                </a:solidFill>
                <a:latin typeface="方正北魏楷书简体" pitchFamily="65" charset="-122"/>
                <a:ea typeface="方正北魏楷书简体" pitchFamily="65" charset="-122"/>
              </a:rPr>
              <a:t>S</a:t>
            </a:r>
            <a:r>
              <a:rPr lang="zh-CN" altLang="en-US" sz="2400">
                <a:solidFill>
                  <a:srgbClr val="000000"/>
                </a:solidFill>
                <a:latin typeface="方正北魏楷书简体" pitchFamily="65" charset="-122"/>
                <a:ea typeface="方正北魏楷书简体" pitchFamily="65" charset="-122"/>
              </a:rPr>
              <a:t>是</a:t>
            </a:r>
            <a:r>
              <a:rPr lang="en-US" altLang="zh-CN" sz="2400" i="1">
                <a:solidFill>
                  <a:srgbClr val="000000"/>
                </a:solidFill>
                <a:latin typeface="方正北魏楷书简体" pitchFamily="65" charset="-122"/>
                <a:ea typeface="方正北魏楷书简体" pitchFamily="65" charset="-122"/>
              </a:rPr>
              <a:t>x</a:t>
            </a:r>
            <a:r>
              <a:rPr lang="zh-CN" altLang="en-US" sz="2400">
                <a:solidFill>
                  <a:srgbClr val="000000"/>
                </a:solidFill>
                <a:latin typeface="方正北魏楷书简体" pitchFamily="65" charset="-122"/>
                <a:ea typeface="方正北魏楷书简体" pitchFamily="65" charset="-122"/>
              </a:rPr>
              <a:t>的一次函数吗？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4"/>
              <p:cNvSpPr>
                <a:spLocks noChangeArrowheads="1"/>
              </p:cNvSpPr>
              <p:nvPr/>
            </p:nvSpPr>
            <p:spPr bwMode="auto">
              <a:xfrm>
                <a:off x="1973793" y="2882844"/>
                <a:ext cx="5227229" cy="6796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tabLst>
                    <a:tab pos="4953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tabLst>
                    <a:tab pos="4953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tabLst>
                    <a:tab pos="4953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tabLst>
                    <a:tab pos="4953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tabLst>
                    <a:tab pos="4953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tabLst>
                    <a:tab pos="4953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tabLst>
                    <a:tab pos="4953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tabLst>
                    <a:tab pos="4953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tabLst>
                    <a:tab pos="4953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en-US" altLang="zh-CN" sz="2400" smtClean="0">
                    <a:solidFill>
                      <a:srgbClr val="FF0000"/>
                    </a:solidFill>
                    <a:latin typeface="方正北魏楷书简体" pitchFamily="65" charset="-122"/>
                    <a:ea typeface="方正北魏楷书简体" pitchFamily="65" charset="-122"/>
                  </a:rPr>
                  <a:t>    </a:t>
                </a:r>
                <a:r>
                  <a:rPr lang="zh-CN" altLang="en-US" sz="2400" smtClean="0">
                    <a:solidFill>
                      <a:srgbClr val="FF0000"/>
                    </a:solidFill>
                    <a:latin typeface="方正北魏楷书简体" pitchFamily="65" charset="-122"/>
                    <a:ea typeface="方正北魏楷书简体" pitchFamily="65" charset="-122"/>
                  </a:rPr>
                  <a:t>解：（</a:t>
                </a:r>
                <a:r>
                  <a:rPr lang="en-US" altLang="zh-CN" sz="2400">
                    <a:solidFill>
                      <a:srgbClr val="FF0000"/>
                    </a:solidFill>
                    <a:latin typeface="方正北魏楷书简体" pitchFamily="65" charset="-122"/>
                    <a:ea typeface="方正北魏楷书简体" pitchFamily="65" charset="-122"/>
                  </a:rPr>
                  <a:t>2</a:t>
                </a:r>
                <a:r>
                  <a:rPr lang="zh-CN" altLang="en-US" sz="2400">
                    <a:solidFill>
                      <a:srgbClr val="FF0000"/>
                    </a:solidFill>
                    <a:latin typeface="方正北魏楷书简体" pitchFamily="65" charset="-122"/>
                    <a:ea typeface="方正北魏楷书简体" pitchFamily="65" charset="-122"/>
                  </a:rPr>
                  <a:t>）当</a:t>
                </a:r>
                <a:r>
                  <a:rPr lang="en-US" altLang="zh-CN" sz="2400" i="1">
                    <a:solidFill>
                      <a:srgbClr val="FF0000"/>
                    </a:solidFill>
                    <a:latin typeface="方正北魏楷书简体" pitchFamily="65" charset="-122"/>
                    <a:ea typeface="方正北魏楷书简体" pitchFamily="65" charset="-122"/>
                  </a:rPr>
                  <a:t>h</a:t>
                </a:r>
                <a:r>
                  <a:rPr lang="en-US" altLang="zh-CN" sz="2400" smtClean="0">
                    <a:solidFill>
                      <a:srgbClr val="FF0000"/>
                    </a:solidFill>
                    <a:latin typeface="方正北魏楷书简体" pitchFamily="65" charset="-122"/>
                    <a:ea typeface="方正北魏楷书简体" pitchFamily="65" charset="-122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zh-CN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方正北魏楷书简体" pitchFamily="65" charset="-122"/>
                          </a:rPr>
                        </m:ctrlPr>
                      </m:radPr>
                      <m:deg/>
                      <m:e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/>
                            <a:ea typeface="方正北魏楷书简体" pitchFamily="65" charset="-122"/>
                          </a:rPr>
                          <m:t>3</m:t>
                        </m:r>
                      </m:e>
                    </m:rad>
                  </m:oMath>
                </a14:m>
                <a:r>
                  <a:rPr lang="zh-CN" altLang="en-US" sz="2400" smtClean="0">
                    <a:solidFill>
                      <a:srgbClr val="FF0000"/>
                    </a:solidFill>
                    <a:latin typeface="方正北魏楷书简体" pitchFamily="65" charset="-122"/>
                    <a:ea typeface="方正北魏楷书简体" pitchFamily="65" charset="-122"/>
                  </a:rPr>
                  <a:t>时</a:t>
                </a:r>
                <a:r>
                  <a:rPr lang="zh-CN" altLang="en-US" sz="2400">
                    <a:solidFill>
                      <a:srgbClr val="FF0000"/>
                    </a:solidFill>
                    <a:latin typeface="方正北魏楷书简体" pitchFamily="65" charset="-122"/>
                    <a:ea typeface="方正北魏楷书简体" pitchFamily="65" charset="-122"/>
                  </a:rPr>
                  <a:t>，</a:t>
                </a:r>
                <a:r>
                  <a:rPr lang="zh-CN" altLang="en-US" sz="2400" smtClean="0">
                    <a:solidFill>
                      <a:srgbClr val="FF0000"/>
                    </a:solidFill>
                    <a:latin typeface="方正北魏楷书简体" pitchFamily="65" charset="-122"/>
                    <a:ea typeface="方正北魏楷书简体" pitchFamily="65" charset="-122"/>
                  </a:rPr>
                  <a:t>有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方正北魏楷书简体" pitchFamily="65" charset="-122"/>
                          </a:rPr>
                        </m:ctrlPr>
                      </m:radPr>
                      <m:deg/>
                      <m:e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/>
                            <a:ea typeface="方正北魏楷书简体" pitchFamily="65" charset="-122"/>
                          </a:rPr>
                          <m:t>3</m:t>
                        </m:r>
                      </m:e>
                    </m:rad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/>
                        <a:ea typeface="方正北魏楷书简体" pitchFamily="65" charset="-122"/>
                      </a:rPr>
                      <m:t>=</m:t>
                    </m:r>
                    <m:f>
                      <m:fPr>
                        <m:ctrlP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方正北魏楷书简体" pitchFamily="65" charset="-122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altLang="zh-CN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方正北魏楷书简体" pitchFamily="65" charset="-122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/>
                                <a:ea typeface="方正北魏楷书简体" pitchFamily="65" charset="-122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/>
                            <a:ea typeface="方正北魏楷书简体" pitchFamily="65" charset="-122"/>
                          </a:rPr>
                          <m:t>2</m:t>
                        </m:r>
                      </m:den>
                    </m:f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/>
                        <a:ea typeface="方正北魏楷书简体" pitchFamily="65" charset="-122"/>
                      </a:rPr>
                      <m:t>𝑥</m:t>
                    </m:r>
                  </m:oMath>
                </a14:m>
                <a:r>
                  <a:rPr lang="en-US" altLang="zh-CN" sz="2400">
                    <a:solidFill>
                      <a:srgbClr val="FF0000"/>
                    </a:solidFill>
                    <a:latin typeface="方正北魏楷书简体" pitchFamily="65" charset="-122"/>
                    <a:ea typeface="方正北魏楷书简体" pitchFamily="65" charset="-122"/>
                  </a:rPr>
                  <a:t>.</a:t>
                </a:r>
              </a:p>
            </p:txBody>
          </p:sp>
        </mc:Choice>
        <mc:Fallback xmlns="">
          <p:sp>
            <p:nvSpPr>
              <p:cNvPr id="10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73793" y="2882844"/>
                <a:ext cx="5227229" cy="679607"/>
              </a:xfrm>
              <a:prstGeom prst="rect">
                <a:avLst/>
              </a:prstGeom>
              <a:blipFill rotWithShape="1">
                <a:blip r:embed="rId5"/>
                <a:stretch>
                  <a:fillRect l="-4" t="-85" r="-5586" b="1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3324042" y="3550351"/>
            <a:ext cx="17235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tabLst>
                <a:tab pos="495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tabLst>
                <a:tab pos="495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tabLst>
                <a:tab pos="495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tabLst>
                <a:tab pos="495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tabLst>
                <a:tab pos="495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95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95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95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95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    </a:t>
            </a:r>
            <a:r>
              <a:rPr lang="zh-CN" altLang="en-US" sz="240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解得</a:t>
            </a:r>
            <a:r>
              <a:rPr lang="en-US" altLang="zh-CN" sz="2400" i="1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x</a:t>
            </a:r>
            <a:r>
              <a:rPr lang="en-US" altLang="zh-CN" sz="240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=2.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2643793" y="4054077"/>
            <a:ext cx="5572649" cy="756388"/>
            <a:chOff x="2036" y="6042"/>
            <a:chExt cx="8775" cy="1192"/>
          </a:xfrm>
        </p:grpSpPr>
        <p:sp>
          <p:nvSpPr>
            <p:cNvPr id="14" name="Rectangle 4"/>
            <p:cNvSpPr>
              <a:spLocks noChangeArrowheads="1"/>
            </p:cNvSpPr>
            <p:nvPr/>
          </p:nvSpPr>
          <p:spPr bwMode="auto">
            <a:xfrm>
              <a:off x="2036" y="6274"/>
              <a:ext cx="2515" cy="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tabLst>
                  <a:tab pos="4953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tabLst>
                  <a:tab pos="4953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tabLst>
                  <a:tab pos="4953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tabLst>
                  <a:tab pos="4953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tabLst>
                  <a:tab pos="4953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4953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4953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4953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4953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2400">
                  <a:solidFill>
                    <a:srgbClr val="FF0000"/>
                  </a:solidFill>
                  <a:latin typeface="方正北魏楷书简体" pitchFamily="65" charset="-122"/>
                  <a:ea typeface="方正北魏楷书简体" pitchFamily="65" charset="-122"/>
                </a:rPr>
                <a:t>    </a:t>
              </a:r>
              <a:r>
                <a:rPr lang="zh-CN" altLang="en-US" sz="2400">
                  <a:solidFill>
                    <a:srgbClr val="FF0000"/>
                  </a:solidFill>
                  <a:latin typeface="方正北魏楷书简体" pitchFamily="65" charset="-122"/>
                  <a:ea typeface="方正北魏楷书简体" pitchFamily="65" charset="-122"/>
                </a:rPr>
                <a:t>（</a:t>
              </a:r>
              <a:r>
                <a:rPr lang="en-US" altLang="zh-CN" sz="2400">
                  <a:solidFill>
                    <a:srgbClr val="FF0000"/>
                  </a:solidFill>
                  <a:latin typeface="方正北魏楷书简体" pitchFamily="65" charset="-122"/>
                  <a:ea typeface="方正北魏楷书简体" pitchFamily="65" charset="-122"/>
                </a:rPr>
                <a:t>3</a:t>
              </a:r>
              <a:r>
                <a:rPr lang="zh-CN" altLang="en-US" sz="2400">
                  <a:solidFill>
                    <a:srgbClr val="FF0000"/>
                  </a:solidFill>
                  <a:latin typeface="方正北魏楷书简体" pitchFamily="65" charset="-122"/>
                  <a:ea typeface="方正北魏楷书简体" pitchFamily="65" charset="-122"/>
                </a:rPr>
                <a:t>）</a:t>
              </a:r>
              <a:r>
                <a:rPr lang="en-US" altLang="zh-CN" sz="2400">
                  <a:solidFill>
                    <a:srgbClr val="FF0000"/>
                  </a:solidFill>
                  <a:latin typeface="方正北魏楷书简体" pitchFamily="65" charset="-122"/>
                  <a:ea typeface="方正北魏楷书简体" pitchFamily="65" charset="-122"/>
                </a:rPr>
                <a:t>∵</a:t>
              </a:r>
            </a:p>
          </p:txBody>
        </p:sp>
        <p:graphicFrame>
          <p:nvGraphicFramePr>
            <p:cNvPr id="15" name="对象 21">
              <a:hlinkClick r:id="" action="ppaction://ole?verb=1"/>
            </p:cNvPr>
            <p:cNvGraphicFramePr>
              <a:graphicFrameLocks noChangeAspect="1"/>
            </p:cNvGraphicFramePr>
            <p:nvPr/>
          </p:nvGraphicFramePr>
          <p:xfrm>
            <a:off x="4464" y="6042"/>
            <a:ext cx="6347" cy="11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5" r:id="rId6" imgW="2298700" imgH="431800" progId="Equation.KSEE3">
                    <p:embed/>
                  </p:oleObj>
                </mc:Choice>
                <mc:Fallback>
                  <p:oleObj r:id="rId6" imgW="2298700" imgH="431800" progId="Equation.KSEE3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4464" y="6042"/>
                          <a:ext cx="6347" cy="11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6" name="组合 15"/>
          <p:cNvGrpSpPr/>
          <p:nvPr/>
        </p:nvGrpSpPr>
        <p:grpSpPr>
          <a:xfrm>
            <a:off x="2981043" y="4946673"/>
            <a:ext cx="5032002" cy="759525"/>
            <a:chOff x="2688" y="7552"/>
            <a:chExt cx="7924" cy="1194"/>
          </a:xfrm>
        </p:grpSpPr>
        <p:sp>
          <p:nvSpPr>
            <p:cNvPr id="17" name="Rectangle 4"/>
            <p:cNvSpPr>
              <a:spLocks noChangeArrowheads="1"/>
            </p:cNvSpPr>
            <p:nvPr/>
          </p:nvSpPr>
          <p:spPr bwMode="auto">
            <a:xfrm>
              <a:off x="2688" y="7786"/>
              <a:ext cx="7924" cy="7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tabLst>
                  <a:tab pos="4953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tabLst>
                  <a:tab pos="4953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tabLst>
                  <a:tab pos="4953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tabLst>
                  <a:tab pos="4953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tabLst>
                  <a:tab pos="4953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4953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4953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4953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4953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2400">
                  <a:solidFill>
                    <a:srgbClr val="FF0000"/>
                  </a:solidFill>
                  <a:latin typeface="方正北魏楷书简体" pitchFamily="65" charset="-122"/>
                  <a:ea typeface="方正北魏楷书简体" pitchFamily="65" charset="-122"/>
                </a:rPr>
                <a:t>    </a:t>
              </a:r>
              <a:r>
                <a:rPr lang="zh-CN" altLang="en-US" sz="2400">
                  <a:solidFill>
                    <a:srgbClr val="FF0000"/>
                  </a:solidFill>
                  <a:latin typeface="方正北魏楷书简体" pitchFamily="65" charset="-122"/>
                  <a:ea typeface="方正北魏楷书简体" pitchFamily="65" charset="-122"/>
                </a:rPr>
                <a:t>即              </a:t>
              </a:r>
              <a:r>
                <a:rPr lang="en-US" altLang="zh-CN" sz="2400" smtClean="0">
                  <a:solidFill>
                    <a:srgbClr val="FF0000"/>
                  </a:solidFill>
                  <a:latin typeface="方正北魏楷书简体" pitchFamily="65" charset="-122"/>
                  <a:ea typeface="方正北魏楷书简体" pitchFamily="65" charset="-122"/>
                </a:rPr>
                <a:t>∴</a:t>
              </a:r>
              <a:r>
                <a:rPr lang="en-US" altLang="zh-CN" sz="2400" i="1">
                  <a:solidFill>
                    <a:srgbClr val="FF0000"/>
                  </a:solidFill>
                  <a:latin typeface="方正北魏楷书简体" pitchFamily="65" charset="-122"/>
                  <a:ea typeface="方正北魏楷书简体" pitchFamily="65" charset="-122"/>
                </a:rPr>
                <a:t>S</a:t>
              </a:r>
              <a:r>
                <a:rPr lang="zh-CN" altLang="en-US" sz="2400">
                  <a:solidFill>
                    <a:srgbClr val="FF0000"/>
                  </a:solidFill>
                  <a:latin typeface="方正北魏楷书简体" pitchFamily="65" charset="-122"/>
                  <a:ea typeface="方正北魏楷书简体" pitchFamily="65" charset="-122"/>
                </a:rPr>
                <a:t>不是</a:t>
              </a:r>
              <a:r>
                <a:rPr lang="en-US" altLang="zh-CN" sz="2400" i="1">
                  <a:solidFill>
                    <a:srgbClr val="FF0000"/>
                  </a:solidFill>
                  <a:latin typeface="方正北魏楷书简体" pitchFamily="65" charset="-122"/>
                  <a:ea typeface="方正北魏楷书简体" pitchFamily="65" charset="-122"/>
                </a:rPr>
                <a:t>x</a:t>
              </a:r>
              <a:r>
                <a:rPr lang="zh-CN" altLang="en-US" sz="2400">
                  <a:solidFill>
                    <a:srgbClr val="FF0000"/>
                  </a:solidFill>
                  <a:latin typeface="方正北魏楷书简体" pitchFamily="65" charset="-122"/>
                  <a:ea typeface="方正北魏楷书简体" pitchFamily="65" charset="-122"/>
                </a:rPr>
                <a:t>的一次函数</a:t>
              </a:r>
              <a:r>
                <a:rPr lang="en-US" altLang="zh-CN" sz="2400">
                  <a:solidFill>
                    <a:srgbClr val="FF0000"/>
                  </a:solidFill>
                  <a:latin typeface="方正北魏楷书简体" pitchFamily="65" charset="-122"/>
                  <a:ea typeface="方正北魏楷书简体" pitchFamily="65" charset="-122"/>
                </a:rPr>
                <a:t>.</a:t>
              </a:r>
            </a:p>
          </p:txBody>
        </p:sp>
        <p:graphicFrame>
          <p:nvGraphicFramePr>
            <p:cNvPr id="18" name="对象 24">
              <a:hlinkClick r:id="" action="ppaction://ole?verb=1"/>
            </p:cNvPr>
            <p:cNvGraphicFramePr>
              <a:graphicFrameLocks noChangeAspect="1"/>
            </p:cNvGraphicFramePr>
            <p:nvPr/>
          </p:nvGraphicFramePr>
          <p:xfrm>
            <a:off x="3784" y="7552"/>
            <a:ext cx="1933" cy="119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6" r:id="rId8" imgW="698500" imgH="431800" progId="Equation.KSEE3">
                    <p:embed/>
                  </p:oleObj>
                </mc:Choice>
                <mc:Fallback>
                  <p:oleObj r:id="rId8" imgW="698500" imgH="431800" progId="Equation.KSEE3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3784" y="7552"/>
                          <a:ext cx="1933" cy="119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9" name="PA-文本框 6"/>
          <p:cNvSpPr txBox="1"/>
          <p:nvPr>
            <p:custDataLst>
              <p:tags r:id="rId2"/>
            </p:custDataLst>
          </p:nvPr>
        </p:nvSpPr>
        <p:spPr>
          <a:xfrm>
            <a:off x="5499296" y="721729"/>
            <a:ext cx="1917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典例精析</a:t>
            </a: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4904936" y="721729"/>
            <a:ext cx="594360" cy="58158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-文本框 6"/>
          <p:cNvSpPr txBox="1"/>
          <p:nvPr>
            <p:custDataLst>
              <p:tags r:id="rId1"/>
            </p:custDataLst>
          </p:nvPr>
        </p:nvSpPr>
        <p:spPr>
          <a:xfrm>
            <a:off x="5187314" y="721729"/>
            <a:ext cx="1917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练一练</a:t>
            </a:r>
            <a:endParaRPr lang="zh-CN" altLang="en-US" sz="3200" b="1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722050" y="721729"/>
            <a:ext cx="594360" cy="581586"/>
          </a:xfrm>
          <a:prstGeom prst="rect">
            <a:avLst/>
          </a:prstGeom>
        </p:spPr>
      </p:pic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1401704" y="1307092"/>
            <a:ext cx="9609481" cy="2160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40000"/>
              </a:lnSpc>
            </a:pPr>
            <a:r>
              <a:rPr lang="zh-CN" altLang="en-US" sz="2400" dirty="0">
                <a:latin typeface="方正北魏楷书简体" pitchFamily="65" charset="-122"/>
                <a:ea typeface="方正北魏楷书简体" pitchFamily="65" charset="-122"/>
              </a:rPr>
              <a:t>我国现行个人工资、薪金所得税征收办法规定：月收入</a:t>
            </a:r>
            <a:r>
              <a:rPr lang="zh-CN" altLang="en-US" sz="2400" dirty="0" smtClean="0">
                <a:latin typeface="方正北魏楷书简体" pitchFamily="65" charset="-122"/>
                <a:ea typeface="方正北魏楷书简体" pitchFamily="65" charset="-122"/>
              </a:rPr>
              <a:t>低于</a:t>
            </a:r>
            <a:r>
              <a:rPr lang="en-US" altLang="zh-CN" sz="2400" dirty="0" smtClean="0">
                <a:latin typeface="方正北魏楷书简体" pitchFamily="65" charset="-122"/>
                <a:ea typeface="方正北魏楷书简体" pitchFamily="65" charset="-122"/>
              </a:rPr>
              <a:t>5000</a:t>
            </a:r>
            <a:r>
              <a:rPr lang="zh-CN" altLang="en-US" sz="2400" dirty="0" smtClean="0">
                <a:latin typeface="方正北魏楷书简体" pitchFamily="65" charset="-122"/>
                <a:ea typeface="方正北魏楷书简体" pitchFamily="65" charset="-122"/>
              </a:rPr>
              <a:t>元</a:t>
            </a:r>
            <a:r>
              <a:rPr lang="zh-CN" altLang="en-US" sz="2400" dirty="0">
                <a:latin typeface="方正北魏楷书简体" pitchFamily="65" charset="-122"/>
                <a:ea typeface="方正北魏楷书简体" pitchFamily="65" charset="-122"/>
              </a:rPr>
              <a:t>的部分不收税；月收入</a:t>
            </a:r>
            <a:r>
              <a:rPr lang="zh-CN" altLang="en-US" sz="2400" dirty="0" smtClean="0">
                <a:latin typeface="方正北魏楷书简体" pitchFamily="65" charset="-122"/>
                <a:ea typeface="方正北魏楷书简体" pitchFamily="65" charset="-122"/>
              </a:rPr>
              <a:t>超过</a:t>
            </a:r>
            <a:r>
              <a:rPr lang="en-US" altLang="zh-CN" sz="2400" dirty="0" smtClean="0">
                <a:latin typeface="方正北魏楷书简体" pitchFamily="65" charset="-122"/>
                <a:ea typeface="方正北魏楷书简体" pitchFamily="65" charset="-122"/>
              </a:rPr>
              <a:t>5000</a:t>
            </a:r>
            <a:r>
              <a:rPr lang="zh-CN" altLang="en-US" sz="2400" dirty="0" smtClean="0">
                <a:latin typeface="方正北魏楷书简体" pitchFamily="65" charset="-122"/>
                <a:ea typeface="方正北魏楷书简体" pitchFamily="65" charset="-122"/>
              </a:rPr>
              <a:t>元</a:t>
            </a:r>
            <a:r>
              <a:rPr lang="zh-CN" altLang="en-US" sz="2400" dirty="0">
                <a:latin typeface="方正北魏楷书简体" pitchFamily="65" charset="-122"/>
                <a:ea typeface="方正北魏楷书简体" pitchFamily="65" charset="-122"/>
              </a:rPr>
              <a:t>但</a:t>
            </a:r>
            <a:r>
              <a:rPr lang="zh-CN" altLang="en-US" sz="2400" dirty="0" smtClean="0">
                <a:latin typeface="方正北魏楷书简体" pitchFamily="65" charset="-122"/>
                <a:ea typeface="方正北魏楷书简体" pitchFamily="65" charset="-122"/>
              </a:rPr>
              <a:t>低于</a:t>
            </a:r>
            <a:r>
              <a:rPr lang="en-US" altLang="zh-CN" sz="2400" dirty="0" smtClean="0">
                <a:latin typeface="方正北魏楷书简体" pitchFamily="65" charset="-122"/>
                <a:ea typeface="方正北魏楷书简体" pitchFamily="65" charset="-122"/>
              </a:rPr>
              <a:t>8000</a:t>
            </a:r>
            <a:r>
              <a:rPr lang="zh-CN" altLang="en-US" sz="2400" dirty="0">
                <a:latin typeface="方正北魏楷书简体" pitchFamily="65" charset="-122"/>
                <a:ea typeface="方正北魏楷书简体" pitchFamily="65" charset="-122"/>
              </a:rPr>
              <a:t>元的部分征收</a:t>
            </a:r>
            <a:r>
              <a:rPr lang="en-US" altLang="zh-CN" sz="2400" dirty="0">
                <a:latin typeface="方正北魏楷书简体" pitchFamily="65" charset="-122"/>
                <a:ea typeface="方正北魏楷书简体" pitchFamily="65" charset="-122"/>
              </a:rPr>
              <a:t>3%</a:t>
            </a:r>
            <a:r>
              <a:rPr lang="zh-CN" altLang="en-US" sz="2400" dirty="0">
                <a:latin typeface="方正北魏楷书简体" pitchFamily="65" charset="-122"/>
                <a:ea typeface="方正北魏楷书简体" pitchFamily="65" charset="-122"/>
              </a:rPr>
              <a:t>的所得税</a:t>
            </a:r>
            <a:r>
              <a:rPr lang="en-US" altLang="zh-CN" sz="2400" dirty="0">
                <a:latin typeface="方正北魏楷书简体" pitchFamily="65" charset="-122"/>
                <a:ea typeface="方正北魏楷书简体" pitchFamily="65" charset="-122"/>
              </a:rPr>
              <a:t>……</a:t>
            </a:r>
            <a:r>
              <a:rPr lang="zh-CN" altLang="en-US" sz="2400" dirty="0">
                <a:latin typeface="方正北魏楷书简体" pitchFamily="65" charset="-122"/>
                <a:ea typeface="方正北魏楷书简体" pitchFamily="65" charset="-122"/>
              </a:rPr>
              <a:t>如某人</a:t>
            </a:r>
            <a:r>
              <a:rPr lang="zh-CN" altLang="en-US" sz="2400" dirty="0" smtClean="0">
                <a:latin typeface="方正北魏楷书简体" pitchFamily="65" charset="-122"/>
                <a:ea typeface="方正北魏楷书简体" pitchFamily="65" charset="-122"/>
              </a:rPr>
              <a:t>月收入</a:t>
            </a:r>
            <a:r>
              <a:rPr lang="en-US" altLang="zh-CN" sz="2400" dirty="0" smtClean="0">
                <a:latin typeface="方正北魏楷书简体" pitchFamily="65" charset="-122"/>
                <a:ea typeface="方正北魏楷书简体" pitchFamily="65" charset="-122"/>
              </a:rPr>
              <a:t>5860</a:t>
            </a:r>
            <a:r>
              <a:rPr lang="zh-CN" altLang="en-US" sz="2400" dirty="0">
                <a:latin typeface="方正北魏楷书简体" pitchFamily="65" charset="-122"/>
                <a:ea typeface="方正北魏楷书简体" pitchFamily="65" charset="-122"/>
              </a:rPr>
              <a:t>元</a:t>
            </a:r>
            <a:r>
              <a:rPr lang="en-US" altLang="zh-CN" sz="2400" dirty="0">
                <a:latin typeface="方正北魏楷书简体" pitchFamily="65" charset="-122"/>
                <a:ea typeface="方正北魏楷书简体" pitchFamily="65" charset="-122"/>
              </a:rPr>
              <a:t>,</a:t>
            </a:r>
            <a:r>
              <a:rPr lang="zh-CN" altLang="en-US" sz="2400" dirty="0">
                <a:latin typeface="方正北魏楷书简体" pitchFamily="65" charset="-122"/>
                <a:ea typeface="方正北魏楷书简体" pitchFamily="65" charset="-122"/>
              </a:rPr>
              <a:t>他应缴个人工资、薪金所得税为</a:t>
            </a:r>
            <a:r>
              <a:rPr lang="en-US" altLang="zh-CN" sz="2400" dirty="0">
                <a:latin typeface="方正北魏楷书简体" pitchFamily="65" charset="-122"/>
                <a:ea typeface="方正北魏楷书简体" pitchFamily="65" charset="-122"/>
              </a:rPr>
              <a:t>:</a:t>
            </a:r>
            <a:r>
              <a:rPr lang="zh-CN" altLang="en-US" sz="2400" dirty="0" smtClean="0">
                <a:latin typeface="方正北魏楷书简体" pitchFamily="65" charset="-122"/>
                <a:ea typeface="方正北魏楷书简体" pitchFamily="65" charset="-122"/>
              </a:rPr>
              <a:t>（</a:t>
            </a:r>
            <a:r>
              <a:rPr lang="en-US" altLang="zh-CN" sz="2400" dirty="0" smtClean="0">
                <a:latin typeface="方正北魏楷书简体" pitchFamily="65" charset="-122"/>
                <a:ea typeface="方正北魏楷书简体" pitchFamily="65" charset="-122"/>
              </a:rPr>
              <a:t>5360-5000</a:t>
            </a:r>
            <a:r>
              <a:rPr lang="zh-CN" altLang="en-US" sz="2400" dirty="0">
                <a:latin typeface="方正北魏楷书简体" pitchFamily="65" charset="-122"/>
                <a:ea typeface="方正北魏楷书简体" pitchFamily="65" charset="-122"/>
              </a:rPr>
              <a:t>）</a:t>
            </a:r>
            <a:r>
              <a:rPr lang="en-US" altLang="zh-CN" sz="2400" dirty="0">
                <a:latin typeface="方正北魏楷书简体" pitchFamily="65" charset="-122"/>
                <a:ea typeface="方正北魏楷书简体" pitchFamily="65" charset="-122"/>
              </a:rPr>
              <a:t>×3%=10.8</a:t>
            </a:r>
            <a:r>
              <a:rPr lang="zh-CN" altLang="en-US" sz="2400" dirty="0">
                <a:latin typeface="方正北魏楷书简体" pitchFamily="65" charset="-122"/>
                <a:ea typeface="方正北魏楷书简体" pitchFamily="65" charset="-122"/>
              </a:rPr>
              <a:t>元</a:t>
            </a:r>
            <a:r>
              <a:rPr lang="en-US" altLang="zh-CN" sz="2400" dirty="0">
                <a:latin typeface="方正北魏楷书简体" pitchFamily="65" charset="-122"/>
                <a:ea typeface="方正北魏楷书简体" pitchFamily="65" charset="-122"/>
              </a:rPr>
              <a:t>.</a:t>
            </a:r>
          </a:p>
        </p:txBody>
      </p:sp>
      <p:sp>
        <p:nvSpPr>
          <p:cNvPr id="17" name="Rectangle 70"/>
          <p:cNvSpPr>
            <a:spLocks noChangeArrowheads="1"/>
          </p:cNvSpPr>
          <p:nvPr/>
        </p:nvSpPr>
        <p:spPr bwMode="auto">
          <a:xfrm>
            <a:off x="1475496" y="3296233"/>
            <a:ext cx="953505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70000"/>
              </a:lnSpc>
            </a:pPr>
            <a:r>
              <a:rPr lang="en-US" altLang="zh-CN" sz="2400">
                <a:latin typeface="方正北魏楷书简体" pitchFamily="65" charset="-122"/>
                <a:ea typeface="方正北魏楷书简体" pitchFamily="65" charset="-122"/>
              </a:rPr>
              <a:t>(1)</a:t>
            </a:r>
            <a:r>
              <a:rPr lang="zh-CN" altLang="en-US" sz="2400">
                <a:latin typeface="方正北魏楷书简体" pitchFamily="65" charset="-122"/>
                <a:ea typeface="方正北魏楷书简体" pitchFamily="65" charset="-122"/>
              </a:rPr>
              <a:t>当月收入</a:t>
            </a:r>
            <a:r>
              <a:rPr lang="zh-CN" altLang="en-US" sz="2400" smtClean="0">
                <a:latin typeface="方正北魏楷书简体" pitchFamily="65" charset="-122"/>
                <a:ea typeface="方正北魏楷书简体" pitchFamily="65" charset="-122"/>
              </a:rPr>
              <a:t>大于</a:t>
            </a:r>
            <a:r>
              <a:rPr lang="en-US" altLang="zh-CN" sz="2400" smtClean="0">
                <a:latin typeface="方正北魏楷书简体" pitchFamily="65" charset="-122"/>
                <a:ea typeface="方正北魏楷书简体" pitchFamily="65" charset="-122"/>
              </a:rPr>
              <a:t>5000</a:t>
            </a:r>
            <a:r>
              <a:rPr lang="zh-CN" altLang="en-US" sz="2400">
                <a:latin typeface="方正北魏楷书简体" pitchFamily="65" charset="-122"/>
                <a:ea typeface="方正北魏楷书简体" pitchFamily="65" charset="-122"/>
              </a:rPr>
              <a:t>元而又</a:t>
            </a:r>
            <a:r>
              <a:rPr lang="zh-CN" altLang="en-US" sz="2400" smtClean="0">
                <a:latin typeface="方正北魏楷书简体" pitchFamily="65" charset="-122"/>
                <a:ea typeface="方正北魏楷书简体" pitchFamily="65" charset="-122"/>
              </a:rPr>
              <a:t>小于</a:t>
            </a:r>
            <a:r>
              <a:rPr lang="en-US" altLang="zh-CN" sz="2400" smtClean="0">
                <a:latin typeface="方正北魏楷书简体" pitchFamily="65" charset="-122"/>
                <a:ea typeface="方正北魏楷书简体" pitchFamily="65" charset="-122"/>
              </a:rPr>
              <a:t>8000</a:t>
            </a:r>
            <a:r>
              <a:rPr lang="zh-CN" altLang="en-US" sz="2400">
                <a:latin typeface="方正北魏楷书简体" pitchFamily="65" charset="-122"/>
                <a:ea typeface="方正北魏楷书简体" pitchFamily="65" charset="-122"/>
              </a:rPr>
              <a:t>元时</a:t>
            </a:r>
            <a:r>
              <a:rPr lang="en-US" altLang="zh-CN" sz="2400">
                <a:latin typeface="方正北魏楷书简体" pitchFamily="65" charset="-122"/>
                <a:ea typeface="方正北魏楷书简体" pitchFamily="65" charset="-122"/>
              </a:rPr>
              <a:t>,</a:t>
            </a:r>
            <a:r>
              <a:rPr lang="zh-CN" altLang="en-US" sz="2400">
                <a:latin typeface="方正北魏楷书简体" pitchFamily="65" charset="-122"/>
                <a:ea typeface="方正北魏楷书简体" pitchFamily="65" charset="-122"/>
              </a:rPr>
              <a:t>写出应缴所得税</a:t>
            </a:r>
            <a:r>
              <a:rPr lang="en-US" altLang="zh-CN" sz="2400" i="1">
                <a:latin typeface="方正北魏楷书简体" pitchFamily="65" charset="-122"/>
                <a:ea typeface="方正北魏楷书简体" pitchFamily="65" charset="-122"/>
              </a:rPr>
              <a:t>y</a:t>
            </a:r>
            <a:r>
              <a:rPr lang="en-US" altLang="zh-CN" sz="2400">
                <a:latin typeface="方正北魏楷书简体" pitchFamily="65" charset="-122"/>
                <a:ea typeface="方正北魏楷书简体" pitchFamily="65" charset="-122"/>
              </a:rPr>
              <a:t>(</a:t>
            </a:r>
            <a:r>
              <a:rPr lang="zh-CN" altLang="en-US" sz="2400">
                <a:latin typeface="方正北魏楷书简体" pitchFamily="65" charset="-122"/>
                <a:ea typeface="方正北魏楷书简体" pitchFamily="65" charset="-122"/>
              </a:rPr>
              <a:t>元</a:t>
            </a:r>
            <a:r>
              <a:rPr lang="en-US" altLang="zh-CN" sz="2400">
                <a:latin typeface="方正北魏楷书简体" pitchFamily="65" charset="-122"/>
                <a:ea typeface="方正北魏楷书简体" pitchFamily="65" charset="-122"/>
              </a:rPr>
              <a:t>)</a:t>
            </a:r>
            <a:r>
              <a:rPr lang="zh-CN" altLang="en-US" sz="2400">
                <a:latin typeface="方正北魏楷书简体" pitchFamily="65" charset="-122"/>
                <a:ea typeface="方正北魏楷书简体" pitchFamily="65" charset="-122"/>
              </a:rPr>
              <a:t>与收入</a:t>
            </a:r>
            <a:r>
              <a:rPr lang="en-US" altLang="zh-CN" sz="2400" i="1">
                <a:latin typeface="方正北魏楷书简体" pitchFamily="65" charset="-122"/>
                <a:ea typeface="方正北魏楷书简体" pitchFamily="65" charset="-122"/>
              </a:rPr>
              <a:t>x</a:t>
            </a:r>
            <a:r>
              <a:rPr lang="en-US" altLang="zh-CN" sz="2400">
                <a:latin typeface="方正北魏楷书简体" pitchFamily="65" charset="-122"/>
                <a:ea typeface="方正北魏楷书简体" pitchFamily="65" charset="-122"/>
              </a:rPr>
              <a:t>(</a:t>
            </a:r>
            <a:r>
              <a:rPr lang="zh-CN" altLang="en-US" sz="2400">
                <a:latin typeface="方正北魏楷书简体" pitchFamily="65" charset="-122"/>
                <a:ea typeface="方正北魏楷书简体" pitchFamily="65" charset="-122"/>
              </a:rPr>
              <a:t>元</a:t>
            </a:r>
            <a:r>
              <a:rPr lang="en-US" altLang="zh-CN" sz="2400">
                <a:latin typeface="方正北魏楷书简体" pitchFamily="65" charset="-122"/>
                <a:ea typeface="方正北魏楷书简体" pitchFamily="65" charset="-122"/>
              </a:rPr>
              <a:t>)</a:t>
            </a:r>
            <a:r>
              <a:rPr lang="zh-CN" altLang="en-US" sz="2400">
                <a:latin typeface="方正北魏楷书简体" pitchFamily="65" charset="-122"/>
                <a:ea typeface="方正北魏楷书简体" pitchFamily="65" charset="-122"/>
              </a:rPr>
              <a:t>之间的函数解析式</a:t>
            </a:r>
            <a:r>
              <a:rPr lang="en-US" altLang="zh-CN" sz="2400">
                <a:latin typeface="方正北魏楷书简体" pitchFamily="65" charset="-122"/>
                <a:ea typeface="方正北魏楷书简体" pitchFamily="65" charset="-122"/>
              </a:rPr>
              <a:t>.</a:t>
            </a:r>
          </a:p>
        </p:txBody>
      </p:sp>
      <p:sp>
        <p:nvSpPr>
          <p:cNvPr id="18" name="Rectangle 71"/>
          <p:cNvSpPr>
            <a:spLocks noChangeArrowheads="1"/>
          </p:cNvSpPr>
          <p:nvPr/>
        </p:nvSpPr>
        <p:spPr bwMode="auto">
          <a:xfrm>
            <a:off x="3036356" y="4687960"/>
            <a:ext cx="5239823" cy="492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zh-CN" altLang="en-US" sz="240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解</a:t>
            </a:r>
            <a:r>
              <a:rPr lang="en-US" altLang="zh-CN" sz="240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:</a:t>
            </a:r>
            <a:r>
              <a:rPr lang="en-US" altLang="zh-CN" sz="2400" i="1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y</a:t>
            </a:r>
            <a:r>
              <a:rPr lang="en-US" altLang="zh-CN" sz="240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=0.03</a:t>
            </a:r>
            <a:r>
              <a:rPr lang="en-US" altLang="en-US" sz="240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×</a:t>
            </a:r>
            <a:r>
              <a:rPr lang="en-US" altLang="zh-CN" sz="240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(</a:t>
            </a:r>
            <a:r>
              <a:rPr lang="en-US" altLang="zh-CN" sz="2400" i="1" smtClean="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x</a:t>
            </a:r>
            <a:r>
              <a:rPr lang="en-US" altLang="zh-CN" sz="2400" smtClean="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-5000</a:t>
            </a:r>
            <a:r>
              <a:rPr lang="en-US" altLang="zh-CN" sz="240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)</a:t>
            </a:r>
            <a:r>
              <a:rPr lang="en-US" altLang="en-US" sz="240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 </a:t>
            </a:r>
            <a:r>
              <a:rPr lang="en-US" altLang="zh-CN" sz="240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 </a:t>
            </a:r>
            <a:r>
              <a:rPr lang="en-US" altLang="zh-CN" sz="2400" smtClean="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(5000</a:t>
            </a:r>
            <a:r>
              <a:rPr lang="zh-CN" altLang="en-US" sz="2400" smtClean="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≤</a:t>
            </a:r>
            <a:r>
              <a:rPr lang="en-US" altLang="zh-CN" sz="2400" i="1" smtClean="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x</a:t>
            </a:r>
            <a:r>
              <a:rPr lang="zh-CN" altLang="en-US" sz="2400" smtClean="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≤</a:t>
            </a:r>
            <a:r>
              <a:rPr lang="en-US" altLang="zh-CN" sz="2400" smtClean="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8000</a:t>
            </a:r>
            <a:r>
              <a:rPr lang="en-US" altLang="zh-CN" sz="240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898650" y="1455261"/>
            <a:ext cx="65793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>
                <a:latin typeface="方正北魏楷书简体" pitchFamily="65" charset="-122"/>
                <a:ea typeface="方正北魏楷书简体" pitchFamily="65" charset="-122"/>
              </a:rPr>
              <a:t>(2)</a:t>
            </a:r>
            <a:r>
              <a:rPr lang="zh-CN" altLang="en-US" sz="2400">
                <a:latin typeface="方正北魏楷书简体" pitchFamily="65" charset="-122"/>
                <a:ea typeface="方正北魏楷书简体" pitchFamily="65" charset="-122"/>
              </a:rPr>
              <a:t>某人月收入</a:t>
            </a:r>
            <a:r>
              <a:rPr lang="zh-CN" altLang="en-US" sz="2400" smtClean="0">
                <a:latin typeface="方正北魏楷书简体" pitchFamily="65" charset="-122"/>
                <a:ea typeface="方正北魏楷书简体" pitchFamily="65" charset="-122"/>
              </a:rPr>
              <a:t>为</a:t>
            </a:r>
            <a:r>
              <a:rPr lang="en-US" altLang="zh-CN" sz="2400" smtClean="0">
                <a:latin typeface="方正北魏楷书简体" pitchFamily="65" charset="-122"/>
                <a:ea typeface="方正北魏楷书简体" pitchFamily="65" charset="-122"/>
              </a:rPr>
              <a:t>5660</a:t>
            </a:r>
            <a:r>
              <a:rPr lang="zh-CN" altLang="en-US" sz="2400">
                <a:latin typeface="方正北魏楷书简体" pitchFamily="65" charset="-122"/>
                <a:ea typeface="方正北魏楷书简体" pitchFamily="65" charset="-122"/>
              </a:rPr>
              <a:t>元，他应缴所得税多少元？</a:t>
            </a: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2112645" y="2037390"/>
            <a:ext cx="79676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解</a:t>
            </a:r>
            <a:r>
              <a:rPr lang="en-US" altLang="zh-CN" sz="240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:</a:t>
            </a:r>
            <a:r>
              <a:rPr lang="zh-CN" altLang="en-US" sz="240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当</a:t>
            </a:r>
            <a:r>
              <a:rPr lang="en-US" altLang="zh-CN" sz="2400" i="1" smtClean="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x</a:t>
            </a:r>
            <a:r>
              <a:rPr lang="en-US" altLang="zh-CN" sz="2400" smtClean="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=5660</a:t>
            </a:r>
            <a:r>
              <a:rPr lang="zh-CN" altLang="en-US" sz="240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时，</a:t>
            </a:r>
            <a:r>
              <a:rPr lang="en-US" altLang="zh-CN" sz="2400" i="1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y</a:t>
            </a:r>
            <a:r>
              <a:rPr lang="en-US" altLang="zh-CN" sz="240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=0.03</a:t>
            </a:r>
            <a:r>
              <a:rPr lang="en-US" altLang="zh-CN" sz="2400" smtClean="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×(5660-5000</a:t>
            </a:r>
            <a:r>
              <a:rPr lang="en-US" altLang="zh-CN" sz="240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)=19.8</a:t>
            </a:r>
            <a:r>
              <a:rPr lang="zh-CN" altLang="en-US" sz="240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（元）</a:t>
            </a:r>
            <a:r>
              <a:rPr lang="en-US" altLang="zh-CN" sz="240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.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3118672" y="3409261"/>
            <a:ext cx="4362532" cy="2352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解</a:t>
            </a:r>
            <a:r>
              <a:rPr lang="en-US" altLang="zh-CN" sz="240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:</a:t>
            </a:r>
            <a:r>
              <a:rPr lang="zh-CN" altLang="en-US" sz="240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设此人本月工资是</a:t>
            </a:r>
            <a:r>
              <a:rPr lang="en-US" altLang="zh-CN" sz="2400" i="1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x</a:t>
            </a:r>
            <a:r>
              <a:rPr lang="zh-CN" altLang="en-US" sz="240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元，则</a:t>
            </a:r>
          </a:p>
          <a:p>
            <a:pPr>
              <a:lnSpc>
                <a:spcPct val="150000"/>
              </a:lnSpc>
            </a:pPr>
            <a:r>
              <a:rPr lang="zh-CN" altLang="en-US" sz="240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     </a:t>
            </a:r>
            <a:r>
              <a:rPr lang="en-US" altLang="zh-CN" sz="240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19.2=0.03×(</a:t>
            </a:r>
            <a:r>
              <a:rPr lang="en-US" altLang="zh-CN" sz="2400" i="1" smtClean="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x</a:t>
            </a:r>
            <a:r>
              <a:rPr lang="en-US" altLang="zh-CN" sz="2400" smtClean="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-5000</a:t>
            </a:r>
            <a:r>
              <a:rPr lang="en-US" altLang="zh-CN" sz="240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),   </a:t>
            </a:r>
          </a:p>
          <a:p>
            <a:pPr>
              <a:lnSpc>
                <a:spcPct val="150000"/>
              </a:lnSpc>
            </a:pPr>
            <a:r>
              <a:rPr lang="en-US" altLang="zh-CN" sz="240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        </a:t>
            </a:r>
            <a:r>
              <a:rPr lang="en-US" altLang="zh-CN" sz="2400" i="1" smtClean="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x</a:t>
            </a:r>
            <a:r>
              <a:rPr lang="en-US" altLang="zh-CN" sz="2400" smtClean="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=5640</a:t>
            </a:r>
            <a:r>
              <a:rPr lang="en-US" altLang="zh-CN" sz="240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zh-CN" altLang="en-US" sz="240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    答</a:t>
            </a:r>
            <a:r>
              <a:rPr lang="en-US" altLang="zh-CN" sz="240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:</a:t>
            </a:r>
            <a:r>
              <a:rPr lang="zh-CN" altLang="en-US" sz="240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此人本月工资</a:t>
            </a:r>
            <a:r>
              <a:rPr lang="zh-CN" altLang="en-US" sz="2400" smtClean="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是</a:t>
            </a:r>
            <a:r>
              <a:rPr lang="en-US" altLang="zh-CN" sz="2400" smtClean="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5640</a:t>
            </a:r>
            <a:r>
              <a:rPr lang="zh-CN" altLang="en-US" sz="2400" smtClean="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元</a:t>
            </a:r>
            <a:r>
              <a:rPr lang="en-US" altLang="zh-CN" sz="240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.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898666" y="2623731"/>
            <a:ext cx="884822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400">
                <a:latin typeface="方正北魏楷书简体" pitchFamily="65" charset="-122"/>
                <a:ea typeface="方正北魏楷书简体" pitchFamily="65" charset="-122"/>
              </a:rPr>
              <a:t>(3)</a:t>
            </a:r>
            <a:r>
              <a:rPr lang="zh-CN" altLang="en-US" sz="2400">
                <a:latin typeface="方正北魏楷书简体" pitchFamily="65" charset="-122"/>
                <a:ea typeface="方正北魏楷书简体" pitchFamily="65" charset="-122"/>
              </a:rPr>
              <a:t>如果某人本月应缴所得税</a:t>
            </a:r>
            <a:r>
              <a:rPr lang="en-US" altLang="zh-CN" sz="2400">
                <a:latin typeface="方正北魏楷书简体" pitchFamily="65" charset="-122"/>
                <a:ea typeface="方正北魏楷书简体" pitchFamily="65" charset="-122"/>
              </a:rPr>
              <a:t>19.2</a:t>
            </a:r>
            <a:r>
              <a:rPr lang="zh-CN" altLang="en-US" sz="2400">
                <a:latin typeface="方正北魏楷书简体" pitchFamily="65" charset="-122"/>
                <a:ea typeface="方正北魏楷书简体" pitchFamily="65" charset="-122"/>
              </a:rPr>
              <a:t>元，那么此人本月工资是多少元？</a:t>
            </a:r>
          </a:p>
        </p:txBody>
      </p:sp>
      <p:sp>
        <p:nvSpPr>
          <p:cNvPr id="6" name="PA-文本框 6"/>
          <p:cNvSpPr txBox="1"/>
          <p:nvPr>
            <p:custDataLst>
              <p:tags r:id="rId1"/>
            </p:custDataLst>
          </p:nvPr>
        </p:nvSpPr>
        <p:spPr>
          <a:xfrm>
            <a:off x="5563844" y="721729"/>
            <a:ext cx="1917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练一练</a:t>
            </a:r>
            <a:endParaRPr lang="zh-CN" altLang="en-US" sz="3200" b="1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969484" y="721729"/>
            <a:ext cx="594360" cy="58158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-文本框 6"/>
          <p:cNvSpPr txBox="1"/>
          <p:nvPr>
            <p:custDataLst>
              <p:tags r:id="rId1"/>
            </p:custDataLst>
          </p:nvPr>
        </p:nvSpPr>
        <p:spPr>
          <a:xfrm>
            <a:off x="5563844" y="721729"/>
            <a:ext cx="1917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知识拓展</a:t>
            </a:r>
            <a:endParaRPr lang="zh-CN" altLang="en-US" sz="3200" b="1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969484" y="721729"/>
            <a:ext cx="594360" cy="581586"/>
          </a:xfrm>
          <a:prstGeom prst="rect">
            <a:avLst/>
          </a:prstGeom>
        </p:spPr>
      </p:pic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1946386" y="1548793"/>
            <a:ext cx="59023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smtClean="0">
                <a:solidFill>
                  <a:schemeClr val="bg1"/>
                </a:solidFill>
                <a:latin typeface="方正北魏楷书简体" pitchFamily="65" charset="-122"/>
                <a:ea typeface="方正北魏楷书简体" pitchFamily="65" charset="-122"/>
              </a:rPr>
              <a:t>例、已知</a:t>
            </a:r>
            <a:r>
              <a:rPr lang="zh-CN" altLang="en-US" sz="2400">
                <a:solidFill>
                  <a:schemeClr val="bg1"/>
                </a:solidFill>
                <a:latin typeface="方正北魏楷书简体" pitchFamily="65" charset="-122"/>
                <a:ea typeface="方正北魏楷书简体" pitchFamily="65" charset="-122"/>
              </a:rPr>
              <a:t>函数</a:t>
            </a:r>
            <a:r>
              <a:rPr lang="en-US" altLang="zh-CN" sz="2400" i="1">
                <a:solidFill>
                  <a:schemeClr val="bg1"/>
                </a:solidFill>
                <a:latin typeface="方正北魏楷书简体" pitchFamily="65" charset="-122"/>
                <a:ea typeface="方正北魏楷书简体" pitchFamily="65" charset="-122"/>
              </a:rPr>
              <a:t>y</a:t>
            </a:r>
            <a:r>
              <a:rPr lang="en-US" altLang="zh-CN" sz="2400">
                <a:solidFill>
                  <a:schemeClr val="bg1"/>
                </a:solidFill>
                <a:latin typeface="方正北魏楷书简体" pitchFamily="65" charset="-122"/>
                <a:ea typeface="方正北魏楷书简体" pitchFamily="65" charset="-122"/>
              </a:rPr>
              <a:t>=(</a:t>
            </a:r>
            <a:r>
              <a:rPr lang="en-US" altLang="zh-CN" sz="2400" i="1">
                <a:solidFill>
                  <a:schemeClr val="bg1"/>
                </a:solidFill>
                <a:latin typeface="方正北魏楷书简体" pitchFamily="65" charset="-122"/>
                <a:ea typeface="方正北魏楷书简体" pitchFamily="65" charset="-122"/>
              </a:rPr>
              <a:t>m-</a:t>
            </a:r>
            <a:r>
              <a:rPr lang="en-US" altLang="zh-CN" sz="2400">
                <a:solidFill>
                  <a:schemeClr val="bg1"/>
                </a:solidFill>
                <a:latin typeface="方正北魏楷书简体" pitchFamily="65" charset="-122"/>
                <a:ea typeface="方正北魏楷书简体" pitchFamily="65" charset="-122"/>
              </a:rPr>
              <a:t>1)</a:t>
            </a:r>
            <a:r>
              <a:rPr lang="en-US" altLang="zh-CN" sz="2400" i="1">
                <a:solidFill>
                  <a:schemeClr val="bg1"/>
                </a:solidFill>
                <a:latin typeface="方正北魏楷书简体" pitchFamily="65" charset="-122"/>
                <a:ea typeface="方正北魏楷书简体" pitchFamily="65" charset="-122"/>
              </a:rPr>
              <a:t>x</a:t>
            </a:r>
            <a:r>
              <a:rPr lang="en-US" altLang="zh-CN" sz="2400">
                <a:solidFill>
                  <a:schemeClr val="bg1"/>
                </a:solidFill>
                <a:latin typeface="方正北魏楷书简体" pitchFamily="65" charset="-122"/>
                <a:ea typeface="方正北魏楷书简体" pitchFamily="65" charset="-122"/>
              </a:rPr>
              <a:t>+1</a:t>
            </a:r>
            <a:r>
              <a:rPr lang="en-US" altLang="zh-CN" sz="2400" i="1">
                <a:solidFill>
                  <a:schemeClr val="bg1"/>
                </a:solidFill>
                <a:latin typeface="方正北魏楷书简体" pitchFamily="65" charset="-122"/>
                <a:ea typeface="方正北魏楷书简体" pitchFamily="65" charset="-122"/>
              </a:rPr>
              <a:t>-m</a:t>
            </a:r>
            <a:r>
              <a:rPr lang="en-US" altLang="zh-CN" sz="2400" baseline="30000">
                <a:solidFill>
                  <a:schemeClr val="bg1"/>
                </a:solidFill>
                <a:latin typeface="方正北魏楷书简体" pitchFamily="65" charset="-122"/>
                <a:ea typeface="方正北魏楷书简体" pitchFamily="65" charset="-122"/>
              </a:rPr>
              <a:t>2</a:t>
            </a:r>
          </a:p>
        </p:txBody>
      </p:sp>
      <p:sp>
        <p:nvSpPr>
          <p:cNvPr id="12" name="文本框 3"/>
          <p:cNvSpPr txBox="1">
            <a:spLocks noChangeArrowheads="1"/>
          </p:cNvSpPr>
          <p:nvPr/>
        </p:nvSpPr>
        <p:spPr bwMode="auto">
          <a:xfrm>
            <a:off x="1738423" y="2142518"/>
            <a:ext cx="59298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>
                <a:latin typeface="方正北魏楷书简体" pitchFamily="65" charset="-122"/>
                <a:ea typeface="方正北魏楷书简体" pitchFamily="65" charset="-122"/>
                <a:sym typeface="宋体" panose="02010600030101010101" pitchFamily="2" charset="-122"/>
              </a:rPr>
              <a:t>（</a:t>
            </a:r>
            <a:r>
              <a:rPr lang="en-US" altLang="zh-CN" sz="2400">
                <a:latin typeface="方正北魏楷书简体" pitchFamily="65" charset="-122"/>
                <a:ea typeface="方正北魏楷书简体" pitchFamily="65" charset="-122"/>
                <a:sym typeface="宋体" panose="02010600030101010101" pitchFamily="2" charset="-122"/>
              </a:rPr>
              <a:t>1</a:t>
            </a:r>
            <a:r>
              <a:rPr lang="zh-CN" altLang="en-US" sz="2400">
                <a:latin typeface="方正北魏楷书简体" pitchFamily="65" charset="-122"/>
                <a:ea typeface="方正北魏楷书简体" pitchFamily="65" charset="-122"/>
                <a:sym typeface="宋体" panose="02010600030101010101" pitchFamily="2" charset="-122"/>
              </a:rPr>
              <a:t>）当</a:t>
            </a:r>
            <a:r>
              <a:rPr lang="en-US" altLang="zh-CN" sz="2400" i="1">
                <a:latin typeface="方正北魏楷书简体" pitchFamily="65" charset="-122"/>
                <a:ea typeface="方正北魏楷书简体" pitchFamily="65" charset="-122"/>
                <a:sym typeface="宋体" panose="02010600030101010101" pitchFamily="2" charset="-122"/>
              </a:rPr>
              <a:t>m</a:t>
            </a:r>
            <a:r>
              <a:rPr lang="zh-CN" altLang="en-US" sz="2400">
                <a:latin typeface="方正北魏楷书简体" pitchFamily="65" charset="-122"/>
                <a:ea typeface="方正北魏楷书简体" pitchFamily="65" charset="-122"/>
                <a:sym typeface="宋体" panose="02010600030101010101" pitchFamily="2" charset="-122"/>
              </a:rPr>
              <a:t>为何值时，这个函数是一次函数</a:t>
            </a:r>
            <a:r>
              <a:rPr lang="en-US" altLang="zh-CN" sz="2400">
                <a:latin typeface="方正北魏楷书简体" pitchFamily="65" charset="-122"/>
                <a:ea typeface="方正北魏楷书简体" pitchFamily="65" charset="-122"/>
                <a:sym typeface="宋体" panose="02010600030101010101" pitchFamily="2" charset="-122"/>
              </a:rPr>
              <a:t>?</a:t>
            </a:r>
            <a:endParaRPr lang="en-US" altLang="zh-CN" sz="2400">
              <a:latin typeface="方正北魏楷书简体" pitchFamily="65" charset="-122"/>
              <a:ea typeface="方正北魏楷书简体" pitchFamily="65" charset="-122"/>
            </a:endParaRP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2089578" y="2603846"/>
            <a:ext cx="2879725" cy="586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解：由题意可得</a:t>
            </a: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4297606" y="2603846"/>
            <a:ext cx="3182938" cy="586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400" i="1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m-</a:t>
            </a:r>
            <a:r>
              <a:rPr lang="en-US" altLang="zh-CN" sz="240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1</a:t>
            </a:r>
            <a:r>
              <a:rPr lang="en-US" altLang="zh-CN" sz="2400" i="1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  <a:sym typeface="黑体" panose="02010609060101010101" pitchFamily="49" charset="-122"/>
              </a:rPr>
              <a:t>≠</a:t>
            </a:r>
            <a:r>
              <a:rPr lang="en-US" altLang="zh-CN" sz="240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  <a:sym typeface="黑体" panose="02010609060101010101" pitchFamily="49" charset="-122"/>
              </a:rPr>
              <a:t>0</a:t>
            </a:r>
            <a:r>
              <a:rPr lang="zh-CN" altLang="en-US" sz="240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，解得</a:t>
            </a:r>
            <a:r>
              <a:rPr lang="en-US" altLang="zh-CN" sz="2400" i="1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m</a:t>
            </a:r>
            <a:r>
              <a:rPr lang="en-US" altLang="zh-CN" sz="2400" i="1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  <a:sym typeface="黑体" panose="02010609060101010101" pitchFamily="49" charset="-122"/>
              </a:rPr>
              <a:t>≠</a:t>
            </a:r>
            <a:r>
              <a:rPr lang="en-US" altLang="zh-CN" sz="240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1.</a:t>
            </a:r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2681552" y="3135869"/>
            <a:ext cx="5167312" cy="586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即</a:t>
            </a:r>
            <a:r>
              <a:rPr lang="en-US" altLang="zh-CN" sz="2400" i="1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m</a:t>
            </a:r>
            <a:r>
              <a:rPr lang="en-US" altLang="zh-CN" sz="2400" i="1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  <a:sym typeface="黑体" panose="02010609060101010101" pitchFamily="49" charset="-122"/>
              </a:rPr>
              <a:t>≠</a:t>
            </a:r>
            <a:r>
              <a:rPr lang="en-US" altLang="zh-CN" sz="240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1</a:t>
            </a:r>
            <a:r>
              <a:rPr lang="zh-CN" altLang="en-US" sz="240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  <a:sym typeface="宋体" panose="02010600030101010101" pitchFamily="2" charset="-122"/>
              </a:rPr>
              <a:t>时，这个函数是一次函数</a:t>
            </a:r>
            <a:r>
              <a:rPr lang="en-US" altLang="zh-CN" sz="240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.</a:t>
            </a:r>
          </a:p>
        </p:txBody>
      </p:sp>
      <p:sp>
        <p:nvSpPr>
          <p:cNvPr id="18" name="矩形 21517"/>
          <p:cNvSpPr/>
          <p:nvPr/>
        </p:nvSpPr>
        <p:spPr>
          <a:xfrm>
            <a:off x="2344869" y="3722273"/>
            <a:ext cx="6222481" cy="1458861"/>
          </a:xfrm>
          <a:prstGeom prst="rect">
            <a:avLst/>
          </a:prstGeom>
          <a:noFill/>
          <a:ln w="1905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zh-CN" altLang="en-US" sz="2400" noProof="1">
                <a:solidFill>
                  <a:srgbClr val="FF3300"/>
                </a:solidFill>
                <a:latin typeface="方正北魏楷书简体" pitchFamily="65" charset="-122"/>
                <a:ea typeface="方正北魏楷书简体" pitchFamily="65" charset="-122"/>
                <a:sym typeface="+mn-ea"/>
              </a:rPr>
              <a:t>注意</a:t>
            </a:r>
            <a:r>
              <a:rPr lang="zh-CN" altLang="en-US" sz="2400" noProof="1" smtClean="0">
                <a:solidFill>
                  <a:srgbClr val="FF3300"/>
                </a:solidFill>
                <a:latin typeface="方正北魏楷书简体" pitchFamily="65" charset="-122"/>
                <a:ea typeface="方正北魏楷书简体" pitchFamily="65" charset="-122"/>
                <a:sym typeface="+mn-ea"/>
              </a:rPr>
              <a:t>：</a:t>
            </a:r>
            <a:endParaRPr lang="en-US" altLang="zh-CN" sz="2400" noProof="1" smtClean="0">
              <a:solidFill>
                <a:srgbClr val="FF3300"/>
              </a:solidFill>
              <a:latin typeface="方正北魏楷书简体" pitchFamily="65" charset="-122"/>
              <a:ea typeface="方正北魏楷书简体" pitchFamily="65" charset="-122"/>
              <a:sym typeface="+mn-ea"/>
            </a:endParaRP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zh-CN" altLang="en-US" sz="2400" noProof="1" smtClean="0">
                <a:latin typeface="方正北魏楷书简体" pitchFamily="65" charset="-122"/>
                <a:ea typeface="方正北魏楷书简体" pitchFamily="65" charset="-122"/>
                <a:sym typeface="+mn-ea"/>
              </a:rPr>
              <a:t>利用</a:t>
            </a:r>
            <a:r>
              <a:rPr lang="zh-CN" altLang="en-US" sz="2400" noProof="1">
                <a:latin typeface="方正北魏楷书简体" pitchFamily="65" charset="-122"/>
                <a:ea typeface="方正北魏楷书简体" pitchFamily="65" charset="-122"/>
                <a:sym typeface="+mn-ea"/>
              </a:rPr>
              <a:t>定义求</a:t>
            </a:r>
            <a:r>
              <a:rPr lang="zh-CN" altLang="en-US" sz="2400" noProof="1" smtClean="0">
                <a:latin typeface="方正北魏楷书简体" pitchFamily="65" charset="-122"/>
                <a:ea typeface="方正北魏楷书简体" pitchFamily="65" charset="-122"/>
                <a:sym typeface="+mn-ea"/>
              </a:rPr>
              <a:t>一次函数解析</a:t>
            </a:r>
            <a:r>
              <a:rPr lang="zh-CN" altLang="en-US" sz="2400" noProof="1">
                <a:latin typeface="方正北魏楷书简体" pitchFamily="65" charset="-122"/>
                <a:ea typeface="方正北魏楷书简体" pitchFamily="65" charset="-122"/>
                <a:sym typeface="+mn-ea"/>
              </a:rPr>
              <a:t>式时，必须保证：</a:t>
            </a:r>
            <a:endParaRPr lang="zh-CN" altLang="en-US" sz="2400" noProof="1">
              <a:latin typeface="方正北魏楷书简体" pitchFamily="65" charset="-122"/>
              <a:ea typeface="方正北魏楷书简体" pitchFamily="65" charset="-122"/>
            </a:endParaRP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zh-CN" altLang="en-US" sz="2400" noProof="1">
                <a:solidFill>
                  <a:srgbClr val="0000FF"/>
                </a:solidFill>
                <a:latin typeface="方正北魏楷书简体" pitchFamily="65" charset="-122"/>
                <a:ea typeface="方正北魏楷书简体" pitchFamily="65" charset="-122"/>
              </a:rPr>
              <a:t>（</a:t>
            </a:r>
            <a:r>
              <a:rPr lang="en-US" altLang="x-none" sz="2400" noProof="1">
                <a:solidFill>
                  <a:srgbClr val="0000FF"/>
                </a:solidFill>
                <a:latin typeface="方正北魏楷书简体" pitchFamily="65" charset="-122"/>
                <a:ea typeface="方正北魏楷书简体" pitchFamily="65" charset="-122"/>
              </a:rPr>
              <a:t>1</a:t>
            </a:r>
            <a:r>
              <a:rPr lang="zh-CN" altLang="en-US" sz="2400" noProof="1">
                <a:solidFill>
                  <a:srgbClr val="0000FF"/>
                </a:solidFill>
                <a:latin typeface="方正北魏楷书简体" pitchFamily="65" charset="-122"/>
                <a:ea typeface="方正北魏楷书简体" pitchFamily="65" charset="-122"/>
              </a:rPr>
              <a:t>）</a:t>
            </a:r>
            <a:r>
              <a:rPr lang="en-US" altLang="x-none" sz="2400" noProof="1" smtClean="0">
                <a:solidFill>
                  <a:srgbClr val="0000FF"/>
                </a:solidFill>
                <a:latin typeface="方正北魏楷书简体" pitchFamily="65" charset="-122"/>
                <a:ea typeface="方正北魏楷书简体" pitchFamily="65" charset="-122"/>
              </a:rPr>
              <a:t>k≠0</a:t>
            </a:r>
            <a:r>
              <a:rPr lang="zh-CN" altLang="en-US" sz="2400" noProof="1">
                <a:solidFill>
                  <a:srgbClr val="0000FF"/>
                </a:solidFill>
                <a:latin typeface="方正北魏楷书简体" pitchFamily="65" charset="-122"/>
                <a:ea typeface="方正北魏楷书简体" pitchFamily="65" charset="-122"/>
              </a:rPr>
              <a:t>；（</a:t>
            </a:r>
            <a:r>
              <a:rPr lang="en-US" altLang="x-none" sz="2400" noProof="1">
                <a:solidFill>
                  <a:srgbClr val="0000FF"/>
                </a:solidFill>
                <a:latin typeface="方正北魏楷书简体" pitchFamily="65" charset="-122"/>
                <a:ea typeface="方正北魏楷书简体" pitchFamily="65" charset="-122"/>
              </a:rPr>
              <a:t>2</a:t>
            </a:r>
            <a:r>
              <a:rPr lang="zh-CN" altLang="en-US" sz="2400" noProof="1">
                <a:solidFill>
                  <a:srgbClr val="0000FF"/>
                </a:solidFill>
                <a:latin typeface="方正北魏楷书简体" pitchFamily="65" charset="-122"/>
                <a:ea typeface="方正北魏楷书简体" pitchFamily="65" charset="-122"/>
              </a:rPr>
              <a:t>）自变量</a:t>
            </a:r>
            <a:r>
              <a:rPr lang="en-US" altLang="x-none" sz="2400" i="1" noProof="1">
                <a:solidFill>
                  <a:srgbClr val="0000FF"/>
                </a:solidFill>
                <a:latin typeface="方正北魏楷书简体" pitchFamily="65" charset="-122"/>
                <a:ea typeface="方正北魏楷书简体" pitchFamily="65" charset="-122"/>
              </a:rPr>
              <a:t>x</a:t>
            </a:r>
            <a:r>
              <a:rPr lang="zh-CN" altLang="en-US" sz="2400" noProof="1">
                <a:solidFill>
                  <a:srgbClr val="0000FF"/>
                </a:solidFill>
                <a:latin typeface="方正北魏楷书简体" pitchFamily="65" charset="-122"/>
                <a:ea typeface="方正北魏楷书简体" pitchFamily="65" charset="-122"/>
              </a:rPr>
              <a:t>的指数是“</a:t>
            </a:r>
            <a:r>
              <a:rPr lang="en-US" altLang="x-none" sz="2400" noProof="1">
                <a:solidFill>
                  <a:srgbClr val="0000FF"/>
                </a:solidFill>
                <a:latin typeface="方正北魏楷书简体" pitchFamily="65" charset="-122"/>
                <a:ea typeface="方正北魏楷书简体" pitchFamily="65" charset="-122"/>
              </a:rPr>
              <a:t>1”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"/>
          <p:cNvSpPr txBox="1">
            <a:spLocks noChangeArrowheads="1"/>
          </p:cNvSpPr>
          <p:nvPr/>
        </p:nvSpPr>
        <p:spPr bwMode="auto">
          <a:xfrm>
            <a:off x="2225332" y="2092830"/>
            <a:ext cx="623760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>
                <a:latin typeface="方正北魏楷书简体" pitchFamily="65" charset="-122"/>
                <a:ea typeface="方正北魏楷书简体" pitchFamily="65" charset="-122"/>
              </a:rPr>
              <a:t>（</a:t>
            </a:r>
            <a:r>
              <a:rPr lang="en-US" altLang="zh-CN" sz="2400">
                <a:latin typeface="方正北魏楷书简体" pitchFamily="65" charset="-122"/>
                <a:ea typeface="方正北魏楷书简体" pitchFamily="65" charset="-122"/>
              </a:rPr>
              <a:t>2</a:t>
            </a:r>
            <a:r>
              <a:rPr lang="zh-CN" altLang="en-US" sz="2400">
                <a:latin typeface="方正北魏楷书简体" pitchFamily="65" charset="-122"/>
                <a:ea typeface="方正北魏楷书简体" pitchFamily="65" charset="-122"/>
              </a:rPr>
              <a:t>）</a:t>
            </a:r>
            <a:r>
              <a:rPr lang="zh-CN" altLang="en-US" sz="2400">
                <a:latin typeface="方正北魏楷书简体" pitchFamily="65" charset="-122"/>
                <a:ea typeface="方正北魏楷书简体" pitchFamily="65" charset="-122"/>
                <a:sym typeface="宋体" panose="02010600030101010101" pitchFamily="2" charset="-122"/>
              </a:rPr>
              <a:t>当</a:t>
            </a:r>
            <a:r>
              <a:rPr lang="en-US" altLang="zh-CN" sz="2400" i="1">
                <a:latin typeface="方正北魏楷书简体" pitchFamily="65" charset="-122"/>
                <a:ea typeface="方正北魏楷书简体" pitchFamily="65" charset="-122"/>
                <a:sym typeface="宋体" panose="02010600030101010101" pitchFamily="2" charset="-122"/>
              </a:rPr>
              <a:t>m</a:t>
            </a:r>
            <a:r>
              <a:rPr lang="zh-CN" altLang="en-US" sz="2400">
                <a:latin typeface="方正北魏楷书简体" pitchFamily="65" charset="-122"/>
                <a:ea typeface="方正北魏楷书简体" pitchFamily="65" charset="-122"/>
                <a:sym typeface="宋体" panose="02010600030101010101" pitchFamily="2" charset="-122"/>
              </a:rPr>
              <a:t>为何值时，这个函数是</a:t>
            </a:r>
            <a:r>
              <a:rPr lang="zh-CN" altLang="en-US" sz="2400">
                <a:latin typeface="方正北魏楷书简体" pitchFamily="65" charset="-122"/>
                <a:ea typeface="方正北魏楷书简体" pitchFamily="65" charset="-122"/>
              </a:rPr>
              <a:t>正比例函数</a:t>
            </a:r>
            <a:r>
              <a:rPr lang="en-US" altLang="zh-CN" sz="2400">
                <a:latin typeface="方正北魏楷书简体" pitchFamily="65" charset="-122"/>
                <a:ea typeface="方正北魏楷书简体" pitchFamily="65" charset="-122"/>
              </a:rPr>
              <a:t>?</a:t>
            </a:r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2580932" y="2554475"/>
            <a:ext cx="3182937" cy="586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解：由题意可得</a:t>
            </a: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3295381" y="3358871"/>
            <a:ext cx="4389437" cy="586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400" i="1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m-</a:t>
            </a:r>
            <a:r>
              <a:rPr lang="en-US" altLang="zh-CN" sz="240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1</a:t>
            </a:r>
            <a:r>
              <a:rPr lang="en-US" altLang="zh-CN" sz="240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  <a:sym typeface="黑体" panose="02010609060101010101" pitchFamily="49" charset="-122"/>
              </a:rPr>
              <a:t>≠0</a:t>
            </a:r>
            <a:r>
              <a:rPr lang="zh-CN" altLang="en-US" sz="240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，</a:t>
            </a:r>
            <a:r>
              <a:rPr lang="en-US" altLang="zh-CN" sz="240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1</a:t>
            </a:r>
            <a:r>
              <a:rPr lang="en-US" altLang="zh-CN" sz="2400" i="1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-m</a:t>
            </a:r>
            <a:r>
              <a:rPr lang="en-US" altLang="zh-CN" sz="2400" baseline="3000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2</a:t>
            </a:r>
            <a:r>
              <a:rPr lang="en-US" altLang="zh-CN" sz="240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=0</a:t>
            </a:r>
            <a:r>
              <a:rPr lang="zh-CN" altLang="en-US" sz="240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，解得</a:t>
            </a:r>
            <a:r>
              <a:rPr lang="en-US" altLang="zh-CN" sz="2400" i="1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m</a:t>
            </a:r>
            <a:r>
              <a:rPr lang="en-US" altLang="zh-CN" sz="240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=-1.</a:t>
            </a: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3295698" y="4107536"/>
            <a:ext cx="5956300" cy="586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即</a:t>
            </a:r>
            <a:r>
              <a:rPr lang="en-US" altLang="zh-CN" sz="2400" i="1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m</a:t>
            </a:r>
            <a:r>
              <a:rPr lang="en-US" altLang="zh-CN" sz="240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=-1</a:t>
            </a:r>
            <a:r>
              <a:rPr lang="zh-CN" altLang="en-US" sz="240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  <a:sym typeface="宋体" panose="02010600030101010101" pitchFamily="2" charset="-122"/>
              </a:rPr>
              <a:t>时，这个函数是正比例函数</a:t>
            </a:r>
            <a:r>
              <a:rPr lang="en-US" altLang="zh-CN" sz="240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.</a:t>
            </a:r>
          </a:p>
        </p:txBody>
      </p:sp>
      <p:sp>
        <p:nvSpPr>
          <p:cNvPr id="6" name="PA-文本框 6"/>
          <p:cNvSpPr txBox="1"/>
          <p:nvPr>
            <p:custDataLst>
              <p:tags r:id="rId1"/>
            </p:custDataLst>
          </p:nvPr>
        </p:nvSpPr>
        <p:spPr>
          <a:xfrm>
            <a:off x="5563844" y="721729"/>
            <a:ext cx="1917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知识拓展</a:t>
            </a:r>
            <a:endParaRPr lang="zh-CN" altLang="en-US" sz="3200" b="1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969484" y="721729"/>
            <a:ext cx="594360" cy="58158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A-文本框 6"/>
          <p:cNvSpPr txBox="1"/>
          <p:nvPr>
            <p:custDataLst>
              <p:tags r:id="rId1"/>
            </p:custDataLst>
          </p:nvPr>
        </p:nvSpPr>
        <p:spPr>
          <a:xfrm>
            <a:off x="5563844" y="721729"/>
            <a:ext cx="1917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变式训练</a:t>
            </a:r>
            <a:endParaRPr lang="zh-CN" altLang="en-US" sz="3200" b="1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969484" y="721729"/>
            <a:ext cx="594360" cy="581586"/>
          </a:xfrm>
          <a:prstGeom prst="rect">
            <a:avLst/>
          </a:prstGeom>
        </p:spPr>
      </p:pic>
      <p:sp>
        <p:nvSpPr>
          <p:cNvPr id="9" name="文本框 3"/>
          <p:cNvSpPr txBox="1">
            <a:spLocks noChangeArrowheads="1"/>
          </p:cNvSpPr>
          <p:nvPr/>
        </p:nvSpPr>
        <p:spPr bwMode="auto">
          <a:xfrm>
            <a:off x="2185995" y="1870075"/>
            <a:ext cx="6161338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>
                <a:latin typeface="方正北魏楷书简体" pitchFamily="65" charset="-122"/>
                <a:ea typeface="方正北魏楷书简体" pitchFamily="65" charset="-122"/>
                <a:sym typeface="宋体" panose="02010600030101010101" pitchFamily="2" charset="-122"/>
              </a:rPr>
              <a:t>已知函数</a:t>
            </a:r>
            <a:r>
              <a:rPr lang="en-US" altLang="zh-CN" sz="2400" i="1">
                <a:solidFill>
                  <a:srgbClr val="000000"/>
                </a:solidFill>
                <a:latin typeface="方正北魏楷书简体" pitchFamily="65" charset="-122"/>
                <a:ea typeface="方正北魏楷书简体" pitchFamily="65" charset="-122"/>
              </a:rPr>
              <a:t>y</a:t>
            </a:r>
            <a:r>
              <a:rPr lang="en-US" altLang="zh-CN" sz="2400">
                <a:solidFill>
                  <a:srgbClr val="000000"/>
                </a:solidFill>
                <a:latin typeface="方正北魏楷书简体" pitchFamily="65" charset="-122"/>
                <a:ea typeface="方正北魏楷书简体" pitchFamily="65" charset="-122"/>
              </a:rPr>
              <a:t>=</a:t>
            </a:r>
            <a:r>
              <a:rPr lang="en-US" altLang="zh-CN" sz="2400">
                <a:solidFill>
                  <a:srgbClr val="000000"/>
                </a:solidFill>
                <a:latin typeface="方正北魏楷书简体" pitchFamily="65" charset="-122"/>
                <a:ea typeface="方正北魏楷书简体" pitchFamily="65" charset="-122"/>
                <a:sym typeface="宋体" panose="02010600030101010101" pitchFamily="2" charset="-122"/>
              </a:rPr>
              <a:t>2</a:t>
            </a:r>
            <a:r>
              <a:rPr lang="en-US" altLang="zh-CN" sz="2400" i="1">
                <a:solidFill>
                  <a:srgbClr val="000000"/>
                </a:solidFill>
                <a:latin typeface="方正北魏楷书简体" pitchFamily="65" charset="-122"/>
                <a:ea typeface="方正北魏楷书简体" pitchFamily="65" charset="-122"/>
              </a:rPr>
              <a:t>x</a:t>
            </a:r>
            <a:r>
              <a:rPr lang="en-US" altLang="zh-CN" sz="2400" baseline="30000">
                <a:solidFill>
                  <a:srgbClr val="000000"/>
                </a:solidFill>
                <a:latin typeface="方正北魏楷书简体" pitchFamily="65" charset="-122"/>
                <a:ea typeface="方正北魏楷书简体" pitchFamily="65" charset="-122"/>
                <a:sym typeface="宋体" panose="02010600030101010101" pitchFamily="2" charset="-122"/>
              </a:rPr>
              <a:t>|</a:t>
            </a:r>
            <a:r>
              <a:rPr lang="en-US" altLang="zh-CN" sz="2400" i="1" baseline="30000">
                <a:solidFill>
                  <a:srgbClr val="000000"/>
                </a:solidFill>
                <a:latin typeface="方正北魏楷书简体" pitchFamily="65" charset="-122"/>
                <a:ea typeface="方正北魏楷书简体" pitchFamily="65" charset="-122"/>
                <a:sym typeface="宋体" panose="02010600030101010101" pitchFamily="2" charset="-122"/>
              </a:rPr>
              <a:t>m</a:t>
            </a:r>
            <a:r>
              <a:rPr lang="en-US" altLang="zh-CN" sz="2400" baseline="30000">
                <a:solidFill>
                  <a:srgbClr val="000000"/>
                </a:solidFill>
                <a:latin typeface="方正北魏楷书简体" pitchFamily="65" charset="-122"/>
                <a:ea typeface="方正北魏楷书简体" pitchFamily="65" charset="-122"/>
                <a:sym typeface="宋体" panose="02010600030101010101" pitchFamily="2" charset="-122"/>
              </a:rPr>
              <a:t>|</a:t>
            </a:r>
            <a:r>
              <a:rPr lang="en-US" altLang="zh-CN" sz="2400">
                <a:solidFill>
                  <a:srgbClr val="000000"/>
                </a:solidFill>
                <a:latin typeface="方正北魏楷书简体" pitchFamily="65" charset="-122"/>
                <a:ea typeface="方正北魏楷书简体" pitchFamily="65" charset="-122"/>
              </a:rPr>
              <a:t>+</a:t>
            </a:r>
            <a:r>
              <a:rPr lang="en-US" altLang="zh-CN" sz="2400">
                <a:solidFill>
                  <a:srgbClr val="000000"/>
                </a:solidFill>
                <a:latin typeface="方正北魏楷书简体" pitchFamily="65" charset="-122"/>
                <a:ea typeface="方正北魏楷书简体" pitchFamily="65" charset="-122"/>
                <a:sym typeface="宋体" panose="02010600030101010101" pitchFamily="2" charset="-122"/>
              </a:rPr>
              <a:t>(</a:t>
            </a:r>
            <a:r>
              <a:rPr lang="en-US" altLang="zh-CN" sz="2400" i="1">
                <a:solidFill>
                  <a:srgbClr val="000000"/>
                </a:solidFill>
                <a:latin typeface="方正北魏楷书简体" pitchFamily="65" charset="-122"/>
                <a:ea typeface="方正北魏楷书简体" pitchFamily="65" charset="-122"/>
                <a:sym typeface="宋体" panose="02010600030101010101" pitchFamily="2" charset="-122"/>
              </a:rPr>
              <a:t>m</a:t>
            </a:r>
            <a:r>
              <a:rPr lang="en-US" altLang="zh-CN" sz="2400">
                <a:solidFill>
                  <a:srgbClr val="000000"/>
                </a:solidFill>
                <a:latin typeface="方正北魏楷书简体" pitchFamily="65" charset="-122"/>
                <a:ea typeface="方正北魏楷书简体" pitchFamily="65" charset="-122"/>
                <a:sym typeface="宋体" panose="02010600030101010101" pitchFamily="2" charset="-122"/>
              </a:rPr>
              <a:t>+1).</a:t>
            </a:r>
            <a:endParaRPr lang="zh-CN" altLang="en-US" sz="2400" baseline="30000">
              <a:solidFill>
                <a:srgbClr val="000000"/>
              </a:solidFill>
              <a:latin typeface="方正北魏楷书简体" pitchFamily="65" charset="-122"/>
              <a:ea typeface="方正北魏楷书简体" pitchFamily="65" charset="-122"/>
              <a:sym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>
                <a:latin typeface="方正北魏楷书简体" pitchFamily="65" charset="-122"/>
                <a:ea typeface="方正北魏楷书简体" pitchFamily="65" charset="-122"/>
                <a:sym typeface="宋体" panose="02010600030101010101" pitchFamily="2" charset="-122"/>
              </a:rPr>
              <a:t>（</a:t>
            </a:r>
            <a:r>
              <a:rPr lang="en-US" altLang="zh-CN" sz="2400">
                <a:latin typeface="方正北魏楷书简体" pitchFamily="65" charset="-122"/>
                <a:ea typeface="方正北魏楷书简体" pitchFamily="65" charset="-122"/>
                <a:sym typeface="宋体" panose="02010600030101010101" pitchFamily="2" charset="-122"/>
              </a:rPr>
              <a:t>1</a:t>
            </a:r>
            <a:r>
              <a:rPr lang="zh-CN" altLang="en-US" sz="2400">
                <a:latin typeface="方正北魏楷书简体" pitchFamily="65" charset="-122"/>
                <a:ea typeface="方正北魏楷书简体" pitchFamily="65" charset="-122"/>
                <a:sym typeface="宋体" panose="02010600030101010101" pitchFamily="2" charset="-122"/>
              </a:rPr>
              <a:t>）若这个函数是一次函数，求</a:t>
            </a:r>
            <a:r>
              <a:rPr lang="en-US" altLang="zh-CN" sz="2400">
                <a:solidFill>
                  <a:srgbClr val="000000"/>
                </a:solidFill>
                <a:latin typeface="方正北魏楷书简体" pitchFamily="65" charset="-122"/>
                <a:ea typeface="方正北魏楷书简体" pitchFamily="65" charset="-122"/>
                <a:sym typeface="宋体" panose="02010600030101010101" pitchFamily="2" charset="-122"/>
              </a:rPr>
              <a:t>m</a:t>
            </a:r>
            <a:r>
              <a:rPr lang="zh-CN" altLang="en-US" sz="2400">
                <a:solidFill>
                  <a:srgbClr val="000000"/>
                </a:solidFill>
                <a:latin typeface="方正北魏楷书简体" pitchFamily="65" charset="-122"/>
                <a:ea typeface="方正北魏楷书简体" pitchFamily="65" charset="-122"/>
                <a:sym typeface="宋体" panose="02010600030101010101" pitchFamily="2" charset="-122"/>
              </a:rPr>
              <a:t>的值</a:t>
            </a:r>
            <a:r>
              <a:rPr lang="zh-CN" altLang="en-US" sz="2400">
                <a:latin typeface="方正北魏楷书简体" pitchFamily="65" charset="-122"/>
                <a:ea typeface="方正北魏楷书简体" pitchFamily="65" charset="-122"/>
                <a:sym typeface="宋体" panose="02010600030101010101" pitchFamily="2" charset="-122"/>
              </a:rPr>
              <a:t>；</a:t>
            </a:r>
          </a:p>
          <a:p>
            <a:pPr>
              <a:lnSpc>
                <a:spcPct val="150000"/>
              </a:lnSpc>
            </a:pPr>
            <a:r>
              <a:rPr lang="zh-CN" altLang="en-US" sz="2400">
                <a:latin typeface="方正北魏楷书简体" pitchFamily="65" charset="-122"/>
                <a:ea typeface="方正北魏楷书简体" pitchFamily="65" charset="-122"/>
                <a:sym typeface="宋体" panose="02010600030101010101" pitchFamily="2" charset="-122"/>
              </a:rPr>
              <a:t>（</a:t>
            </a:r>
            <a:r>
              <a:rPr lang="en-US" altLang="zh-CN" sz="2400">
                <a:latin typeface="方正北魏楷书简体" pitchFamily="65" charset="-122"/>
                <a:ea typeface="方正北魏楷书简体" pitchFamily="65" charset="-122"/>
                <a:sym typeface="宋体" panose="02010600030101010101" pitchFamily="2" charset="-122"/>
              </a:rPr>
              <a:t>2</a:t>
            </a:r>
            <a:r>
              <a:rPr lang="zh-CN" altLang="en-US" sz="2400">
                <a:latin typeface="方正北魏楷书简体" pitchFamily="65" charset="-122"/>
                <a:ea typeface="方正北魏楷书简体" pitchFamily="65" charset="-122"/>
                <a:sym typeface="宋体" panose="02010600030101010101" pitchFamily="2" charset="-122"/>
              </a:rPr>
              <a:t>）若这个函数是正比例函数，求</a:t>
            </a:r>
            <a:r>
              <a:rPr lang="en-US" altLang="zh-CN" sz="2400">
                <a:solidFill>
                  <a:srgbClr val="000000"/>
                </a:solidFill>
                <a:latin typeface="方正北魏楷书简体" pitchFamily="65" charset="-122"/>
                <a:ea typeface="方正北魏楷书简体" pitchFamily="65" charset="-122"/>
                <a:sym typeface="宋体" panose="02010600030101010101" pitchFamily="2" charset="-122"/>
              </a:rPr>
              <a:t>m</a:t>
            </a:r>
            <a:r>
              <a:rPr lang="zh-CN" altLang="en-US" sz="2400">
                <a:solidFill>
                  <a:srgbClr val="000000"/>
                </a:solidFill>
                <a:latin typeface="方正北魏楷书简体" pitchFamily="65" charset="-122"/>
                <a:ea typeface="方正北魏楷书简体" pitchFamily="65" charset="-122"/>
                <a:sym typeface="宋体" panose="02010600030101010101" pitchFamily="2" charset="-122"/>
              </a:rPr>
              <a:t>的值</a:t>
            </a:r>
            <a:r>
              <a:rPr lang="en-US" altLang="zh-CN" sz="2400">
                <a:solidFill>
                  <a:srgbClr val="000000"/>
                </a:solidFill>
                <a:latin typeface="方正北魏楷书简体" pitchFamily="65" charset="-122"/>
                <a:ea typeface="方正北魏楷书简体" pitchFamily="65" charset="-122"/>
                <a:sym typeface="宋体" panose="02010600030101010101" pitchFamily="2" charset="-122"/>
              </a:rPr>
              <a:t>.</a:t>
            </a: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2380906" y="3624263"/>
            <a:ext cx="3182938" cy="586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  <a:sym typeface="宋体" panose="02010600030101010101" pitchFamily="2" charset="-122"/>
              </a:rPr>
              <a:t>解：（</a:t>
            </a:r>
            <a:r>
              <a:rPr lang="en-US" altLang="zh-CN" sz="240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  <a:sym typeface="宋体" panose="02010600030101010101" pitchFamily="2" charset="-122"/>
              </a:rPr>
              <a:t>1</a:t>
            </a:r>
            <a:r>
              <a:rPr lang="zh-CN" altLang="en-US" sz="240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  <a:sym typeface="宋体" panose="02010600030101010101" pitchFamily="2" charset="-122"/>
              </a:rPr>
              <a:t>）</a:t>
            </a:r>
            <a:r>
              <a:rPr lang="en-US" altLang="zh-CN" sz="240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  <a:sym typeface="宋体" panose="02010600030101010101" pitchFamily="2" charset="-122"/>
              </a:rPr>
              <a:t>m=</a:t>
            </a:r>
            <a:r>
              <a:rPr lang="zh-CN" altLang="en-US" sz="240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  <a:sym typeface="宋体" panose="02010600030101010101" pitchFamily="2" charset="-122"/>
              </a:rPr>
              <a:t>±</a:t>
            </a:r>
            <a:r>
              <a:rPr lang="en-US" altLang="zh-CN" sz="240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  <a:sym typeface="宋体" panose="02010600030101010101" pitchFamily="2" charset="-122"/>
              </a:rPr>
              <a:t>1.</a:t>
            </a: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2986696" y="4211320"/>
            <a:ext cx="2274888" cy="586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  <a:sym typeface="宋体" panose="02010600030101010101" pitchFamily="2" charset="-122"/>
              </a:rPr>
              <a:t>（</a:t>
            </a:r>
            <a:r>
              <a:rPr lang="en-US" altLang="zh-CN" sz="240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  <a:sym typeface="宋体" panose="02010600030101010101" pitchFamily="2" charset="-122"/>
              </a:rPr>
              <a:t>2</a:t>
            </a:r>
            <a:r>
              <a:rPr lang="zh-CN" altLang="en-US" sz="240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  <a:sym typeface="宋体" panose="02010600030101010101" pitchFamily="2" charset="-122"/>
              </a:rPr>
              <a:t>）</a:t>
            </a:r>
            <a:r>
              <a:rPr lang="en-US" altLang="zh-CN" sz="240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  <a:sym typeface="宋体" panose="02010600030101010101" pitchFamily="2" charset="-122"/>
              </a:rPr>
              <a:t>m= -1.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-矩形 7"/>
          <p:cNvSpPr/>
          <p:nvPr>
            <p:custDataLst>
              <p:tags r:id="rId1"/>
            </p:custDataLst>
          </p:nvPr>
        </p:nvSpPr>
        <p:spPr>
          <a:xfrm>
            <a:off x="3133169" y="2204779"/>
            <a:ext cx="3278383" cy="574246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12700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4000" tIns="0" rIns="108000" bIns="144000" anchor="b">
            <a:no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方正北魏楷书简体" pitchFamily="65" charset="-122"/>
                <a:ea typeface="方正北魏楷书简体" pitchFamily="65" charset="-122"/>
              </a:rPr>
              <a:t>理解一次函数的</a:t>
            </a:r>
            <a:r>
              <a:rPr lang="zh-CN" altLang="en-US" sz="2400" b="1" dirty="0" smtClean="0">
                <a:solidFill>
                  <a:schemeClr val="bg1"/>
                </a:solidFill>
                <a:latin typeface="方正北魏楷书简体" pitchFamily="65" charset="-122"/>
                <a:ea typeface="方正北魏楷书简体" pitchFamily="65" charset="-122"/>
              </a:rPr>
              <a:t>概念</a:t>
            </a:r>
            <a:endParaRPr lang="en-US" altLang="zh-CN" sz="2400" b="1" dirty="0">
              <a:solidFill>
                <a:schemeClr val="bg1"/>
              </a:solidFill>
              <a:latin typeface="方正北魏楷书简体" pitchFamily="65" charset="-122"/>
              <a:ea typeface="方正北魏楷书简体" pitchFamily="65" charset="-122"/>
            </a:endParaRPr>
          </a:p>
        </p:txBody>
      </p:sp>
      <p:sp>
        <p:nvSpPr>
          <p:cNvPr id="15" name="PA-矩形 7"/>
          <p:cNvSpPr/>
          <p:nvPr>
            <p:custDataLst>
              <p:tags r:id="rId2"/>
            </p:custDataLst>
          </p:nvPr>
        </p:nvSpPr>
        <p:spPr>
          <a:xfrm>
            <a:off x="3153110" y="3158528"/>
            <a:ext cx="5923157" cy="538015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12700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4000" tIns="0" rIns="108000" bIns="144000" anchor="b">
            <a:no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方正北魏楷书简体" pitchFamily="65" charset="-122"/>
                <a:ea typeface="方正北魏楷书简体" pitchFamily="65" charset="-122"/>
              </a:rPr>
              <a:t>明确一次函数与正比例函数之间的</a:t>
            </a:r>
            <a:r>
              <a:rPr lang="zh-CN" altLang="en-US" sz="2400" b="1" dirty="0" smtClean="0">
                <a:solidFill>
                  <a:schemeClr val="bg1"/>
                </a:solidFill>
                <a:latin typeface="方正北魏楷书简体" pitchFamily="65" charset="-122"/>
                <a:ea typeface="方正北魏楷书简体" pitchFamily="65" charset="-122"/>
              </a:rPr>
              <a:t>联系</a:t>
            </a:r>
            <a:endParaRPr lang="en-US" altLang="zh-CN" sz="2400" b="1" dirty="0">
              <a:solidFill>
                <a:schemeClr val="bg1"/>
              </a:solidFill>
              <a:latin typeface="方正北魏楷书简体" pitchFamily="65" charset="-122"/>
              <a:ea typeface="方正北魏楷书简体" pitchFamily="65" charset="-122"/>
            </a:endParaRPr>
          </a:p>
        </p:txBody>
      </p:sp>
      <p:sp>
        <p:nvSpPr>
          <p:cNvPr id="16" name="PA-矩形 7"/>
          <p:cNvSpPr/>
          <p:nvPr>
            <p:custDataLst>
              <p:tags r:id="rId3"/>
            </p:custDataLst>
          </p:nvPr>
        </p:nvSpPr>
        <p:spPr>
          <a:xfrm>
            <a:off x="3149934" y="3983667"/>
            <a:ext cx="5926333" cy="762000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12700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4000" tIns="0" rIns="108000" bIns="144000" anchor="b">
            <a:noAutofit/>
          </a:bodyPr>
          <a:lstStyle/>
          <a:p>
            <a:pPr>
              <a:lnSpc>
                <a:spcPct val="130000"/>
              </a:lnSpc>
              <a:defRPr/>
            </a:pPr>
            <a:r>
              <a:rPr kumimoji="1" lang="zh-CN" altLang="en-US" sz="2400" b="1" dirty="0">
                <a:latin typeface="方正北魏楷书简体" pitchFamily="65" charset="-122"/>
                <a:ea typeface="方正北魏楷书简体" pitchFamily="65" charset="-122"/>
              </a:rPr>
              <a:t>能利用一次函数解决简单的实际问题</a:t>
            </a:r>
            <a:endParaRPr lang="zh-CN" altLang="en-US" sz="2400" dirty="0">
              <a:solidFill>
                <a:schemeClr val="bg1"/>
              </a:solidFill>
              <a:latin typeface="方正北魏楷书简体" pitchFamily="65" charset="-122"/>
              <a:ea typeface="方正北魏楷书简体" pitchFamily="65" charset="-122"/>
            </a:endParaRPr>
          </a:p>
        </p:txBody>
      </p:sp>
      <p:sp>
        <p:nvSpPr>
          <p:cNvPr id="18" name="矩形: 圆角 17"/>
          <p:cNvSpPr/>
          <p:nvPr/>
        </p:nvSpPr>
        <p:spPr>
          <a:xfrm>
            <a:off x="5489576" y="752446"/>
            <a:ext cx="2025650" cy="58158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学习目标</a:t>
            </a:r>
          </a:p>
        </p:txBody>
      </p:sp>
      <p:sp>
        <p:nvSpPr>
          <p:cNvPr id="20" name="矩形: 圆角 19"/>
          <p:cNvSpPr/>
          <p:nvPr/>
        </p:nvSpPr>
        <p:spPr>
          <a:xfrm>
            <a:off x="2629275" y="2161747"/>
            <a:ext cx="618663" cy="574246"/>
          </a:xfrm>
          <a:prstGeom prst="roundRect">
            <a:avLst/>
          </a:prstGeom>
          <a:solidFill>
            <a:srgbClr val="446C89"/>
          </a:solidFill>
          <a:ln>
            <a:solidFill>
              <a:schemeClr val="tx2">
                <a:lumMod val="9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 altLang="zh-CN" sz="2800" b="1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1</a:t>
            </a:r>
            <a:endParaRPr lang="zh-CN" altLang="en-US" sz="2800" b="1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2" name="矩形: 圆角 21"/>
          <p:cNvSpPr/>
          <p:nvPr/>
        </p:nvSpPr>
        <p:spPr>
          <a:xfrm>
            <a:off x="2629274" y="3122298"/>
            <a:ext cx="618663" cy="574246"/>
          </a:xfrm>
          <a:prstGeom prst="roundRect">
            <a:avLst/>
          </a:prstGeom>
          <a:solidFill>
            <a:srgbClr val="4D728F"/>
          </a:solidFill>
          <a:ln>
            <a:solidFill>
              <a:schemeClr val="tx2">
                <a:lumMod val="9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 altLang="zh-CN" sz="2800" b="1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endParaRPr lang="zh-CN" altLang="en-US" sz="2800" b="1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3" name="矩形: 圆角 22"/>
          <p:cNvSpPr/>
          <p:nvPr/>
        </p:nvSpPr>
        <p:spPr>
          <a:xfrm flipH="1">
            <a:off x="2629275" y="4077544"/>
            <a:ext cx="618663" cy="574246"/>
          </a:xfrm>
          <a:prstGeom prst="roundRect">
            <a:avLst/>
          </a:prstGeom>
          <a:solidFill>
            <a:srgbClr val="4E7390"/>
          </a:solidFill>
          <a:ln>
            <a:solidFill>
              <a:schemeClr val="tx2">
                <a:lumMod val="9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 altLang="zh-CN" sz="2800" b="1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3</a:t>
            </a:r>
            <a:endParaRPr lang="zh-CN" altLang="en-US" sz="2800" b="1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048729" y="761522"/>
            <a:ext cx="594360" cy="58158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  <p:bldP spid="16" grpId="0"/>
      <p:bldP spid="20" grpId="0" animBg="1"/>
      <p:bldP spid="22" grpId="0" animBg="1"/>
      <p:bldP spid="2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681058" y="1942388"/>
                <a:ext cx="8721588" cy="20005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lnSpc>
                    <a:spcPct val="150000"/>
                  </a:lnSpc>
                </a:pPr>
                <a:r>
                  <a:rPr lang="en-US" altLang="zh-CN" sz="2400" smtClean="0">
                    <a:solidFill>
                      <a:schemeClr val="bg1"/>
                    </a:solidFill>
                    <a:latin typeface="方正北魏楷书简体" pitchFamily="65" charset="-122"/>
                    <a:ea typeface="方正北魏楷书简体" pitchFamily="65" charset="-122"/>
                  </a:rPr>
                  <a:t>1.</a:t>
                </a:r>
                <a:r>
                  <a:rPr lang="zh-CN" altLang="en-US" sz="2400" smtClean="0">
                    <a:solidFill>
                      <a:schemeClr val="bg1"/>
                    </a:solidFill>
                    <a:latin typeface="方正北魏楷书简体" pitchFamily="65" charset="-122"/>
                    <a:ea typeface="方正北魏楷书简体" pitchFamily="65" charset="-122"/>
                  </a:rPr>
                  <a:t>下列函数关系式：①</a:t>
                </a:r>
                <a:r>
                  <a:rPr lang="en-US" altLang="zh-CN" sz="2400" smtClean="0">
                    <a:solidFill>
                      <a:schemeClr val="bg1"/>
                    </a:solidFill>
                    <a:latin typeface="方正北魏楷书简体" pitchFamily="65" charset="-122"/>
                    <a:ea typeface="方正北魏楷书简体" pitchFamily="65" charset="-122"/>
                  </a:rPr>
                  <a:t>y=-2x</a:t>
                </a:r>
                <a:r>
                  <a:rPr lang="zh-CN" altLang="en-US" sz="2400" smtClean="0">
                    <a:solidFill>
                      <a:schemeClr val="bg1"/>
                    </a:solidFill>
                    <a:latin typeface="方正北魏楷书简体" pitchFamily="65" charset="-122"/>
                    <a:ea typeface="方正北魏楷书简体" pitchFamily="65" charset="-122"/>
                  </a:rPr>
                  <a:t>②</a:t>
                </a:r>
                <a:r>
                  <a:rPr lang="en-US" altLang="zh-CN" sz="2400" smtClean="0">
                    <a:solidFill>
                      <a:schemeClr val="bg1"/>
                    </a:solidFill>
                    <a:latin typeface="方正北魏楷书简体" pitchFamily="65" charset="-122"/>
                    <a:ea typeface="方正北魏楷书简体" pitchFamily="65" charset="-122"/>
                  </a:rPr>
                  <a:t>y=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</m:ctrlPr>
                      </m:fPr>
                      <m:num>
                        <m:r>
                          <a:rPr lang="en-US" altLang="zh-CN" sz="2400" b="0" i="1" smtClean="0">
                            <a:solidFill>
                              <a:schemeClr val="bg1"/>
                            </a:solidFill>
                            <a:latin typeface="Cambria Math" panose="02040503050406030204"/>
                            <a:ea typeface="宋体" panose="02010600030101010101" pitchFamily="2" charset="-122"/>
                          </a:rPr>
                          <m:t>2</m:t>
                        </m:r>
                      </m:num>
                      <m:den>
                        <m:r>
                          <a:rPr lang="en-US" altLang="zh-CN" sz="2400" b="0" i="1" smtClean="0">
                            <a:solidFill>
                              <a:schemeClr val="bg1"/>
                            </a:solidFill>
                            <a:latin typeface="Cambria Math" panose="02040503050406030204"/>
                            <a:ea typeface="宋体" panose="02010600030101010101" pitchFamily="2" charset="-122"/>
                          </a:rPr>
                          <m:t>𝑥</m:t>
                        </m:r>
                      </m:den>
                    </m:f>
                  </m:oMath>
                </a14:m>
                <a:r>
                  <a:rPr lang="zh-CN" altLang="en-US" sz="2400" smtClean="0">
                    <a:solidFill>
                      <a:schemeClr val="bg1"/>
                    </a:solidFill>
                    <a:latin typeface="方正北魏楷书简体" pitchFamily="65" charset="-122"/>
                    <a:ea typeface="方正北魏楷书简体" pitchFamily="65" charset="-122"/>
                  </a:rPr>
                  <a:t>③</a:t>
                </a:r>
                <a:r>
                  <a:rPr lang="en-US" altLang="zh-CN" sz="2400" smtClean="0">
                    <a:solidFill>
                      <a:schemeClr val="bg1"/>
                    </a:solidFill>
                    <a:latin typeface="方正北魏楷书简体" pitchFamily="65" charset="-122"/>
                    <a:ea typeface="方正北魏楷书简体" pitchFamily="65" charset="-122"/>
                  </a:rPr>
                  <a:t>y=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solidFill>
                          <a:schemeClr val="bg1"/>
                        </a:solidFill>
                        <a:latin typeface="Cambria Math" panose="02040503050406030204"/>
                        <a:ea typeface="微软雅黑" panose="020B0503020204020204" pitchFamily="34" charset="-122"/>
                      </a:rPr>
                      <m:t>−2</m:t>
                    </m:r>
                    <m:sSup>
                      <m:sSupPr>
                        <m:ctrlPr>
                          <a:rPr lang="en-US" altLang="zh-CN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solidFill>
                              <a:schemeClr val="bg1"/>
                            </a:solidFill>
                            <a:latin typeface="Cambria Math" panose="02040503050406030204"/>
                            <a:ea typeface="微软雅黑" panose="020B0503020204020204" pitchFamily="34" charset="-122"/>
                          </a:rPr>
                          <m:t>𝑥</m:t>
                        </m:r>
                      </m:e>
                      <m:sup>
                        <m:r>
                          <a:rPr lang="en-US" altLang="zh-CN" sz="2400" b="0" i="1" smtClean="0">
                            <a:solidFill>
                              <a:schemeClr val="bg1"/>
                            </a:solidFill>
                            <a:latin typeface="Cambria Math" panose="02040503050406030204"/>
                            <a:ea typeface="微软雅黑" panose="020B0503020204020204" pitchFamily="34" charset="-122"/>
                          </a:rPr>
                          <m:t>2</m:t>
                        </m:r>
                      </m:sup>
                    </m:sSup>
                  </m:oMath>
                </a14:m>
                <a:r>
                  <a:rPr lang="zh-CN" altLang="en-US" sz="2400" smtClean="0">
                    <a:solidFill>
                      <a:schemeClr val="bg1"/>
                    </a:solidFill>
                    <a:latin typeface="方正北魏楷书简体" pitchFamily="65" charset="-122"/>
                    <a:ea typeface="方正北魏楷书简体" pitchFamily="65" charset="-122"/>
                  </a:rPr>
                  <a:t>④</a:t>
                </a:r>
                <a:r>
                  <a:rPr lang="en-US" altLang="zh-CN" sz="2400" smtClean="0">
                    <a:solidFill>
                      <a:schemeClr val="bg1"/>
                    </a:solidFill>
                    <a:latin typeface="方正北魏楷书简体" pitchFamily="65" charset="-122"/>
                    <a:ea typeface="方正北魏楷书简体" pitchFamily="65" charset="-122"/>
                  </a:rPr>
                  <a:t>y=2</a:t>
                </a:r>
                <a:r>
                  <a:rPr lang="zh-CN" altLang="en-US" sz="2400" smtClean="0">
                    <a:solidFill>
                      <a:schemeClr val="bg1"/>
                    </a:solidFill>
                    <a:latin typeface="方正北魏楷书简体" pitchFamily="65" charset="-122"/>
                    <a:ea typeface="方正北魏楷书简体" pitchFamily="65" charset="-122"/>
                  </a:rPr>
                  <a:t>⑤</a:t>
                </a:r>
                <a:r>
                  <a:rPr lang="en-US" altLang="zh-CN" sz="2400" smtClean="0">
                    <a:solidFill>
                      <a:schemeClr val="bg1"/>
                    </a:solidFill>
                    <a:latin typeface="方正北魏楷书简体" pitchFamily="65" charset="-122"/>
                    <a:ea typeface="方正北魏楷书简体" pitchFamily="65" charset="-122"/>
                  </a:rPr>
                  <a:t>y=2x-1.</a:t>
                </a:r>
                <a:r>
                  <a:rPr lang="zh-CN" altLang="en-US" sz="2400" smtClean="0">
                    <a:solidFill>
                      <a:schemeClr val="bg1"/>
                    </a:solidFill>
                    <a:latin typeface="方正北魏楷书简体" pitchFamily="65" charset="-122"/>
                    <a:ea typeface="方正北魏楷书简体" pitchFamily="65" charset="-122"/>
                  </a:rPr>
                  <a:t>其中是一次函数的是</a:t>
                </a:r>
                <a:r>
                  <a:rPr lang="en-US" altLang="zh-CN" sz="2400" smtClean="0">
                    <a:solidFill>
                      <a:schemeClr val="bg1"/>
                    </a:solidFill>
                    <a:latin typeface="方正北魏楷书简体" pitchFamily="65" charset="-122"/>
                    <a:ea typeface="方正北魏楷书简体" pitchFamily="65" charset="-122"/>
                  </a:rPr>
                  <a:t>(        )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sz="2400" smtClean="0">
                    <a:solidFill>
                      <a:schemeClr val="bg1"/>
                    </a:solidFill>
                    <a:latin typeface="方正北魏楷书简体" pitchFamily="65" charset="-122"/>
                    <a:ea typeface="方正北魏楷书简体" pitchFamily="65" charset="-122"/>
                  </a:rPr>
                  <a:t>A.</a:t>
                </a:r>
                <a:r>
                  <a:rPr lang="zh-CN" altLang="en-US" sz="2400" smtClean="0">
                    <a:solidFill>
                      <a:schemeClr val="bg1"/>
                    </a:solidFill>
                    <a:latin typeface="方正北魏楷书简体" pitchFamily="65" charset="-122"/>
                    <a:ea typeface="方正北魏楷书简体" pitchFamily="65" charset="-122"/>
                  </a:rPr>
                  <a:t>①⑤      </a:t>
                </a:r>
                <a:r>
                  <a:rPr lang="en-US" altLang="zh-CN" sz="2400" smtClean="0">
                    <a:solidFill>
                      <a:schemeClr val="bg1"/>
                    </a:solidFill>
                    <a:latin typeface="方正北魏楷书简体" pitchFamily="65" charset="-122"/>
                    <a:ea typeface="方正北魏楷书简体" pitchFamily="65" charset="-122"/>
                  </a:rPr>
                  <a:t>B.</a:t>
                </a:r>
                <a:r>
                  <a:rPr lang="zh-CN" altLang="en-US" sz="2400">
                    <a:solidFill>
                      <a:schemeClr val="bg1"/>
                    </a:solidFill>
                    <a:latin typeface="方正北魏楷书简体" pitchFamily="65" charset="-122"/>
                    <a:ea typeface="方正北魏楷书简体" pitchFamily="65" charset="-122"/>
                  </a:rPr>
                  <a:t> </a:t>
                </a:r>
                <a:r>
                  <a:rPr lang="zh-CN" altLang="en-US" sz="2400" smtClean="0">
                    <a:solidFill>
                      <a:schemeClr val="bg1"/>
                    </a:solidFill>
                    <a:latin typeface="方正北魏楷书简体" pitchFamily="65" charset="-122"/>
                    <a:ea typeface="方正北魏楷书简体" pitchFamily="65" charset="-122"/>
                  </a:rPr>
                  <a:t>①④⑤       </a:t>
                </a:r>
                <a:r>
                  <a:rPr lang="en-US" altLang="zh-CN" sz="2400" smtClean="0">
                    <a:solidFill>
                      <a:schemeClr val="bg1"/>
                    </a:solidFill>
                    <a:latin typeface="方正北魏楷书简体" pitchFamily="65" charset="-122"/>
                    <a:ea typeface="方正北魏楷书简体" pitchFamily="65" charset="-122"/>
                  </a:rPr>
                  <a:t>C.</a:t>
                </a:r>
                <a:r>
                  <a:rPr lang="zh-CN" altLang="en-US" sz="2400" smtClean="0">
                    <a:solidFill>
                      <a:schemeClr val="bg1"/>
                    </a:solidFill>
                    <a:latin typeface="方正北魏楷书简体" pitchFamily="65" charset="-122"/>
                    <a:ea typeface="方正北魏楷书简体" pitchFamily="65" charset="-122"/>
                  </a:rPr>
                  <a:t>②⑤       </a:t>
                </a:r>
                <a:r>
                  <a:rPr lang="en-US" altLang="zh-CN" sz="2400" smtClean="0">
                    <a:solidFill>
                      <a:schemeClr val="bg1"/>
                    </a:solidFill>
                    <a:latin typeface="方正北魏楷书简体" pitchFamily="65" charset="-122"/>
                    <a:ea typeface="方正北魏楷书简体" pitchFamily="65" charset="-122"/>
                  </a:rPr>
                  <a:t>D.</a:t>
                </a:r>
                <a:r>
                  <a:rPr lang="zh-CN" altLang="en-US" sz="2400" smtClean="0">
                    <a:solidFill>
                      <a:schemeClr val="bg1"/>
                    </a:solidFill>
                    <a:latin typeface="方正北魏楷书简体" pitchFamily="65" charset="-122"/>
                    <a:ea typeface="方正北魏楷书简体" pitchFamily="65" charset="-122"/>
                  </a:rPr>
                  <a:t> ②③④</a:t>
                </a:r>
                <a:endParaRPr lang="en-US" altLang="zh-CN" sz="2400" smtClean="0">
                  <a:solidFill>
                    <a:schemeClr val="bg1"/>
                  </a:solidFill>
                  <a:latin typeface="方正北魏楷书简体" pitchFamily="65" charset="-122"/>
                  <a:ea typeface="方正北魏楷书简体" pitchFamily="65" charset="-122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1058" y="1942388"/>
                <a:ext cx="8721588" cy="2000548"/>
              </a:xfrm>
              <a:prstGeom prst="rect">
                <a:avLst/>
              </a:prstGeom>
              <a:blipFill rotWithShape="1">
                <a:blip r:embed="rId3"/>
                <a:stretch>
                  <a:fillRect l="-2" t="-28" r="1" b="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PA-文本框 6"/>
          <p:cNvSpPr txBox="1"/>
          <p:nvPr>
            <p:custDataLst>
              <p:tags r:id="rId1"/>
            </p:custDataLst>
          </p:nvPr>
        </p:nvSpPr>
        <p:spPr>
          <a:xfrm>
            <a:off x="5596464" y="675688"/>
            <a:ext cx="21926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课堂练习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299284" y="699794"/>
            <a:ext cx="594360" cy="581586"/>
          </a:xfrm>
          <a:prstGeom prst="rect">
            <a:avLst/>
          </a:prstGeom>
        </p:spPr>
      </p:pic>
      <p:sp>
        <p:nvSpPr>
          <p:cNvPr id="9" name="Rectangle 20"/>
          <p:cNvSpPr/>
          <p:nvPr/>
        </p:nvSpPr>
        <p:spPr>
          <a:xfrm>
            <a:off x="4412016" y="2859544"/>
            <a:ext cx="407987" cy="4603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ctr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SzTx/>
              <a:defRPr sz="2400" b="1" kern="12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SzTx/>
              <a:defRPr sz="2400" b="1" kern="12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SzTx/>
              <a:defRPr sz="2400" b="1" kern="12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SzTx/>
              <a:defRPr sz="2400" b="1" kern="12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SzTx/>
              <a:defRPr sz="2400" b="1" kern="12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9pPr>
          </a:lstStyle>
          <a:p>
            <a:pPr eaLnBrk="0" hangingPunct="0"/>
            <a:r>
              <a:rPr lang="en-US" altLang="zh-CN" b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  <a:sym typeface="Wingdings" panose="05000000000000000000"/>
              </a:rPr>
              <a:t>A</a:t>
            </a:r>
            <a:endParaRPr lang="en-US" altLang="zh-CN" b="0">
              <a:solidFill>
                <a:srgbClr val="FF0000"/>
              </a:solidFill>
              <a:latin typeface="方正北魏楷书简体" pitchFamily="65" charset="-122"/>
              <a:ea typeface="方正北魏楷书简体" pitchFamily="65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53395" y="1748744"/>
            <a:ext cx="93778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smtClean="0">
                <a:solidFill>
                  <a:srgbClr val="000000"/>
                </a:solidFill>
                <a:latin typeface="方正北魏楷书简体" pitchFamily="65" charset="-122"/>
                <a:ea typeface="方正北魏楷书简体" pitchFamily="65" charset="-122"/>
              </a:rPr>
              <a:t>2.</a:t>
            </a:r>
            <a:r>
              <a:rPr lang="zh-CN" altLang="zh-CN" sz="2400" smtClean="0">
                <a:solidFill>
                  <a:srgbClr val="000000"/>
                </a:solidFill>
                <a:latin typeface="方正北魏楷书简体" pitchFamily="65" charset="-122"/>
                <a:ea typeface="方正北魏楷书简体" pitchFamily="65" charset="-122"/>
              </a:rPr>
              <a:t>若</a:t>
            </a:r>
            <a:r>
              <a:rPr lang="zh-CN" altLang="zh-CN" sz="2400">
                <a:solidFill>
                  <a:srgbClr val="000000"/>
                </a:solidFill>
                <a:latin typeface="方正北魏楷书简体" pitchFamily="65" charset="-122"/>
                <a:ea typeface="方正北魏楷书简体" pitchFamily="65" charset="-122"/>
              </a:rPr>
              <a:t>函数</a:t>
            </a:r>
            <a:r>
              <a:rPr lang="en-US" altLang="zh-CN" sz="2400" i="1">
                <a:solidFill>
                  <a:srgbClr val="000000"/>
                </a:solidFill>
                <a:latin typeface="方正北魏楷书简体" pitchFamily="65" charset="-122"/>
                <a:ea typeface="方正北魏楷书简体" pitchFamily="65" charset="-122"/>
              </a:rPr>
              <a:t>y</a:t>
            </a:r>
            <a:r>
              <a:rPr lang="zh-CN" altLang="zh-CN" sz="2400">
                <a:solidFill>
                  <a:srgbClr val="000000"/>
                </a:solidFill>
                <a:latin typeface="方正北魏楷书简体" pitchFamily="65" charset="-122"/>
                <a:ea typeface="方正北魏楷书简体" pitchFamily="65" charset="-122"/>
              </a:rPr>
              <a:t>＝</a:t>
            </a:r>
            <a:r>
              <a:rPr lang="en-US" altLang="zh-CN" sz="2400">
                <a:solidFill>
                  <a:srgbClr val="000000"/>
                </a:solidFill>
                <a:latin typeface="方正北魏楷书简体" pitchFamily="65" charset="-122"/>
                <a:ea typeface="方正北魏楷书简体" pitchFamily="65" charset="-122"/>
              </a:rPr>
              <a:t>(</a:t>
            </a:r>
            <a:r>
              <a:rPr lang="en-US" altLang="zh-CN" sz="2400" i="1">
                <a:solidFill>
                  <a:srgbClr val="000000"/>
                </a:solidFill>
                <a:latin typeface="方正北魏楷书简体" pitchFamily="65" charset="-122"/>
                <a:ea typeface="方正北魏楷书简体" pitchFamily="65" charset="-122"/>
              </a:rPr>
              <a:t>m</a:t>
            </a:r>
            <a:r>
              <a:rPr lang="zh-CN" altLang="zh-CN" sz="2400">
                <a:solidFill>
                  <a:srgbClr val="000000"/>
                </a:solidFill>
                <a:latin typeface="方正北魏楷书简体" pitchFamily="65" charset="-122"/>
                <a:ea typeface="方正北魏楷书简体" pitchFamily="65" charset="-122"/>
              </a:rPr>
              <a:t>－</a:t>
            </a:r>
            <a:r>
              <a:rPr lang="en-US" altLang="zh-CN" sz="2400">
                <a:solidFill>
                  <a:srgbClr val="000000"/>
                </a:solidFill>
                <a:latin typeface="方正北魏楷书简体" pitchFamily="65" charset="-122"/>
                <a:ea typeface="方正北魏楷书简体" pitchFamily="65" charset="-122"/>
              </a:rPr>
              <a:t>2)</a:t>
            </a:r>
            <a:r>
              <a:rPr lang="en-US" altLang="zh-CN" sz="2400" i="1" err="1">
                <a:solidFill>
                  <a:srgbClr val="000000"/>
                </a:solidFill>
                <a:latin typeface="方正北魏楷书简体" pitchFamily="65" charset="-122"/>
                <a:ea typeface="方正北魏楷书简体" pitchFamily="65" charset="-122"/>
              </a:rPr>
              <a:t>x</a:t>
            </a:r>
            <a:r>
              <a:rPr lang="en-US" altLang="zh-CN" sz="2400" i="1" baseline="30000" err="1">
                <a:solidFill>
                  <a:srgbClr val="000000"/>
                </a:solidFill>
                <a:latin typeface="方正北魏楷书简体" pitchFamily="65" charset="-122"/>
                <a:ea typeface="方正北魏楷书简体" pitchFamily="65" charset="-122"/>
              </a:rPr>
              <a:t>n</a:t>
            </a:r>
            <a:r>
              <a:rPr lang="zh-CN" altLang="zh-CN" sz="2400" baseline="30000">
                <a:solidFill>
                  <a:srgbClr val="000000"/>
                </a:solidFill>
                <a:latin typeface="方正北魏楷书简体" pitchFamily="65" charset="-122"/>
                <a:ea typeface="方正北魏楷书简体" pitchFamily="65" charset="-122"/>
              </a:rPr>
              <a:t>－</a:t>
            </a:r>
            <a:r>
              <a:rPr lang="en-US" altLang="zh-CN" sz="2400" baseline="30000">
                <a:solidFill>
                  <a:srgbClr val="000000"/>
                </a:solidFill>
                <a:latin typeface="方正北魏楷书简体" pitchFamily="65" charset="-122"/>
                <a:ea typeface="方正北魏楷书简体" pitchFamily="65" charset="-122"/>
              </a:rPr>
              <a:t>1</a:t>
            </a:r>
            <a:r>
              <a:rPr lang="zh-CN" altLang="zh-CN" sz="2400">
                <a:solidFill>
                  <a:srgbClr val="000000"/>
                </a:solidFill>
                <a:latin typeface="方正北魏楷书简体" pitchFamily="65" charset="-122"/>
                <a:ea typeface="方正北魏楷书简体" pitchFamily="65" charset="-122"/>
              </a:rPr>
              <a:t>＋</a:t>
            </a:r>
            <a:r>
              <a:rPr lang="en-US" altLang="zh-CN" sz="2400">
                <a:solidFill>
                  <a:srgbClr val="000000"/>
                </a:solidFill>
                <a:latin typeface="方正北魏楷书简体" pitchFamily="65" charset="-122"/>
                <a:ea typeface="方正北魏楷书简体" pitchFamily="65" charset="-122"/>
              </a:rPr>
              <a:t>3</a:t>
            </a:r>
            <a:r>
              <a:rPr lang="zh-CN" altLang="zh-CN" sz="2400">
                <a:solidFill>
                  <a:srgbClr val="000000"/>
                </a:solidFill>
                <a:latin typeface="方正北魏楷书简体" pitchFamily="65" charset="-122"/>
                <a:ea typeface="方正北魏楷书简体" pitchFamily="65" charset="-122"/>
              </a:rPr>
              <a:t>是关于</a:t>
            </a:r>
            <a:r>
              <a:rPr lang="en-US" altLang="zh-CN" sz="2400" i="1">
                <a:solidFill>
                  <a:srgbClr val="000000"/>
                </a:solidFill>
                <a:latin typeface="方正北魏楷书简体" pitchFamily="65" charset="-122"/>
                <a:ea typeface="方正北魏楷书简体" pitchFamily="65" charset="-122"/>
              </a:rPr>
              <a:t>x</a:t>
            </a:r>
            <a:r>
              <a:rPr lang="zh-CN" altLang="zh-CN" sz="2400">
                <a:solidFill>
                  <a:srgbClr val="000000"/>
                </a:solidFill>
                <a:latin typeface="方正北魏楷书简体" pitchFamily="65" charset="-122"/>
                <a:ea typeface="方正北魏楷书简体" pitchFamily="65" charset="-122"/>
              </a:rPr>
              <a:t>的一次函数，则</a:t>
            </a:r>
            <a:r>
              <a:rPr lang="en-US" altLang="zh-CN" sz="2400" i="1">
                <a:solidFill>
                  <a:srgbClr val="000000"/>
                </a:solidFill>
                <a:latin typeface="方正北魏楷书简体" pitchFamily="65" charset="-122"/>
                <a:ea typeface="方正北魏楷书简体" pitchFamily="65" charset="-122"/>
              </a:rPr>
              <a:t>m</a:t>
            </a:r>
            <a:r>
              <a:rPr lang="zh-CN" altLang="zh-CN" sz="2400">
                <a:solidFill>
                  <a:srgbClr val="000000"/>
                </a:solidFill>
                <a:latin typeface="方正北魏楷书简体" pitchFamily="65" charset="-122"/>
                <a:ea typeface="方正北魏楷书简体" pitchFamily="65" charset="-122"/>
              </a:rPr>
              <a:t>，</a:t>
            </a:r>
            <a:r>
              <a:rPr lang="en-US" altLang="zh-CN" sz="2400" i="1">
                <a:solidFill>
                  <a:srgbClr val="000000"/>
                </a:solidFill>
                <a:latin typeface="方正北魏楷书简体" pitchFamily="65" charset="-122"/>
                <a:ea typeface="方正北魏楷书简体" pitchFamily="65" charset="-122"/>
              </a:rPr>
              <a:t>n</a:t>
            </a:r>
            <a:r>
              <a:rPr lang="zh-CN" altLang="zh-CN" sz="2400">
                <a:solidFill>
                  <a:srgbClr val="000000"/>
                </a:solidFill>
                <a:latin typeface="方正北魏楷书简体" pitchFamily="65" charset="-122"/>
                <a:ea typeface="方正北魏楷书简体" pitchFamily="65" charset="-122"/>
              </a:rPr>
              <a:t>的值满足条件</a:t>
            </a:r>
            <a:r>
              <a:rPr lang="en-US" altLang="zh-CN" sz="2400">
                <a:solidFill>
                  <a:srgbClr val="000000"/>
                </a:solidFill>
                <a:latin typeface="方正北魏楷书简体" pitchFamily="65" charset="-122"/>
                <a:ea typeface="方正北魏楷书简体" pitchFamily="65" charset="-122"/>
              </a:rPr>
              <a:t>(</a:t>
            </a:r>
            <a:r>
              <a:rPr lang="zh-CN" altLang="zh-CN" sz="2400">
                <a:solidFill>
                  <a:srgbClr val="000000"/>
                </a:solidFill>
                <a:latin typeface="方正北魏楷书简体" pitchFamily="65" charset="-122"/>
                <a:ea typeface="方正北魏楷书简体" pitchFamily="65" charset="-122"/>
              </a:rPr>
              <a:t>　　</a:t>
            </a:r>
            <a:r>
              <a:rPr lang="en-US" altLang="zh-CN" sz="2400">
                <a:solidFill>
                  <a:srgbClr val="000000"/>
                </a:solidFill>
                <a:latin typeface="方正北魏楷书简体" pitchFamily="65" charset="-122"/>
                <a:ea typeface="方正北魏楷书简体" pitchFamily="65" charset="-122"/>
              </a:rPr>
              <a:t>)</a:t>
            </a:r>
            <a:endParaRPr lang="zh-CN" altLang="zh-CN" sz="2400">
              <a:latin typeface="方正北魏楷书简体" pitchFamily="65" charset="-122"/>
              <a:ea typeface="方正北魏楷书简体" pitchFamily="65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>
                <a:solidFill>
                  <a:srgbClr val="000000"/>
                </a:solidFill>
                <a:latin typeface="方正北魏楷书简体" pitchFamily="65" charset="-122"/>
                <a:ea typeface="方正北魏楷书简体" pitchFamily="65" charset="-122"/>
              </a:rPr>
              <a:t>A</a:t>
            </a:r>
            <a:r>
              <a:rPr lang="zh-CN" altLang="zh-CN" sz="2400">
                <a:solidFill>
                  <a:srgbClr val="000000"/>
                </a:solidFill>
                <a:latin typeface="方正北魏楷书简体" pitchFamily="65" charset="-122"/>
                <a:ea typeface="方正北魏楷书简体" pitchFamily="65" charset="-122"/>
              </a:rPr>
              <a:t>．</a:t>
            </a:r>
            <a:r>
              <a:rPr lang="en-US" altLang="zh-CN" sz="2400" i="1">
                <a:solidFill>
                  <a:srgbClr val="000000"/>
                </a:solidFill>
                <a:latin typeface="方正北魏楷书简体" pitchFamily="65" charset="-122"/>
                <a:ea typeface="方正北魏楷书简体" pitchFamily="65" charset="-122"/>
              </a:rPr>
              <a:t>m</a:t>
            </a:r>
            <a:r>
              <a:rPr lang="en-US" altLang="zh-CN" sz="2400">
                <a:solidFill>
                  <a:srgbClr val="000000"/>
                </a:solidFill>
                <a:latin typeface="方正北魏楷书简体" pitchFamily="65" charset="-122"/>
                <a:ea typeface="方正北魏楷书简体" pitchFamily="65" charset="-122"/>
              </a:rPr>
              <a:t>≠2</a:t>
            </a:r>
            <a:r>
              <a:rPr lang="zh-CN" altLang="zh-CN" sz="2400">
                <a:solidFill>
                  <a:srgbClr val="000000"/>
                </a:solidFill>
                <a:latin typeface="方正北魏楷书简体" pitchFamily="65" charset="-122"/>
                <a:ea typeface="方正北魏楷书简体" pitchFamily="65" charset="-122"/>
              </a:rPr>
              <a:t>，</a:t>
            </a:r>
            <a:r>
              <a:rPr lang="en-US" altLang="zh-CN" sz="2400" i="1">
                <a:solidFill>
                  <a:srgbClr val="000000"/>
                </a:solidFill>
                <a:latin typeface="方正北魏楷书简体" pitchFamily="65" charset="-122"/>
                <a:ea typeface="方正北魏楷书简体" pitchFamily="65" charset="-122"/>
              </a:rPr>
              <a:t>n</a:t>
            </a:r>
            <a:r>
              <a:rPr lang="zh-CN" altLang="zh-CN" sz="2400">
                <a:solidFill>
                  <a:srgbClr val="000000"/>
                </a:solidFill>
                <a:latin typeface="方正北魏楷书简体" pitchFamily="65" charset="-122"/>
                <a:ea typeface="方正北魏楷书简体" pitchFamily="65" charset="-122"/>
              </a:rPr>
              <a:t>＝</a:t>
            </a:r>
            <a:r>
              <a:rPr lang="en-US" altLang="zh-CN" sz="2400">
                <a:solidFill>
                  <a:srgbClr val="000000"/>
                </a:solidFill>
                <a:latin typeface="方正北魏楷书简体" pitchFamily="65" charset="-122"/>
                <a:ea typeface="方正北魏楷书简体" pitchFamily="65" charset="-122"/>
              </a:rPr>
              <a:t>2  	B</a:t>
            </a:r>
            <a:r>
              <a:rPr lang="zh-CN" altLang="zh-CN" sz="2400">
                <a:solidFill>
                  <a:srgbClr val="000000"/>
                </a:solidFill>
                <a:latin typeface="方正北魏楷书简体" pitchFamily="65" charset="-122"/>
                <a:ea typeface="方正北魏楷书简体" pitchFamily="65" charset="-122"/>
              </a:rPr>
              <a:t>．</a:t>
            </a:r>
            <a:r>
              <a:rPr lang="en-US" altLang="zh-CN" sz="2400" i="1">
                <a:solidFill>
                  <a:srgbClr val="000000"/>
                </a:solidFill>
                <a:latin typeface="方正北魏楷书简体" pitchFamily="65" charset="-122"/>
                <a:ea typeface="方正北魏楷书简体" pitchFamily="65" charset="-122"/>
              </a:rPr>
              <a:t>m</a:t>
            </a:r>
            <a:r>
              <a:rPr lang="zh-CN" altLang="zh-CN" sz="2400">
                <a:solidFill>
                  <a:srgbClr val="000000"/>
                </a:solidFill>
                <a:latin typeface="方正北魏楷书简体" pitchFamily="65" charset="-122"/>
                <a:ea typeface="方正北魏楷书简体" pitchFamily="65" charset="-122"/>
              </a:rPr>
              <a:t>＝</a:t>
            </a:r>
            <a:r>
              <a:rPr lang="en-US" altLang="zh-CN" sz="2400">
                <a:solidFill>
                  <a:srgbClr val="000000"/>
                </a:solidFill>
                <a:latin typeface="方正北魏楷书简体" pitchFamily="65" charset="-122"/>
                <a:ea typeface="方正北魏楷书简体" pitchFamily="65" charset="-122"/>
              </a:rPr>
              <a:t>2</a:t>
            </a:r>
            <a:r>
              <a:rPr lang="zh-CN" altLang="zh-CN" sz="2400">
                <a:solidFill>
                  <a:srgbClr val="000000"/>
                </a:solidFill>
                <a:latin typeface="方正北魏楷书简体" pitchFamily="65" charset="-122"/>
                <a:ea typeface="方正北魏楷书简体" pitchFamily="65" charset="-122"/>
              </a:rPr>
              <a:t>，</a:t>
            </a:r>
            <a:r>
              <a:rPr lang="en-US" altLang="zh-CN" sz="2400" i="1">
                <a:solidFill>
                  <a:srgbClr val="000000"/>
                </a:solidFill>
                <a:latin typeface="方正北魏楷书简体" pitchFamily="65" charset="-122"/>
                <a:ea typeface="方正北魏楷书简体" pitchFamily="65" charset="-122"/>
              </a:rPr>
              <a:t>n</a:t>
            </a:r>
            <a:r>
              <a:rPr lang="zh-CN" altLang="zh-CN" sz="2400">
                <a:solidFill>
                  <a:srgbClr val="000000"/>
                </a:solidFill>
                <a:latin typeface="方正北魏楷书简体" pitchFamily="65" charset="-122"/>
                <a:ea typeface="方正北魏楷书简体" pitchFamily="65" charset="-122"/>
              </a:rPr>
              <a:t>＝</a:t>
            </a:r>
            <a:r>
              <a:rPr lang="en-US" altLang="zh-CN" sz="2400">
                <a:solidFill>
                  <a:srgbClr val="000000"/>
                </a:solidFill>
                <a:latin typeface="方正北魏楷书简体" pitchFamily="65" charset="-122"/>
                <a:ea typeface="方正北魏楷书简体" pitchFamily="65" charset="-122"/>
              </a:rPr>
              <a:t>2</a:t>
            </a:r>
            <a:endParaRPr lang="zh-CN" altLang="zh-CN" sz="2400">
              <a:latin typeface="方正北魏楷书简体" pitchFamily="65" charset="-122"/>
              <a:ea typeface="方正北魏楷书简体" pitchFamily="65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>
                <a:solidFill>
                  <a:srgbClr val="000000"/>
                </a:solidFill>
                <a:latin typeface="方正北魏楷书简体" pitchFamily="65" charset="-122"/>
                <a:ea typeface="方正北魏楷书简体" pitchFamily="65" charset="-122"/>
              </a:rPr>
              <a:t>C</a:t>
            </a:r>
            <a:r>
              <a:rPr lang="zh-CN" altLang="zh-CN" sz="2400">
                <a:solidFill>
                  <a:srgbClr val="000000"/>
                </a:solidFill>
                <a:latin typeface="方正北魏楷书简体" pitchFamily="65" charset="-122"/>
                <a:ea typeface="方正北魏楷书简体" pitchFamily="65" charset="-122"/>
              </a:rPr>
              <a:t>．</a:t>
            </a:r>
            <a:r>
              <a:rPr lang="en-US" altLang="zh-CN" sz="2400" i="1">
                <a:solidFill>
                  <a:srgbClr val="000000"/>
                </a:solidFill>
                <a:latin typeface="方正北魏楷书简体" pitchFamily="65" charset="-122"/>
                <a:ea typeface="方正北魏楷书简体" pitchFamily="65" charset="-122"/>
              </a:rPr>
              <a:t>m</a:t>
            </a:r>
            <a:r>
              <a:rPr lang="en-US" altLang="zh-CN" sz="2400">
                <a:solidFill>
                  <a:srgbClr val="000000"/>
                </a:solidFill>
                <a:latin typeface="方正北魏楷书简体" pitchFamily="65" charset="-122"/>
                <a:ea typeface="方正北魏楷书简体" pitchFamily="65" charset="-122"/>
              </a:rPr>
              <a:t>≠2</a:t>
            </a:r>
            <a:r>
              <a:rPr lang="zh-CN" altLang="zh-CN" sz="2400">
                <a:solidFill>
                  <a:srgbClr val="000000"/>
                </a:solidFill>
                <a:latin typeface="方正北魏楷书简体" pitchFamily="65" charset="-122"/>
                <a:ea typeface="方正北魏楷书简体" pitchFamily="65" charset="-122"/>
              </a:rPr>
              <a:t>，</a:t>
            </a:r>
            <a:r>
              <a:rPr lang="en-US" altLang="zh-CN" sz="2400" i="1">
                <a:solidFill>
                  <a:srgbClr val="000000"/>
                </a:solidFill>
                <a:latin typeface="方正北魏楷书简体" pitchFamily="65" charset="-122"/>
                <a:ea typeface="方正北魏楷书简体" pitchFamily="65" charset="-122"/>
              </a:rPr>
              <a:t>n</a:t>
            </a:r>
            <a:r>
              <a:rPr lang="zh-CN" altLang="zh-CN" sz="2400">
                <a:solidFill>
                  <a:srgbClr val="000000"/>
                </a:solidFill>
                <a:latin typeface="方正北魏楷书简体" pitchFamily="65" charset="-122"/>
                <a:ea typeface="方正北魏楷书简体" pitchFamily="65" charset="-122"/>
              </a:rPr>
              <a:t>＝</a:t>
            </a:r>
            <a:r>
              <a:rPr lang="en-US" altLang="zh-CN" sz="2400">
                <a:solidFill>
                  <a:srgbClr val="000000"/>
                </a:solidFill>
                <a:latin typeface="方正北魏楷书简体" pitchFamily="65" charset="-122"/>
                <a:ea typeface="方正北魏楷书简体" pitchFamily="65" charset="-122"/>
              </a:rPr>
              <a:t>1  	D</a:t>
            </a:r>
            <a:r>
              <a:rPr lang="zh-CN" altLang="zh-CN" sz="2400">
                <a:solidFill>
                  <a:srgbClr val="000000"/>
                </a:solidFill>
                <a:latin typeface="方正北魏楷书简体" pitchFamily="65" charset="-122"/>
                <a:ea typeface="方正北魏楷书简体" pitchFamily="65" charset="-122"/>
              </a:rPr>
              <a:t>．</a:t>
            </a:r>
            <a:r>
              <a:rPr lang="en-US" altLang="zh-CN" sz="2400" i="1">
                <a:solidFill>
                  <a:srgbClr val="000000"/>
                </a:solidFill>
                <a:latin typeface="方正北魏楷书简体" pitchFamily="65" charset="-122"/>
                <a:ea typeface="方正北魏楷书简体" pitchFamily="65" charset="-122"/>
              </a:rPr>
              <a:t>m</a:t>
            </a:r>
            <a:r>
              <a:rPr lang="zh-CN" altLang="zh-CN" sz="2400">
                <a:solidFill>
                  <a:srgbClr val="000000"/>
                </a:solidFill>
                <a:latin typeface="方正北魏楷书简体" pitchFamily="65" charset="-122"/>
                <a:ea typeface="方正北魏楷书简体" pitchFamily="65" charset="-122"/>
              </a:rPr>
              <a:t>＝</a:t>
            </a:r>
            <a:r>
              <a:rPr lang="en-US" altLang="zh-CN" sz="2400">
                <a:solidFill>
                  <a:srgbClr val="000000"/>
                </a:solidFill>
                <a:latin typeface="方正北魏楷书简体" pitchFamily="65" charset="-122"/>
                <a:ea typeface="方正北魏楷书简体" pitchFamily="65" charset="-122"/>
              </a:rPr>
              <a:t>2</a:t>
            </a:r>
            <a:r>
              <a:rPr lang="zh-CN" altLang="zh-CN" sz="2400">
                <a:solidFill>
                  <a:srgbClr val="000000"/>
                </a:solidFill>
                <a:latin typeface="方正北魏楷书简体" pitchFamily="65" charset="-122"/>
                <a:ea typeface="方正北魏楷书简体" pitchFamily="65" charset="-122"/>
              </a:rPr>
              <a:t>，</a:t>
            </a:r>
            <a:r>
              <a:rPr lang="en-US" altLang="zh-CN" sz="2400" i="1">
                <a:solidFill>
                  <a:srgbClr val="000000"/>
                </a:solidFill>
                <a:latin typeface="方正北魏楷书简体" pitchFamily="65" charset="-122"/>
                <a:ea typeface="方正北魏楷书简体" pitchFamily="65" charset="-122"/>
              </a:rPr>
              <a:t>n</a:t>
            </a:r>
            <a:r>
              <a:rPr lang="zh-CN" altLang="zh-CN" sz="2400">
                <a:solidFill>
                  <a:srgbClr val="000000"/>
                </a:solidFill>
                <a:latin typeface="方正北魏楷书简体" pitchFamily="65" charset="-122"/>
                <a:ea typeface="方正北魏楷书简体" pitchFamily="65" charset="-122"/>
              </a:rPr>
              <a:t>＝</a:t>
            </a:r>
            <a:r>
              <a:rPr lang="en-US" altLang="zh-CN" sz="2400" smtClean="0">
                <a:solidFill>
                  <a:srgbClr val="000000"/>
                </a:solidFill>
                <a:latin typeface="方正北魏楷书简体" pitchFamily="65" charset="-122"/>
                <a:ea typeface="方正北魏楷书简体" pitchFamily="65" charset="-122"/>
              </a:rPr>
              <a:t>1</a:t>
            </a:r>
            <a:endParaRPr lang="zh-CN" altLang="zh-CN" sz="2400">
              <a:latin typeface="方正北魏楷书简体" pitchFamily="65" charset="-122"/>
              <a:ea typeface="方正北魏楷书简体" pitchFamily="65" charset="-122"/>
              <a:cs typeface="Courier New" panose="02070309020205020404" pitchFamily="49" charset="0"/>
            </a:endParaRPr>
          </a:p>
        </p:txBody>
      </p:sp>
      <p:sp>
        <p:nvSpPr>
          <p:cNvPr id="5" name="PA-文本框 6"/>
          <p:cNvSpPr txBox="1"/>
          <p:nvPr>
            <p:custDataLst>
              <p:tags r:id="rId1"/>
            </p:custDataLst>
          </p:nvPr>
        </p:nvSpPr>
        <p:spPr>
          <a:xfrm>
            <a:off x="5596464" y="675688"/>
            <a:ext cx="21926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课堂练习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299284" y="699794"/>
            <a:ext cx="594360" cy="581586"/>
          </a:xfrm>
          <a:prstGeom prst="rect">
            <a:avLst/>
          </a:prstGeom>
        </p:spPr>
      </p:pic>
      <p:sp>
        <p:nvSpPr>
          <p:cNvPr id="11" name="Rectangle 20"/>
          <p:cNvSpPr/>
          <p:nvPr/>
        </p:nvSpPr>
        <p:spPr>
          <a:xfrm>
            <a:off x="2234711" y="2440944"/>
            <a:ext cx="407987" cy="4619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ctr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SzTx/>
              <a:defRPr sz="2400" b="1" kern="12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SzTx/>
              <a:defRPr sz="2400" b="1" kern="12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SzTx/>
              <a:defRPr sz="2400" b="1" kern="12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SzTx/>
              <a:defRPr sz="2400" b="1" kern="12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SzTx/>
              <a:defRPr sz="2400" b="1" kern="12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9pPr>
          </a:lstStyle>
          <a:p>
            <a:pPr eaLnBrk="0" hangingPunct="0"/>
            <a:r>
              <a:rPr lang="en-US" altLang="zh-CN" b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  <a:sym typeface="Wingdings" panose="05000000000000000000"/>
              </a:rPr>
              <a:t>A</a:t>
            </a:r>
            <a:endParaRPr lang="en-US" altLang="zh-CN" b="0">
              <a:solidFill>
                <a:srgbClr val="FF0000"/>
              </a:solidFill>
              <a:latin typeface="方正北魏楷书简体" pitchFamily="65" charset="-122"/>
              <a:ea typeface="方正北魏楷书简体" pitchFamily="65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-文本框 6"/>
          <p:cNvSpPr txBox="1"/>
          <p:nvPr>
            <p:custDataLst>
              <p:tags r:id="rId1"/>
            </p:custDataLst>
          </p:nvPr>
        </p:nvSpPr>
        <p:spPr>
          <a:xfrm>
            <a:off x="5359788" y="675688"/>
            <a:ext cx="21926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课堂练习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062608" y="699794"/>
            <a:ext cx="594360" cy="58158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51467" y="2002598"/>
            <a:ext cx="101954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smtClean="0">
                <a:latin typeface="方正北魏楷书简体" pitchFamily="65" charset="-122"/>
                <a:ea typeface="方正北魏楷书简体" pitchFamily="65" charset="-122"/>
              </a:rPr>
              <a:t>3.</a:t>
            </a:r>
            <a:r>
              <a:rPr lang="zh-CN" altLang="zh-CN" sz="2400" smtClean="0">
                <a:latin typeface="方正北魏楷书简体" pitchFamily="65" charset="-122"/>
                <a:ea typeface="方正北魏楷书简体" pitchFamily="65" charset="-122"/>
              </a:rPr>
              <a:t>当</a:t>
            </a:r>
            <a:r>
              <a:rPr lang="en-US" altLang="zh-CN" sz="2400" i="1">
                <a:latin typeface="方正北魏楷书简体" pitchFamily="65" charset="-122"/>
                <a:ea typeface="方正北魏楷书简体" pitchFamily="65" charset="-122"/>
              </a:rPr>
              <a:t>m</a:t>
            </a:r>
            <a:r>
              <a:rPr lang="zh-CN" altLang="zh-CN" sz="2400">
                <a:latin typeface="方正北魏楷书简体" pitchFamily="65" charset="-122"/>
                <a:ea typeface="方正北魏楷书简体" pitchFamily="65" charset="-122"/>
              </a:rPr>
              <a:t>＝</a:t>
            </a:r>
            <a:r>
              <a:rPr lang="en-US" altLang="zh-CN" sz="2400" smtClean="0">
                <a:latin typeface="方正北魏楷书简体" pitchFamily="65" charset="-122"/>
                <a:ea typeface="方正北魏楷书简体" pitchFamily="65" charset="-122"/>
              </a:rPr>
              <a:t>______</a:t>
            </a:r>
            <a:r>
              <a:rPr lang="zh-CN" altLang="zh-CN" sz="2400" smtClean="0">
                <a:latin typeface="方正北魏楷书简体" pitchFamily="65" charset="-122"/>
                <a:ea typeface="方正北魏楷书简体" pitchFamily="65" charset="-122"/>
              </a:rPr>
              <a:t>时</a:t>
            </a:r>
            <a:r>
              <a:rPr lang="zh-CN" altLang="zh-CN" sz="2400">
                <a:latin typeface="方正北魏楷书简体" pitchFamily="65" charset="-122"/>
                <a:ea typeface="方正北魏楷书简体" pitchFamily="65" charset="-122"/>
              </a:rPr>
              <a:t>，函数</a:t>
            </a:r>
            <a:r>
              <a:rPr lang="en-US" altLang="zh-CN" sz="2400" i="1">
                <a:latin typeface="方正北魏楷书简体" pitchFamily="65" charset="-122"/>
                <a:ea typeface="方正北魏楷书简体" pitchFamily="65" charset="-122"/>
              </a:rPr>
              <a:t>y</a:t>
            </a:r>
            <a:r>
              <a:rPr lang="zh-CN" altLang="zh-CN" sz="2400">
                <a:latin typeface="方正北魏楷书简体" pitchFamily="65" charset="-122"/>
                <a:ea typeface="方正北魏楷书简体" pitchFamily="65" charset="-122"/>
              </a:rPr>
              <a:t>＝－</a:t>
            </a:r>
            <a:r>
              <a:rPr lang="en-US" altLang="zh-CN" sz="2400">
                <a:latin typeface="方正北魏楷书简体" pitchFamily="65" charset="-122"/>
                <a:ea typeface="方正北魏楷书简体" pitchFamily="65" charset="-122"/>
              </a:rPr>
              <a:t>(</a:t>
            </a:r>
            <a:r>
              <a:rPr lang="en-US" altLang="zh-CN" sz="2400" i="1">
                <a:latin typeface="方正北魏楷书简体" pitchFamily="65" charset="-122"/>
                <a:ea typeface="方正北魏楷书简体" pitchFamily="65" charset="-122"/>
              </a:rPr>
              <a:t>m</a:t>
            </a:r>
            <a:r>
              <a:rPr lang="zh-CN" altLang="zh-CN" sz="2400">
                <a:latin typeface="方正北魏楷书简体" pitchFamily="65" charset="-122"/>
                <a:ea typeface="方正北魏楷书简体" pitchFamily="65" charset="-122"/>
              </a:rPr>
              <a:t>－</a:t>
            </a:r>
            <a:r>
              <a:rPr lang="en-US" altLang="zh-CN" sz="2400">
                <a:latin typeface="方正北魏楷书简体" pitchFamily="65" charset="-122"/>
                <a:ea typeface="方正北魏楷书简体" pitchFamily="65" charset="-122"/>
              </a:rPr>
              <a:t>2)</a:t>
            </a:r>
            <a:r>
              <a:rPr lang="en-US" altLang="zh-CN" sz="2400" i="1">
                <a:latin typeface="方正北魏楷书简体" pitchFamily="65" charset="-122"/>
                <a:ea typeface="方正北魏楷书简体" pitchFamily="65" charset="-122"/>
              </a:rPr>
              <a:t>x</a:t>
            </a:r>
            <a:r>
              <a:rPr lang="en-US" altLang="zh-CN" sz="2400" i="1" baseline="30000">
                <a:latin typeface="方正北魏楷书简体" pitchFamily="65" charset="-122"/>
                <a:ea typeface="方正北魏楷书简体" pitchFamily="65" charset="-122"/>
              </a:rPr>
              <a:t>m</a:t>
            </a:r>
            <a:r>
              <a:rPr lang="en-US" altLang="zh-CN" sz="2400" baseline="40000">
                <a:latin typeface="方正北魏楷书简体" pitchFamily="65" charset="-122"/>
                <a:ea typeface="方正北魏楷书简体" pitchFamily="65" charset="-122"/>
              </a:rPr>
              <a:t>2</a:t>
            </a:r>
            <a:r>
              <a:rPr lang="zh-CN" altLang="zh-CN" sz="2400" baseline="30000">
                <a:latin typeface="方正北魏楷书简体" pitchFamily="65" charset="-122"/>
                <a:ea typeface="方正北魏楷书简体" pitchFamily="65" charset="-122"/>
              </a:rPr>
              <a:t>－</a:t>
            </a:r>
            <a:r>
              <a:rPr lang="en-US" altLang="zh-CN" sz="2400" baseline="30000">
                <a:latin typeface="方正北魏楷书简体" pitchFamily="65" charset="-122"/>
                <a:ea typeface="方正北魏楷书简体" pitchFamily="65" charset="-122"/>
              </a:rPr>
              <a:t>3</a:t>
            </a:r>
            <a:r>
              <a:rPr lang="zh-CN" altLang="zh-CN" sz="2400">
                <a:latin typeface="方正北魏楷书简体" pitchFamily="65" charset="-122"/>
                <a:ea typeface="方正北魏楷书简体" pitchFamily="65" charset="-122"/>
              </a:rPr>
              <a:t>＋</a:t>
            </a:r>
            <a:r>
              <a:rPr lang="en-US" altLang="zh-CN" sz="2400">
                <a:latin typeface="方正北魏楷书简体" pitchFamily="65" charset="-122"/>
                <a:ea typeface="方正北魏楷书简体" pitchFamily="65" charset="-122"/>
              </a:rPr>
              <a:t>(</a:t>
            </a:r>
            <a:r>
              <a:rPr lang="en-US" altLang="zh-CN" sz="2400" i="1">
                <a:latin typeface="方正北魏楷书简体" pitchFamily="65" charset="-122"/>
                <a:ea typeface="方正北魏楷书简体" pitchFamily="65" charset="-122"/>
              </a:rPr>
              <a:t>m</a:t>
            </a:r>
            <a:r>
              <a:rPr lang="zh-CN" altLang="zh-CN" sz="2400">
                <a:latin typeface="方正北魏楷书简体" pitchFamily="65" charset="-122"/>
                <a:ea typeface="方正北魏楷书简体" pitchFamily="65" charset="-122"/>
              </a:rPr>
              <a:t>－</a:t>
            </a:r>
            <a:r>
              <a:rPr lang="en-US" altLang="zh-CN" sz="2400">
                <a:latin typeface="方正北魏楷书简体" pitchFamily="65" charset="-122"/>
                <a:ea typeface="方正北魏楷书简体" pitchFamily="65" charset="-122"/>
              </a:rPr>
              <a:t>4)</a:t>
            </a:r>
            <a:r>
              <a:rPr lang="zh-CN" altLang="zh-CN" sz="2400">
                <a:latin typeface="方正北魏楷书简体" pitchFamily="65" charset="-122"/>
                <a:ea typeface="方正北魏楷书简体" pitchFamily="65" charset="-122"/>
              </a:rPr>
              <a:t>是关于</a:t>
            </a:r>
            <a:r>
              <a:rPr lang="en-US" altLang="zh-CN" sz="2400" i="1">
                <a:latin typeface="方正北魏楷书简体" pitchFamily="65" charset="-122"/>
                <a:ea typeface="方正北魏楷书简体" pitchFamily="65" charset="-122"/>
              </a:rPr>
              <a:t>x</a:t>
            </a:r>
            <a:r>
              <a:rPr lang="zh-CN" altLang="zh-CN" sz="2400">
                <a:latin typeface="方正北魏楷书简体" pitchFamily="65" charset="-122"/>
                <a:ea typeface="方正北魏楷书简体" pitchFamily="65" charset="-122"/>
              </a:rPr>
              <a:t>的一次函数．</a:t>
            </a:r>
            <a:endParaRPr lang="zh-CN" altLang="en-US" sz="2400" smtClean="0">
              <a:solidFill>
                <a:schemeClr val="bg1"/>
              </a:solidFill>
              <a:latin typeface="方正北魏楷书简体" pitchFamily="65" charset="-122"/>
              <a:ea typeface="方正北魏楷书简体" pitchFamily="65" charset="-122"/>
            </a:endParaRPr>
          </a:p>
        </p:txBody>
      </p:sp>
      <p:sp>
        <p:nvSpPr>
          <p:cNvPr id="18" name="Rectangle 20"/>
          <p:cNvSpPr/>
          <p:nvPr/>
        </p:nvSpPr>
        <p:spPr>
          <a:xfrm>
            <a:off x="2470150" y="2002598"/>
            <a:ext cx="647700" cy="4603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ctr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SzTx/>
              <a:defRPr sz="2400" b="1" kern="12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SzTx/>
              <a:defRPr sz="2400" b="1" kern="12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SzTx/>
              <a:defRPr sz="2400" b="1" kern="12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SzTx/>
              <a:defRPr sz="2400" b="1" kern="12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SzTx/>
              <a:defRPr sz="2400" b="1" kern="12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9pPr>
          </a:lstStyle>
          <a:p>
            <a:pPr eaLnBrk="0" hangingPunct="0"/>
            <a:r>
              <a:rPr lang="zh-CN" altLang="zh-CN" b="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－</a:t>
            </a:r>
            <a:r>
              <a:rPr lang="en-US" altLang="zh-CN" b="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2</a:t>
            </a:r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auto">
          <a:xfrm>
            <a:off x="1101459" y="2924439"/>
            <a:ext cx="9812073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SzTx/>
              <a:defRPr sz="2400" b="1" kern="12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SzTx/>
              <a:defRPr sz="2400" b="1" kern="12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SzTx/>
              <a:defRPr sz="2400" b="1" kern="12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SzTx/>
              <a:defRPr sz="2400" b="1" kern="12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SzTx/>
              <a:defRPr sz="2400" b="1" kern="12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b="0" smtClean="0">
                <a:solidFill>
                  <a:srgbClr val="000000"/>
                </a:solidFill>
                <a:latin typeface="方正北魏楷书简体" pitchFamily="65" charset="-122"/>
                <a:ea typeface="方正北魏楷书简体" pitchFamily="65" charset="-122"/>
              </a:rPr>
              <a:t>4</a:t>
            </a:r>
            <a:r>
              <a:rPr lang="zh-CN" altLang="zh-CN" b="0" smtClean="0">
                <a:solidFill>
                  <a:srgbClr val="000000"/>
                </a:solidFill>
                <a:latin typeface="方正北魏楷书简体" pitchFamily="65" charset="-122"/>
                <a:ea typeface="方正北魏楷书简体" pitchFamily="65" charset="-122"/>
              </a:rPr>
              <a:t>．</a:t>
            </a:r>
            <a:r>
              <a:rPr lang="zh-CN" altLang="zh-CN" b="0">
                <a:solidFill>
                  <a:srgbClr val="000000"/>
                </a:solidFill>
                <a:latin typeface="方正北魏楷书简体" pitchFamily="65" charset="-122"/>
                <a:ea typeface="方正北魏楷书简体" pitchFamily="65" charset="-122"/>
              </a:rPr>
              <a:t>一支蜡烛长</a:t>
            </a:r>
            <a:r>
              <a:rPr lang="en-US" altLang="zh-CN" b="0">
                <a:solidFill>
                  <a:srgbClr val="000000"/>
                </a:solidFill>
                <a:latin typeface="方正北魏楷书简体" pitchFamily="65" charset="-122"/>
                <a:ea typeface="方正北魏楷书简体" pitchFamily="65" charset="-122"/>
              </a:rPr>
              <a:t>10 cm</a:t>
            </a:r>
            <a:r>
              <a:rPr lang="zh-CN" altLang="zh-CN" b="0">
                <a:solidFill>
                  <a:srgbClr val="000000"/>
                </a:solidFill>
                <a:latin typeface="方正北魏楷书简体" pitchFamily="65" charset="-122"/>
                <a:ea typeface="方正北魏楷书简体" pitchFamily="65" charset="-122"/>
              </a:rPr>
              <a:t>，点燃时每分钟燃烧</a:t>
            </a:r>
            <a:r>
              <a:rPr lang="en-US" altLang="zh-CN" b="0">
                <a:solidFill>
                  <a:srgbClr val="000000"/>
                </a:solidFill>
                <a:latin typeface="方正北魏楷书简体" pitchFamily="65" charset="-122"/>
                <a:ea typeface="方正北魏楷书简体" pitchFamily="65" charset="-122"/>
              </a:rPr>
              <a:t>0.2 cm</a:t>
            </a:r>
            <a:r>
              <a:rPr lang="zh-CN" altLang="zh-CN" b="0">
                <a:solidFill>
                  <a:srgbClr val="000000"/>
                </a:solidFill>
                <a:latin typeface="方正北魏楷书简体" pitchFamily="65" charset="-122"/>
                <a:ea typeface="方正北魏楷书简体" pitchFamily="65" charset="-122"/>
              </a:rPr>
              <a:t>，则点燃后蜡烛长度</a:t>
            </a:r>
            <a:r>
              <a:rPr lang="en-US" altLang="zh-CN" b="0" i="1">
                <a:solidFill>
                  <a:srgbClr val="000000"/>
                </a:solidFill>
                <a:latin typeface="方正北魏楷书简体" pitchFamily="65" charset="-122"/>
                <a:ea typeface="方正北魏楷书简体" pitchFamily="65" charset="-122"/>
              </a:rPr>
              <a:t>y</a:t>
            </a:r>
            <a:r>
              <a:rPr lang="en-US" altLang="zh-CN" b="0">
                <a:solidFill>
                  <a:srgbClr val="000000"/>
                </a:solidFill>
                <a:latin typeface="方正北魏楷书简体" pitchFamily="65" charset="-122"/>
                <a:ea typeface="方正北魏楷书简体" pitchFamily="65" charset="-122"/>
              </a:rPr>
              <a:t>(cm)</a:t>
            </a:r>
            <a:r>
              <a:rPr lang="zh-CN" altLang="zh-CN" b="0">
                <a:solidFill>
                  <a:srgbClr val="000000"/>
                </a:solidFill>
                <a:latin typeface="方正北魏楷书简体" pitchFamily="65" charset="-122"/>
                <a:ea typeface="方正北魏楷书简体" pitchFamily="65" charset="-122"/>
              </a:rPr>
              <a:t>随点燃时间</a:t>
            </a:r>
            <a:r>
              <a:rPr lang="en-US" altLang="zh-CN" b="0" i="1">
                <a:solidFill>
                  <a:srgbClr val="000000"/>
                </a:solidFill>
                <a:latin typeface="方正北魏楷书简体" pitchFamily="65" charset="-122"/>
                <a:ea typeface="方正北魏楷书简体" pitchFamily="65" charset="-122"/>
              </a:rPr>
              <a:t>x</a:t>
            </a:r>
            <a:r>
              <a:rPr lang="en-US" altLang="zh-CN" b="0">
                <a:solidFill>
                  <a:srgbClr val="000000"/>
                </a:solidFill>
                <a:latin typeface="方正北魏楷书简体" pitchFamily="65" charset="-122"/>
                <a:ea typeface="方正北魏楷书简体" pitchFamily="65" charset="-122"/>
              </a:rPr>
              <a:t>(min)</a:t>
            </a:r>
            <a:r>
              <a:rPr lang="zh-CN" altLang="zh-CN" b="0">
                <a:solidFill>
                  <a:srgbClr val="000000"/>
                </a:solidFill>
                <a:latin typeface="方正北魏楷书简体" pitchFamily="65" charset="-122"/>
                <a:ea typeface="方正北魏楷书简体" pitchFamily="65" charset="-122"/>
              </a:rPr>
              <a:t>而变化的函数关系式为</a:t>
            </a:r>
            <a:r>
              <a:rPr lang="en-US" altLang="zh-CN" b="0">
                <a:solidFill>
                  <a:srgbClr val="000000"/>
                </a:solidFill>
                <a:latin typeface="方正北魏楷书简体" pitchFamily="65" charset="-122"/>
                <a:ea typeface="方正北魏楷书简体" pitchFamily="65" charset="-122"/>
              </a:rPr>
              <a:t>_____________</a:t>
            </a:r>
            <a:r>
              <a:rPr lang="zh-CN" altLang="zh-CN" b="0">
                <a:solidFill>
                  <a:srgbClr val="000000"/>
                </a:solidFill>
                <a:latin typeface="方正北魏楷书简体" pitchFamily="65" charset="-122"/>
                <a:ea typeface="方正北魏楷书简体" pitchFamily="65" charset="-122"/>
              </a:rPr>
              <a:t>，自变量</a:t>
            </a:r>
            <a:r>
              <a:rPr lang="en-US" altLang="zh-CN" b="0" i="1">
                <a:solidFill>
                  <a:srgbClr val="000000"/>
                </a:solidFill>
                <a:latin typeface="方正北魏楷书简体" pitchFamily="65" charset="-122"/>
                <a:ea typeface="方正北魏楷书简体" pitchFamily="65" charset="-122"/>
              </a:rPr>
              <a:t>x</a:t>
            </a:r>
            <a:r>
              <a:rPr lang="zh-CN" altLang="zh-CN" b="0">
                <a:solidFill>
                  <a:srgbClr val="000000"/>
                </a:solidFill>
                <a:latin typeface="方正北魏楷书简体" pitchFamily="65" charset="-122"/>
                <a:ea typeface="方正北魏楷书简体" pitchFamily="65" charset="-122"/>
              </a:rPr>
              <a:t>的取值范围是</a:t>
            </a:r>
            <a:r>
              <a:rPr lang="en-US" altLang="zh-CN" b="0">
                <a:solidFill>
                  <a:srgbClr val="000000"/>
                </a:solidFill>
                <a:latin typeface="方正北魏楷书简体" pitchFamily="65" charset="-122"/>
                <a:ea typeface="方正北魏楷书简体" pitchFamily="65" charset="-122"/>
              </a:rPr>
              <a:t>___________</a:t>
            </a:r>
            <a:r>
              <a:rPr lang="zh-CN" altLang="zh-CN" b="0">
                <a:solidFill>
                  <a:srgbClr val="000000"/>
                </a:solidFill>
                <a:latin typeface="方正北魏楷书简体" pitchFamily="65" charset="-122"/>
                <a:ea typeface="方正北魏楷书简体" pitchFamily="65" charset="-122"/>
              </a:rPr>
              <a:t>．</a:t>
            </a:r>
            <a:endParaRPr lang="zh-CN" altLang="zh-CN" sz="1000" b="0">
              <a:latin typeface="方正北魏楷书简体" pitchFamily="65" charset="-122"/>
              <a:ea typeface="方正北魏楷书简体" pitchFamily="65" charset="-122"/>
            </a:endParaRPr>
          </a:p>
        </p:txBody>
      </p:sp>
      <p:sp>
        <p:nvSpPr>
          <p:cNvPr id="20" name="Rectangle 16"/>
          <p:cNvSpPr>
            <a:spLocks noChangeArrowheads="1"/>
          </p:cNvSpPr>
          <p:nvPr/>
        </p:nvSpPr>
        <p:spPr bwMode="auto">
          <a:xfrm>
            <a:off x="7362560" y="3570552"/>
            <a:ext cx="1785937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SzTx/>
              <a:defRPr sz="2400" b="1" kern="12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SzTx/>
              <a:defRPr sz="2400" b="1" kern="12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SzTx/>
              <a:defRPr sz="2400" b="1" kern="12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SzTx/>
              <a:defRPr sz="2400" b="1" kern="12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SzTx/>
              <a:defRPr sz="2400" b="1" kern="12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9pPr>
          </a:lstStyle>
          <a:p>
            <a:r>
              <a:rPr lang="en-US" altLang="zh-CN" b="0" i="1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y</a:t>
            </a:r>
            <a:r>
              <a:rPr lang="zh-CN" altLang="zh-CN" b="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＝</a:t>
            </a:r>
            <a:r>
              <a:rPr lang="en-US" altLang="zh-CN" b="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10</a:t>
            </a:r>
            <a:r>
              <a:rPr lang="zh-CN" altLang="zh-CN" b="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－</a:t>
            </a:r>
            <a:r>
              <a:rPr lang="en-US" altLang="zh-CN" b="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0.2</a:t>
            </a:r>
            <a:r>
              <a:rPr lang="en-US" altLang="zh-CN" b="0" i="1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x</a:t>
            </a:r>
            <a:endParaRPr lang="zh-CN" altLang="zh-CN" sz="1000" b="0">
              <a:solidFill>
                <a:srgbClr val="FF0000"/>
              </a:solidFill>
              <a:latin typeface="方正北魏楷书简体" pitchFamily="65" charset="-122"/>
              <a:ea typeface="方正北魏楷书简体" pitchFamily="65" charset="-122"/>
            </a:endParaRPr>
          </a:p>
        </p:txBody>
      </p:sp>
      <p:sp>
        <p:nvSpPr>
          <p:cNvPr id="21" name="Rectangle 16"/>
          <p:cNvSpPr>
            <a:spLocks noChangeArrowheads="1"/>
          </p:cNvSpPr>
          <p:nvPr/>
        </p:nvSpPr>
        <p:spPr bwMode="auto">
          <a:xfrm>
            <a:off x="3117850" y="4075377"/>
            <a:ext cx="1419225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SzTx/>
              <a:defRPr sz="2400" b="1" kern="12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SzTx/>
              <a:defRPr sz="2400" b="1" kern="12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SzTx/>
              <a:defRPr sz="2400" b="1" kern="12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SzTx/>
              <a:defRPr sz="2400" b="1" kern="12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SzTx/>
              <a:defRPr sz="2400" b="1" kern="12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9pPr>
          </a:lstStyle>
          <a:p>
            <a:r>
              <a:rPr lang="en-US" altLang="zh-CN" b="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0≤</a:t>
            </a:r>
            <a:r>
              <a:rPr lang="en-US" altLang="zh-CN" b="0" i="1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x</a:t>
            </a:r>
            <a:r>
              <a:rPr lang="en-US" altLang="zh-CN" b="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≤50</a:t>
            </a:r>
            <a:endParaRPr lang="zh-CN" altLang="zh-CN" sz="1000" b="0">
              <a:solidFill>
                <a:srgbClr val="FF0000"/>
              </a:solidFill>
              <a:latin typeface="方正北魏楷书简体" pitchFamily="65" charset="-122"/>
              <a:ea typeface="方正北魏楷书简体" pitchFamily="65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-文本框 6"/>
          <p:cNvSpPr txBox="1"/>
          <p:nvPr>
            <p:custDataLst>
              <p:tags r:id="rId1"/>
            </p:custDataLst>
          </p:nvPr>
        </p:nvSpPr>
        <p:spPr>
          <a:xfrm>
            <a:off x="5316756" y="643686"/>
            <a:ext cx="21926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课堂练习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062027" y="646875"/>
            <a:ext cx="509458" cy="581586"/>
          </a:xfrm>
          <a:prstGeom prst="rect">
            <a:avLst/>
          </a:prstGeom>
        </p:spPr>
      </p:pic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1437504" y="1632898"/>
            <a:ext cx="9438477" cy="2012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SzTx/>
              <a:defRPr sz="2400" b="1" kern="12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SzTx/>
              <a:defRPr sz="2400" b="1" kern="12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SzTx/>
              <a:defRPr sz="2400" b="1" kern="12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SzTx/>
              <a:defRPr sz="2400" b="1" kern="12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SzTx/>
              <a:defRPr sz="2400" b="1" kern="12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b="0" smtClean="0">
                <a:solidFill>
                  <a:srgbClr val="000000"/>
                </a:solidFill>
                <a:latin typeface="方正北魏楷书简体" pitchFamily="65" charset="-122"/>
                <a:ea typeface="方正北魏楷书简体" pitchFamily="65" charset="-122"/>
              </a:rPr>
              <a:t>5</a:t>
            </a:r>
            <a:r>
              <a:rPr lang="zh-CN" altLang="zh-CN" b="0" smtClean="0">
                <a:solidFill>
                  <a:srgbClr val="000000"/>
                </a:solidFill>
                <a:latin typeface="方正北魏楷书简体" pitchFamily="65" charset="-122"/>
                <a:ea typeface="方正北魏楷书简体" pitchFamily="65" charset="-122"/>
              </a:rPr>
              <a:t>．</a:t>
            </a:r>
            <a:r>
              <a:rPr lang="zh-CN" altLang="zh-CN" b="0">
                <a:solidFill>
                  <a:srgbClr val="000000"/>
                </a:solidFill>
                <a:latin typeface="方正北魏楷书简体" pitchFamily="65" charset="-122"/>
                <a:ea typeface="方正北魏楷书简体" pitchFamily="65" charset="-122"/>
              </a:rPr>
              <a:t>写出下列各题中</a:t>
            </a:r>
            <a:r>
              <a:rPr lang="en-US" altLang="zh-CN" b="0" i="1">
                <a:solidFill>
                  <a:srgbClr val="000000"/>
                </a:solidFill>
                <a:latin typeface="方正北魏楷书简体" pitchFamily="65" charset="-122"/>
                <a:ea typeface="方正北魏楷书简体" pitchFamily="65" charset="-122"/>
              </a:rPr>
              <a:t>y</a:t>
            </a:r>
            <a:r>
              <a:rPr lang="zh-CN" altLang="zh-CN" b="0">
                <a:solidFill>
                  <a:srgbClr val="000000"/>
                </a:solidFill>
                <a:latin typeface="方正北魏楷书简体" pitchFamily="65" charset="-122"/>
                <a:ea typeface="方正北魏楷书简体" pitchFamily="65" charset="-122"/>
              </a:rPr>
              <a:t>与</a:t>
            </a:r>
            <a:r>
              <a:rPr lang="en-US" altLang="zh-CN" b="0" i="1">
                <a:solidFill>
                  <a:srgbClr val="000000"/>
                </a:solidFill>
                <a:latin typeface="方正北魏楷书简体" pitchFamily="65" charset="-122"/>
                <a:ea typeface="方正北魏楷书简体" pitchFamily="65" charset="-122"/>
              </a:rPr>
              <a:t>x</a:t>
            </a:r>
            <a:r>
              <a:rPr lang="zh-CN" altLang="zh-CN" b="0">
                <a:solidFill>
                  <a:srgbClr val="000000"/>
                </a:solidFill>
                <a:latin typeface="方正北魏楷书简体" pitchFamily="65" charset="-122"/>
                <a:ea typeface="方正北魏楷书简体" pitchFamily="65" charset="-122"/>
              </a:rPr>
              <a:t>之间的关系式，并判断</a:t>
            </a:r>
            <a:r>
              <a:rPr lang="en-US" altLang="zh-CN" b="0" i="1">
                <a:solidFill>
                  <a:srgbClr val="000000"/>
                </a:solidFill>
                <a:latin typeface="方正北魏楷书简体" pitchFamily="65" charset="-122"/>
                <a:ea typeface="方正北魏楷书简体" pitchFamily="65" charset="-122"/>
              </a:rPr>
              <a:t>y</a:t>
            </a:r>
            <a:r>
              <a:rPr lang="zh-CN" altLang="zh-CN" b="0">
                <a:solidFill>
                  <a:srgbClr val="000000"/>
                </a:solidFill>
                <a:latin typeface="方正北魏楷书简体" pitchFamily="65" charset="-122"/>
                <a:ea typeface="方正北魏楷书简体" pitchFamily="65" charset="-122"/>
              </a:rPr>
              <a:t>是否为</a:t>
            </a:r>
            <a:r>
              <a:rPr lang="en-US" altLang="zh-CN" b="0" i="1">
                <a:solidFill>
                  <a:srgbClr val="000000"/>
                </a:solidFill>
                <a:latin typeface="方正北魏楷书简体" pitchFamily="65" charset="-122"/>
                <a:ea typeface="方正北魏楷书简体" pitchFamily="65" charset="-122"/>
              </a:rPr>
              <a:t>x</a:t>
            </a:r>
            <a:r>
              <a:rPr lang="zh-CN" altLang="zh-CN" b="0">
                <a:solidFill>
                  <a:srgbClr val="000000"/>
                </a:solidFill>
                <a:latin typeface="方正北魏楷书简体" pitchFamily="65" charset="-122"/>
                <a:ea typeface="方正北魏楷书简体" pitchFamily="65" charset="-122"/>
              </a:rPr>
              <a:t>的一次函数？若是，请写出</a:t>
            </a:r>
            <a:r>
              <a:rPr lang="en-US" altLang="zh-CN" b="0" i="1">
                <a:solidFill>
                  <a:srgbClr val="000000"/>
                </a:solidFill>
                <a:latin typeface="方正北魏楷书简体" pitchFamily="65" charset="-122"/>
                <a:ea typeface="方正北魏楷书简体" pitchFamily="65" charset="-122"/>
              </a:rPr>
              <a:t>k</a:t>
            </a:r>
            <a:r>
              <a:rPr lang="zh-CN" altLang="zh-CN" b="0">
                <a:solidFill>
                  <a:srgbClr val="000000"/>
                </a:solidFill>
                <a:latin typeface="方正北魏楷书简体" pitchFamily="65" charset="-122"/>
                <a:ea typeface="方正北魏楷书简体" pitchFamily="65" charset="-122"/>
              </a:rPr>
              <a:t>与</a:t>
            </a:r>
            <a:r>
              <a:rPr lang="en-US" altLang="zh-CN" b="0" i="1">
                <a:solidFill>
                  <a:srgbClr val="000000"/>
                </a:solidFill>
                <a:latin typeface="方正北魏楷书简体" pitchFamily="65" charset="-122"/>
                <a:ea typeface="方正北魏楷书简体" pitchFamily="65" charset="-122"/>
              </a:rPr>
              <a:t>b</a:t>
            </a:r>
            <a:r>
              <a:rPr lang="zh-CN" altLang="zh-CN" b="0">
                <a:solidFill>
                  <a:srgbClr val="000000"/>
                </a:solidFill>
                <a:latin typeface="方正北魏楷书简体" pitchFamily="65" charset="-122"/>
                <a:ea typeface="方正北魏楷书简体" pitchFamily="65" charset="-122"/>
              </a:rPr>
              <a:t>的值．</a:t>
            </a:r>
            <a:endParaRPr lang="zh-CN" altLang="zh-CN" b="0">
              <a:latin typeface="方正北魏楷书简体" pitchFamily="65" charset="-122"/>
              <a:ea typeface="方正北魏楷书简体" pitchFamily="65" charset="-122"/>
            </a:endParaRPr>
          </a:p>
          <a:p>
            <a:pPr>
              <a:lnSpc>
                <a:spcPct val="130000"/>
              </a:lnSpc>
            </a:pPr>
            <a:r>
              <a:rPr lang="en-US" altLang="zh-CN" b="0">
                <a:solidFill>
                  <a:srgbClr val="000000"/>
                </a:solidFill>
                <a:latin typeface="方正北魏楷书简体" pitchFamily="65" charset="-122"/>
                <a:ea typeface="方正北魏楷书简体" pitchFamily="65" charset="-122"/>
              </a:rPr>
              <a:t>(1)</a:t>
            </a:r>
            <a:r>
              <a:rPr lang="zh-CN" altLang="zh-CN" b="0">
                <a:solidFill>
                  <a:srgbClr val="000000"/>
                </a:solidFill>
                <a:latin typeface="方正北魏楷书简体" pitchFamily="65" charset="-122"/>
                <a:ea typeface="方正北魏楷书简体" pitchFamily="65" charset="-122"/>
              </a:rPr>
              <a:t>汽车以</a:t>
            </a:r>
            <a:r>
              <a:rPr lang="en-US" altLang="zh-CN" b="0">
                <a:solidFill>
                  <a:srgbClr val="000000"/>
                </a:solidFill>
                <a:latin typeface="方正北魏楷书简体" pitchFamily="65" charset="-122"/>
                <a:ea typeface="方正北魏楷书简体" pitchFamily="65" charset="-122"/>
              </a:rPr>
              <a:t>60</a:t>
            </a:r>
            <a:r>
              <a:rPr lang="zh-CN" altLang="zh-CN" b="0">
                <a:solidFill>
                  <a:srgbClr val="000000"/>
                </a:solidFill>
                <a:latin typeface="方正北魏楷书简体" pitchFamily="65" charset="-122"/>
                <a:ea typeface="方正北魏楷书简体" pitchFamily="65" charset="-122"/>
              </a:rPr>
              <a:t>千米</a:t>
            </a:r>
            <a:r>
              <a:rPr lang="en-US" altLang="zh-CN" b="0">
                <a:solidFill>
                  <a:srgbClr val="000000"/>
                </a:solidFill>
                <a:latin typeface="方正北魏楷书简体" pitchFamily="65" charset="-122"/>
                <a:ea typeface="方正北魏楷书简体" pitchFamily="65" charset="-122"/>
              </a:rPr>
              <a:t>/</a:t>
            </a:r>
            <a:r>
              <a:rPr lang="zh-CN" altLang="zh-CN" b="0">
                <a:solidFill>
                  <a:srgbClr val="000000"/>
                </a:solidFill>
                <a:latin typeface="方正北魏楷书简体" pitchFamily="65" charset="-122"/>
                <a:ea typeface="方正北魏楷书简体" pitchFamily="65" charset="-122"/>
              </a:rPr>
              <a:t>时的速度匀速行驶，行驶路程</a:t>
            </a:r>
            <a:r>
              <a:rPr lang="en-US" altLang="zh-CN" b="0" i="1">
                <a:solidFill>
                  <a:srgbClr val="000000"/>
                </a:solidFill>
                <a:latin typeface="方正北魏楷书简体" pitchFamily="65" charset="-122"/>
                <a:ea typeface="方正北魏楷书简体" pitchFamily="65" charset="-122"/>
              </a:rPr>
              <a:t>y</a:t>
            </a:r>
            <a:r>
              <a:rPr lang="en-US" altLang="zh-CN" b="0">
                <a:solidFill>
                  <a:srgbClr val="000000"/>
                </a:solidFill>
                <a:latin typeface="方正北魏楷书简体" pitchFamily="65" charset="-122"/>
                <a:ea typeface="方正北魏楷书简体" pitchFamily="65" charset="-122"/>
              </a:rPr>
              <a:t>(</a:t>
            </a:r>
            <a:r>
              <a:rPr lang="zh-CN" altLang="zh-CN" b="0">
                <a:solidFill>
                  <a:srgbClr val="000000"/>
                </a:solidFill>
                <a:latin typeface="方正北魏楷书简体" pitchFamily="65" charset="-122"/>
                <a:ea typeface="方正北魏楷书简体" pitchFamily="65" charset="-122"/>
              </a:rPr>
              <a:t>千米</a:t>
            </a:r>
            <a:r>
              <a:rPr lang="en-US" altLang="zh-CN" b="0">
                <a:solidFill>
                  <a:srgbClr val="000000"/>
                </a:solidFill>
                <a:latin typeface="方正北魏楷书简体" pitchFamily="65" charset="-122"/>
                <a:ea typeface="方正北魏楷书简体" pitchFamily="65" charset="-122"/>
              </a:rPr>
              <a:t>)</a:t>
            </a:r>
            <a:r>
              <a:rPr lang="zh-CN" altLang="zh-CN" b="0">
                <a:solidFill>
                  <a:srgbClr val="000000"/>
                </a:solidFill>
                <a:latin typeface="方正北魏楷书简体" pitchFamily="65" charset="-122"/>
                <a:ea typeface="方正北魏楷书简体" pitchFamily="65" charset="-122"/>
              </a:rPr>
              <a:t>与行驶时间</a:t>
            </a:r>
            <a:r>
              <a:rPr lang="en-US" altLang="zh-CN" b="0" i="1">
                <a:solidFill>
                  <a:srgbClr val="000000"/>
                </a:solidFill>
                <a:latin typeface="方正北魏楷书简体" pitchFamily="65" charset="-122"/>
                <a:ea typeface="方正北魏楷书简体" pitchFamily="65" charset="-122"/>
              </a:rPr>
              <a:t>x</a:t>
            </a:r>
            <a:r>
              <a:rPr lang="en-US" altLang="zh-CN" b="0">
                <a:solidFill>
                  <a:srgbClr val="000000"/>
                </a:solidFill>
                <a:latin typeface="方正北魏楷书简体" pitchFamily="65" charset="-122"/>
                <a:ea typeface="方正北魏楷书简体" pitchFamily="65" charset="-122"/>
              </a:rPr>
              <a:t>(</a:t>
            </a:r>
            <a:r>
              <a:rPr lang="zh-CN" altLang="zh-CN" b="0">
                <a:solidFill>
                  <a:srgbClr val="000000"/>
                </a:solidFill>
                <a:latin typeface="方正北魏楷书简体" pitchFamily="65" charset="-122"/>
                <a:ea typeface="方正北魏楷书简体" pitchFamily="65" charset="-122"/>
              </a:rPr>
              <a:t>时</a:t>
            </a:r>
            <a:r>
              <a:rPr lang="en-US" altLang="zh-CN" b="0">
                <a:solidFill>
                  <a:srgbClr val="000000"/>
                </a:solidFill>
                <a:latin typeface="方正北魏楷书简体" pitchFamily="65" charset="-122"/>
                <a:ea typeface="方正北魏楷书简体" pitchFamily="65" charset="-122"/>
              </a:rPr>
              <a:t>)</a:t>
            </a:r>
            <a:r>
              <a:rPr lang="zh-CN" altLang="zh-CN" b="0">
                <a:solidFill>
                  <a:srgbClr val="000000"/>
                </a:solidFill>
                <a:latin typeface="方正北魏楷书简体" pitchFamily="65" charset="-122"/>
                <a:ea typeface="方正北魏楷书简体" pitchFamily="65" charset="-122"/>
              </a:rPr>
              <a:t>之间的关系；</a:t>
            </a:r>
            <a:endParaRPr lang="zh-CN" altLang="zh-CN" b="0">
              <a:latin typeface="方正北魏楷书简体" pitchFamily="65" charset="-122"/>
              <a:ea typeface="方正北魏楷书简体" pitchFamily="65" charset="-122"/>
            </a:endParaRPr>
          </a:p>
        </p:txBody>
      </p:sp>
      <p:sp>
        <p:nvSpPr>
          <p:cNvPr id="14" name="Rectangle 16"/>
          <p:cNvSpPr>
            <a:spLocks noChangeArrowheads="1"/>
          </p:cNvSpPr>
          <p:nvPr/>
        </p:nvSpPr>
        <p:spPr bwMode="auto">
          <a:xfrm>
            <a:off x="1719182" y="3645757"/>
            <a:ext cx="6250429" cy="586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SzTx/>
              <a:defRPr sz="2400" b="1" kern="12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SzTx/>
              <a:defRPr sz="2400" b="1" kern="12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SzTx/>
              <a:defRPr sz="2400" b="1" kern="12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SzTx/>
              <a:defRPr sz="2400" b="1" kern="12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SzTx/>
              <a:defRPr sz="2400" b="1" kern="12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zh-CN" b="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解：</a:t>
            </a:r>
            <a:r>
              <a:rPr lang="en-US" altLang="zh-CN" b="0" i="1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y</a:t>
            </a:r>
            <a:r>
              <a:rPr lang="zh-CN" altLang="zh-CN" b="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＝</a:t>
            </a:r>
            <a:r>
              <a:rPr lang="en-US" altLang="zh-CN" b="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60</a:t>
            </a:r>
            <a:r>
              <a:rPr lang="en-US" altLang="zh-CN" b="0" i="1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x</a:t>
            </a:r>
            <a:r>
              <a:rPr lang="zh-CN" altLang="zh-CN" b="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，</a:t>
            </a:r>
            <a:r>
              <a:rPr lang="en-US" altLang="zh-CN" b="0" i="1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y</a:t>
            </a:r>
            <a:r>
              <a:rPr lang="zh-CN" altLang="zh-CN" b="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是</a:t>
            </a:r>
            <a:r>
              <a:rPr lang="en-US" altLang="zh-CN" b="0" i="1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x</a:t>
            </a:r>
            <a:r>
              <a:rPr lang="zh-CN" altLang="zh-CN" b="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的一次函数，</a:t>
            </a:r>
            <a:r>
              <a:rPr lang="en-US" altLang="zh-CN" b="0" i="1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k</a:t>
            </a:r>
            <a:r>
              <a:rPr lang="zh-CN" altLang="zh-CN" b="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为</a:t>
            </a:r>
            <a:r>
              <a:rPr lang="en-US" altLang="zh-CN" b="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60</a:t>
            </a:r>
            <a:r>
              <a:rPr lang="zh-CN" altLang="zh-CN" b="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，</a:t>
            </a:r>
            <a:r>
              <a:rPr lang="en-US" altLang="zh-CN" b="0" i="1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b</a:t>
            </a:r>
            <a:r>
              <a:rPr lang="zh-CN" altLang="zh-CN" b="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为</a:t>
            </a:r>
            <a:r>
              <a:rPr lang="en-US" altLang="zh-CN" b="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0.</a:t>
            </a:r>
            <a:endParaRPr lang="zh-CN" altLang="zh-CN" b="0">
              <a:solidFill>
                <a:srgbClr val="FF0000"/>
              </a:solidFill>
              <a:latin typeface="方正北魏楷书简体" pitchFamily="65" charset="-122"/>
              <a:ea typeface="方正北魏楷书简体" pitchFamily="65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-文本框 6"/>
          <p:cNvSpPr txBox="1"/>
          <p:nvPr>
            <p:custDataLst>
              <p:tags r:id="rId1"/>
            </p:custDataLst>
          </p:nvPr>
        </p:nvSpPr>
        <p:spPr>
          <a:xfrm>
            <a:off x="5127142" y="643685"/>
            <a:ext cx="21926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课堂练习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872413" y="646874"/>
            <a:ext cx="509458" cy="581586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9686260" y="4332778"/>
            <a:ext cx="2032462" cy="2032462"/>
          </a:xfrm>
          <a:prstGeom prst="rect">
            <a:avLst/>
          </a:prstGeom>
        </p:spPr>
      </p:pic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1305847" y="1425575"/>
            <a:ext cx="1000044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SzTx/>
              <a:defRPr sz="2400" b="1" kern="12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SzTx/>
              <a:defRPr sz="2400" b="1" kern="12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SzTx/>
              <a:defRPr sz="2400" b="1" kern="12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SzTx/>
              <a:defRPr sz="2400" b="1" kern="12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SzTx/>
              <a:defRPr sz="2400" b="1" kern="12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b="0">
                <a:solidFill>
                  <a:srgbClr val="000000"/>
                </a:solidFill>
                <a:latin typeface="方正北魏楷书简体" pitchFamily="65" charset="-122"/>
                <a:ea typeface="方正北魏楷书简体" pitchFamily="65" charset="-122"/>
              </a:rPr>
              <a:t>(2)</a:t>
            </a:r>
            <a:r>
              <a:rPr lang="zh-CN" altLang="zh-CN" b="0">
                <a:solidFill>
                  <a:srgbClr val="000000"/>
                </a:solidFill>
                <a:latin typeface="方正北魏楷书简体" pitchFamily="65" charset="-122"/>
                <a:ea typeface="方正北魏楷书简体" pitchFamily="65" charset="-122"/>
              </a:rPr>
              <a:t>仓库内有粉笔</a:t>
            </a:r>
            <a:r>
              <a:rPr lang="en-US" altLang="zh-CN" b="0">
                <a:solidFill>
                  <a:srgbClr val="000000"/>
                </a:solidFill>
                <a:latin typeface="方正北魏楷书简体" pitchFamily="65" charset="-122"/>
                <a:ea typeface="方正北魏楷书简体" pitchFamily="65" charset="-122"/>
              </a:rPr>
              <a:t>400</a:t>
            </a:r>
            <a:r>
              <a:rPr lang="zh-CN" altLang="zh-CN" b="0">
                <a:solidFill>
                  <a:srgbClr val="000000"/>
                </a:solidFill>
                <a:latin typeface="方正北魏楷书简体" pitchFamily="65" charset="-122"/>
                <a:ea typeface="方正北魏楷书简体" pitchFamily="65" charset="-122"/>
              </a:rPr>
              <a:t>盒，如果每星期领出</a:t>
            </a:r>
            <a:r>
              <a:rPr lang="en-US" altLang="zh-CN" b="0">
                <a:solidFill>
                  <a:srgbClr val="000000"/>
                </a:solidFill>
                <a:latin typeface="方正北魏楷书简体" pitchFamily="65" charset="-122"/>
                <a:ea typeface="方正北魏楷书简体" pitchFamily="65" charset="-122"/>
              </a:rPr>
              <a:t>36</a:t>
            </a:r>
            <a:r>
              <a:rPr lang="zh-CN" altLang="zh-CN" b="0">
                <a:solidFill>
                  <a:srgbClr val="000000"/>
                </a:solidFill>
                <a:latin typeface="方正北魏楷书简体" pitchFamily="65" charset="-122"/>
                <a:ea typeface="方正北魏楷书简体" pitchFamily="65" charset="-122"/>
              </a:rPr>
              <a:t>盒，仓库内余下的粉笔盒数</a:t>
            </a:r>
            <a:r>
              <a:rPr lang="en-US" altLang="zh-CN" b="0" i="1">
                <a:solidFill>
                  <a:srgbClr val="000000"/>
                </a:solidFill>
                <a:latin typeface="方正北魏楷书简体" pitchFamily="65" charset="-122"/>
                <a:ea typeface="方正北魏楷书简体" pitchFamily="65" charset="-122"/>
              </a:rPr>
              <a:t>y</a:t>
            </a:r>
            <a:r>
              <a:rPr lang="zh-CN" altLang="zh-CN" b="0">
                <a:solidFill>
                  <a:srgbClr val="000000"/>
                </a:solidFill>
                <a:latin typeface="方正北魏楷书简体" pitchFamily="65" charset="-122"/>
                <a:ea typeface="方正北魏楷书简体" pitchFamily="65" charset="-122"/>
              </a:rPr>
              <a:t>与星期数</a:t>
            </a:r>
            <a:r>
              <a:rPr lang="en-US" altLang="zh-CN" b="0" i="1">
                <a:solidFill>
                  <a:srgbClr val="000000"/>
                </a:solidFill>
                <a:latin typeface="方正北魏楷书简体" pitchFamily="65" charset="-122"/>
                <a:ea typeface="方正北魏楷书简体" pitchFamily="65" charset="-122"/>
              </a:rPr>
              <a:t>x</a:t>
            </a:r>
            <a:r>
              <a:rPr lang="zh-CN" altLang="zh-CN" b="0">
                <a:solidFill>
                  <a:srgbClr val="000000"/>
                </a:solidFill>
                <a:latin typeface="方正北魏楷书简体" pitchFamily="65" charset="-122"/>
                <a:ea typeface="方正北魏楷书简体" pitchFamily="65" charset="-122"/>
              </a:rPr>
              <a:t>之间的关系；</a:t>
            </a:r>
            <a:endParaRPr lang="zh-CN" altLang="zh-CN" sz="1000" b="0">
              <a:latin typeface="方正北魏楷书简体" pitchFamily="65" charset="-122"/>
              <a:ea typeface="方正北魏楷书简体" pitchFamily="65" charset="-122"/>
            </a:endParaRP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1314314" y="3433763"/>
            <a:ext cx="9515082" cy="1140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SzTx/>
              <a:defRPr sz="2400" b="1" kern="12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SzTx/>
              <a:defRPr sz="2400" b="1" kern="12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SzTx/>
              <a:defRPr sz="2400" b="1" kern="12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SzTx/>
              <a:defRPr sz="2400" b="1" kern="12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SzTx/>
              <a:defRPr sz="2400" b="1" kern="12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b="0">
                <a:solidFill>
                  <a:srgbClr val="000000"/>
                </a:solidFill>
                <a:latin typeface="方正北魏楷书简体" pitchFamily="65" charset="-122"/>
                <a:ea typeface="方正北魏楷书简体" pitchFamily="65" charset="-122"/>
              </a:rPr>
              <a:t>(3)</a:t>
            </a:r>
            <a:r>
              <a:rPr lang="zh-CN" altLang="zh-CN" b="0">
                <a:solidFill>
                  <a:srgbClr val="000000"/>
                </a:solidFill>
                <a:latin typeface="方正北魏楷书简体" pitchFamily="65" charset="-122"/>
                <a:ea typeface="方正北魏楷书简体" pitchFamily="65" charset="-122"/>
              </a:rPr>
              <a:t>一棵树现在高</a:t>
            </a:r>
            <a:r>
              <a:rPr lang="en-US" altLang="zh-CN" b="0">
                <a:solidFill>
                  <a:srgbClr val="000000"/>
                </a:solidFill>
                <a:latin typeface="方正北魏楷书简体" pitchFamily="65" charset="-122"/>
                <a:ea typeface="方正北魏楷书简体" pitchFamily="65" charset="-122"/>
              </a:rPr>
              <a:t>50</a:t>
            </a:r>
            <a:r>
              <a:rPr lang="zh-CN" altLang="zh-CN" b="0">
                <a:solidFill>
                  <a:srgbClr val="000000"/>
                </a:solidFill>
                <a:latin typeface="方正北魏楷书简体" pitchFamily="65" charset="-122"/>
                <a:ea typeface="方正北魏楷书简体" pitchFamily="65" charset="-122"/>
              </a:rPr>
              <a:t>厘米，若每个月长高</a:t>
            </a:r>
            <a:r>
              <a:rPr lang="en-US" altLang="zh-CN" b="0">
                <a:solidFill>
                  <a:srgbClr val="000000"/>
                </a:solidFill>
                <a:latin typeface="方正北魏楷书简体" pitchFamily="65" charset="-122"/>
                <a:ea typeface="方正北魏楷书简体" pitchFamily="65" charset="-122"/>
              </a:rPr>
              <a:t>2</a:t>
            </a:r>
            <a:r>
              <a:rPr lang="zh-CN" altLang="zh-CN" b="0">
                <a:solidFill>
                  <a:srgbClr val="000000"/>
                </a:solidFill>
                <a:latin typeface="方正北魏楷书简体" pitchFamily="65" charset="-122"/>
                <a:ea typeface="方正北魏楷书简体" pitchFamily="65" charset="-122"/>
              </a:rPr>
              <a:t>厘米，</a:t>
            </a:r>
            <a:r>
              <a:rPr lang="en-US" altLang="zh-CN" b="0" i="1">
                <a:solidFill>
                  <a:srgbClr val="000000"/>
                </a:solidFill>
                <a:latin typeface="方正北魏楷书简体" pitchFamily="65" charset="-122"/>
                <a:ea typeface="方正北魏楷书简体" pitchFamily="65" charset="-122"/>
              </a:rPr>
              <a:t>x</a:t>
            </a:r>
            <a:r>
              <a:rPr lang="zh-CN" altLang="zh-CN" b="0">
                <a:solidFill>
                  <a:srgbClr val="000000"/>
                </a:solidFill>
                <a:latin typeface="方正北魏楷书简体" pitchFamily="65" charset="-122"/>
                <a:ea typeface="方正北魏楷书简体" pitchFamily="65" charset="-122"/>
              </a:rPr>
              <a:t>个月后这棵树的高度为</a:t>
            </a:r>
            <a:r>
              <a:rPr lang="en-US" altLang="zh-CN" b="0" i="1">
                <a:solidFill>
                  <a:srgbClr val="000000"/>
                </a:solidFill>
                <a:latin typeface="方正北魏楷书简体" pitchFamily="65" charset="-122"/>
                <a:ea typeface="方正北魏楷书简体" pitchFamily="65" charset="-122"/>
              </a:rPr>
              <a:t>y</a:t>
            </a:r>
            <a:r>
              <a:rPr lang="zh-CN" altLang="zh-CN" b="0">
                <a:solidFill>
                  <a:srgbClr val="000000"/>
                </a:solidFill>
                <a:latin typeface="方正北魏楷书简体" pitchFamily="65" charset="-122"/>
                <a:ea typeface="方正北魏楷书简体" pitchFamily="65" charset="-122"/>
              </a:rPr>
              <a:t>厘米．</a:t>
            </a:r>
            <a:endParaRPr lang="zh-CN" altLang="zh-CN" sz="1000" b="0">
              <a:latin typeface="方正北魏楷书简体" pitchFamily="65" charset="-122"/>
              <a:ea typeface="方正北魏楷书简体" pitchFamily="65" charset="-122"/>
            </a:endParaRPr>
          </a:p>
        </p:txBody>
      </p:sp>
      <p:sp>
        <p:nvSpPr>
          <p:cNvPr id="11" name="Rectangle 16"/>
          <p:cNvSpPr>
            <a:spLocks noChangeArrowheads="1"/>
          </p:cNvSpPr>
          <p:nvPr/>
        </p:nvSpPr>
        <p:spPr bwMode="auto">
          <a:xfrm>
            <a:off x="1923366" y="2728324"/>
            <a:ext cx="7263527" cy="586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SzTx/>
              <a:defRPr sz="2400" b="1" kern="12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SzTx/>
              <a:defRPr sz="2400" b="1" kern="12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SzTx/>
              <a:defRPr sz="2400" b="1" kern="12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SzTx/>
              <a:defRPr sz="2400" b="1" kern="12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SzTx/>
              <a:defRPr sz="2400" b="1" kern="12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b="0" i="1" smtClean="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y</a:t>
            </a:r>
            <a:r>
              <a:rPr lang="zh-CN" altLang="zh-CN" b="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＝－</a:t>
            </a:r>
            <a:r>
              <a:rPr lang="en-US" altLang="zh-CN" b="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36</a:t>
            </a:r>
            <a:r>
              <a:rPr lang="en-US" altLang="zh-CN" b="0" i="1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x</a:t>
            </a:r>
            <a:r>
              <a:rPr lang="zh-CN" altLang="zh-CN" b="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＋</a:t>
            </a:r>
            <a:r>
              <a:rPr lang="en-US" altLang="zh-CN" b="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400</a:t>
            </a:r>
            <a:r>
              <a:rPr lang="zh-CN" altLang="zh-CN" b="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，</a:t>
            </a:r>
            <a:r>
              <a:rPr lang="en-US" altLang="zh-CN" b="0" i="1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y</a:t>
            </a:r>
            <a:r>
              <a:rPr lang="zh-CN" altLang="zh-CN" b="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是</a:t>
            </a:r>
            <a:r>
              <a:rPr lang="en-US" altLang="zh-CN" b="0" i="1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x</a:t>
            </a:r>
            <a:r>
              <a:rPr lang="zh-CN" altLang="zh-CN" b="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的一次函数，</a:t>
            </a:r>
            <a:r>
              <a:rPr lang="en-US" altLang="zh-CN" b="0" i="1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k</a:t>
            </a:r>
            <a:r>
              <a:rPr lang="zh-CN" altLang="zh-CN" b="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为－</a:t>
            </a:r>
            <a:r>
              <a:rPr lang="en-US" altLang="zh-CN" b="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36</a:t>
            </a:r>
            <a:r>
              <a:rPr lang="zh-CN" altLang="zh-CN" b="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，</a:t>
            </a:r>
            <a:r>
              <a:rPr lang="en-US" altLang="zh-CN" b="0" i="1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b</a:t>
            </a:r>
            <a:r>
              <a:rPr lang="zh-CN" altLang="zh-CN" b="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为</a:t>
            </a:r>
            <a:r>
              <a:rPr lang="en-US" altLang="zh-CN" b="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400.</a:t>
            </a:r>
            <a:endParaRPr lang="zh-CN" altLang="zh-CN" sz="1000" b="0">
              <a:solidFill>
                <a:srgbClr val="FF0000"/>
              </a:solidFill>
              <a:latin typeface="方正北魏楷书简体" pitchFamily="65" charset="-122"/>
              <a:ea typeface="方正北魏楷书简体" pitchFamily="65" charset="-122"/>
            </a:endParaRPr>
          </a:p>
        </p:txBody>
      </p:sp>
      <p:sp>
        <p:nvSpPr>
          <p:cNvPr id="12" name="Rectangle 16"/>
          <p:cNvSpPr>
            <a:spLocks noChangeArrowheads="1"/>
          </p:cNvSpPr>
          <p:nvPr/>
        </p:nvSpPr>
        <p:spPr bwMode="auto">
          <a:xfrm>
            <a:off x="1923366" y="4574460"/>
            <a:ext cx="6051657" cy="586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SzTx/>
              <a:defRPr sz="2400" b="1" kern="12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SzTx/>
              <a:defRPr sz="2400" b="1" kern="12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SzTx/>
              <a:defRPr sz="2400" b="1" kern="12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SzTx/>
              <a:defRPr sz="2400" b="1" kern="12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SzTx/>
              <a:defRPr sz="2400" b="1" kern="12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b="0" i="1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y</a:t>
            </a:r>
            <a:r>
              <a:rPr lang="zh-CN" altLang="zh-CN" b="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＝</a:t>
            </a:r>
            <a:r>
              <a:rPr lang="en-US" altLang="zh-CN" b="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2</a:t>
            </a:r>
            <a:r>
              <a:rPr lang="en-US" altLang="zh-CN" b="0" i="1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x</a:t>
            </a:r>
            <a:r>
              <a:rPr lang="zh-CN" altLang="zh-CN" b="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＋</a:t>
            </a:r>
            <a:r>
              <a:rPr lang="en-US" altLang="zh-CN" b="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50</a:t>
            </a:r>
            <a:r>
              <a:rPr lang="zh-CN" altLang="zh-CN" b="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，</a:t>
            </a:r>
            <a:r>
              <a:rPr lang="en-US" altLang="zh-CN" b="0" i="1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y</a:t>
            </a:r>
            <a:r>
              <a:rPr lang="zh-CN" altLang="zh-CN" b="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是</a:t>
            </a:r>
            <a:r>
              <a:rPr lang="en-US" altLang="zh-CN" b="0" i="1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x</a:t>
            </a:r>
            <a:r>
              <a:rPr lang="zh-CN" altLang="zh-CN" b="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的一次函数，</a:t>
            </a:r>
            <a:r>
              <a:rPr lang="en-US" altLang="zh-CN" b="0" i="1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k</a:t>
            </a:r>
            <a:r>
              <a:rPr lang="zh-CN" altLang="zh-CN" b="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为</a:t>
            </a:r>
            <a:r>
              <a:rPr lang="en-US" altLang="zh-CN" b="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2</a:t>
            </a:r>
            <a:r>
              <a:rPr lang="zh-CN" altLang="zh-CN" b="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，</a:t>
            </a:r>
            <a:r>
              <a:rPr lang="en-US" altLang="zh-CN" b="0" i="1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b</a:t>
            </a:r>
            <a:r>
              <a:rPr lang="zh-CN" altLang="zh-CN" b="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为</a:t>
            </a:r>
            <a:r>
              <a:rPr lang="en-US" altLang="zh-CN" b="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50.</a:t>
            </a:r>
            <a:endParaRPr lang="zh-CN" altLang="zh-CN" sz="1000" b="0">
              <a:solidFill>
                <a:srgbClr val="FF0000"/>
              </a:solidFill>
              <a:latin typeface="方正北魏楷书简体" pitchFamily="65" charset="-122"/>
              <a:ea typeface="方正北魏楷书简体" pitchFamily="65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1351069" y="1367956"/>
            <a:ext cx="9227608" cy="1971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SzTx/>
              <a:defRPr sz="2400" b="1" kern="12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SzTx/>
              <a:defRPr sz="2400" b="1" kern="12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SzTx/>
              <a:defRPr sz="2400" b="1" kern="12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SzTx/>
              <a:defRPr sz="2400" b="1" kern="12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SzTx/>
              <a:defRPr sz="2400" b="1" kern="12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b="0" smtClean="0">
                <a:solidFill>
                  <a:srgbClr val="000000"/>
                </a:solidFill>
                <a:latin typeface="方正北魏楷书简体" pitchFamily="65" charset="-122"/>
                <a:ea typeface="方正北魏楷书简体" pitchFamily="65" charset="-122"/>
              </a:rPr>
              <a:t>6.</a:t>
            </a:r>
            <a:r>
              <a:rPr lang="zh-CN" altLang="zh-CN" b="0" smtClean="0">
                <a:solidFill>
                  <a:srgbClr val="000000"/>
                </a:solidFill>
                <a:latin typeface="方正北魏楷书简体" pitchFamily="65" charset="-122"/>
                <a:ea typeface="方正北魏楷书简体" pitchFamily="65" charset="-122"/>
              </a:rPr>
              <a:t>如</a:t>
            </a:r>
            <a:r>
              <a:rPr lang="zh-CN" altLang="zh-CN" b="0">
                <a:solidFill>
                  <a:srgbClr val="000000"/>
                </a:solidFill>
                <a:latin typeface="方正北魏楷书简体" pitchFamily="65" charset="-122"/>
                <a:ea typeface="方正北魏楷书简体" pitchFamily="65" charset="-122"/>
              </a:rPr>
              <a:t>图，在梯形</a:t>
            </a:r>
            <a:r>
              <a:rPr lang="en-US" altLang="zh-CN" b="0" i="1">
                <a:solidFill>
                  <a:srgbClr val="000000"/>
                </a:solidFill>
                <a:latin typeface="方正北魏楷书简体" pitchFamily="65" charset="-122"/>
                <a:ea typeface="方正北魏楷书简体" pitchFamily="65" charset="-122"/>
              </a:rPr>
              <a:t>ABCD</a:t>
            </a:r>
            <a:r>
              <a:rPr lang="zh-CN" altLang="zh-CN" b="0">
                <a:solidFill>
                  <a:srgbClr val="000000"/>
                </a:solidFill>
                <a:latin typeface="方正北魏楷书简体" pitchFamily="65" charset="-122"/>
                <a:ea typeface="方正北魏楷书简体" pitchFamily="65" charset="-122"/>
              </a:rPr>
              <a:t>中，</a:t>
            </a:r>
            <a:r>
              <a:rPr lang="en-US" altLang="zh-CN" b="0" i="1">
                <a:solidFill>
                  <a:srgbClr val="000000"/>
                </a:solidFill>
                <a:latin typeface="方正北魏楷书简体" pitchFamily="65" charset="-122"/>
                <a:ea typeface="方正北魏楷书简体" pitchFamily="65" charset="-122"/>
              </a:rPr>
              <a:t>AD</a:t>
            </a:r>
            <a:r>
              <a:rPr lang="zh-CN" altLang="zh-CN" b="0">
                <a:solidFill>
                  <a:srgbClr val="000000"/>
                </a:solidFill>
                <a:latin typeface="方正北魏楷书简体" pitchFamily="65" charset="-122"/>
                <a:ea typeface="方正北魏楷书简体" pitchFamily="65" charset="-122"/>
              </a:rPr>
              <a:t>∥</a:t>
            </a:r>
            <a:r>
              <a:rPr lang="en-US" altLang="zh-CN" b="0" i="1">
                <a:solidFill>
                  <a:srgbClr val="000000"/>
                </a:solidFill>
                <a:latin typeface="方正北魏楷书简体" pitchFamily="65" charset="-122"/>
                <a:ea typeface="方正北魏楷书简体" pitchFamily="65" charset="-122"/>
              </a:rPr>
              <a:t>BC</a:t>
            </a:r>
            <a:r>
              <a:rPr lang="zh-CN" altLang="zh-CN" b="0">
                <a:solidFill>
                  <a:srgbClr val="000000"/>
                </a:solidFill>
                <a:latin typeface="方正北魏楷书简体" pitchFamily="65" charset="-122"/>
                <a:ea typeface="方正北魏楷书简体" pitchFamily="65" charset="-122"/>
              </a:rPr>
              <a:t>，</a:t>
            </a:r>
            <a:r>
              <a:rPr lang="en-US" altLang="zh-CN" b="0" i="1">
                <a:solidFill>
                  <a:srgbClr val="000000"/>
                </a:solidFill>
                <a:latin typeface="方正北魏楷书简体" pitchFamily="65" charset="-122"/>
                <a:ea typeface="方正北魏楷书简体" pitchFamily="65" charset="-122"/>
              </a:rPr>
              <a:t>AD</a:t>
            </a:r>
            <a:r>
              <a:rPr lang="zh-CN" altLang="zh-CN" b="0">
                <a:solidFill>
                  <a:srgbClr val="000000"/>
                </a:solidFill>
                <a:latin typeface="方正北魏楷书简体" pitchFamily="65" charset="-122"/>
                <a:ea typeface="方正北魏楷书简体" pitchFamily="65" charset="-122"/>
              </a:rPr>
              <a:t>＝</a:t>
            </a:r>
            <a:r>
              <a:rPr lang="en-US" altLang="zh-CN" b="0">
                <a:solidFill>
                  <a:srgbClr val="000000"/>
                </a:solidFill>
                <a:latin typeface="方正北魏楷书简体" pitchFamily="65" charset="-122"/>
                <a:ea typeface="方正北魏楷书简体" pitchFamily="65" charset="-122"/>
              </a:rPr>
              <a:t>5</a:t>
            </a:r>
            <a:r>
              <a:rPr lang="zh-CN" altLang="zh-CN" b="0">
                <a:solidFill>
                  <a:srgbClr val="000000"/>
                </a:solidFill>
                <a:latin typeface="方正北魏楷书简体" pitchFamily="65" charset="-122"/>
                <a:ea typeface="方正北魏楷书简体" pitchFamily="65" charset="-122"/>
              </a:rPr>
              <a:t>，</a:t>
            </a:r>
            <a:r>
              <a:rPr lang="en-US" altLang="zh-CN" b="0" i="1">
                <a:solidFill>
                  <a:srgbClr val="000000"/>
                </a:solidFill>
                <a:latin typeface="方正北魏楷书简体" pitchFamily="65" charset="-122"/>
                <a:ea typeface="方正北魏楷书简体" pitchFamily="65" charset="-122"/>
              </a:rPr>
              <a:t>BC</a:t>
            </a:r>
            <a:r>
              <a:rPr lang="zh-CN" altLang="zh-CN" b="0">
                <a:solidFill>
                  <a:srgbClr val="000000"/>
                </a:solidFill>
                <a:latin typeface="方正北魏楷书简体" pitchFamily="65" charset="-122"/>
                <a:ea typeface="方正北魏楷书简体" pitchFamily="65" charset="-122"/>
              </a:rPr>
              <a:t>＝</a:t>
            </a:r>
            <a:r>
              <a:rPr lang="en-US" altLang="zh-CN" b="0">
                <a:solidFill>
                  <a:srgbClr val="000000"/>
                </a:solidFill>
                <a:latin typeface="方正北魏楷书简体" pitchFamily="65" charset="-122"/>
                <a:ea typeface="方正北魏楷书简体" pitchFamily="65" charset="-122"/>
              </a:rPr>
              <a:t>12</a:t>
            </a:r>
            <a:r>
              <a:rPr lang="zh-CN" altLang="zh-CN" b="0">
                <a:solidFill>
                  <a:srgbClr val="000000"/>
                </a:solidFill>
                <a:latin typeface="方正北魏楷书简体" pitchFamily="65" charset="-122"/>
                <a:ea typeface="方正北魏楷书简体" pitchFamily="65" charset="-122"/>
              </a:rPr>
              <a:t>，梯形的周长为</a:t>
            </a:r>
            <a:r>
              <a:rPr lang="en-US" altLang="zh-CN" b="0">
                <a:solidFill>
                  <a:srgbClr val="000000"/>
                </a:solidFill>
                <a:latin typeface="方正北魏楷书简体" pitchFamily="65" charset="-122"/>
                <a:ea typeface="方正北魏楷书简体" pitchFamily="65" charset="-122"/>
              </a:rPr>
              <a:t>30.</a:t>
            </a:r>
            <a:r>
              <a:rPr lang="zh-CN" altLang="zh-CN" b="0">
                <a:solidFill>
                  <a:srgbClr val="000000"/>
                </a:solidFill>
                <a:latin typeface="方正北魏楷书简体" pitchFamily="65" charset="-122"/>
                <a:ea typeface="方正北魏楷书简体" pitchFamily="65" charset="-122"/>
              </a:rPr>
              <a:t>设</a:t>
            </a:r>
            <a:r>
              <a:rPr lang="en-US" altLang="zh-CN" b="0" i="1">
                <a:solidFill>
                  <a:srgbClr val="000000"/>
                </a:solidFill>
                <a:latin typeface="方正北魏楷书简体" pitchFamily="65" charset="-122"/>
                <a:ea typeface="方正北魏楷书简体" pitchFamily="65" charset="-122"/>
              </a:rPr>
              <a:t>AB</a:t>
            </a:r>
            <a:r>
              <a:rPr lang="zh-CN" altLang="zh-CN" b="0">
                <a:solidFill>
                  <a:srgbClr val="000000"/>
                </a:solidFill>
                <a:latin typeface="方正北魏楷书简体" pitchFamily="65" charset="-122"/>
                <a:ea typeface="方正北魏楷书简体" pitchFamily="65" charset="-122"/>
              </a:rPr>
              <a:t>＝</a:t>
            </a:r>
            <a:r>
              <a:rPr lang="en-US" altLang="zh-CN" b="0" i="1">
                <a:solidFill>
                  <a:srgbClr val="000000"/>
                </a:solidFill>
                <a:latin typeface="方正北魏楷书简体" pitchFamily="65" charset="-122"/>
                <a:ea typeface="方正北魏楷书简体" pitchFamily="65" charset="-122"/>
              </a:rPr>
              <a:t>y</a:t>
            </a:r>
            <a:r>
              <a:rPr lang="zh-CN" altLang="zh-CN" b="0">
                <a:solidFill>
                  <a:srgbClr val="000000"/>
                </a:solidFill>
                <a:latin typeface="方正北魏楷书简体" pitchFamily="65" charset="-122"/>
                <a:ea typeface="方正北魏楷书简体" pitchFamily="65" charset="-122"/>
              </a:rPr>
              <a:t>，</a:t>
            </a:r>
            <a:r>
              <a:rPr lang="en-US" altLang="zh-CN" b="0" i="1">
                <a:solidFill>
                  <a:srgbClr val="000000"/>
                </a:solidFill>
                <a:latin typeface="方正北魏楷书简体" pitchFamily="65" charset="-122"/>
                <a:ea typeface="方正北魏楷书简体" pitchFamily="65" charset="-122"/>
              </a:rPr>
              <a:t>CD</a:t>
            </a:r>
            <a:r>
              <a:rPr lang="zh-CN" altLang="zh-CN" b="0">
                <a:solidFill>
                  <a:srgbClr val="000000"/>
                </a:solidFill>
                <a:latin typeface="方正北魏楷书简体" pitchFamily="65" charset="-122"/>
                <a:ea typeface="方正北魏楷书简体" pitchFamily="65" charset="-122"/>
              </a:rPr>
              <a:t>＝</a:t>
            </a:r>
            <a:r>
              <a:rPr lang="en-US" altLang="zh-CN" b="0" i="1">
                <a:solidFill>
                  <a:srgbClr val="000000"/>
                </a:solidFill>
                <a:latin typeface="方正北魏楷书简体" pitchFamily="65" charset="-122"/>
                <a:ea typeface="方正北魏楷书简体" pitchFamily="65" charset="-122"/>
              </a:rPr>
              <a:t>x</a:t>
            </a:r>
            <a:r>
              <a:rPr lang="zh-CN" altLang="zh-CN" b="0">
                <a:solidFill>
                  <a:srgbClr val="000000"/>
                </a:solidFill>
                <a:latin typeface="方正北魏楷书简体" pitchFamily="65" charset="-122"/>
                <a:ea typeface="方正北魏楷书简体" pitchFamily="65" charset="-122"/>
              </a:rPr>
              <a:t>，写出</a:t>
            </a:r>
            <a:r>
              <a:rPr lang="en-US" altLang="zh-CN" b="0" i="1">
                <a:solidFill>
                  <a:srgbClr val="000000"/>
                </a:solidFill>
                <a:latin typeface="方正北魏楷书简体" pitchFamily="65" charset="-122"/>
                <a:ea typeface="方正北魏楷书简体" pitchFamily="65" charset="-122"/>
              </a:rPr>
              <a:t>y</a:t>
            </a:r>
            <a:r>
              <a:rPr lang="zh-CN" altLang="zh-CN" b="0">
                <a:solidFill>
                  <a:srgbClr val="000000"/>
                </a:solidFill>
                <a:latin typeface="方正北魏楷书简体" pitchFamily="65" charset="-122"/>
                <a:ea typeface="方正北魏楷书简体" pitchFamily="65" charset="-122"/>
              </a:rPr>
              <a:t>与</a:t>
            </a:r>
            <a:r>
              <a:rPr lang="en-US" altLang="zh-CN" b="0" i="1">
                <a:solidFill>
                  <a:srgbClr val="000000"/>
                </a:solidFill>
                <a:latin typeface="方正北魏楷书简体" pitchFamily="65" charset="-122"/>
                <a:ea typeface="方正北魏楷书简体" pitchFamily="65" charset="-122"/>
              </a:rPr>
              <a:t>x</a:t>
            </a:r>
            <a:r>
              <a:rPr lang="zh-CN" altLang="zh-CN" b="0">
                <a:solidFill>
                  <a:srgbClr val="000000"/>
                </a:solidFill>
                <a:latin typeface="方正北魏楷书简体" pitchFamily="65" charset="-122"/>
                <a:ea typeface="方正北魏楷书简体" pitchFamily="65" charset="-122"/>
              </a:rPr>
              <a:t>之间的函数表达式</a:t>
            </a:r>
            <a:r>
              <a:rPr lang="en-US" altLang="zh-CN" b="0">
                <a:solidFill>
                  <a:srgbClr val="000000"/>
                </a:solidFill>
                <a:latin typeface="方正北魏楷书简体" pitchFamily="65" charset="-122"/>
                <a:ea typeface="方正北魏楷书简体" pitchFamily="65" charset="-122"/>
              </a:rPr>
              <a:t>(</a:t>
            </a:r>
            <a:r>
              <a:rPr lang="zh-CN" altLang="zh-CN" b="0">
                <a:solidFill>
                  <a:srgbClr val="000000"/>
                </a:solidFill>
                <a:latin typeface="方正北魏楷书简体" pitchFamily="65" charset="-122"/>
                <a:ea typeface="方正北魏楷书简体" pitchFamily="65" charset="-122"/>
              </a:rPr>
              <a:t>不需要写出自变量的取值范围</a:t>
            </a:r>
            <a:r>
              <a:rPr lang="en-US" altLang="zh-CN" b="0">
                <a:solidFill>
                  <a:srgbClr val="000000"/>
                </a:solidFill>
                <a:latin typeface="方正北魏楷书简体" pitchFamily="65" charset="-122"/>
                <a:ea typeface="方正北魏楷书简体" pitchFamily="65" charset="-122"/>
              </a:rPr>
              <a:t>)</a:t>
            </a:r>
            <a:r>
              <a:rPr lang="zh-CN" altLang="zh-CN" b="0">
                <a:solidFill>
                  <a:srgbClr val="000000"/>
                </a:solidFill>
                <a:latin typeface="方正北魏楷书简体" pitchFamily="65" charset="-122"/>
                <a:ea typeface="方正北魏楷书简体" pitchFamily="65" charset="-122"/>
              </a:rPr>
              <a:t>，并判断这个函数是否为一次函数，若是，请指出</a:t>
            </a:r>
            <a:r>
              <a:rPr lang="en-US" altLang="zh-CN" b="0" i="1">
                <a:solidFill>
                  <a:srgbClr val="000000"/>
                </a:solidFill>
                <a:latin typeface="方正北魏楷书简体" pitchFamily="65" charset="-122"/>
                <a:ea typeface="方正北魏楷书简体" pitchFamily="65" charset="-122"/>
              </a:rPr>
              <a:t>k</a:t>
            </a:r>
            <a:r>
              <a:rPr lang="zh-CN" altLang="zh-CN" b="0">
                <a:solidFill>
                  <a:srgbClr val="000000"/>
                </a:solidFill>
                <a:latin typeface="方正北魏楷书简体" pitchFamily="65" charset="-122"/>
                <a:ea typeface="方正北魏楷书简体" pitchFamily="65" charset="-122"/>
              </a:rPr>
              <a:t>和</a:t>
            </a:r>
            <a:r>
              <a:rPr lang="en-US" altLang="zh-CN" b="0" i="1">
                <a:solidFill>
                  <a:srgbClr val="000000"/>
                </a:solidFill>
                <a:latin typeface="方正北魏楷书简体" pitchFamily="65" charset="-122"/>
                <a:ea typeface="方正北魏楷书简体" pitchFamily="65" charset="-122"/>
              </a:rPr>
              <a:t>b</a:t>
            </a:r>
            <a:r>
              <a:rPr lang="zh-CN" altLang="zh-CN" b="0">
                <a:solidFill>
                  <a:srgbClr val="000000"/>
                </a:solidFill>
                <a:latin typeface="方正北魏楷书简体" pitchFamily="65" charset="-122"/>
                <a:ea typeface="方正北魏楷书简体" pitchFamily="65" charset="-122"/>
              </a:rPr>
              <a:t>的值．</a:t>
            </a:r>
            <a:endParaRPr lang="zh-CN" altLang="zh-CN" b="0">
              <a:latin typeface="方正北魏楷书简体" pitchFamily="65" charset="-122"/>
              <a:ea typeface="方正北魏楷书简体" pitchFamily="65" charset="-122"/>
            </a:endParaRPr>
          </a:p>
        </p:txBody>
      </p:sp>
      <p:sp>
        <p:nvSpPr>
          <p:cNvPr id="3" name="Rectangle 16"/>
          <p:cNvSpPr>
            <a:spLocks noChangeArrowheads="1"/>
          </p:cNvSpPr>
          <p:nvPr/>
        </p:nvSpPr>
        <p:spPr bwMode="auto">
          <a:xfrm>
            <a:off x="1350491" y="3174671"/>
            <a:ext cx="7737475" cy="223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SzTx/>
              <a:defRPr sz="2400" b="1" kern="12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SzTx/>
              <a:defRPr sz="2400" b="1" kern="12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SzTx/>
              <a:defRPr sz="2400" b="1" kern="12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SzTx/>
              <a:defRPr sz="2400" b="1" kern="12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SzTx/>
              <a:defRPr sz="2400" b="1" kern="12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zh-CN" b="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解：根据梯形的周长公式，得</a:t>
            </a:r>
            <a:r>
              <a:rPr lang="en-US" altLang="zh-CN" b="0" i="1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AD</a:t>
            </a:r>
            <a:r>
              <a:rPr lang="zh-CN" altLang="zh-CN" b="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＋</a:t>
            </a:r>
            <a:r>
              <a:rPr lang="en-US" altLang="zh-CN" b="0" i="1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AB</a:t>
            </a:r>
            <a:r>
              <a:rPr lang="zh-CN" altLang="zh-CN" b="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＋</a:t>
            </a:r>
            <a:r>
              <a:rPr lang="en-US" altLang="zh-CN" b="0" i="1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BC</a:t>
            </a:r>
            <a:r>
              <a:rPr lang="zh-CN" altLang="zh-CN" b="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＋</a:t>
            </a:r>
            <a:r>
              <a:rPr lang="en-US" altLang="zh-CN" b="0" i="1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CD</a:t>
            </a:r>
            <a:r>
              <a:rPr lang="zh-CN" altLang="zh-CN" b="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＝</a:t>
            </a:r>
            <a:r>
              <a:rPr lang="en-US" altLang="zh-CN" b="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30</a:t>
            </a:r>
            <a:r>
              <a:rPr lang="zh-CN" altLang="zh-CN" b="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，</a:t>
            </a:r>
          </a:p>
          <a:p>
            <a:pPr>
              <a:lnSpc>
                <a:spcPct val="150000"/>
              </a:lnSpc>
            </a:pPr>
            <a:r>
              <a:rPr lang="zh-CN" altLang="zh-CN" b="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即</a:t>
            </a:r>
            <a:r>
              <a:rPr lang="en-US" altLang="zh-CN" b="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5</a:t>
            </a:r>
            <a:r>
              <a:rPr lang="zh-CN" altLang="zh-CN" b="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＋</a:t>
            </a:r>
            <a:r>
              <a:rPr lang="en-US" altLang="zh-CN" b="0" i="1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y</a:t>
            </a:r>
            <a:r>
              <a:rPr lang="zh-CN" altLang="zh-CN" b="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＋</a:t>
            </a:r>
            <a:r>
              <a:rPr lang="en-US" altLang="zh-CN" b="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12</a:t>
            </a:r>
            <a:r>
              <a:rPr lang="zh-CN" altLang="zh-CN" b="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＋</a:t>
            </a:r>
            <a:r>
              <a:rPr lang="en-US" altLang="zh-CN" b="0" i="1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x</a:t>
            </a:r>
            <a:r>
              <a:rPr lang="zh-CN" altLang="zh-CN" b="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＝</a:t>
            </a:r>
            <a:r>
              <a:rPr lang="en-US" altLang="zh-CN" b="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30</a:t>
            </a:r>
            <a:r>
              <a:rPr lang="zh-CN" altLang="zh-CN" b="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，整理得</a:t>
            </a:r>
            <a:r>
              <a:rPr lang="en-US" altLang="zh-CN" b="0" i="1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y</a:t>
            </a:r>
            <a:r>
              <a:rPr lang="zh-CN" altLang="zh-CN" b="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＝－</a:t>
            </a:r>
            <a:r>
              <a:rPr lang="en-US" altLang="zh-CN" b="0" i="1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x</a:t>
            </a:r>
            <a:r>
              <a:rPr lang="zh-CN" altLang="zh-CN" b="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＋</a:t>
            </a:r>
            <a:r>
              <a:rPr lang="en-US" altLang="zh-CN" b="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13</a:t>
            </a:r>
            <a:r>
              <a:rPr lang="zh-CN" altLang="zh-CN" b="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，</a:t>
            </a:r>
          </a:p>
          <a:p>
            <a:pPr>
              <a:lnSpc>
                <a:spcPct val="150000"/>
              </a:lnSpc>
            </a:pPr>
            <a:r>
              <a:rPr lang="zh-CN" altLang="zh-CN" b="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所以</a:t>
            </a:r>
            <a:r>
              <a:rPr lang="en-US" altLang="zh-CN" b="0" i="1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y</a:t>
            </a:r>
            <a:r>
              <a:rPr lang="zh-CN" altLang="zh-CN" b="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与</a:t>
            </a:r>
            <a:r>
              <a:rPr lang="en-US" altLang="zh-CN" b="0" i="1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x</a:t>
            </a:r>
            <a:r>
              <a:rPr lang="zh-CN" altLang="zh-CN" b="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之间的函数表达式为</a:t>
            </a:r>
            <a:r>
              <a:rPr lang="en-US" altLang="zh-CN" b="0" i="1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y</a:t>
            </a:r>
            <a:r>
              <a:rPr lang="zh-CN" altLang="zh-CN" b="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＝－</a:t>
            </a:r>
            <a:r>
              <a:rPr lang="en-US" altLang="zh-CN" b="0" i="1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x</a:t>
            </a:r>
            <a:r>
              <a:rPr lang="zh-CN" altLang="zh-CN" b="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＋</a:t>
            </a:r>
            <a:r>
              <a:rPr lang="en-US" altLang="zh-CN" b="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13.</a:t>
            </a:r>
            <a:endParaRPr lang="zh-CN" altLang="zh-CN" b="0">
              <a:solidFill>
                <a:srgbClr val="FF0000"/>
              </a:solidFill>
              <a:latin typeface="方正北魏楷书简体" pitchFamily="65" charset="-122"/>
              <a:ea typeface="方正北魏楷书简体" pitchFamily="65" charset="-122"/>
            </a:endParaRPr>
          </a:p>
          <a:p>
            <a:pPr>
              <a:lnSpc>
                <a:spcPct val="150000"/>
              </a:lnSpc>
            </a:pPr>
            <a:r>
              <a:rPr lang="zh-CN" altLang="zh-CN" b="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这个函数是一次函数，其中</a:t>
            </a:r>
            <a:r>
              <a:rPr lang="en-US" altLang="zh-CN" b="0" i="1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k</a:t>
            </a:r>
            <a:r>
              <a:rPr lang="zh-CN" altLang="zh-CN" b="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＝－</a:t>
            </a:r>
            <a:r>
              <a:rPr lang="en-US" altLang="zh-CN" b="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1</a:t>
            </a:r>
            <a:r>
              <a:rPr lang="zh-CN" altLang="zh-CN" b="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，</a:t>
            </a:r>
            <a:r>
              <a:rPr lang="en-US" altLang="zh-CN" b="0" i="1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b</a:t>
            </a:r>
            <a:r>
              <a:rPr lang="zh-CN" altLang="zh-CN" b="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＝</a:t>
            </a:r>
            <a:r>
              <a:rPr lang="en-US" altLang="zh-CN" b="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13.</a:t>
            </a:r>
            <a:endParaRPr lang="zh-CN" altLang="zh-CN" b="0">
              <a:solidFill>
                <a:srgbClr val="FF0000"/>
              </a:solidFill>
              <a:latin typeface="方正北魏楷书简体" pitchFamily="65" charset="-122"/>
              <a:ea typeface="方正北魏楷书简体" pitchFamily="65" charset="-122"/>
            </a:endParaRPr>
          </a:p>
        </p:txBody>
      </p:sp>
      <p:pic>
        <p:nvPicPr>
          <p:cNvPr id="4" name="Picture 7" descr="8c64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8834912" y="3174471"/>
            <a:ext cx="2478574" cy="147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A-文本框 6"/>
          <p:cNvSpPr txBox="1"/>
          <p:nvPr>
            <p:custDataLst>
              <p:tags r:id="rId1"/>
            </p:custDataLst>
          </p:nvPr>
        </p:nvSpPr>
        <p:spPr>
          <a:xfrm>
            <a:off x="5219934" y="643686"/>
            <a:ext cx="21926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课堂练习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965205" y="646875"/>
            <a:ext cx="509458" cy="58158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A-文本框 6"/>
          <p:cNvSpPr txBox="1"/>
          <p:nvPr>
            <p:custDataLst>
              <p:tags r:id="rId2"/>
            </p:custDataLst>
          </p:nvPr>
        </p:nvSpPr>
        <p:spPr>
          <a:xfrm>
            <a:off x="5893644" y="696605"/>
            <a:ext cx="10327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总结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299284" y="699794"/>
            <a:ext cx="594360" cy="581586"/>
          </a:xfrm>
          <a:prstGeom prst="rect">
            <a:avLst/>
          </a:prstGeom>
        </p:spPr>
      </p:pic>
      <p:sp>
        <p:nvSpPr>
          <p:cNvPr id="13" name="Text Box 4"/>
          <p:cNvSpPr>
            <a:spLocks noChangeArrowheads="1"/>
          </p:cNvSpPr>
          <p:nvPr/>
        </p:nvSpPr>
        <p:spPr bwMode="auto">
          <a:xfrm>
            <a:off x="2393078" y="3698875"/>
            <a:ext cx="15065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Tx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Tx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Tx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Tx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400">
                <a:latin typeface="方正北魏楷书简体" pitchFamily="65" charset="-122"/>
                <a:ea typeface="方正北魏楷书简体" pitchFamily="65" charset="-122"/>
              </a:rPr>
              <a:t>一次函数             </a:t>
            </a:r>
            <a:endParaRPr lang="zh-CN" altLang="en-US" sz="2400">
              <a:solidFill>
                <a:srgbClr val="3333FF"/>
              </a:solidFill>
              <a:latin typeface="方正北魏楷书简体" pitchFamily="65" charset="-122"/>
              <a:ea typeface="方正北魏楷书简体" pitchFamily="65" charset="-122"/>
            </a:endParaRPr>
          </a:p>
        </p:txBody>
      </p:sp>
      <p:grpSp>
        <p:nvGrpSpPr>
          <p:cNvPr id="14" name="组合 12"/>
          <p:cNvGrpSpPr/>
          <p:nvPr/>
        </p:nvGrpSpPr>
        <p:grpSpPr>
          <a:xfrm>
            <a:off x="3826591" y="2316163"/>
            <a:ext cx="3670173" cy="3371850"/>
            <a:chOff x="5062" y="947"/>
            <a:chExt cx="5773" cy="5307"/>
          </a:xfrm>
        </p:grpSpPr>
        <p:grpSp>
          <p:nvGrpSpPr>
            <p:cNvPr id="15" name="组合 16"/>
            <p:cNvGrpSpPr/>
            <p:nvPr/>
          </p:nvGrpSpPr>
          <p:grpSpPr>
            <a:xfrm>
              <a:off x="5062" y="947"/>
              <a:ext cx="4125" cy="5307"/>
              <a:chOff x="3287" y="2027"/>
              <a:chExt cx="4077" cy="8034"/>
            </a:xfrm>
          </p:grpSpPr>
          <p:sp>
            <p:nvSpPr>
              <p:cNvPr id="17" name="Text Box 4"/>
              <p:cNvSpPr>
                <a:spLocks noChangeArrowheads="1"/>
              </p:cNvSpPr>
              <p:nvPr/>
            </p:nvSpPr>
            <p:spPr bwMode="auto">
              <a:xfrm>
                <a:off x="3731" y="2852"/>
                <a:ext cx="3637" cy="1090"/>
              </a:xfrm>
              <a:prstGeom prst="rect">
                <a:avLst/>
              </a:prstGeom>
              <a:solidFill>
                <a:srgbClr val="DAEDEF"/>
              </a:solidFill>
              <a:ln w="9525" algn="ctr">
                <a:solidFill>
                  <a:schemeClr val="tx1"/>
                </a:solidFill>
                <a:miter lim="800000"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SzTx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SzTx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SzTx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SzTx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>
                    <a:srgbClr val="000000"/>
                  </a:buClr>
                </a:pPr>
                <a:r>
                  <a:rPr lang="en-US" altLang="en-US" sz="2400">
                    <a:latin typeface="方正北魏楷书简体" pitchFamily="65" charset="-122"/>
                    <a:ea typeface="方正北魏楷书简体" pitchFamily="65" charset="-122"/>
                    <a:sym typeface="Arial" panose="020B0604020202020204" pitchFamily="34" charset="0"/>
                  </a:rPr>
                  <a:t>一次函数的概念</a:t>
                </a:r>
                <a:endParaRPr lang="en-US" altLang="en-US" sz="2400">
                  <a:latin typeface="方正北魏楷书简体" pitchFamily="65" charset="-122"/>
                  <a:ea typeface="方正北魏楷书简体" pitchFamily="65" charset="-122"/>
                </a:endParaRPr>
              </a:p>
            </p:txBody>
          </p:sp>
          <p:graphicFrame>
            <p:nvGraphicFramePr>
              <p:cNvPr id="20" name="Object 3"/>
              <p:cNvGraphicFramePr>
                <a:graphicFrameLocks noChangeAspect="1"/>
              </p:cNvGraphicFramePr>
              <p:nvPr/>
            </p:nvGraphicFramePr>
            <p:xfrm>
              <a:off x="3287" y="2027"/>
              <a:ext cx="1012" cy="803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109" r:id="rId5" imgW="136525" imgH="166370" progId="Equation.DSMT4">
                      <p:embed/>
                    </p:oleObj>
                  </mc:Choice>
                  <mc:Fallback>
                    <p:oleObj r:id="rId5" imgW="136525" imgH="166370" progId="Equation.DSMT4">
                      <p:embed/>
                      <p:pic>
                        <p:nvPicPr>
                          <p:cNvPr id="0" name="OLE substitute image"/>
                          <p:cNvPicPr/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tretch>
                            <a:fillRect/>
                          </a:stretch>
                        </p:blipFill>
                        <p:spPr>
                          <a:xfrm>
                            <a:off x="3287" y="2027"/>
                            <a:ext cx="1012" cy="803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16" name="Text Box 4"/>
            <p:cNvSpPr>
              <a:spLocks noChangeArrowheads="1"/>
            </p:cNvSpPr>
            <p:nvPr/>
          </p:nvSpPr>
          <p:spPr bwMode="auto">
            <a:xfrm>
              <a:off x="5544" y="4827"/>
              <a:ext cx="5291" cy="720"/>
            </a:xfrm>
            <a:prstGeom prst="rect">
              <a:avLst/>
            </a:prstGeom>
            <a:solidFill>
              <a:srgbClr val="DAEDEF"/>
            </a:solidFill>
            <a:ln w="9525" algn="ctr">
              <a:solidFill>
                <a:schemeClr val="tx1"/>
              </a:solidFill>
              <a:miter lim="800000"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SzTx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SzTx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SzTx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SzTx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Clr>
                  <a:srgbClr val="000000"/>
                </a:buClr>
              </a:pPr>
              <a:r>
                <a:rPr lang="en-US" altLang="en-US" sz="2400" err="1">
                  <a:latin typeface="方正北魏楷书简体" pitchFamily="65" charset="-122"/>
                  <a:ea typeface="方正北魏楷书简体" pitchFamily="65" charset="-122"/>
                </a:rPr>
                <a:t>一次函数的简单应用</a:t>
              </a:r>
              <a:endParaRPr lang="en-US" altLang="en-US" sz="2400">
                <a:latin typeface="方正北魏楷书简体" pitchFamily="65" charset="-122"/>
                <a:ea typeface="方正北魏楷书简体" pitchFamily="65" charset="-122"/>
              </a:endParaRPr>
            </a:p>
          </p:txBody>
        </p:sp>
      </p:grpSp>
      <p:grpSp>
        <p:nvGrpSpPr>
          <p:cNvPr id="21" name="组合 1"/>
          <p:cNvGrpSpPr/>
          <p:nvPr/>
        </p:nvGrpSpPr>
        <p:grpSpPr>
          <a:xfrm>
            <a:off x="6352303" y="2016125"/>
            <a:ext cx="2946400" cy="1604963"/>
            <a:chOff x="5062" y="456"/>
            <a:chExt cx="4636" cy="5798"/>
          </a:xfrm>
        </p:grpSpPr>
        <p:grpSp>
          <p:nvGrpSpPr>
            <p:cNvPr id="29" name="组合 16"/>
            <p:cNvGrpSpPr/>
            <p:nvPr/>
          </p:nvGrpSpPr>
          <p:grpSpPr>
            <a:xfrm>
              <a:off x="5062" y="456"/>
              <a:ext cx="4126" cy="5797"/>
              <a:chOff x="3287" y="1284"/>
              <a:chExt cx="4077" cy="8777"/>
            </a:xfrm>
          </p:grpSpPr>
          <p:sp>
            <p:nvSpPr>
              <p:cNvPr id="31" name="Text Box 4"/>
              <p:cNvSpPr>
                <a:spLocks noChangeArrowheads="1"/>
              </p:cNvSpPr>
              <p:nvPr/>
            </p:nvSpPr>
            <p:spPr bwMode="auto">
              <a:xfrm>
                <a:off x="3731" y="1284"/>
                <a:ext cx="3637" cy="4506"/>
              </a:xfrm>
              <a:prstGeom prst="rect">
                <a:avLst/>
              </a:prstGeom>
              <a:solidFill>
                <a:srgbClr val="DAEDEF"/>
              </a:solidFill>
              <a:ln w="9525" algn="ctr">
                <a:solidFill>
                  <a:schemeClr val="tx1"/>
                </a:solidFill>
                <a:miter lim="800000"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SzTx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SzTx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SzTx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SzTx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>
                    <a:srgbClr val="000000"/>
                  </a:buClr>
                </a:pPr>
                <a:r>
                  <a:rPr lang="en-US" altLang="en-US" sz="2400">
                    <a:latin typeface="方正北魏楷书简体" pitchFamily="65" charset="-122"/>
                    <a:ea typeface="方正北魏楷书简体" pitchFamily="65" charset="-122"/>
                    <a:sym typeface="Arial" panose="020B0604020202020204" pitchFamily="34" charset="0"/>
                  </a:rPr>
                  <a:t>一次函数与正比例函数的关系</a:t>
                </a:r>
                <a:endParaRPr lang="en-US" altLang="en-US" sz="2400">
                  <a:latin typeface="方正北魏楷书简体" pitchFamily="65" charset="-122"/>
                  <a:ea typeface="方正北魏楷书简体" pitchFamily="65" charset="-122"/>
                </a:endParaRPr>
              </a:p>
            </p:txBody>
          </p:sp>
          <p:graphicFrame>
            <p:nvGraphicFramePr>
              <p:cNvPr id="32" name="Object 5"/>
              <p:cNvGraphicFramePr>
                <a:graphicFrameLocks noChangeAspect="1"/>
              </p:cNvGraphicFramePr>
              <p:nvPr/>
            </p:nvGraphicFramePr>
            <p:xfrm>
              <a:off x="3287" y="2027"/>
              <a:ext cx="1012" cy="803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110" r:id="rId7" imgW="136525" imgH="166370" progId="Equation.DSMT4">
                      <p:embed/>
                    </p:oleObj>
                  </mc:Choice>
                  <mc:Fallback>
                    <p:oleObj r:id="rId7" imgW="136525" imgH="166370" progId="Equation.DSMT4">
                      <p:embed/>
                      <p:pic>
                        <p:nvPicPr>
                          <p:cNvPr id="0" name="OLE substitute image"/>
                          <p:cNvPicPr/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tretch>
                            <a:fillRect/>
                          </a:stretch>
                        </p:blipFill>
                        <p:spPr>
                          <a:xfrm>
                            <a:off x="3287" y="2027"/>
                            <a:ext cx="1012" cy="803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30" name="Text Box 4"/>
            <p:cNvSpPr>
              <a:spLocks noChangeArrowheads="1"/>
            </p:cNvSpPr>
            <p:nvPr/>
          </p:nvSpPr>
          <p:spPr bwMode="auto">
            <a:xfrm>
              <a:off x="5544" y="4568"/>
              <a:ext cx="4158" cy="1653"/>
            </a:xfrm>
            <a:prstGeom prst="rect">
              <a:avLst/>
            </a:prstGeom>
            <a:solidFill>
              <a:srgbClr val="DAEDEF"/>
            </a:solidFill>
            <a:ln w="9525" algn="ctr">
              <a:solidFill>
                <a:schemeClr val="tx1"/>
              </a:solidFill>
              <a:miter lim="800000"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SzTx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SzTx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SzTx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SzTx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Clr>
                  <a:srgbClr val="000000"/>
                </a:buClr>
              </a:pPr>
              <a:r>
                <a:rPr lang="en-US" altLang="en-US" sz="2400">
                  <a:latin typeface="方正北魏楷书简体" pitchFamily="65" charset="-122"/>
                  <a:ea typeface="方正北魏楷书简体" pitchFamily="65" charset="-122"/>
                </a:rPr>
                <a:t>一次函数的解析式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A-文本框 6"/>
          <p:cNvSpPr txBox="1"/>
          <p:nvPr>
            <p:custDataLst>
              <p:tags r:id="rId2"/>
            </p:custDataLst>
          </p:nvPr>
        </p:nvSpPr>
        <p:spPr>
          <a:xfrm>
            <a:off x="5230692" y="643686"/>
            <a:ext cx="21926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课后作业</a:t>
            </a: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975963" y="646875"/>
            <a:ext cx="509458" cy="581586"/>
          </a:xfrm>
          <a:prstGeom prst="rect">
            <a:avLst/>
          </a:prstGeom>
        </p:spPr>
      </p:pic>
      <p:sp>
        <p:nvSpPr>
          <p:cNvPr id="19" name="文本框 3"/>
          <p:cNvSpPr txBox="1"/>
          <p:nvPr/>
        </p:nvSpPr>
        <p:spPr>
          <a:xfrm>
            <a:off x="2132083" y="1623566"/>
            <a:ext cx="8281319" cy="538609"/>
          </a:xfrm>
          <a:prstGeom prst="rect">
            <a:avLst/>
          </a:prstGeom>
          <a:noFill/>
          <a:ln w="19050" cap="flat">
            <a:noFill/>
            <a:prstDash val="dashDot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lvl="0" algn="l" defTabSz="309880" hangingPunct="1">
              <a:lnSpc>
                <a:spcPts val="3375"/>
              </a:lnSpc>
              <a:buSzPct val="50000"/>
              <a:defRPr>
                <a:solidFill>
                  <a:srgbClr val="FFFFFF"/>
                </a:solidFill>
              </a:defRPr>
            </a:pPr>
            <a:r>
              <a:rPr lang="en-US" altLang="zh-CN" sz="2600" i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方正北魏楷书简体" pitchFamily="65" charset="-122"/>
                <a:cs typeface="Times New Roman" panose="02020603050405020304" pitchFamily="18" charset="0"/>
              </a:rPr>
              <a:t>1.</a:t>
            </a:r>
            <a:r>
              <a:rPr lang="zh-CN" altLang="en-US" sz="2600" i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方正北魏楷书简体" pitchFamily="65" charset="-122"/>
                <a:cs typeface="Times New Roman" panose="02020603050405020304" pitchFamily="18" charset="0"/>
              </a:rPr>
              <a:t>下列函数中哪些是一次函数，哪些又是正比例函数？</a:t>
            </a:r>
            <a:endParaRPr lang="en-US" altLang="zh-CN" sz="2600" i="0" smtClean="0">
              <a:solidFill>
                <a:schemeClr val="bg1"/>
              </a:solidFill>
              <a:effectLst/>
              <a:latin typeface="Times New Roman" panose="02020603050405020304" pitchFamily="18" charset="0"/>
              <a:ea typeface="方正北魏楷书简体" pitchFamily="65" charset="-122"/>
              <a:cs typeface="Times New Roman" panose="02020603050405020304" pitchFamily="18" charset="0"/>
            </a:endParaRPr>
          </a:p>
        </p:txBody>
      </p:sp>
      <p:sp>
        <p:nvSpPr>
          <p:cNvPr id="20" name="文本框 7"/>
          <p:cNvSpPr txBox="1"/>
          <p:nvPr/>
        </p:nvSpPr>
        <p:spPr>
          <a:xfrm>
            <a:off x="2509335" y="2507848"/>
            <a:ext cx="1481751" cy="502702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n-US" altLang="zh-CN" sz="2600" i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方正北魏楷书简体" pitchFamily="65" charset="-122"/>
                <a:cs typeface="Times New Roman" panose="02020603050405020304" pitchFamily="18" charset="0"/>
              </a:rPr>
              <a:t>(</a:t>
            </a:r>
            <a:r>
              <a:rPr lang="en-US" altLang="zh-CN" sz="2600" i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方正北魏楷书简体" pitchFamily="65" charset="-122"/>
                <a:cs typeface="Times New Roman" panose="02020603050405020304" pitchFamily="18" charset="0"/>
              </a:rPr>
              <a:t>1)y=-8x;</a:t>
            </a:r>
          </a:p>
        </p:txBody>
      </p:sp>
      <p:sp>
        <p:nvSpPr>
          <p:cNvPr id="21" name="文本框 8"/>
          <p:cNvSpPr txBox="1"/>
          <p:nvPr/>
        </p:nvSpPr>
        <p:spPr>
          <a:xfrm>
            <a:off x="5446121" y="2496559"/>
            <a:ext cx="909512" cy="502702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n-US" altLang="zh-CN" sz="2600" i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方正北魏楷书简体" pitchFamily="65" charset="-122"/>
                <a:cs typeface="Times New Roman" panose="02020603050405020304" pitchFamily="18" charset="0"/>
              </a:rPr>
              <a:t>(2)</a:t>
            </a:r>
          </a:p>
        </p:txBody>
      </p:sp>
      <p:sp>
        <p:nvSpPr>
          <p:cNvPr id="22" name="文本框 9"/>
          <p:cNvSpPr txBox="1"/>
          <p:nvPr/>
        </p:nvSpPr>
        <p:spPr>
          <a:xfrm>
            <a:off x="2509335" y="3283545"/>
            <a:ext cx="1847512" cy="502702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n-US" altLang="zh-CN" sz="2600" i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方正北魏楷书简体" pitchFamily="65" charset="-122"/>
                <a:cs typeface="Times New Roman" panose="02020603050405020304" pitchFamily="18" charset="0"/>
              </a:rPr>
              <a:t>(3)y=5x</a:t>
            </a:r>
            <a:r>
              <a:rPr lang="en-US" altLang="zh-CN" sz="2600" i="0" baseline="3000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方正北魏楷书简体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600" i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方正北魏楷书简体" pitchFamily="65" charset="-122"/>
                <a:cs typeface="Times New Roman" panose="02020603050405020304" pitchFamily="18" charset="0"/>
              </a:rPr>
              <a:t>+6;</a:t>
            </a:r>
          </a:p>
        </p:txBody>
      </p:sp>
      <p:sp>
        <p:nvSpPr>
          <p:cNvPr id="23" name="文本框 10"/>
          <p:cNvSpPr txBox="1"/>
          <p:nvPr/>
        </p:nvSpPr>
        <p:spPr>
          <a:xfrm>
            <a:off x="5446121" y="3272257"/>
            <a:ext cx="2460750" cy="502702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n-US" altLang="zh-CN" sz="2600" i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方正北魏楷书简体" pitchFamily="65" charset="-122"/>
                <a:cs typeface="Times New Roman" panose="02020603050405020304" pitchFamily="18" charset="0"/>
              </a:rPr>
              <a:t>(4)y=-0.5x-1.</a:t>
            </a: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00877" y="2332711"/>
            <a:ext cx="986071" cy="830398"/>
          </a:xfrm>
          <a:prstGeom prst="rect">
            <a:avLst/>
          </a:prstGeom>
        </p:spPr>
      </p:pic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5851525" y="2373313"/>
          <a:ext cx="1017588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" name="Equation" r:id="rId6" imgW="12496800" imgH="9448800" progId="Equation.DSMT4">
                  <p:embed/>
                </p:oleObj>
              </mc:Choice>
              <mc:Fallback>
                <p:oleObj name="Equation" r:id="rId6" imgW="12496800" imgH="94488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851525" y="2373313"/>
                        <a:ext cx="1017588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A-文本框 6"/>
          <p:cNvSpPr txBox="1"/>
          <p:nvPr>
            <p:custDataLst>
              <p:tags r:id="rId1"/>
            </p:custDataLst>
          </p:nvPr>
        </p:nvSpPr>
        <p:spPr>
          <a:xfrm>
            <a:off x="5230692" y="643686"/>
            <a:ext cx="21926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课后作业</a:t>
            </a: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975963" y="646875"/>
            <a:ext cx="509458" cy="581586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158416" y="1451961"/>
            <a:ext cx="9698500" cy="2445111"/>
          </a:xfrm>
          <a:prstGeom prst="rect">
            <a:avLst/>
          </a:prstGeom>
          <a:noFill/>
          <a:ln w="19050" cap="flat">
            <a:noFill/>
            <a:prstDash val="dashDot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7732" tIns="67732" rIns="67732" bIns="67732" numCol="1" spcCol="50799" rtlCol="0" anchor="ctr">
            <a:spAutoFit/>
          </a:bodyPr>
          <a:lstStyle/>
          <a:p>
            <a:pPr defTabSz="412750">
              <a:lnSpc>
                <a:spcPts val="4500"/>
              </a:lnSpc>
              <a:buSzPct val="50000"/>
              <a:defRPr>
                <a:solidFill>
                  <a:srgbClr val="FFFFFF"/>
                </a:solidFill>
              </a:defRPr>
            </a:pPr>
            <a:r>
              <a:rPr lang="en-US" altLang="zh-CN" sz="2400" smtClean="0">
                <a:solidFill>
                  <a:schemeClr val="bg1"/>
                </a:solidFill>
                <a:latin typeface="方正北魏楷书简体" pitchFamily="65" charset="-122"/>
                <a:ea typeface="方正北魏楷书简体" pitchFamily="65" charset="-122"/>
              </a:rPr>
              <a:t>2</a:t>
            </a:r>
            <a:r>
              <a:rPr lang="en-US" altLang="zh-CN" sz="2400">
                <a:solidFill>
                  <a:schemeClr val="bg1"/>
                </a:solidFill>
                <a:latin typeface="方正北魏楷书简体" pitchFamily="65" charset="-122"/>
                <a:ea typeface="方正北魏楷书简体" pitchFamily="65" charset="-122"/>
              </a:rPr>
              <a:t>.</a:t>
            </a:r>
            <a:r>
              <a:rPr lang="zh-CN" altLang="en-US" sz="2400">
                <a:solidFill>
                  <a:schemeClr val="bg1"/>
                </a:solidFill>
                <a:latin typeface="方正北魏楷书简体" pitchFamily="65" charset="-122"/>
                <a:ea typeface="方正北魏楷书简体" pitchFamily="65" charset="-122"/>
              </a:rPr>
              <a:t>一个小球由静止开始沿一个斜坡向下滚动，其速度每秒 </a:t>
            </a:r>
            <a:r>
              <a:rPr lang="zh-CN" altLang="en-US" sz="2400" smtClean="0">
                <a:solidFill>
                  <a:schemeClr val="bg1"/>
                </a:solidFill>
                <a:latin typeface="方正北魏楷书简体" pitchFamily="65" charset="-122"/>
                <a:ea typeface="方正北魏楷书简体" pitchFamily="65" charset="-122"/>
              </a:rPr>
              <a:t>增加 </a:t>
            </a:r>
            <a:r>
              <a:rPr lang="en-US" altLang="zh-CN" sz="2400">
                <a:solidFill>
                  <a:schemeClr val="bg1"/>
                </a:solidFill>
                <a:latin typeface="Times New Roman" panose="02020603050405020304" pitchFamily="18" charset="0"/>
                <a:ea typeface="方正北魏楷书简体" pitchFamily="65" charset="-122"/>
                <a:cs typeface="Times New Roman" panose="02020603050405020304" pitchFamily="18" charset="0"/>
              </a:rPr>
              <a:t>2 m/s</a:t>
            </a:r>
            <a:r>
              <a:rPr lang="en-US" altLang="zh-CN" sz="2400">
                <a:solidFill>
                  <a:schemeClr val="bg1"/>
                </a:solidFill>
                <a:latin typeface="方正北魏楷书简体" pitchFamily="65" charset="-122"/>
                <a:ea typeface="方正北魏楷书简体" pitchFamily="65" charset="-122"/>
              </a:rPr>
              <a:t>.</a:t>
            </a:r>
          </a:p>
          <a:p>
            <a:pPr defTabSz="412750">
              <a:lnSpc>
                <a:spcPts val="4500"/>
              </a:lnSpc>
              <a:buSzPct val="50000"/>
              <a:defRPr>
                <a:solidFill>
                  <a:srgbClr val="FFFFFF"/>
                </a:solidFill>
              </a:defRPr>
            </a:pPr>
            <a:r>
              <a:rPr lang="zh-CN" altLang="en-US" sz="2400">
                <a:solidFill>
                  <a:schemeClr val="bg1"/>
                </a:solidFill>
                <a:latin typeface="方正北魏楷书简体" pitchFamily="65" charset="-122"/>
                <a:ea typeface="方正北魏楷书简体" pitchFamily="65" charset="-122"/>
                <a:cs typeface="Times New Roman" panose="02020603050405020304" pitchFamily="18" charset="0"/>
              </a:rPr>
              <a:t>（</a:t>
            </a:r>
            <a:r>
              <a:rPr lang="en-US" altLang="zh-CN" sz="2400">
                <a:solidFill>
                  <a:schemeClr val="bg1"/>
                </a:solidFill>
                <a:latin typeface="方正北魏楷书简体" pitchFamily="65" charset="-122"/>
                <a:ea typeface="方正北魏楷书简体" pitchFamily="65" charset="-122"/>
                <a:cs typeface="Times New Roman" panose="02020603050405020304" pitchFamily="18" charset="0"/>
              </a:rPr>
              <a:t>1</a:t>
            </a:r>
            <a:r>
              <a:rPr lang="zh-CN" altLang="en-US" sz="2400">
                <a:solidFill>
                  <a:schemeClr val="bg1"/>
                </a:solidFill>
                <a:latin typeface="方正北魏楷书简体" pitchFamily="65" charset="-122"/>
                <a:ea typeface="方正北魏楷书简体" pitchFamily="65" charset="-122"/>
                <a:cs typeface="Times New Roman" panose="02020603050405020304" pitchFamily="18" charset="0"/>
              </a:rPr>
              <a:t>）求小球速度 </a:t>
            </a:r>
            <a:r>
              <a:rPr lang="en-US" altLang="zh-CN" sz="2400">
                <a:solidFill>
                  <a:schemeClr val="bg1"/>
                </a:solidFill>
                <a:latin typeface="Times New Roman" panose="02020603050405020304" pitchFamily="18" charset="0"/>
                <a:ea typeface="方正北魏楷书简体" pitchFamily="65" charset="-122"/>
                <a:cs typeface="Times New Roman" panose="02020603050405020304" pitchFamily="18" charset="0"/>
              </a:rPr>
              <a:t>v</a:t>
            </a:r>
            <a:r>
              <a:rPr lang="zh-CN" altLang="en-US" sz="2400">
                <a:solidFill>
                  <a:schemeClr val="bg1"/>
                </a:solidFill>
                <a:latin typeface="方正北魏楷书简体" pitchFamily="65" charset="-122"/>
                <a:ea typeface="方正北魏楷书简体" pitchFamily="65" charset="-122"/>
                <a:cs typeface="Times New Roman" panose="02020603050405020304" pitchFamily="18" charset="0"/>
              </a:rPr>
              <a:t>（单位：</a:t>
            </a:r>
            <a:r>
              <a:rPr lang="en-US" altLang="zh-CN" sz="2400">
                <a:solidFill>
                  <a:schemeClr val="bg1"/>
                </a:solidFill>
                <a:latin typeface="Times New Roman" panose="02020603050405020304" pitchFamily="18" charset="0"/>
                <a:ea typeface="方正北魏楷书简体" pitchFamily="65" charset="-122"/>
                <a:cs typeface="Times New Roman" panose="02020603050405020304" pitchFamily="18" charset="0"/>
              </a:rPr>
              <a:t>m/s</a:t>
            </a:r>
            <a:r>
              <a:rPr lang="zh-CN" altLang="en-US" sz="2400">
                <a:solidFill>
                  <a:schemeClr val="bg1"/>
                </a:solidFill>
                <a:latin typeface="方正北魏楷书简体" pitchFamily="65" charset="-122"/>
                <a:ea typeface="方正北魏楷书简体" pitchFamily="65" charset="-122"/>
                <a:cs typeface="Times New Roman" panose="02020603050405020304" pitchFamily="18" charset="0"/>
              </a:rPr>
              <a:t>）关于时间 </a:t>
            </a:r>
            <a:r>
              <a:rPr lang="en-US" altLang="zh-CN" sz="2400">
                <a:solidFill>
                  <a:schemeClr val="bg1"/>
                </a:solidFill>
                <a:latin typeface="Times New Roman" panose="02020603050405020304" pitchFamily="18" charset="0"/>
                <a:ea typeface="方正北魏楷书简体" pitchFamily="65" charset="-122"/>
                <a:cs typeface="Times New Roman" panose="02020603050405020304" pitchFamily="18" charset="0"/>
              </a:rPr>
              <a:t>t</a:t>
            </a:r>
            <a:r>
              <a:rPr lang="zh-CN" altLang="en-US" sz="2400">
                <a:solidFill>
                  <a:schemeClr val="bg1"/>
                </a:solidFill>
                <a:latin typeface="方正北魏楷书简体" pitchFamily="65" charset="-122"/>
                <a:ea typeface="方正北魏楷书简体" pitchFamily="65" charset="-122"/>
                <a:cs typeface="Times New Roman" panose="02020603050405020304" pitchFamily="18" charset="0"/>
              </a:rPr>
              <a:t>（单位：</a:t>
            </a:r>
            <a:r>
              <a:rPr lang="en-US" altLang="zh-CN" sz="2400">
                <a:solidFill>
                  <a:schemeClr val="bg1"/>
                </a:solidFill>
                <a:latin typeface="Times New Roman" panose="02020603050405020304" pitchFamily="18" charset="0"/>
                <a:ea typeface="方正北魏楷书简体" pitchFamily="65" charset="-122"/>
                <a:cs typeface="Times New Roman" panose="02020603050405020304" pitchFamily="18" charset="0"/>
              </a:rPr>
              <a:t>s</a:t>
            </a:r>
            <a:r>
              <a:rPr lang="zh-CN" altLang="en-US" sz="2400" smtClean="0">
                <a:solidFill>
                  <a:schemeClr val="bg1"/>
                </a:solidFill>
                <a:latin typeface="方正北魏楷书简体" pitchFamily="65" charset="-122"/>
                <a:ea typeface="方正北魏楷书简体" pitchFamily="65" charset="-122"/>
                <a:cs typeface="Times New Roman" panose="02020603050405020304" pitchFamily="18" charset="0"/>
              </a:rPr>
              <a:t>）的</a:t>
            </a:r>
            <a:r>
              <a:rPr lang="zh-CN" altLang="en-US" sz="2400">
                <a:solidFill>
                  <a:schemeClr val="bg1"/>
                </a:solidFill>
                <a:latin typeface="方正北魏楷书简体" pitchFamily="65" charset="-122"/>
                <a:ea typeface="方正北魏楷书简体" pitchFamily="65" charset="-122"/>
                <a:cs typeface="Times New Roman" panose="02020603050405020304" pitchFamily="18" charset="0"/>
              </a:rPr>
              <a:t>函数解析式</a:t>
            </a:r>
            <a:r>
              <a:rPr lang="en-US" altLang="zh-CN" sz="2400">
                <a:solidFill>
                  <a:schemeClr val="bg1"/>
                </a:solidFill>
                <a:latin typeface="方正北魏楷书简体" pitchFamily="65" charset="-122"/>
                <a:ea typeface="方正北魏楷书简体" pitchFamily="65" charset="-122"/>
                <a:cs typeface="Times New Roman" panose="02020603050405020304" pitchFamily="18" charset="0"/>
              </a:rPr>
              <a:t>. </a:t>
            </a:r>
            <a:r>
              <a:rPr lang="zh-CN" altLang="en-US" sz="2400">
                <a:solidFill>
                  <a:schemeClr val="bg1"/>
                </a:solidFill>
                <a:latin typeface="方正北魏楷书简体" pitchFamily="65" charset="-122"/>
                <a:ea typeface="方正北魏楷书简体" pitchFamily="65" charset="-122"/>
                <a:cs typeface="Times New Roman" panose="02020603050405020304" pitchFamily="18" charset="0"/>
              </a:rPr>
              <a:t>它是一次函数吗？</a:t>
            </a:r>
            <a:endParaRPr lang="en-US" altLang="zh-CN" sz="2400">
              <a:solidFill>
                <a:schemeClr val="bg1"/>
              </a:solidFill>
              <a:latin typeface="方正北魏楷书简体" pitchFamily="65" charset="-122"/>
              <a:ea typeface="方正北魏楷书简体" pitchFamily="65" charset="-122"/>
              <a:cs typeface="Times New Roman" panose="02020603050405020304" pitchFamily="18" charset="0"/>
            </a:endParaRPr>
          </a:p>
          <a:p>
            <a:pPr defTabSz="412750">
              <a:lnSpc>
                <a:spcPts val="4500"/>
              </a:lnSpc>
              <a:buSzPct val="50000"/>
              <a:defRPr>
                <a:solidFill>
                  <a:srgbClr val="FFFFFF"/>
                </a:solidFill>
              </a:defRPr>
            </a:pPr>
            <a:r>
              <a:rPr lang="zh-CN" altLang="en-US" sz="2400">
                <a:solidFill>
                  <a:schemeClr val="bg1"/>
                </a:solidFill>
                <a:latin typeface="方正北魏楷书简体" pitchFamily="65" charset="-122"/>
                <a:ea typeface="方正北魏楷书简体" pitchFamily="65" charset="-122"/>
                <a:cs typeface="Times New Roman" panose="02020603050405020304" pitchFamily="18" charset="0"/>
              </a:rPr>
              <a:t>（</a:t>
            </a:r>
            <a:r>
              <a:rPr lang="en-US" altLang="zh-CN" sz="2400">
                <a:solidFill>
                  <a:schemeClr val="bg1"/>
                </a:solidFill>
                <a:latin typeface="方正北魏楷书简体" pitchFamily="65" charset="-122"/>
                <a:ea typeface="方正北魏楷书简体" pitchFamily="65" charset="-122"/>
                <a:cs typeface="Times New Roman" panose="02020603050405020304" pitchFamily="18" charset="0"/>
              </a:rPr>
              <a:t>2</a:t>
            </a:r>
            <a:r>
              <a:rPr lang="zh-CN" altLang="en-US" sz="2400">
                <a:solidFill>
                  <a:schemeClr val="bg1"/>
                </a:solidFill>
                <a:latin typeface="方正北魏楷书简体" pitchFamily="65" charset="-122"/>
                <a:ea typeface="方正北魏楷书简体" pitchFamily="65" charset="-122"/>
                <a:cs typeface="Times New Roman" panose="02020603050405020304" pitchFamily="18" charset="0"/>
              </a:rPr>
              <a:t>）求第</a:t>
            </a:r>
            <a:r>
              <a:rPr lang="en-US" altLang="zh-CN" sz="2400">
                <a:solidFill>
                  <a:schemeClr val="bg1"/>
                </a:solidFill>
                <a:latin typeface="Times New Roman" panose="02020603050405020304" pitchFamily="18" charset="0"/>
                <a:ea typeface="方正北魏楷书简体" pitchFamily="65" charset="-122"/>
                <a:cs typeface="Times New Roman" panose="02020603050405020304" pitchFamily="18" charset="0"/>
              </a:rPr>
              <a:t>2.5 s </a:t>
            </a:r>
            <a:r>
              <a:rPr lang="zh-CN" altLang="en-US" sz="2400">
                <a:solidFill>
                  <a:schemeClr val="bg1"/>
                </a:solidFill>
                <a:latin typeface="方正北魏楷书简体" pitchFamily="65" charset="-122"/>
                <a:ea typeface="方正北魏楷书简体" pitchFamily="65" charset="-122"/>
                <a:cs typeface="Times New Roman" panose="02020603050405020304" pitchFamily="18" charset="0"/>
              </a:rPr>
              <a:t>时小球的速度</a:t>
            </a:r>
            <a:r>
              <a:rPr lang="en-US" altLang="zh-CN" sz="2400" smtClean="0">
                <a:solidFill>
                  <a:schemeClr val="bg1"/>
                </a:solidFill>
                <a:latin typeface="方正北魏楷书简体" pitchFamily="65" charset="-122"/>
                <a:ea typeface="方正北魏楷书简体" pitchFamily="65" charset="-122"/>
                <a:cs typeface="Times New Roman" panose="02020603050405020304" pitchFamily="18" charset="0"/>
              </a:rPr>
              <a:t>.</a:t>
            </a:r>
            <a:endParaRPr lang="en-US" altLang="zh-CN" sz="2400">
              <a:solidFill>
                <a:schemeClr val="bg1"/>
              </a:solidFill>
              <a:latin typeface="方正北魏楷书简体" pitchFamily="65" charset="-122"/>
              <a:ea typeface="方正北魏楷书简体" pitchFamily="65" charset="-122"/>
              <a:cs typeface="Times New Roman" panose="02020603050405020304" pitchFamily="18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233007" y="3484087"/>
            <a:ext cx="3968337" cy="18409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A-文本框 6"/>
          <p:cNvSpPr txBox="1"/>
          <p:nvPr>
            <p:custDataLst>
              <p:tags r:id="rId1"/>
            </p:custDataLst>
          </p:nvPr>
        </p:nvSpPr>
        <p:spPr>
          <a:xfrm>
            <a:off x="5241450" y="643686"/>
            <a:ext cx="21926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课后作业</a:t>
            </a: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986721" y="646875"/>
            <a:ext cx="509458" cy="581586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260993" y="2058502"/>
            <a:ext cx="6979366" cy="2445111"/>
          </a:xfrm>
          <a:prstGeom prst="rect">
            <a:avLst/>
          </a:prstGeom>
          <a:noFill/>
          <a:ln w="19050" cap="flat">
            <a:noFill/>
            <a:prstDash val="dashDot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7732" tIns="67732" rIns="67732" bIns="67732" numCol="1" spcCol="50799" rtlCol="0" anchor="ctr">
            <a:spAutoFit/>
          </a:bodyPr>
          <a:lstStyle/>
          <a:p>
            <a:pPr defTabSz="412750">
              <a:lnSpc>
                <a:spcPts val="4500"/>
              </a:lnSpc>
              <a:buSzPct val="50000"/>
              <a:defRPr>
                <a:solidFill>
                  <a:srgbClr val="FFFFFF"/>
                </a:solidFill>
              </a:defRPr>
            </a:pPr>
            <a:r>
              <a:rPr lang="en-US" altLang="zh-CN" sz="2400" smtClean="0">
                <a:solidFill>
                  <a:schemeClr val="bg1"/>
                </a:solidFill>
                <a:latin typeface="方正北魏楷书简体" pitchFamily="65" charset="-122"/>
                <a:ea typeface="方正北魏楷书简体" pitchFamily="65" charset="-122"/>
              </a:rPr>
              <a:t>3</a:t>
            </a:r>
            <a:r>
              <a:rPr lang="en-US" altLang="zh-CN" sz="2400">
                <a:solidFill>
                  <a:schemeClr val="bg1"/>
                </a:solidFill>
                <a:latin typeface="方正北魏楷书简体" pitchFamily="65" charset="-122"/>
                <a:ea typeface="方正北魏楷书简体" pitchFamily="65" charset="-122"/>
              </a:rPr>
              <a:t>.</a:t>
            </a:r>
            <a:r>
              <a:rPr lang="zh-CN" altLang="en-US" sz="2400">
                <a:solidFill>
                  <a:schemeClr val="bg1"/>
                </a:solidFill>
                <a:latin typeface="方正北魏楷书简体" pitchFamily="65" charset="-122"/>
                <a:ea typeface="方正北魏楷书简体" pitchFamily="65" charset="-122"/>
              </a:rPr>
              <a:t>一个弹簧不挂重物时长 </a:t>
            </a:r>
            <a:r>
              <a:rPr lang="en-US" altLang="zh-CN" sz="2400">
                <a:solidFill>
                  <a:schemeClr val="bg1"/>
                </a:solidFill>
                <a:latin typeface="Times New Roman" panose="02020603050405020304" pitchFamily="18" charset="0"/>
                <a:ea typeface="方正北魏楷书简体" pitchFamily="65" charset="-122"/>
                <a:cs typeface="Times New Roman" panose="02020603050405020304" pitchFamily="18" charset="0"/>
              </a:rPr>
              <a:t>12 cm</a:t>
            </a:r>
            <a:r>
              <a:rPr lang="zh-CN" altLang="en-US" sz="2400">
                <a:solidFill>
                  <a:schemeClr val="bg1"/>
                </a:solidFill>
                <a:latin typeface="方正北魏楷书简体" pitchFamily="65" charset="-122"/>
                <a:ea typeface="方正北魏楷书简体" pitchFamily="65" charset="-122"/>
              </a:rPr>
              <a:t>，挂上重物</a:t>
            </a:r>
            <a:r>
              <a:rPr lang="zh-CN" altLang="en-US" sz="2400" smtClean="0">
                <a:solidFill>
                  <a:schemeClr val="bg1"/>
                </a:solidFill>
                <a:latin typeface="方正北魏楷书简体" pitchFamily="65" charset="-122"/>
                <a:ea typeface="方正北魏楷书简体" pitchFamily="65" charset="-122"/>
              </a:rPr>
              <a:t>后伸长</a:t>
            </a:r>
            <a:r>
              <a:rPr lang="zh-CN" altLang="en-US" sz="2400">
                <a:solidFill>
                  <a:schemeClr val="bg1"/>
                </a:solidFill>
                <a:latin typeface="方正北魏楷书简体" pitchFamily="65" charset="-122"/>
                <a:ea typeface="方正北魏楷书简体" pitchFamily="65" charset="-122"/>
              </a:rPr>
              <a:t>的长度与所挂重物的质量成正比</a:t>
            </a:r>
            <a:r>
              <a:rPr lang="en-US" altLang="zh-CN" sz="2400">
                <a:solidFill>
                  <a:schemeClr val="bg1"/>
                </a:solidFill>
                <a:latin typeface="方正北魏楷书简体" pitchFamily="65" charset="-122"/>
                <a:ea typeface="方正北魏楷书简体" pitchFamily="65" charset="-122"/>
              </a:rPr>
              <a:t>. </a:t>
            </a:r>
            <a:r>
              <a:rPr lang="zh-CN" altLang="en-US" sz="2400" smtClean="0">
                <a:solidFill>
                  <a:schemeClr val="bg1"/>
                </a:solidFill>
                <a:latin typeface="方正北魏楷书简体" pitchFamily="65" charset="-122"/>
                <a:ea typeface="方正北魏楷书简体" pitchFamily="65" charset="-122"/>
              </a:rPr>
              <a:t>如果挂</a:t>
            </a:r>
            <a:r>
              <a:rPr lang="zh-CN" altLang="en-US" sz="2400">
                <a:solidFill>
                  <a:schemeClr val="bg1"/>
                </a:solidFill>
                <a:latin typeface="方正北魏楷书简体" pitchFamily="65" charset="-122"/>
                <a:ea typeface="方正北魏楷书简体" pitchFamily="65" charset="-122"/>
              </a:rPr>
              <a:t>上 </a:t>
            </a:r>
            <a:r>
              <a:rPr lang="en-US" altLang="zh-CN" sz="2400">
                <a:solidFill>
                  <a:schemeClr val="bg1"/>
                </a:solidFill>
                <a:latin typeface="Times New Roman" panose="02020603050405020304" pitchFamily="18" charset="0"/>
                <a:ea typeface="方正北魏楷书简体" pitchFamily="65" charset="-122"/>
                <a:cs typeface="Times New Roman" panose="02020603050405020304" pitchFamily="18" charset="0"/>
              </a:rPr>
              <a:t>1 kg </a:t>
            </a:r>
            <a:r>
              <a:rPr lang="zh-CN" altLang="en-US" sz="2400">
                <a:solidFill>
                  <a:schemeClr val="bg1"/>
                </a:solidFill>
                <a:latin typeface="方正北魏楷书简体" pitchFamily="65" charset="-122"/>
                <a:ea typeface="方正北魏楷书简体" pitchFamily="65" charset="-122"/>
              </a:rPr>
              <a:t>的物体后，弹簧伸长 </a:t>
            </a:r>
            <a:r>
              <a:rPr lang="en-US" altLang="zh-CN" sz="2400">
                <a:solidFill>
                  <a:schemeClr val="bg1"/>
                </a:solidFill>
                <a:latin typeface="Times New Roman" panose="02020603050405020304" pitchFamily="18" charset="0"/>
                <a:ea typeface="方正北魏楷书简体" pitchFamily="65" charset="-122"/>
                <a:cs typeface="Times New Roman" panose="02020603050405020304" pitchFamily="18" charset="0"/>
              </a:rPr>
              <a:t>2 cm</a:t>
            </a:r>
            <a:r>
              <a:rPr lang="en-US" altLang="zh-CN" sz="2400">
                <a:solidFill>
                  <a:schemeClr val="bg1"/>
                </a:solidFill>
                <a:latin typeface="方正北魏楷书简体" pitchFamily="65" charset="-122"/>
                <a:ea typeface="方正北魏楷书简体" pitchFamily="65" charset="-122"/>
              </a:rPr>
              <a:t>. </a:t>
            </a:r>
            <a:r>
              <a:rPr lang="zh-CN" altLang="en-US" sz="2400">
                <a:solidFill>
                  <a:schemeClr val="bg1"/>
                </a:solidFill>
                <a:latin typeface="方正北魏楷书简体" pitchFamily="65" charset="-122"/>
                <a:ea typeface="方正北魏楷书简体" pitchFamily="65" charset="-122"/>
              </a:rPr>
              <a:t>求</a:t>
            </a:r>
            <a:r>
              <a:rPr lang="zh-CN" altLang="en-US" sz="2400" smtClean="0">
                <a:solidFill>
                  <a:schemeClr val="bg1"/>
                </a:solidFill>
                <a:latin typeface="方正北魏楷书简体" pitchFamily="65" charset="-122"/>
                <a:ea typeface="方正北魏楷书简体" pitchFamily="65" charset="-122"/>
                <a:cs typeface="Times New Roman" panose="02020603050405020304" pitchFamily="18" charset="0"/>
              </a:rPr>
              <a:t>弹簧</a:t>
            </a:r>
            <a:r>
              <a:rPr lang="zh-CN" altLang="en-US" sz="2400">
                <a:solidFill>
                  <a:schemeClr val="bg1"/>
                </a:solidFill>
                <a:latin typeface="方正北魏楷书简体" pitchFamily="65" charset="-122"/>
                <a:ea typeface="方正北魏楷书简体" pitchFamily="65" charset="-122"/>
                <a:cs typeface="Times New Roman" panose="02020603050405020304" pitchFamily="18" charset="0"/>
              </a:rPr>
              <a:t>总长 </a:t>
            </a:r>
            <a:r>
              <a:rPr lang="en-US" altLang="zh-CN" sz="2400">
                <a:solidFill>
                  <a:schemeClr val="bg1"/>
                </a:solidFill>
                <a:latin typeface="Times New Roman" panose="02020603050405020304" pitchFamily="18" charset="0"/>
                <a:ea typeface="方正北魏楷书简体" pitchFamily="65" charset="-122"/>
                <a:cs typeface="Times New Roman" panose="02020603050405020304" pitchFamily="18" charset="0"/>
              </a:rPr>
              <a:t>y</a:t>
            </a:r>
            <a:r>
              <a:rPr lang="zh-CN" altLang="en-US" sz="2400">
                <a:solidFill>
                  <a:schemeClr val="bg1"/>
                </a:solidFill>
                <a:latin typeface="方正北魏楷书简体" pitchFamily="65" charset="-122"/>
                <a:ea typeface="方正北魏楷书简体" pitchFamily="65" charset="-122"/>
                <a:cs typeface="Times New Roman" panose="02020603050405020304" pitchFamily="18" charset="0"/>
              </a:rPr>
              <a:t>（单位：</a:t>
            </a:r>
            <a:r>
              <a:rPr lang="en-US" altLang="zh-CN" sz="2400">
                <a:solidFill>
                  <a:schemeClr val="bg1"/>
                </a:solidFill>
                <a:latin typeface="Times New Roman" panose="02020603050405020304" pitchFamily="18" charset="0"/>
                <a:ea typeface="方正北魏楷书简体" pitchFamily="65" charset="-122"/>
                <a:cs typeface="Times New Roman" panose="02020603050405020304" pitchFamily="18" charset="0"/>
              </a:rPr>
              <a:t>cm</a:t>
            </a:r>
            <a:r>
              <a:rPr lang="zh-CN" altLang="en-US" sz="2400">
                <a:solidFill>
                  <a:schemeClr val="bg1"/>
                </a:solidFill>
                <a:latin typeface="方正北魏楷书简体" pitchFamily="65" charset="-122"/>
                <a:ea typeface="方正北魏楷书简体" pitchFamily="65" charset="-122"/>
                <a:cs typeface="Times New Roman" panose="02020603050405020304" pitchFamily="18" charset="0"/>
              </a:rPr>
              <a:t>）关于所挂物体质量 </a:t>
            </a:r>
            <a:r>
              <a:rPr lang="en-US" altLang="zh-CN" sz="2400" smtClean="0">
                <a:solidFill>
                  <a:schemeClr val="bg1"/>
                </a:solidFill>
                <a:latin typeface="Times New Roman" panose="02020603050405020304" pitchFamily="18" charset="0"/>
                <a:ea typeface="方正北魏楷书简体" pitchFamily="65" charset="-122"/>
                <a:cs typeface="Times New Roman" panose="02020603050405020304" pitchFamily="18" charset="0"/>
              </a:rPr>
              <a:t>x</a:t>
            </a:r>
            <a:r>
              <a:rPr lang="zh-CN" altLang="en-US" sz="2400" smtClean="0">
                <a:solidFill>
                  <a:schemeClr val="bg1"/>
                </a:solidFill>
                <a:latin typeface="方正北魏楷书简体" pitchFamily="65" charset="-122"/>
                <a:ea typeface="方正北魏楷书简体" pitchFamily="65" charset="-122"/>
                <a:cs typeface="Times New Roman" panose="02020603050405020304" pitchFamily="18" charset="0"/>
              </a:rPr>
              <a:t>（</a:t>
            </a:r>
            <a:r>
              <a:rPr lang="zh-CN" altLang="en-US" sz="2400">
                <a:solidFill>
                  <a:schemeClr val="bg1"/>
                </a:solidFill>
                <a:latin typeface="方正北魏楷书简体" pitchFamily="65" charset="-122"/>
                <a:ea typeface="方正北魏楷书简体" pitchFamily="65" charset="-122"/>
                <a:cs typeface="Times New Roman" panose="02020603050405020304" pitchFamily="18" charset="0"/>
              </a:rPr>
              <a:t>单位：</a:t>
            </a:r>
            <a:r>
              <a:rPr lang="en-US" altLang="zh-CN" sz="2400">
                <a:solidFill>
                  <a:schemeClr val="bg1"/>
                </a:solidFill>
                <a:latin typeface="Times New Roman" panose="02020603050405020304" pitchFamily="18" charset="0"/>
                <a:ea typeface="方正北魏楷书简体" pitchFamily="65" charset="-122"/>
                <a:cs typeface="Times New Roman" panose="02020603050405020304" pitchFamily="18" charset="0"/>
              </a:rPr>
              <a:t>kg</a:t>
            </a:r>
            <a:r>
              <a:rPr lang="zh-CN" altLang="en-US" sz="2400">
                <a:solidFill>
                  <a:schemeClr val="bg1"/>
                </a:solidFill>
                <a:latin typeface="方正北魏楷书简体" pitchFamily="65" charset="-122"/>
                <a:ea typeface="方正北魏楷书简体" pitchFamily="65" charset="-122"/>
                <a:cs typeface="Times New Roman" panose="02020603050405020304" pitchFamily="18" charset="0"/>
              </a:rPr>
              <a:t>）的函数解析式</a:t>
            </a:r>
            <a:r>
              <a:rPr lang="en-US" altLang="zh-CN" sz="2400">
                <a:solidFill>
                  <a:schemeClr val="bg1"/>
                </a:solidFill>
                <a:latin typeface="方正北魏楷书简体" pitchFamily="65" charset="-122"/>
                <a:ea typeface="方正北魏楷书简体" pitchFamily="65" charset="-122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8339478" y="2095511"/>
            <a:ext cx="2934700" cy="24305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593819" y="2325116"/>
            <a:ext cx="8569812" cy="572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chemeClr val="bg1"/>
                </a:solidFill>
                <a:latin typeface="方正北魏楷书简体" pitchFamily="65" charset="-122"/>
                <a:ea typeface="方正北魏楷书简体" pitchFamily="65" charset="-122"/>
              </a:rPr>
              <a:t>理解一次函数的概念，明确一次函数与正比例函数之间的联系</a:t>
            </a:r>
            <a:endParaRPr lang="en-US" altLang="zh-CN" sz="2400" b="1" dirty="0">
              <a:solidFill>
                <a:schemeClr val="bg1"/>
              </a:solidFill>
              <a:latin typeface="方正北魏楷书简体" pitchFamily="65" charset="-122"/>
              <a:ea typeface="方正北魏楷书简体" pitchFamily="65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607358" y="3482674"/>
            <a:ext cx="5579186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chemeClr val="bg1"/>
                </a:solidFill>
                <a:latin typeface="方正北魏楷书简体" pitchFamily="65" charset="-122"/>
                <a:ea typeface="方正北魏楷书简体" pitchFamily="65" charset="-122"/>
              </a:rPr>
              <a:t>能利用一次函数解决简单的实际问题</a:t>
            </a:r>
          </a:p>
        </p:txBody>
      </p:sp>
      <p:sp>
        <p:nvSpPr>
          <p:cNvPr id="5" name="矩形: 圆角 4"/>
          <p:cNvSpPr/>
          <p:nvPr/>
        </p:nvSpPr>
        <p:spPr>
          <a:xfrm>
            <a:off x="5245840" y="817767"/>
            <a:ext cx="2397126" cy="58158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学习重难点</a:t>
            </a:r>
          </a:p>
        </p:txBody>
      </p:sp>
      <p:sp>
        <p:nvSpPr>
          <p:cNvPr id="6" name="矩形: 圆角 5"/>
          <p:cNvSpPr/>
          <p:nvPr/>
        </p:nvSpPr>
        <p:spPr>
          <a:xfrm>
            <a:off x="1612877" y="2325116"/>
            <a:ext cx="977900" cy="565160"/>
          </a:xfrm>
          <a:prstGeom prst="roundRect">
            <a:avLst/>
          </a:prstGeom>
          <a:solidFill>
            <a:srgbClr val="4E7390"/>
          </a:solidFill>
          <a:ln>
            <a:solidFill>
              <a:schemeClr val="tx2">
                <a:lumMod val="9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重点</a:t>
            </a:r>
            <a:r>
              <a:rPr lang="en-US" altLang="zh-CN" sz="2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:</a:t>
            </a:r>
            <a:endParaRPr lang="zh-CN" altLang="en-US" sz="2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7" name="矩形: 圆角 6"/>
          <p:cNvSpPr/>
          <p:nvPr/>
        </p:nvSpPr>
        <p:spPr>
          <a:xfrm>
            <a:off x="1612877" y="3482674"/>
            <a:ext cx="977900" cy="565160"/>
          </a:xfrm>
          <a:prstGeom prst="roundRect">
            <a:avLst/>
          </a:prstGeom>
          <a:solidFill>
            <a:srgbClr val="4E7390"/>
          </a:solidFill>
          <a:ln>
            <a:solidFill>
              <a:schemeClr val="tx2">
                <a:lumMod val="9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难点</a:t>
            </a:r>
            <a:r>
              <a:rPr lang="en-US" altLang="zh-CN" sz="2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:</a:t>
            </a:r>
            <a:endParaRPr lang="zh-CN" altLang="en-US" sz="2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786793" y="817767"/>
            <a:ext cx="594360" cy="57912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 animBg="1"/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>
            <a:spLocks noChangeArrowheads="1"/>
          </p:cNvSpPr>
          <p:nvPr/>
        </p:nvSpPr>
        <p:spPr bwMode="auto">
          <a:xfrm>
            <a:off x="3027680" y="2304794"/>
            <a:ext cx="7505700" cy="189789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11735" dirty="0">
                <a:solidFill>
                  <a:srgbClr val="FFFFFF"/>
                </a:solidFill>
                <a:latin typeface="方正北魏楷书简体" pitchFamily="65" charset="-122"/>
                <a:ea typeface="方正北魏楷书简体" pitchFamily="65" charset="-122"/>
                <a:cs typeface="华文行楷" panose="02010800040101010101" charset="-122"/>
              </a:rPr>
              <a:t>谢谢听讲！</a:t>
            </a:r>
          </a:p>
        </p:txBody>
      </p:sp>
      <p:pic>
        <p:nvPicPr>
          <p:cNvPr id="3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11557000" y="10477500"/>
            <a:ext cx="330200" cy="254000"/>
          </a:xfrm>
          <a:prstGeom prst="cube">
            <a:avLst/>
          </a:prstGeom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: 圆角 4"/>
          <p:cNvSpPr/>
          <p:nvPr/>
        </p:nvSpPr>
        <p:spPr>
          <a:xfrm>
            <a:off x="5266181" y="696974"/>
            <a:ext cx="1924198" cy="58158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情景导入</a:t>
            </a:r>
            <a:endParaRPr lang="zh-CN" altLang="en-US" sz="3200" b="1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855819" y="696974"/>
            <a:ext cx="594360" cy="581586"/>
          </a:xfrm>
          <a:prstGeom prst="rect">
            <a:avLst/>
          </a:prstGeom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9893498" y="4092277"/>
            <a:ext cx="1695450" cy="221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1119188" y="1357312"/>
            <a:ext cx="9752012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400" dirty="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问题</a:t>
            </a:r>
            <a:r>
              <a:rPr lang="en-US" altLang="zh-CN" sz="2400" dirty="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:</a:t>
            </a:r>
            <a:r>
              <a:rPr lang="zh-CN" altLang="zh-CN" sz="2400" dirty="0">
                <a:latin typeface="方正北魏楷书简体" pitchFamily="65" charset="-122"/>
                <a:ea typeface="方正北魏楷书简体" pitchFamily="65" charset="-122"/>
              </a:rPr>
              <a:t>某登山队大本营所在地的气温为</a:t>
            </a:r>
            <a:r>
              <a:rPr lang="en-US" altLang="zh-CN" sz="2400" dirty="0">
                <a:latin typeface="方正北魏楷书简体" pitchFamily="65" charset="-122"/>
                <a:ea typeface="方正北魏楷书简体" pitchFamily="65" charset="-122"/>
              </a:rPr>
              <a:t>15 ℃,</a:t>
            </a:r>
            <a:r>
              <a:rPr lang="zh-CN" altLang="zh-CN" sz="2400" dirty="0">
                <a:latin typeface="方正北魏楷书简体" pitchFamily="65" charset="-122"/>
                <a:ea typeface="方正北魏楷书简体" pitchFamily="65" charset="-122"/>
              </a:rPr>
              <a:t>海拔每升高</a:t>
            </a:r>
            <a:r>
              <a:rPr lang="en-US" altLang="zh-CN" sz="2400" dirty="0">
                <a:latin typeface="方正北魏楷书简体" pitchFamily="65" charset="-122"/>
                <a:ea typeface="方正北魏楷书简体" pitchFamily="65" charset="-122"/>
              </a:rPr>
              <a:t>1 km</a:t>
            </a:r>
            <a:r>
              <a:rPr lang="zh-CN" altLang="zh-CN" sz="2400" dirty="0">
                <a:latin typeface="方正北魏楷书简体" pitchFamily="65" charset="-122"/>
                <a:ea typeface="方正北魏楷书简体" pitchFamily="65" charset="-122"/>
              </a:rPr>
              <a:t>气温下降</a:t>
            </a:r>
            <a:r>
              <a:rPr lang="en-US" altLang="zh-CN" sz="2400" dirty="0">
                <a:latin typeface="方正北魏楷书简体" pitchFamily="65" charset="-122"/>
                <a:ea typeface="方正北魏楷书简体" pitchFamily="65" charset="-122"/>
              </a:rPr>
              <a:t>6 ℃</a:t>
            </a:r>
            <a:r>
              <a:rPr lang="en-US" altLang="zh-CN" sz="2400" i="1" dirty="0">
                <a:latin typeface="方正北魏楷书简体" pitchFamily="65" charset="-122"/>
                <a:ea typeface="方正北魏楷书简体" pitchFamily="65" charset="-122"/>
              </a:rPr>
              <a:t>.</a:t>
            </a:r>
            <a:r>
              <a:rPr lang="zh-CN" altLang="zh-CN" sz="2400" dirty="0">
                <a:latin typeface="方正北魏楷书简体" pitchFamily="65" charset="-122"/>
                <a:ea typeface="方正北魏楷书简体" pitchFamily="65" charset="-122"/>
              </a:rPr>
              <a:t>登山队员由大本营向上登高</a:t>
            </a:r>
            <a:r>
              <a:rPr lang="en-US" altLang="zh-CN" sz="2400" i="1" dirty="0">
                <a:latin typeface="方正北魏楷书简体" pitchFamily="65" charset="-122"/>
                <a:ea typeface="方正北魏楷书简体" pitchFamily="65" charset="-122"/>
              </a:rPr>
              <a:t>x</a:t>
            </a:r>
            <a:r>
              <a:rPr lang="en-US" altLang="zh-CN" sz="2400" dirty="0">
                <a:latin typeface="方正北魏楷书简体" pitchFamily="65" charset="-122"/>
                <a:ea typeface="方正北魏楷书简体" pitchFamily="65" charset="-122"/>
              </a:rPr>
              <a:t> km</a:t>
            </a:r>
            <a:r>
              <a:rPr lang="zh-CN" altLang="zh-CN" sz="2400" dirty="0">
                <a:latin typeface="方正北魏楷书简体" pitchFamily="65" charset="-122"/>
                <a:ea typeface="方正北魏楷书简体" pitchFamily="65" charset="-122"/>
              </a:rPr>
              <a:t>时</a:t>
            </a:r>
            <a:r>
              <a:rPr lang="en-US" altLang="zh-CN" sz="2400" dirty="0">
                <a:latin typeface="方正北魏楷书简体" pitchFamily="65" charset="-122"/>
                <a:ea typeface="方正北魏楷书简体" pitchFamily="65" charset="-122"/>
              </a:rPr>
              <a:t>,</a:t>
            </a:r>
            <a:r>
              <a:rPr lang="zh-CN" altLang="zh-CN" sz="2400" dirty="0">
                <a:latin typeface="方正北魏楷书简体" pitchFamily="65" charset="-122"/>
                <a:ea typeface="方正北魏楷书简体" pitchFamily="65" charset="-122"/>
              </a:rPr>
              <a:t>他们所处位置的气温是</a:t>
            </a:r>
            <a:r>
              <a:rPr lang="en-US" altLang="zh-CN" sz="2400" i="1" dirty="0">
                <a:latin typeface="方正北魏楷书简体" pitchFamily="65" charset="-122"/>
                <a:ea typeface="方正北魏楷书简体" pitchFamily="65" charset="-122"/>
              </a:rPr>
              <a:t>y</a:t>
            </a:r>
            <a:r>
              <a:rPr lang="en-US" altLang="zh-CN" sz="2400" dirty="0">
                <a:latin typeface="方正北魏楷书简体" pitchFamily="65" charset="-122"/>
                <a:ea typeface="方正北魏楷书简体" pitchFamily="65" charset="-122"/>
              </a:rPr>
              <a:t> ℃</a:t>
            </a:r>
            <a:r>
              <a:rPr lang="en-US" altLang="zh-CN" sz="2400" i="1" dirty="0">
                <a:latin typeface="方正北魏楷书简体" pitchFamily="65" charset="-122"/>
                <a:ea typeface="方正北魏楷书简体" pitchFamily="65" charset="-122"/>
              </a:rPr>
              <a:t>.</a:t>
            </a:r>
            <a:r>
              <a:rPr lang="zh-CN" altLang="zh-CN" sz="2400" dirty="0">
                <a:latin typeface="方正北魏楷书简体" pitchFamily="65" charset="-122"/>
                <a:ea typeface="方正北魏楷书简体" pitchFamily="65" charset="-122"/>
              </a:rPr>
              <a:t>试用解析式表示</a:t>
            </a:r>
            <a:r>
              <a:rPr lang="en-US" altLang="zh-CN" sz="2400" i="1" dirty="0">
                <a:latin typeface="方正北魏楷书简体" pitchFamily="65" charset="-122"/>
                <a:ea typeface="方正北魏楷书简体" pitchFamily="65" charset="-122"/>
              </a:rPr>
              <a:t>y</a:t>
            </a:r>
            <a:r>
              <a:rPr lang="zh-CN" altLang="zh-CN" sz="2400" dirty="0">
                <a:latin typeface="方正北魏楷书简体" pitchFamily="65" charset="-122"/>
                <a:ea typeface="方正北魏楷书简体" pitchFamily="65" charset="-122"/>
              </a:rPr>
              <a:t>与</a:t>
            </a:r>
            <a:r>
              <a:rPr lang="en-US" altLang="zh-CN" sz="2400" i="1" dirty="0">
                <a:latin typeface="方正北魏楷书简体" pitchFamily="65" charset="-122"/>
                <a:ea typeface="方正北魏楷书简体" pitchFamily="65" charset="-122"/>
              </a:rPr>
              <a:t>x</a:t>
            </a:r>
            <a:r>
              <a:rPr lang="zh-CN" altLang="zh-CN" sz="2400" dirty="0">
                <a:latin typeface="方正北魏楷书简体" pitchFamily="65" charset="-122"/>
                <a:ea typeface="方正北魏楷书简体" pitchFamily="65" charset="-122"/>
              </a:rPr>
              <a:t>的关系</a:t>
            </a:r>
            <a:r>
              <a:rPr lang="en-US" altLang="zh-CN" sz="2400" i="1" dirty="0">
                <a:latin typeface="方正北魏楷书简体" pitchFamily="65" charset="-122"/>
                <a:ea typeface="方正北魏楷书简体" pitchFamily="65" charset="-122"/>
              </a:rPr>
              <a:t>.</a:t>
            </a:r>
            <a:endParaRPr lang="zh-CN" altLang="zh-CN" sz="2400" dirty="0">
              <a:latin typeface="方正北魏楷书简体" pitchFamily="65" charset="-122"/>
              <a:ea typeface="方正北魏楷书简体" pitchFamily="65" charset="-122"/>
            </a:endParaRP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1263649" y="3215114"/>
            <a:ext cx="904875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400" dirty="0">
                <a:latin typeface="方正北魏楷书简体" pitchFamily="65" charset="-122"/>
                <a:ea typeface="方正北魏楷书简体" pitchFamily="65" charset="-122"/>
              </a:rPr>
              <a:t>当登山队员由大本营向上登高</a:t>
            </a:r>
            <a:r>
              <a:rPr lang="en-US" altLang="zh-CN" sz="2400" dirty="0">
                <a:latin typeface="方正北魏楷书简体" pitchFamily="65" charset="-122"/>
                <a:ea typeface="方正北魏楷书简体" pitchFamily="65" charset="-122"/>
              </a:rPr>
              <a:t>0</a:t>
            </a:r>
            <a:r>
              <a:rPr lang="en-US" altLang="zh-CN" sz="2400" i="1" dirty="0">
                <a:latin typeface="方正北魏楷书简体" pitchFamily="65" charset="-122"/>
                <a:ea typeface="方正北魏楷书简体" pitchFamily="65" charset="-122"/>
              </a:rPr>
              <a:t>.</a:t>
            </a:r>
            <a:r>
              <a:rPr lang="en-US" altLang="zh-CN" sz="2400" dirty="0">
                <a:latin typeface="方正北魏楷书简体" pitchFamily="65" charset="-122"/>
                <a:ea typeface="方正北魏楷书简体" pitchFamily="65" charset="-122"/>
              </a:rPr>
              <a:t>5 km</a:t>
            </a:r>
            <a:r>
              <a:rPr lang="zh-CN" altLang="zh-CN" sz="2400" dirty="0">
                <a:latin typeface="方正北魏楷书简体" pitchFamily="65" charset="-122"/>
                <a:ea typeface="方正北魏楷书简体" pitchFamily="65" charset="-122"/>
              </a:rPr>
              <a:t>时</a:t>
            </a:r>
            <a:r>
              <a:rPr lang="en-US" altLang="zh-CN" sz="2400" dirty="0">
                <a:latin typeface="方正北魏楷书简体" pitchFamily="65" charset="-122"/>
                <a:ea typeface="方正北魏楷书简体" pitchFamily="65" charset="-122"/>
              </a:rPr>
              <a:t>,</a:t>
            </a:r>
            <a:r>
              <a:rPr lang="zh-CN" altLang="zh-CN" sz="2400" dirty="0">
                <a:latin typeface="方正北魏楷书简体" pitchFamily="65" charset="-122"/>
                <a:ea typeface="方正北魏楷书简体" pitchFamily="65" charset="-122"/>
              </a:rPr>
              <a:t>他们所在位置的气温就是</a:t>
            </a:r>
            <a:r>
              <a:rPr lang="en-US" altLang="zh-CN" sz="2400" i="1" dirty="0">
                <a:latin typeface="方正北魏楷书简体" pitchFamily="65" charset="-122"/>
                <a:ea typeface="方正北魏楷书简体" pitchFamily="65" charset="-122"/>
              </a:rPr>
              <a:t>x</a:t>
            </a:r>
            <a:r>
              <a:rPr lang="en-US" altLang="zh-CN" sz="2400" dirty="0">
                <a:latin typeface="方正北魏楷书简体" pitchFamily="65" charset="-122"/>
                <a:ea typeface="方正北魏楷书简体" pitchFamily="65" charset="-122"/>
              </a:rPr>
              <a:t>=0</a:t>
            </a:r>
            <a:r>
              <a:rPr lang="en-US" altLang="zh-CN" sz="2400" i="1" dirty="0">
                <a:latin typeface="方正北魏楷书简体" pitchFamily="65" charset="-122"/>
                <a:ea typeface="方正北魏楷书简体" pitchFamily="65" charset="-122"/>
              </a:rPr>
              <a:t>.</a:t>
            </a:r>
            <a:r>
              <a:rPr lang="en-US" altLang="zh-CN" sz="2400" dirty="0">
                <a:latin typeface="方正北魏楷书简体" pitchFamily="65" charset="-122"/>
                <a:ea typeface="方正北魏楷书简体" pitchFamily="65" charset="-122"/>
              </a:rPr>
              <a:t>5</a:t>
            </a:r>
            <a:r>
              <a:rPr lang="zh-CN" altLang="zh-CN" sz="2400" dirty="0">
                <a:latin typeface="方正北魏楷书简体" pitchFamily="65" charset="-122"/>
                <a:ea typeface="方正北魏楷书简体" pitchFamily="65" charset="-122"/>
              </a:rPr>
              <a:t>时函数</a:t>
            </a:r>
            <a:r>
              <a:rPr lang="en-US" altLang="zh-CN" sz="2400" i="1" dirty="0">
                <a:latin typeface="方正北魏楷书简体" pitchFamily="65" charset="-122"/>
                <a:ea typeface="方正北魏楷书简体" pitchFamily="65" charset="-122"/>
              </a:rPr>
              <a:t>y</a:t>
            </a:r>
            <a:r>
              <a:rPr lang="en-US" altLang="zh-CN" sz="2400" dirty="0">
                <a:latin typeface="方正北魏楷书简体" pitchFamily="65" charset="-122"/>
                <a:ea typeface="方正北魏楷书简体" pitchFamily="65" charset="-122"/>
              </a:rPr>
              <a:t>=-6</a:t>
            </a:r>
            <a:r>
              <a:rPr lang="en-US" altLang="zh-CN" sz="2400" i="1" dirty="0">
                <a:latin typeface="方正北魏楷书简体" pitchFamily="65" charset="-122"/>
                <a:ea typeface="方正北魏楷书简体" pitchFamily="65" charset="-122"/>
              </a:rPr>
              <a:t>x</a:t>
            </a:r>
            <a:r>
              <a:rPr lang="en-US" altLang="zh-CN" sz="2400" dirty="0">
                <a:latin typeface="方正北魏楷书简体" pitchFamily="65" charset="-122"/>
                <a:ea typeface="方正北魏楷书简体" pitchFamily="65" charset="-122"/>
              </a:rPr>
              <a:t>+15</a:t>
            </a:r>
            <a:r>
              <a:rPr lang="zh-CN" altLang="zh-CN" sz="2400" dirty="0">
                <a:latin typeface="方正北魏楷书简体" pitchFamily="65" charset="-122"/>
                <a:ea typeface="方正北魏楷书简体" pitchFamily="65" charset="-122"/>
              </a:rPr>
              <a:t>的值</a:t>
            </a:r>
            <a:r>
              <a:rPr lang="en-US" altLang="zh-CN" sz="2400" dirty="0">
                <a:latin typeface="方正北魏楷书简体" pitchFamily="65" charset="-122"/>
                <a:ea typeface="方正北魏楷书简体" pitchFamily="65" charset="-122"/>
              </a:rPr>
              <a:t>,</a:t>
            </a:r>
            <a:r>
              <a:rPr lang="zh-CN" altLang="zh-CN" sz="2400" dirty="0">
                <a:latin typeface="方正北魏楷书简体" pitchFamily="65" charset="-122"/>
                <a:ea typeface="方正北魏楷书简体" pitchFamily="65" charset="-122"/>
              </a:rPr>
              <a:t>即</a:t>
            </a:r>
            <a:r>
              <a:rPr lang="en-US" altLang="zh-CN" sz="2400" i="1" dirty="0">
                <a:latin typeface="方正北魏楷书简体" pitchFamily="65" charset="-122"/>
                <a:ea typeface="方正北魏楷书简体" pitchFamily="65" charset="-122"/>
              </a:rPr>
              <a:t>y</a:t>
            </a:r>
            <a:r>
              <a:rPr lang="en-US" altLang="zh-CN" sz="2400" dirty="0">
                <a:latin typeface="方正北魏楷书简体" pitchFamily="65" charset="-122"/>
                <a:ea typeface="方正北魏楷书简体" pitchFamily="65" charset="-122"/>
              </a:rPr>
              <a:t>=-6×0</a:t>
            </a:r>
            <a:r>
              <a:rPr lang="en-US" altLang="zh-CN" sz="2400" i="1" dirty="0">
                <a:latin typeface="方正北魏楷书简体" pitchFamily="65" charset="-122"/>
                <a:ea typeface="方正北魏楷书简体" pitchFamily="65" charset="-122"/>
              </a:rPr>
              <a:t>.</a:t>
            </a:r>
            <a:r>
              <a:rPr lang="en-US" altLang="zh-CN" sz="2400" dirty="0">
                <a:latin typeface="方正北魏楷书简体" pitchFamily="65" charset="-122"/>
                <a:ea typeface="方正北魏楷书简体" pitchFamily="65" charset="-122"/>
              </a:rPr>
              <a:t>5+15=12(℃)</a:t>
            </a:r>
            <a:r>
              <a:rPr lang="en-US" altLang="zh-CN" sz="2400" i="1" dirty="0">
                <a:latin typeface="方正北魏楷书简体" pitchFamily="65" charset="-122"/>
                <a:ea typeface="方正北魏楷书简体" pitchFamily="65" charset="-122"/>
              </a:rPr>
              <a:t>.</a:t>
            </a:r>
            <a:endParaRPr lang="zh-CN" altLang="zh-CN" sz="2400" dirty="0">
              <a:latin typeface="方正北魏楷书简体" pitchFamily="65" charset="-122"/>
              <a:ea typeface="方正北魏楷书简体" pitchFamily="65" charset="-122"/>
            </a:endParaRP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1299545" y="4631590"/>
            <a:ext cx="8481484" cy="1140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400">
                <a:solidFill>
                  <a:srgbClr val="FF33CC"/>
                </a:solidFill>
                <a:latin typeface="方正北魏楷书简体" pitchFamily="65" charset="-122"/>
                <a:ea typeface="方正北魏楷书简体" pitchFamily="65" charset="-122"/>
              </a:rPr>
              <a:t>这个函数与我们上课时所学的正比例函数有何不同</a:t>
            </a:r>
            <a:r>
              <a:rPr lang="en-US" altLang="zh-CN" sz="2400" smtClean="0">
                <a:solidFill>
                  <a:srgbClr val="FF33CC"/>
                </a:solidFill>
                <a:latin typeface="方正北魏楷书简体" pitchFamily="65" charset="-122"/>
                <a:ea typeface="方正北魏楷书简体" pitchFamily="65" charset="-122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zh-CN" altLang="zh-CN" sz="2400" smtClean="0">
                <a:solidFill>
                  <a:srgbClr val="FF33CC"/>
                </a:solidFill>
                <a:latin typeface="方正北魏楷书简体" pitchFamily="65" charset="-122"/>
                <a:ea typeface="方正北魏楷书简体" pitchFamily="65" charset="-122"/>
              </a:rPr>
              <a:t>它</a:t>
            </a:r>
            <a:r>
              <a:rPr lang="zh-CN" altLang="zh-CN" sz="2400">
                <a:solidFill>
                  <a:srgbClr val="FF33CC"/>
                </a:solidFill>
                <a:latin typeface="方正北魏楷书简体" pitchFamily="65" charset="-122"/>
                <a:ea typeface="方正北魏楷书简体" pitchFamily="65" charset="-122"/>
              </a:rPr>
              <a:t>又是什么函数呢</a:t>
            </a:r>
            <a:r>
              <a:rPr lang="en-US" altLang="zh-CN" sz="2400">
                <a:solidFill>
                  <a:srgbClr val="FF33CC"/>
                </a:solidFill>
                <a:latin typeface="方正北魏楷书简体" pitchFamily="65" charset="-122"/>
                <a:ea typeface="方正北魏楷书简体" pitchFamily="65" charset="-122"/>
              </a:rPr>
              <a:t>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: 圆角 15"/>
          <p:cNvSpPr/>
          <p:nvPr/>
        </p:nvSpPr>
        <p:spPr>
          <a:xfrm>
            <a:off x="5540893" y="616642"/>
            <a:ext cx="2000290" cy="58158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探究新知</a:t>
            </a:r>
            <a:endParaRPr lang="zh-CN" altLang="en-US" sz="3200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999508" y="626816"/>
            <a:ext cx="594360" cy="581586"/>
          </a:xfrm>
          <a:prstGeom prst="rect">
            <a:avLst/>
          </a:prstGeom>
        </p:spPr>
      </p:pic>
      <p:sp>
        <p:nvSpPr>
          <p:cNvPr id="8" name="矩形 4"/>
          <p:cNvSpPr>
            <a:spLocks noChangeArrowheads="1"/>
          </p:cNvSpPr>
          <p:nvPr/>
        </p:nvSpPr>
        <p:spPr bwMode="auto">
          <a:xfrm>
            <a:off x="1257993" y="1444625"/>
            <a:ext cx="9757140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Tx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Tx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Tx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Tx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zh-CN" sz="2400" dirty="0">
                <a:latin typeface="方正北魏楷书简体" pitchFamily="65" charset="-122"/>
                <a:ea typeface="方正北魏楷书简体" pitchFamily="65" charset="-122"/>
              </a:rPr>
              <a:t>在本节“小刚骑自行车去上学”的问题中</a:t>
            </a:r>
            <a:r>
              <a:rPr lang="en-US" altLang="zh-CN" sz="2400" dirty="0">
                <a:latin typeface="方正北魏楷书简体" pitchFamily="65" charset="-122"/>
                <a:ea typeface="方正北魏楷书简体" pitchFamily="65" charset="-122"/>
              </a:rPr>
              <a:t>,</a:t>
            </a:r>
            <a:r>
              <a:rPr lang="zh-CN" altLang="zh-CN" sz="2400" dirty="0">
                <a:latin typeface="方正北魏楷书简体" pitchFamily="65" charset="-122"/>
                <a:ea typeface="方正北魏楷书简体" pitchFamily="65" charset="-122"/>
              </a:rPr>
              <a:t>小刚家到学校的路程为</a:t>
            </a:r>
            <a:r>
              <a:rPr lang="en-US" altLang="zh-CN" sz="2400" dirty="0">
                <a:latin typeface="方正北魏楷书简体" pitchFamily="65" charset="-122"/>
                <a:ea typeface="方正北魏楷书简体" pitchFamily="65" charset="-122"/>
              </a:rPr>
              <a:t>3</a:t>
            </a:r>
            <a:r>
              <a:rPr lang="en-US" altLang="zh-CN" sz="2400" i="1" dirty="0">
                <a:latin typeface="方正北魏楷书简体" pitchFamily="65" charset="-122"/>
                <a:ea typeface="方正北魏楷书简体" pitchFamily="65" charset="-122"/>
              </a:rPr>
              <a:t>.</a:t>
            </a:r>
            <a:r>
              <a:rPr lang="en-US" altLang="zh-CN" sz="2400" dirty="0">
                <a:latin typeface="方正北魏楷书简体" pitchFamily="65" charset="-122"/>
                <a:ea typeface="方正北魏楷书简体" pitchFamily="65" charset="-122"/>
              </a:rPr>
              <a:t>5 km,</a:t>
            </a:r>
            <a:r>
              <a:rPr lang="zh-CN" altLang="zh-CN" sz="2400" dirty="0">
                <a:latin typeface="方正北魏楷书简体" pitchFamily="65" charset="-122"/>
                <a:ea typeface="方正北魏楷书简体" pitchFamily="65" charset="-122"/>
              </a:rPr>
              <a:t>小刚骑车的速度为</a:t>
            </a:r>
            <a:r>
              <a:rPr lang="en-US" altLang="zh-CN" sz="2400" dirty="0">
                <a:latin typeface="方正北魏楷书简体" pitchFamily="65" charset="-122"/>
                <a:ea typeface="方正北魏楷书简体" pitchFamily="65" charset="-122"/>
              </a:rPr>
              <a:t>0</a:t>
            </a:r>
            <a:r>
              <a:rPr lang="en-US" altLang="zh-CN" sz="2400" i="1" dirty="0">
                <a:latin typeface="方正北魏楷书简体" pitchFamily="65" charset="-122"/>
                <a:ea typeface="方正北魏楷书简体" pitchFamily="65" charset="-122"/>
              </a:rPr>
              <a:t>.</a:t>
            </a:r>
            <a:r>
              <a:rPr lang="en-US" altLang="zh-CN" sz="2400" dirty="0">
                <a:latin typeface="方正北魏楷书简体" pitchFamily="65" charset="-122"/>
                <a:ea typeface="方正北魏楷书简体" pitchFamily="65" charset="-122"/>
              </a:rPr>
              <a:t>2 km</a:t>
            </a:r>
            <a:r>
              <a:rPr lang="en-US" altLang="zh-CN" sz="2400" i="1" dirty="0">
                <a:latin typeface="方正北魏楷书简体" pitchFamily="65" charset="-122"/>
                <a:ea typeface="方正北魏楷书简体" pitchFamily="65" charset="-122"/>
              </a:rPr>
              <a:t>/</a:t>
            </a:r>
            <a:r>
              <a:rPr lang="en-US" altLang="zh-CN" sz="2400" dirty="0">
                <a:latin typeface="方正北魏楷书简体" pitchFamily="65" charset="-122"/>
                <a:ea typeface="方正北魏楷书简体" pitchFamily="65" charset="-122"/>
              </a:rPr>
              <a:t>min</a:t>
            </a:r>
            <a:r>
              <a:rPr lang="en-US" altLang="zh-CN" sz="2400" i="1" dirty="0">
                <a:latin typeface="方正北魏楷书简体" pitchFamily="65" charset="-122"/>
                <a:ea typeface="方正北魏楷书简体" pitchFamily="65" charset="-122"/>
              </a:rPr>
              <a:t>.</a:t>
            </a:r>
            <a:r>
              <a:rPr lang="zh-CN" altLang="zh-CN" sz="2400" dirty="0">
                <a:latin typeface="方正北魏楷书简体" pitchFamily="65" charset="-122"/>
                <a:ea typeface="方正北魏楷书简体" pitchFamily="65" charset="-122"/>
              </a:rPr>
              <a:t>设小刚距学校的路程为</a:t>
            </a:r>
            <a:r>
              <a:rPr lang="en-US" altLang="zh-CN" sz="2400" i="1" dirty="0">
                <a:latin typeface="方正北魏楷书简体" pitchFamily="65" charset="-122"/>
                <a:ea typeface="方正北魏楷书简体" pitchFamily="65" charset="-122"/>
              </a:rPr>
              <a:t>s</a:t>
            </a:r>
            <a:r>
              <a:rPr lang="en-US" altLang="zh-CN" sz="2400" dirty="0">
                <a:latin typeface="方正北魏楷书简体" pitchFamily="65" charset="-122"/>
                <a:ea typeface="方正北魏楷书简体" pitchFamily="65" charset="-122"/>
              </a:rPr>
              <a:t> km,</a:t>
            </a:r>
            <a:r>
              <a:rPr lang="zh-CN" altLang="zh-CN" sz="2400" dirty="0">
                <a:latin typeface="方正北魏楷书简体" pitchFamily="65" charset="-122"/>
                <a:ea typeface="方正北魏楷书简体" pitchFamily="65" charset="-122"/>
              </a:rPr>
              <a:t>离开家的时间为</a:t>
            </a:r>
            <a:r>
              <a:rPr lang="en-US" altLang="zh-CN" sz="2400" i="1" dirty="0">
                <a:latin typeface="方正北魏楷书简体" pitchFamily="65" charset="-122"/>
                <a:ea typeface="方正北魏楷书简体" pitchFamily="65" charset="-122"/>
              </a:rPr>
              <a:t>t</a:t>
            </a:r>
            <a:r>
              <a:rPr lang="en-US" altLang="zh-CN" sz="2400" dirty="0">
                <a:latin typeface="方正北魏楷书简体" pitchFamily="65" charset="-122"/>
                <a:ea typeface="方正北魏楷书简体" pitchFamily="65" charset="-122"/>
              </a:rPr>
              <a:t> min</a:t>
            </a:r>
            <a:r>
              <a:rPr lang="en-US" altLang="zh-CN" sz="2400" i="1" dirty="0">
                <a:latin typeface="方正北魏楷书简体" pitchFamily="65" charset="-122"/>
                <a:ea typeface="方正北魏楷书简体" pitchFamily="65" charset="-122"/>
              </a:rPr>
              <a:t>.</a:t>
            </a:r>
            <a:endParaRPr lang="zh-CN" altLang="zh-CN" sz="2400" dirty="0">
              <a:latin typeface="方正北魏楷书简体" pitchFamily="65" charset="-122"/>
              <a:ea typeface="方正北魏楷书简体" pitchFamily="65" charset="-122"/>
            </a:endParaRPr>
          </a:p>
        </p:txBody>
      </p:sp>
      <p:sp>
        <p:nvSpPr>
          <p:cNvPr id="9" name="矩形 6"/>
          <p:cNvSpPr>
            <a:spLocks noChangeArrowheads="1"/>
          </p:cNvSpPr>
          <p:nvPr/>
        </p:nvSpPr>
        <p:spPr bwMode="auto">
          <a:xfrm>
            <a:off x="1225316" y="3258343"/>
            <a:ext cx="8995140" cy="2303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Tx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Tx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Tx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Tx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zh-CN" sz="2400" b="1" dirty="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一起探究</a:t>
            </a:r>
            <a:r>
              <a:rPr lang="en-US" altLang="zh-CN" sz="2400" b="1" dirty="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: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400" dirty="0">
                <a:latin typeface="方正北魏楷书简体" pitchFamily="65" charset="-122"/>
                <a:ea typeface="方正北魏楷书简体" pitchFamily="65" charset="-122"/>
              </a:rPr>
              <a:t>(1)</a:t>
            </a:r>
            <a:r>
              <a:rPr lang="zh-CN" altLang="zh-CN" sz="2400" dirty="0">
                <a:latin typeface="方正北魏楷书简体" pitchFamily="65" charset="-122"/>
                <a:ea typeface="方正北魏楷书简体" pitchFamily="65" charset="-122"/>
              </a:rPr>
              <a:t>写出</a:t>
            </a:r>
            <a:r>
              <a:rPr lang="en-US" altLang="zh-CN" sz="2400" i="1" dirty="0">
                <a:latin typeface="方正北魏楷书简体" pitchFamily="65" charset="-122"/>
                <a:ea typeface="方正北魏楷书简体" pitchFamily="65" charset="-122"/>
              </a:rPr>
              <a:t>s</a:t>
            </a:r>
            <a:r>
              <a:rPr lang="zh-CN" altLang="zh-CN" sz="2400" dirty="0">
                <a:latin typeface="方正北魏楷书简体" pitchFamily="65" charset="-122"/>
                <a:ea typeface="方正北魏楷书简体" pitchFamily="65" charset="-122"/>
              </a:rPr>
              <a:t>与</a:t>
            </a:r>
            <a:r>
              <a:rPr lang="en-US" altLang="zh-CN" sz="2400" i="1" dirty="0">
                <a:latin typeface="方正北魏楷书简体" pitchFamily="65" charset="-122"/>
                <a:ea typeface="方正北魏楷书简体" pitchFamily="65" charset="-122"/>
              </a:rPr>
              <a:t>t</a:t>
            </a:r>
            <a:r>
              <a:rPr lang="zh-CN" altLang="zh-CN" sz="2400" dirty="0">
                <a:latin typeface="方正北魏楷书简体" pitchFamily="65" charset="-122"/>
                <a:ea typeface="方正北魏楷书简体" pitchFamily="65" charset="-122"/>
              </a:rPr>
              <a:t>之间的函数关系式</a:t>
            </a:r>
            <a:r>
              <a:rPr lang="en-US" altLang="zh-CN" sz="2400" dirty="0">
                <a:latin typeface="方正北魏楷书简体" pitchFamily="65" charset="-122"/>
                <a:ea typeface="方正北魏楷书简体" pitchFamily="65" charset="-122"/>
              </a:rPr>
              <a:t>,</a:t>
            </a:r>
            <a:r>
              <a:rPr lang="zh-CN" altLang="zh-CN" sz="2400" dirty="0">
                <a:latin typeface="方正北魏楷书简体" pitchFamily="65" charset="-122"/>
                <a:ea typeface="方正北魏楷书简体" pitchFamily="65" charset="-122"/>
              </a:rPr>
              <a:t>并指出其中的常量与变量</a:t>
            </a:r>
            <a:r>
              <a:rPr lang="en-US" altLang="zh-CN" sz="2400" i="1" dirty="0">
                <a:latin typeface="方正北魏楷书简体" pitchFamily="65" charset="-122"/>
                <a:ea typeface="方正北魏楷书简体" pitchFamily="65" charset="-122"/>
              </a:rPr>
              <a:t>.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400" dirty="0">
                <a:latin typeface="方正北魏楷书简体" pitchFamily="65" charset="-122"/>
                <a:ea typeface="方正北魏楷书简体" pitchFamily="65" charset="-122"/>
              </a:rPr>
              <a:t>(2)</a:t>
            </a:r>
            <a:r>
              <a:rPr lang="zh-CN" altLang="zh-CN" sz="2400" dirty="0">
                <a:latin typeface="方正北魏楷书简体" pitchFamily="65" charset="-122"/>
                <a:ea typeface="方正北魏楷书简体" pitchFamily="65" charset="-122"/>
              </a:rPr>
              <a:t>写出</a:t>
            </a:r>
            <a:r>
              <a:rPr lang="en-US" altLang="zh-CN" sz="2400" i="1" dirty="0">
                <a:latin typeface="方正北魏楷书简体" pitchFamily="65" charset="-122"/>
                <a:ea typeface="方正北魏楷书简体" pitchFamily="65" charset="-122"/>
              </a:rPr>
              <a:t>t</a:t>
            </a:r>
            <a:r>
              <a:rPr lang="zh-CN" altLang="zh-CN" sz="2400" dirty="0">
                <a:latin typeface="方正北魏楷书简体" pitchFamily="65" charset="-122"/>
                <a:ea typeface="方正北魏楷书简体" pitchFamily="65" charset="-122"/>
              </a:rPr>
              <a:t>的取值范围</a:t>
            </a:r>
            <a:r>
              <a:rPr lang="en-US" altLang="zh-CN" sz="2400" i="1" dirty="0">
                <a:latin typeface="方正北魏楷书简体" pitchFamily="65" charset="-122"/>
                <a:ea typeface="方正北魏楷书简体" pitchFamily="65" charset="-122"/>
              </a:rPr>
              <a:t>.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400" dirty="0">
                <a:latin typeface="方正北魏楷书简体" pitchFamily="65" charset="-122"/>
                <a:ea typeface="方正北魏楷书简体" pitchFamily="65" charset="-122"/>
              </a:rPr>
              <a:t>(3)</a:t>
            </a:r>
            <a:r>
              <a:rPr lang="zh-CN" altLang="zh-CN" sz="2400" dirty="0">
                <a:latin typeface="方正北魏楷书简体" pitchFamily="65" charset="-122"/>
                <a:ea typeface="方正北魏楷书简体" pitchFamily="65" charset="-122"/>
              </a:rPr>
              <a:t>对比正比例函数</a:t>
            </a:r>
            <a:r>
              <a:rPr lang="en-US" altLang="zh-CN" sz="2400" dirty="0">
                <a:latin typeface="方正北魏楷书简体" pitchFamily="65" charset="-122"/>
                <a:ea typeface="方正北魏楷书简体" pitchFamily="65" charset="-122"/>
              </a:rPr>
              <a:t>,</a:t>
            </a:r>
            <a:r>
              <a:rPr lang="zh-CN" altLang="zh-CN" sz="2400" dirty="0">
                <a:latin typeface="方正北魏楷书简体" pitchFamily="65" charset="-122"/>
                <a:ea typeface="方正北魏楷书简体" pitchFamily="65" charset="-122"/>
              </a:rPr>
              <a:t>它们的表达式在结构上有什么相同点与不同点</a:t>
            </a:r>
            <a:r>
              <a:rPr lang="en-US" altLang="zh-CN" sz="2400" dirty="0">
                <a:latin typeface="方正北魏楷书简体" pitchFamily="65" charset="-122"/>
                <a:ea typeface="方正北魏楷书简体" pitchFamily="65" charset="-122"/>
              </a:rPr>
              <a:t>?</a:t>
            </a:r>
            <a:endParaRPr lang="zh-CN" altLang="zh-CN" sz="2400" dirty="0">
              <a:latin typeface="方正北魏楷书简体" pitchFamily="65" charset="-122"/>
              <a:ea typeface="方正北魏楷书简体" pitchFamily="65" charset="-122"/>
            </a:endParaRPr>
          </a:p>
        </p:txBody>
      </p:sp>
      <p:pic>
        <p:nvPicPr>
          <p:cNvPr id="10" name="Picture 2" descr="89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9292859" y="2551112"/>
            <a:ext cx="19050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A-文本框 6"/>
          <p:cNvSpPr txBox="1"/>
          <p:nvPr>
            <p:custDataLst>
              <p:tags r:id="rId1"/>
            </p:custDataLst>
          </p:nvPr>
        </p:nvSpPr>
        <p:spPr>
          <a:xfrm>
            <a:off x="5456314" y="680572"/>
            <a:ext cx="2085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探究新知</a:t>
            </a:r>
            <a:endParaRPr lang="zh-CN" altLang="en-US" sz="3200" b="1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886637" y="696605"/>
            <a:ext cx="594360" cy="581586"/>
          </a:xfrm>
          <a:prstGeom prst="rect">
            <a:avLst/>
          </a:prstGeom>
        </p:spPr>
      </p:pic>
      <p:grpSp>
        <p:nvGrpSpPr>
          <p:cNvPr id="38" name="组合 37"/>
          <p:cNvGrpSpPr/>
          <p:nvPr/>
        </p:nvGrpSpPr>
        <p:grpSpPr>
          <a:xfrm>
            <a:off x="10196530" y="4287532"/>
            <a:ext cx="1277938" cy="1910792"/>
            <a:chOff x="3635" y="2432"/>
            <a:chExt cx="941" cy="1470"/>
          </a:xfrm>
        </p:grpSpPr>
        <p:pic>
          <p:nvPicPr>
            <p:cNvPr id="39" name="图片 7186" descr="小孩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3651" y="2432"/>
              <a:ext cx="925" cy="14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" name="图片 7187" descr="2889216216"/>
            <p:cNvPicPr>
              <a:picLocks noChangeAspect="1" noChangeArrowheads="1"/>
            </p:cNvPicPr>
            <p:nvPr/>
          </p:nvPicPr>
          <p:blipFill>
            <a:blip r:embed="rId5" cstate="email"/>
            <a:stretch>
              <a:fillRect/>
            </a:stretch>
          </p:blipFill>
          <p:spPr bwMode="auto">
            <a:xfrm>
              <a:off x="3635" y="2976"/>
              <a:ext cx="136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1" name="组合 40"/>
          <p:cNvGrpSpPr/>
          <p:nvPr/>
        </p:nvGrpSpPr>
        <p:grpSpPr>
          <a:xfrm>
            <a:off x="677099" y="4254286"/>
            <a:ext cx="1393825" cy="2015729"/>
            <a:chOff x="1156" y="2432"/>
            <a:chExt cx="1064" cy="1382"/>
          </a:xfrm>
        </p:grpSpPr>
        <p:pic>
          <p:nvPicPr>
            <p:cNvPr id="42" name="图片 8200" descr="小孩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1156" y="2432"/>
              <a:ext cx="1062" cy="1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" name="图片 8201" descr="2889216216"/>
            <p:cNvPicPr>
              <a:picLocks noChangeAspect="1" noChangeArrowheads="1"/>
            </p:cNvPicPr>
            <p:nvPr/>
          </p:nvPicPr>
          <p:blipFill>
            <a:blip r:embed="rId7" cstate="email"/>
            <a:stretch>
              <a:fillRect/>
            </a:stretch>
          </p:blipFill>
          <p:spPr bwMode="auto">
            <a:xfrm>
              <a:off x="2034" y="3249"/>
              <a:ext cx="186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1827702" y="1421541"/>
            <a:ext cx="817654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zh-CN" sz="2400">
                <a:latin typeface="方正北魏楷书简体" pitchFamily="65" charset="-122"/>
                <a:ea typeface="方正北魏楷书简体" pitchFamily="65" charset="-122"/>
              </a:rPr>
              <a:t>一般地</a:t>
            </a:r>
            <a:r>
              <a:rPr lang="en-US" altLang="zh-CN" sz="2400">
                <a:latin typeface="方正北魏楷书简体" pitchFamily="65" charset="-122"/>
                <a:ea typeface="方正北魏楷书简体" pitchFamily="65" charset="-122"/>
              </a:rPr>
              <a:t>,</a:t>
            </a:r>
            <a:r>
              <a:rPr lang="zh-CN" altLang="zh-CN" sz="2400">
                <a:latin typeface="方正北魏楷书简体" pitchFamily="65" charset="-122"/>
                <a:ea typeface="方正北魏楷书简体" pitchFamily="65" charset="-122"/>
              </a:rPr>
              <a:t>解决行程类的问题时</a:t>
            </a:r>
            <a:r>
              <a:rPr lang="en-US" altLang="zh-CN" sz="2400">
                <a:latin typeface="方正北魏楷书简体" pitchFamily="65" charset="-122"/>
                <a:ea typeface="方正北魏楷书简体" pitchFamily="65" charset="-122"/>
              </a:rPr>
              <a:t>,</a:t>
            </a:r>
            <a:r>
              <a:rPr lang="zh-CN" altLang="zh-CN" sz="2400">
                <a:latin typeface="方正北魏楷书简体" pitchFamily="65" charset="-122"/>
                <a:ea typeface="方正北魏楷书简体" pitchFamily="65" charset="-122"/>
              </a:rPr>
              <a:t>常常借助如下图示来分析</a:t>
            </a:r>
            <a:r>
              <a:rPr lang="en-US" altLang="zh-CN" sz="2400" i="1">
                <a:latin typeface="方正北魏楷书简体" pitchFamily="65" charset="-122"/>
                <a:ea typeface="方正北魏楷书简体" pitchFamily="65" charset="-122"/>
              </a:rPr>
              <a:t>.</a:t>
            </a:r>
            <a:endParaRPr lang="zh-CN" altLang="zh-CN" sz="2400">
              <a:latin typeface="方正北魏楷书简体" pitchFamily="65" charset="-122"/>
              <a:ea typeface="方正北魏楷书简体" pitchFamily="65" charset="-122"/>
            </a:endParaRPr>
          </a:p>
        </p:txBody>
      </p:sp>
      <p:pic>
        <p:nvPicPr>
          <p:cNvPr id="12" name="JB446.EPS"/>
          <p:cNvPicPr/>
          <p:nvPr/>
        </p:nvPicPr>
        <p:blipFill>
          <a:blip r:embed="rId8" cstate="email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203146" y="2188359"/>
            <a:ext cx="5244521" cy="942042"/>
          </a:xfrm>
          <a:prstGeom prst="rect">
            <a:avLst/>
          </a:prstGeom>
        </p:spPr>
      </p:pic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3510280" y="3435985"/>
            <a:ext cx="5425440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i="1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s</a:t>
            </a:r>
            <a:r>
              <a:rPr lang="zh-CN" altLang="zh-CN" sz="240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与</a:t>
            </a:r>
            <a:r>
              <a:rPr lang="en-US" altLang="zh-CN" sz="2400" i="1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t</a:t>
            </a:r>
            <a:r>
              <a:rPr lang="zh-CN" altLang="zh-CN" sz="240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的函数关系式为</a:t>
            </a:r>
            <a:r>
              <a:rPr lang="en-US" altLang="zh-CN" sz="2400" i="1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s</a:t>
            </a:r>
            <a:r>
              <a:rPr lang="en-US" altLang="zh-CN" sz="240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=3</a:t>
            </a:r>
            <a:r>
              <a:rPr lang="en-US" altLang="zh-CN" sz="2400" i="1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.</a:t>
            </a:r>
            <a:r>
              <a:rPr lang="en-US" altLang="zh-CN" sz="240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5-0</a:t>
            </a:r>
            <a:r>
              <a:rPr lang="en-US" altLang="zh-CN" sz="2400" i="1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.</a:t>
            </a:r>
            <a:r>
              <a:rPr lang="en-US" altLang="zh-CN" sz="240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2</a:t>
            </a:r>
            <a:r>
              <a:rPr lang="en-US" altLang="zh-CN" sz="2400" i="1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t</a:t>
            </a:r>
            <a:r>
              <a:rPr lang="en-US" altLang="zh-CN" sz="2400" i="1" smtClean="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.</a:t>
            </a:r>
          </a:p>
          <a:p>
            <a:pPr>
              <a:lnSpc>
                <a:spcPct val="130000"/>
              </a:lnSpc>
            </a:pPr>
            <a:r>
              <a:rPr lang="zh-CN" altLang="zh-CN" sz="2400" smtClean="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其中</a:t>
            </a:r>
            <a:r>
              <a:rPr lang="en-US" altLang="zh-CN" sz="240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3</a:t>
            </a:r>
            <a:r>
              <a:rPr lang="en-US" altLang="zh-CN" sz="2400" i="1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.</a:t>
            </a:r>
            <a:r>
              <a:rPr lang="en-US" altLang="zh-CN" sz="240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5,0</a:t>
            </a:r>
            <a:r>
              <a:rPr lang="en-US" altLang="zh-CN" sz="2400" i="1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.</a:t>
            </a:r>
            <a:r>
              <a:rPr lang="en-US" altLang="zh-CN" sz="240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2</a:t>
            </a:r>
            <a:r>
              <a:rPr lang="zh-CN" altLang="zh-CN" sz="240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是常量</a:t>
            </a:r>
            <a:r>
              <a:rPr lang="en-US" altLang="zh-CN" sz="240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,</a:t>
            </a:r>
            <a:r>
              <a:rPr lang="en-US" altLang="zh-CN" sz="2400" i="1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s</a:t>
            </a:r>
            <a:r>
              <a:rPr lang="zh-CN" altLang="zh-CN" sz="240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与</a:t>
            </a:r>
            <a:r>
              <a:rPr lang="en-US" altLang="zh-CN" sz="2400" i="1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t</a:t>
            </a:r>
            <a:r>
              <a:rPr lang="zh-CN" altLang="zh-CN" sz="240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是变量</a:t>
            </a:r>
            <a:r>
              <a:rPr lang="en-US" altLang="zh-CN" sz="2400" i="1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.</a:t>
            </a:r>
            <a:endParaRPr lang="zh-CN" altLang="zh-CN" sz="2400">
              <a:solidFill>
                <a:srgbClr val="FF0000"/>
              </a:solidFill>
              <a:latin typeface="方正北魏楷书简体" pitchFamily="65" charset="-122"/>
              <a:ea typeface="方正北魏楷书简体" pitchFamily="65" charset="-122"/>
            </a:endParaRPr>
          </a:p>
          <a:p>
            <a:pPr>
              <a:lnSpc>
                <a:spcPct val="130000"/>
              </a:lnSpc>
            </a:pPr>
            <a:r>
              <a:rPr lang="zh-CN" altLang="zh-CN" sz="240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因为</a:t>
            </a:r>
            <a:r>
              <a:rPr lang="en-US" altLang="zh-CN" sz="240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3</a:t>
            </a:r>
            <a:r>
              <a:rPr lang="en-US" altLang="zh-CN" sz="2400" i="1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.</a:t>
            </a:r>
            <a:r>
              <a:rPr lang="en-US" altLang="zh-CN" sz="240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5-0</a:t>
            </a:r>
            <a:r>
              <a:rPr lang="en-US" altLang="zh-CN" sz="2400" i="1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.</a:t>
            </a:r>
            <a:r>
              <a:rPr lang="en-US" altLang="zh-CN" sz="240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2</a:t>
            </a:r>
            <a:r>
              <a:rPr lang="en-US" altLang="zh-CN" sz="2400" i="1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t</a:t>
            </a:r>
            <a:r>
              <a:rPr lang="zh-CN" altLang="zh-CN" sz="240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≥</a:t>
            </a:r>
            <a:r>
              <a:rPr lang="en-US" altLang="zh-CN" sz="240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0</a:t>
            </a:r>
            <a:r>
              <a:rPr lang="en-US" altLang="zh-CN" sz="2400" smtClean="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,</a:t>
            </a:r>
            <a:r>
              <a:rPr lang="zh-CN" altLang="zh-CN" sz="2400" smtClean="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解</a:t>
            </a:r>
            <a:r>
              <a:rPr lang="zh-CN" altLang="zh-CN" sz="240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得</a:t>
            </a:r>
            <a:r>
              <a:rPr lang="en-US" altLang="zh-CN" sz="2400" i="1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t</a:t>
            </a:r>
            <a:r>
              <a:rPr lang="zh-CN" altLang="zh-CN" sz="240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≤</a:t>
            </a:r>
            <a:r>
              <a:rPr lang="en-US" altLang="zh-CN" sz="240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17</a:t>
            </a:r>
            <a:r>
              <a:rPr lang="en-US" altLang="zh-CN" sz="2400" i="1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.</a:t>
            </a:r>
            <a:r>
              <a:rPr lang="en-US" altLang="zh-CN" sz="240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5</a:t>
            </a:r>
            <a:r>
              <a:rPr lang="en-US" altLang="zh-CN" sz="2400" i="1" smtClean="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.</a:t>
            </a:r>
          </a:p>
          <a:p>
            <a:pPr>
              <a:lnSpc>
                <a:spcPct val="130000"/>
              </a:lnSpc>
            </a:pPr>
            <a:r>
              <a:rPr lang="zh-CN" altLang="zh-CN" sz="2400" smtClean="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所以</a:t>
            </a:r>
            <a:r>
              <a:rPr lang="en-US" altLang="zh-CN" sz="2400" i="1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t</a:t>
            </a:r>
            <a:r>
              <a:rPr lang="zh-CN" altLang="zh-CN" sz="240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的取值范围为</a:t>
            </a:r>
            <a:r>
              <a:rPr lang="en-US" altLang="zh-CN" sz="240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0</a:t>
            </a:r>
            <a:r>
              <a:rPr lang="zh-CN" altLang="zh-CN" sz="240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≤</a:t>
            </a:r>
            <a:r>
              <a:rPr lang="en-US" altLang="zh-CN" sz="2400" i="1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t</a:t>
            </a:r>
            <a:r>
              <a:rPr lang="zh-CN" altLang="zh-CN" sz="240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≤</a:t>
            </a:r>
            <a:r>
              <a:rPr lang="en-US" altLang="zh-CN" sz="240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17</a:t>
            </a:r>
            <a:r>
              <a:rPr lang="en-US" altLang="zh-CN" sz="2400" i="1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.</a:t>
            </a:r>
            <a:r>
              <a:rPr lang="en-US" altLang="zh-CN" sz="240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5</a:t>
            </a:r>
            <a:r>
              <a:rPr lang="en-US" altLang="zh-CN" sz="2400" i="1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.</a:t>
            </a:r>
            <a:endParaRPr lang="zh-CN" altLang="zh-CN" sz="2400">
              <a:solidFill>
                <a:srgbClr val="FF0000"/>
              </a:solidFill>
              <a:latin typeface="方正北魏楷书简体" pitchFamily="65" charset="-122"/>
              <a:ea typeface="方正北魏楷书简体" pitchFamily="65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A-文本框 6"/>
          <p:cNvSpPr txBox="1"/>
          <p:nvPr>
            <p:custDataLst>
              <p:tags r:id="rId1"/>
            </p:custDataLst>
          </p:nvPr>
        </p:nvSpPr>
        <p:spPr>
          <a:xfrm>
            <a:off x="5510104" y="680572"/>
            <a:ext cx="1546912" cy="5976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做一做</a:t>
            </a:r>
            <a:endParaRPr lang="zh-CN" altLang="en-US" sz="3200" b="1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940427" y="696605"/>
            <a:ext cx="594360" cy="581586"/>
          </a:xfrm>
          <a:prstGeom prst="rect">
            <a:avLst/>
          </a:prstGeom>
        </p:spPr>
      </p:pic>
      <p:sp>
        <p:nvSpPr>
          <p:cNvPr id="11" name="矩形 2"/>
          <p:cNvSpPr>
            <a:spLocks noChangeArrowheads="1"/>
          </p:cNvSpPr>
          <p:nvPr/>
        </p:nvSpPr>
        <p:spPr bwMode="auto">
          <a:xfrm>
            <a:off x="1483915" y="1696377"/>
            <a:ext cx="9166155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latin typeface="方正北魏楷书简体" pitchFamily="65" charset="-122"/>
                <a:ea typeface="方正北魏楷书简体" pitchFamily="65" charset="-122"/>
              </a:rPr>
              <a:t>1</a:t>
            </a:r>
            <a:r>
              <a:rPr lang="en-US" altLang="zh-CN" sz="2400" i="1" dirty="0">
                <a:latin typeface="方正北魏楷书简体" pitchFamily="65" charset="-122"/>
                <a:ea typeface="方正北魏楷书简体" pitchFamily="65" charset="-122"/>
              </a:rPr>
              <a:t>.</a:t>
            </a:r>
            <a:r>
              <a:rPr lang="zh-CN" altLang="zh-CN" sz="2400" dirty="0">
                <a:latin typeface="方正北魏楷书简体" pitchFamily="65" charset="-122"/>
                <a:ea typeface="方正北魏楷书简体" pitchFamily="65" charset="-122"/>
              </a:rPr>
              <a:t>某新建住宅小区的物业管理费按住房面积收缴</a:t>
            </a:r>
            <a:r>
              <a:rPr lang="en-US" altLang="zh-CN" sz="2400" dirty="0">
                <a:latin typeface="方正北魏楷书简体" pitchFamily="65" charset="-122"/>
                <a:ea typeface="方正北魏楷书简体" pitchFamily="65" charset="-122"/>
              </a:rPr>
              <a:t>,</a:t>
            </a:r>
            <a:r>
              <a:rPr lang="zh-CN" altLang="zh-CN" sz="2400" dirty="0">
                <a:latin typeface="方正北魏楷书简体" pitchFamily="65" charset="-122"/>
                <a:ea typeface="方正北魏楷书简体" pitchFamily="65" charset="-122"/>
              </a:rPr>
              <a:t>每月</a:t>
            </a:r>
            <a:r>
              <a:rPr lang="en-US" altLang="zh-CN" sz="2400" dirty="0">
                <a:latin typeface="方正北魏楷书简体" pitchFamily="65" charset="-122"/>
                <a:ea typeface="方正北魏楷书简体" pitchFamily="65" charset="-122"/>
              </a:rPr>
              <a:t>1</a:t>
            </a:r>
            <a:r>
              <a:rPr lang="en-US" altLang="zh-CN" sz="2400" i="1" dirty="0">
                <a:latin typeface="方正北魏楷书简体" pitchFamily="65" charset="-122"/>
                <a:ea typeface="方正北魏楷书简体" pitchFamily="65" charset="-122"/>
              </a:rPr>
              <a:t>.</a:t>
            </a:r>
            <a:r>
              <a:rPr lang="en-US" altLang="zh-CN" sz="2400" dirty="0">
                <a:latin typeface="方正北魏楷书简体" pitchFamily="65" charset="-122"/>
                <a:ea typeface="方正北魏楷书简体" pitchFamily="65" charset="-122"/>
              </a:rPr>
              <a:t>60</a:t>
            </a:r>
            <a:r>
              <a:rPr lang="zh-CN" altLang="zh-CN" sz="2400" dirty="0">
                <a:latin typeface="方正北魏楷书简体" pitchFamily="65" charset="-122"/>
                <a:ea typeface="方正北魏楷书简体" pitchFamily="65" charset="-122"/>
              </a:rPr>
              <a:t>元</a:t>
            </a:r>
            <a:r>
              <a:rPr lang="en-US" altLang="zh-CN" sz="2400" i="1" dirty="0">
                <a:latin typeface="方正北魏楷书简体" pitchFamily="65" charset="-122"/>
                <a:ea typeface="方正北魏楷书简体" pitchFamily="65" charset="-122"/>
              </a:rPr>
              <a:t>/</a:t>
            </a:r>
            <a:r>
              <a:rPr lang="zh-CN" altLang="zh-CN" sz="2400" dirty="0">
                <a:latin typeface="方正北魏楷书简体" pitchFamily="65" charset="-122"/>
                <a:ea typeface="方正北魏楷书简体" pitchFamily="65" charset="-122"/>
              </a:rPr>
              <a:t>平方米</a:t>
            </a:r>
            <a:r>
              <a:rPr lang="en-US" altLang="zh-CN" sz="2400" dirty="0">
                <a:latin typeface="方正北魏楷书简体" pitchFamily="65" charset="-122"/>
                <a:ea typeface="方正北魏楷书简体" pitchFamily="65" charset="-122"/>
              </a:rPr>
              <a:t>;</a:t>
            </a:r>
            <a:r>
              <a:rPr lang="zh-CN" altLang="zh-CN" sz="2400" dirty="0">
                <a:latin typeface="方正北魏楷书简体" pitchFamily="65" charset="-122"/>
                <a:ea typeface="方正北魏楷书简体" pitchFamily="65" charset="-122"/>
              </a:rPr>
              <a:t>有汽车的房主再交车库使用费</a:t>
            </a:r>
            <a:r>
              <a:rPr lang="en-US" altLang="zh-CN" sz="2400" dirty="0">
                <a:latin typeface="方正北魏楷书简体" pitchFamily="65" charset="-122"/>
                <a:ea typeface="方正北魏楷书简体" pitchFamily="65" charset="-122"/>
              </a:rPr>
              <a:t>,</a:t>
            </a:r>
            <a:r>
              <a:rPr lang="zh-CN" altLang="zh-CN" sz="2400" dirty="0">
                <a:latin typeface="方正北魏楷书简体" pitchFamily="65" charset="-122"/>
                <a:ea typeface="方正北魏楷书简体" pitchFamily="65" charset="-122"/>
              </a:rPr>
              <a:t>每月</a:t>
            </a:r>
            <a:r>
              <a:rPr lang="en-US" altLang="zh-CN" sz="2400" dirty="0">
                <a:latin typeface="方正北魏楷书简体" pitchFamily="65" charset="-122"/>
                <a:ea typeface="方正北魏楷书简体" pitchFamily="65" charset="-122"/>
              </a:rPr>
              <a:t>80</a:t>
            </a:r>
            <a:r>
              <a:rPr lang="zh-CN" altLang="zh-CN" sz="2400" dirty="0">
                <a:latin typeface="方正北魏楷书简体" pitchFamily="65" charset="-122"/>
                <a:ea typeface="方正北魏楷书简体" pitchFamily="65" charset="-122"/>
              </a:rPr>
              <a:t>元</a:t>
            </a:r>
            <a:r>
              <a:rPr lang="en-US" altLang="zh-CN" sz="2400" i="1" dirty="0">
                <a:latin typeface="方正北魏楷书简体" pitchFamily="65" charset="-122"/>
                <a:ea typeface="方正北魏楷书简体" pitchFamily="65" charset="-122"/>
              </a:rPr>
              <a:t>.</a:t>
            </a:r>
            <a:r>
              <a:rPr lang="zh-CN" altLang="zh-CN" sz="2400" dirty="0">
                <a:latin typeface="方正北魏楷书简体" pitchFamily="65" charset="-122"/>
                <a:ea typeface="方正北魏楷书简体" pitchFamily="65" charset="-122"/>
              </a:rPr>
              <a:t>设有车房主的住房面积为</a:t>
            </a:r>
            <a:r>
              <a:rPr lang="en-US" altLang="zh-CN" sz="2400" i="1" dirty="0">
                <a:latin typeface="方正北魏楷书简体" pitchFamily="65" charset="-122"/>
                <a:ea typeface="方正北魏楷书简体" pitchFamily="65" charset="-122"/>
              </a:rPr>
              <a:t>x</a:t>
            </a:r>
            <a:r>
              <a:rPr lang="en-US" altLang="zh-CN" sz="2400" dirty="0">
                <a:latin typeface="方正北魏楷书简体" pitchFamily="65" charset="-122"/>
                <a:ea typeface="方正北魏楷书简体" pitchFamily="65" charset="-122"/>
              </a:rPr>
              <a:t> m</a:t>
            </a:r>
            <a:r>
              <a:rPr lang="en-US" altLang="zh-CN" sz="2400" baseline="30000" dirty="0">
                <a:latin typeface="方正北魏楷书简体" pitchFamily="65" charset="-122"/>
                <a:ea typeface="方正北魏楷书简体" pitchFamily="65" charset="-122"/>
              </a:rPr>
              <a:t>2</a:t>
            </a:r>
            <a:r>
              <a:rPr lang="en-US" altLang="zh-CN" sz="2400" dirty="0">
                <a:latin typeface="方正北魏楷书简体" pitchFamily="65" charset="-122"/>
                <a:ea typeface="方正北魏楷书简体" pitchFamily="65" charset="-122"/>
              </a:rPr>
              <a:t>,</a:t>
            </a:r>
            <a:r>
              <a:rPr lang="zh-CN" altLang="zh-CN" sz="2400" dirty="0">
                <a:latin typeface="方正北魏楷书简体" pitchFamily="65" charset="-122"/>
                <a:ea typeface="方正北魏楷书简体" pitchFamily="65" charset="-122"/>
              </a:rPr>
              <a:t>每月应缴物业管理与车库使用费的总和为</a:t>
            </a:r>
            <a:r>
              <a:rPr lang="en-US" altLang="zh-CN" sz="2400" i="1" dirty="0">
                <a:latin typeface="方正北魏楷书简体" pitchFamily="65" charset="-122"/>
                <a:ea typeface="方正北魏楷书简体" pitchFamily="65" charset="-122"/>
              </a:rPr>
              <a:t>y</a:t>
            </a:r>
            <a:r>
              <a:rPr lang="zh-CN" altLang="zh-CN" sz="2400" dirty="0">
                <a:latin typeface="方正北魏楷书简体" pitchFamily="65" charset="-122"/>
                <a:ea typeface="方正北魏楷书简体" pitchFamily="65" charset="-122"/>
              </a:rPr>
              <a:t>元</a:t>
            </a:r>
            <a:r>
              <a:rPr lang="en-US" altLang="zh-CN" sz="2400" dirty="0">
                <a:latin typeface="方正北魏楷书简体" pitchFamily="65" charset="-122"/>
                <a:ea typeface="方正北魏楷书简体" pitchFamily="65" charset="-122"/>
              </a:rPr>
              <a:t>,</a:t>
            </a:r>
            <a:r>
              <a:rPr lang="zh-CN" altLang="zh-CN" sz="2400" dirty="0">
                <a:latin typeface="方正北魏楷书简体" pitchFamily="65" charset="-122"/>
                <a:ea typeface="方正北魏楷书简体" pitchFamily="65" charset="-122"/>
              </a:rPr>
              <a:t>则用</a:t>
            </a:r>
            <a:r>
              <a:rPr lang="en-US" altLang="zh-CN" sz="2400" i="1" dirty="0">
                <a:latin typeface="方正北魏楷书简体" pitchFamily="65" charset="-122"/>
                <a:ea typeface="方正北魏楷书简体" pitchFamily="65" charset="-122"/>
              </a:rPr>
              <a:t>x</a:t>
            </a:r>
            <a:r>
              <a:rPr lang="zh-CN" altLang="zh-CN" sz="2400" dirty="0">
                <a:latin typeface="方正北魏楷书简体" pitchFamily="65" charset="-122"/>
                <a:ea typeface="方正北魏楷书简体" pitchFamily="65" charset="-122"/>
              </a:rPr>
              <a:t>表示</a:t>
            </a:r>
            <a:r>
              <a:rPr lang="en-US" altLang="zh-CN" sz="2400" i="1" dirty="0">
                <a:latin typeface="方正北魏楷书简体" pitchFamily="65" charset="-122"/>
                <a:ea typeface="方正北魏楷书简体" pitchFamily="65" charset="-122"/>
              </a:rPr>
              <a:t>y</a:t>
            </a:r>
            <a:r>
              <a:rPr lang="zh-CN" altLang="zh-CN" sz="2400" dirty="0">
                <a:latin typeface="方正北魏楷书简体" pitchFamily="65" charset="-122"/>
                <a:ea typeface="方正北魏楷书简体" pitchFamily="65" charset="-122"/>
              </a:rPr>
              <a:t>的函数表达式为</a:t>
            </a:r>
            <a:r>
              <a:rPr lang="zh-CN" altLang="zh-CN" sz="2400" i="1" u="sng" dirty="0">
                <a:latin typeface="方正北魏楷书简体" pitchFamily="65" charset="-122"/>
                <a:ea typeface="方正北魏楷书简体" pitchFamily="65" charset="-122"/>
              </a:rPr>
              <a:t>　　　　</a:t>
            </a:r>
            <a:r>
              <a:rPr lang="zh-CN" altLang="en-US" sz="2400" i="1" u="sng" dirty="0">
                <a:latin typeface="方正北魏楷书简体" pitchFamily="65" charset="-122"/>
                <a:ea typeface="方正北魏楷书简体" pitchFamily="65" charset="-122"/>
              </a:rPr>
              <a:t>           </a:t>
            </a:r>
            <a:r>
              <a:rPr lang="en-US" altLang="zh-CN" sz="2400" i="1" dirty="0">
                <a:latin typeface="方正北魏楷书简体" pitchFamily="65" charset="-122"/>
                <a:ea typeface="方正北魏楷书简体" pitchFamily="65" charset="-122"/>
              </a:rPr>
              <a:t>. </a:t>
            </a:r>
            <a:endParaRPr lang="zh-CN" altLang="zh-CN" sz="2400" dirty="0">
              <a:latin typeface="方正北魏楷书简体" pitchFamily="65" charset="-122"/>
              <a:ea typeface="方正北魏楷书简体" pitchFamily="65" charset="-122"/>
            </a:endParaRP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3971303" y="3373007"/>
            <a:ext cx="156324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i="1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y</a:t>
            </a:r>
            <a:r>
              <a:rPr lang="en-US" altLang="zh-CN" sz="240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=1</a:t>
            </a:r>
            <a:r>
              <a:rPr lang="en-US" altLang="zh-CN" sz="2400" i="1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.</a:t>
            </a:r>
            <a:r>
              <a:rPr lang="en-US" altLang="zh-CN" sz="240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6</a:t>
            </a:r>
            <a:r>
              <a:rPr lang="en-US" altLang="zh-CN" sz="2400" i="1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x</a:t>
            </a:r>
            <a:r>
              <a:rPr lang="en-US" altLang="zh-CN" sz="240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+80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A-文本框 6"/>
          <p:cNvSpPr txBox="1"/>
          <p:nvPr>
            <p:custDataLst>
              <p:tags r:id="rId1"/>
            </p:custDataLst>
          </p:nvPr>
        </p:nvSpPr>
        <p:spPr>
          <a:xfrm>
            <a:off x="5510104" y="680572"/>
            <a:ext cx="1546912" cy="5976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做一做</a:t>
            </a:r>
            <a:endParaRPr lang="zh-CN" altLang="en-US" sz="3200" b="1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940427" y="696605"/>
            <a:ext cx="594360" cy="581586"/>
          </a:xfrm>
          <a:prstGeom prst="rect">
            <a:avLst/>
          </a:prstGeom>
        </p:spPr>
      </p:pic>
      <p:sp>
        <p:nvSpPr>
          <p:cNvPr id="11" name="矩形 2"/>
          <p:cNvSpPr>
            <a:spLocks noChangeArrowheads="1"/>
          </p:cNvSpPr>
          <p:nvPr/>
        </p:nvSpPr>
        <p:spPr bwMode="auto">
          <a:xfrm>
            <a:off x="1386916" y="2171184"/>
            <a:ext cx="9671945" cy="2306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smtClean="0">
                <a:latin typeface="方正北魏楷书简体" pitchFamily="65" charset="-122"/>
                <a:ea typeface="方正北魏楷书简体" pitchFamily="65" charset="-122"/>
              </a:rPr>
              <a:t>2</a:t>
            </a:r>
            <a:r>
              <a:rPr lang="en-US" altLang="zh-CN" sz="2400" i="1" dirty="0">
                <a:latin typeface="方正北魏楷书简体" pitchFamily="65" charset="-122"/>
                <a:ea typeface="方正北魏楷书简体" pitchFamily="65" charset="-122"/>
              </a:rPr>
              <a:t>.</a:t>
            </a:r>
            <a:r>
              <a:rPr lang="zh-CN" altLang="zh-CN" sz="2400" dirty="0">
                <a:latin typeface="方正北魏楷书简体" pitchFamily="65" charset="-122"/>
                <a:ea typeface="方正北魏楷书简体" pitchFamily="65" charset="-122"/>
              </a:rPr>
              <a:t>向一个已装有</a:t>
            </a:r>
            <a:r>
              <a:rPr lang="en-US" altLang="zh-CN" sz="2400" dirty="0">
                <a:latin typeface="方正北魏楷书简体" pitchFamily="65" charset="-122"/>
                <a:ea typeface="方正北魏楷书简体" pitchFamily="65" charset="-122"/>
              </a:rPr>
              <a:t>10 dm</a:t>
            </a:r>
            <a:r>
              <a:rPr lang="en-US" altLang="zh-CN" sz="2400" baseline="30000" dirty="0">
                <a:latin typeface="方正北魏楷书简体" pitchFamily="65" charset="-122"/>
                <a:ea typeface="方正北魏楷书简体" pitchFamily="65" charset="-122"/>
              </a:rPr>
              <a:t>3</a:t>
            </a:r>
            <a:r>
              <a:rPr lang="zh-CN" altLang="zh-CN" sz="2400" dirty="0">
                <a:latin typeface="方正北魏楷书简体" pitchFamily="65" charset="-122"/>
                <a:ea typeface="方正北魏楷书简体" pitchFamily="65" charset="-122"/>
              </a:rPr>
              <a:t>水的容器中再注水</a:t>
            </a:r>
            <a:r>
              <a:rPr lang="en-US" altLang="zh-CN" sz="2400" dirty="0">
                <a:latin typeface="方正北魏楷书简体" pitchFamily="65" charset="-122"/>
                <a:ea typeface="方正北魏楷书简体" pitchFamily="65" charset="-122"/>
              </a:rPr>
              <a:t>,</a:t>
            </a:r>
            <a:r>
              <a:rPr lang="zh-CN" altLang="zh-CN" sz="2400" dirty="0">
                <a:latin typeface="方正北魏楷书简体" pitchFamily="65" charset="-122"/>
                <a:ea typeface="方正北魏楷书简体" pitchFamily="65" charset="-122"/>
              </a:rPr>
              <a:t>注水速度为</a:t>
            </a:r>
            <a:r>
              <a:rPr lang="en-US" altLang="zh-CN" sz="2400" dirty="0">
                <a:latin typeface="方正北魏楷书简体" pitchFamily="65" charset="-122"/>
                <a:ea typeface="方正北魏楷书简体" pitchFamily="65" charset="-122"/>
              </a:rPr>
              <a:t>2 dm</a:t>
            </a:r>
            <a:r>
              <a:rPr lang="en-US" altLang="zh-CN" sz="2400" baseline="30000" dirty="0">
                <a:latin typeface="方正北魏楷书简体" pitchFamily="65" charset="-122"/>
                <a:ea typeface="方正北魏楷书简体" pitchFamily="65" charset="-122"/>
              </a:rPr>
              <a:t>3</a:t>
            </a:r>
            <a:r>
              <a:rPr lang="en-US" altLang="zh-CN" sz="2400" i="1" dirty="0">
                <a:latin typeface="方正北魏楷书简体" pitchFamily="65" charset="-122"/>
                <a:ea typeface="方正北魏楷书简体" pitchFamily="65" charset="-122"/>
              </a:rPr>
              <a:t>/</a:t>
            </a:r>
            <a:r>
              <a:rPr lang="en-US" altLang="zh-CN" sz="2400" dirty="0">
                <a:latin typeface="方正北魏楷书简体" pitchFamily="65" charset="-122"/>
                <a:ea typeface="方正北魏楷书简体" pitchFamily="65" charset="-122"/>
              </a:rPr>
              <a:t>min</a:t>
            </a:r>
            <a:r>
              <a:rPr lang="en-US" altLang="zh-CN" sz="2400" i="1" dirty="0">
                <a:latin typeface="方正北魏楷书简体" pitchFamily="65" charset="-122"/>
                <a:ea typeface="方正北魏楷书简体" pitchFamily="65" charset="-122"/>
              </a:rPr>
              <a:t>.</a:t>
            </a:r>
            <a:r>
              <a:rPr lang="zh-CN" altLang="zh-CN" sz="2400" dirty="0">
                <a:latin typeface="方正北魏楷书简体" pitchFamily="65" charset="-122"/>
                <a:ea typeface="方正北魏楷书简体" pitchFamily="65" charset="-122"/>
              </a:rPr>
              <a:t>容器内的水量</a:t>
            </a:r>
            <a:r>
              <a:rPr lang="en-US" altLang="zh-CN" sz="2400" i="1" dirty="0">
                <a:latin typeface="方正北魏楷书简体" pitchFamily="65" charset="-122"/>
                <a:ea typeface="方正北魏楷书简体" pitchFamily="65" charset="-122"/>
              </a:rPr>
              <a:t>y</a:t>
            </a:r>
            <a:r>
              <a:rPr lang="en-US" altLang="zh-CN" sz="2400" dirty="0">
                <a:latin typeface="方正北魏楷书简体" pitchFamily="65" charset="-122"/>
                <a:ea typeface="方正北魏楷书简体" pitchFamily="65" charset="-122"/>
              </a:rPr>
              <a:t>(dm</a:t>
            </a:r>
            <a:r>
              <a:rPr lang="en-US" altLang="zh-CN" sz="2400" baseline="30000" dirty="0">
                <a:latin typeface="方正北魏楷书简体" pitchFamily="65" charset="-122"/>
                <a:ea typeface="方正北魏楷书简体" pitchFamily="65" charset="-122"/>
              </a:rPr>
              <a:t>3</a:t>
            </a:r>
            <a:r>
              <a:rPr lang="en-US" altLang="zh-CN" sz="2400" dirty="0">
                <a:latin typeface="方正北魏楷书简体" pitchFamily="65" charset="-122"/>
                <a:ea typeface="方正北魏楷书简体" pitchFamily="65" charset="-122"/>
              </a:rPr>
              <a:t>)</a:t>
            </a:r>
            <a:r>
              <a:rPr lang="zh-CN" altLang="zh-CN" sz="2400" dirty="0">
                <a:latin typeface="方正北魏楷书简体" pitchFamily="65" charset="-122"/>
                <a:ea typeface="方正北魏楷书简体" pitchFamily="65" charset="-122"/>
              </a:rPr>
              <a:t>与注水时间</a:t>
            </a:r>
            <a:r>
              <a:rPr lang="en-US" altLang="zh-CN" sz="2400" i="1" dirty="0">
                <a:latin typeface="方正北魏楷书简体" pitchFamily="65" charset="-122"/>
                <a:ea typeface="方正北魏楷书简体" pitchFamily="65" charset="-122"/>
              </a:rPr>
              <a:t>x</a:t>
            </a:r>
            <a:r>
              <a:rPr lang="en-US" altLang="zh-CN" sz="2400" dirty="0">
                <a:latin typeface="方正北魏楷书简体" pitchFamily="65" charset="-122"/>
                <a:ea typeface="方正北魏楷书简体" pitchFamily="65" charset="-122"/>
              </a:rPr>
              <a:t>(min)</a:t>
            </a:r>
            <a:r>
              <a:rPr lang="zh-CN" altLang="zh-CN" sz="2400" dirty="0">
                <a:latin typeface="方正北魏楷书简体" pitchFamily="65" charset="-122"/>
                <a:ea typeface="方正北魏楷书简体" pitchFamily="65" charset="-122"/>
              </a:rPr>
              <a:t>的函数关系式为</a:t>
            </a:r>
            <a:r>
              <a:rPr lang="zh-CN" altLang="zh-CN" sz="2400" i="1" u="sng" dirty="0">
                <a:latin typeface="方正北魏楷书简体" pitchFamily="65" charset="-122"/>
                <a:ea typeface="方正北魏楷书简体" pitchFamily="65" charset="-122"/>
              </a:rPr>
              <a:t>　　　　</a:t>
            </a:r>
            <a:r>
              <a:rPr lang="zh-CN" altLang="en-US" sz="2400" i="1" u="sng" dirty="0">
                <a:latin typeface="方正北魏楷书简体" pitchFamily="65" charset="-122"/>
                <a:ea typeface="方正北魏楷书简体" pitchFamily="65" charset="-122"/>
              </a:rPr>
              <a:t>   </a:t>
            </a:r>
            <a:r>
              <a:rPr lang="en-US" altLang="zh-CN" sz="2400" i="1" dirty="0">
                <a:latin typeface="方正北魏楷书简体" pitchFamily="65" charset="-122"/>
                <a:ea typeface="方正北魏楷书简体" pitchFamily="65" charset="-122"/>
              </a:rPr>
              <a:t>. </a:t>
            </a:r>
            <a:endParaRPr lang="zh-CN" altLang="zh-CN" sz="2400" dirty="0">
              <a:latin typeface="方正北魏楷书简体" pitchFamily="65" charset="-122"/>
              <a:ea typeface="方正北魏楷书简体" pitchFamily="65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方正北魏楷书简体" pitchFamily="65" charset="-122"/>
                <a:ea typeface="方正北魏楷书简体" pitchFamily="65" charset="-122"/>
              </a:rPr>
              <a:t>3</a:t>
            </a:r>
            <a:r>
              <a:rPr lang="en-US" altLang="zh-CN" sz="2400" i="1" dirty="0">
                <a:latin typeface="方正北魏楷书简体" pitchFamily="65" charset="-122"/>
                <a:ea typeface="方正北魏楷书简体" pitchFamily="65" charset="-122"/>
              </a:rPr>
              <a:t>.</a:t>
            </a:r>
            <a:r>
              <a:rPr lang="zh-CN" altLang="zh-CN" sz="2400" dirty="0">
                <a:latin typeface="方正北魏楷书简体" pitchFamily="65" charset="-122"/>
                <a:ea typeface="方正北魏楷书简体" pitchFamily="65" charset="-122"/>
              </a:rPr>
              <a:t>一种计算成年人标准体重</a:t>
            </a:r>
            <a:r>
              <a:rPr lang="en-US" altLang="zh-CN" sz="2400" i="1" dirty="0">
                <a:latin typeface="方正北魏楷书简体" pitchFamily="65" charset="-122"/>
                <a:ea typeface="方正北魏楷书简体" pitchFamily="65" charset="-122"/>
              </a:rPr>
              <a:t>G</a:t>
            </a:r>
            <a:r>
              <a:rPr lang="en-US" altLang="zh-CN" sz="2400" dirty="0">
                <a:latin typeface="方正北魏楷书简体" pitchFamily="65" charset="-122"/>
                <a:ea typeface="方正北魏楷书简体" pitchFamily="65" charset="-122"/>
              </a:rPr>
              <a:t>(kg)</a:t>
            </a:r>
            <a:r>
              <a:rPr lang="zh-CN" altLang="zh-CN" sz="2400" dirty="0">
                <a:latin typeface="方正北魏楷书简体" pitchFamily="65" charset="-122"/>
                <a:ea typeface="方正北魏楷书简体" pitchFamily="65" charset="-122"/>
              </a:rPr>
              <a:t>的方法是</a:t>
            </a:r>
            <a:r>
              <a:rPr lang="en-US" altLang="zh-CN" sz="2400" dirty="0">
                <a:latin typeface="方正北魏楷书简体" pitchFamily="65" charset="-122"/>
                <a:ea typeface="方正北魏楷书简体" pitchFamily="65" charset="-122"/>
              </a:rPr>
              <a:t>,</a:t>
            </a:r>
            <a:r>
              <a:rPr lang="zh-CN" altLang="zh-CN" sz="2400" dirty="0">
                <a:latin typeface="方正北魏楷书简体" pitchFamily="65" charset="-122"/>
                <a:ea typeface="方正北魏楷书简体" pitchFamily="65" charset="-122"/>
              </a:rPr>
              <a:t>以厘米为单位量出身高值</a:t>
            </a:r>
            <a:r>
              <a:rPr lang="en-US" altLang="zh-CN" sz="2400" i="1" dirty="0">
                <a:latin typeface="方正北魏楷书简体" pitchFamily="65" charset="-122"/>
                <a:ea typeface="方正北魏楷书简体" pitchFamily="65" charset="-122"/>
              </a:rPr>
              <a:t>h</a:t>
            </a:r>
            <a:r>
              <a:rPr lang="en-US" altLang="zh-CN" sz="2400" dirty="0">
                <a:latin typeface="方正北魏楷书简体" pitchFamily="65" charset="-122"/>
                <a:ea typeface="方正北魏楷书简体" pitchFamily="65" charset="-122"/>
              </a:rPr>
              <a:t>,</a:t>
            </a:r>
            <a:r>
              <a:rPr lang="zh-CN" altLang="zh-CN" sz="2400" dirty="0">
                <a:latin typeface="方正北魏楷书简体" pitchFamily="65" charset="-122"/>
                <a:ea typeface="方正北魏楷书简体" pitchFamily="65" charset="-122"/>
              </a:rPr>
              <a:t>减常数</a:t>
            </a:r>
            <a:r>
              <a:rPr lang="en-US" altLang="zh-CN" sz="2400" dirty="0">
                <a:latin typeface="方正北魏楷书简体" pitchFamily="65" charset="-122"/>
                <a:ea typeface="方正北魏楷书简体" pitchFamily="65" charset="-122"/>
              </a:rPr>
              <a:t>105,</a:t>
            </a:r>
            <a:r>
              <a:rPr lang="zh-CN" altLang="zh-CN" sz="2400" dirty="0">
                <a:latin typeface="方正北魏楷书简体" pitchFamily="65" charset="-122"/>
                <a:ea typeface="方正北魏楷书简体" pitchFamily="65" charset="-122"/>
              </a:rPr>
              <a:t>所得差是</a:t>
            </a:r>
            <a:r>
              <a:rPr lang="en-US" altLang="zh-CN" sz="2400" i="1" dirty="0">
                <a:latin typeface="方正北魏楷书简体" pitchFamily="65" charset="-122"/>
                <a:ea typeface="方正北魏楷书简体" pitchFamily="65" charset="-122"/>
              </a:rPr>
              <a:t>G</a:t>
            </a:r>
            <a:r>
              <a:rPr lang="zh-CN" altLang="zh-CN" sz="2400" dirty="0">
                <a:latin typeface="方正北魏楷书简体" pitchFamily="65" charset="-122"/>
                <a:ea typeface="方正北魏楷书简体" pitchFamily="65" charset="-122"/>
              </a:rPr>
              <a:t>的值</a:t>
            </a:r>
            <a:r>
              <a:rPr lang="en-US" altLang="zh-CN" sz="2400" i="1" dirty="0">
                <a:latin typeface="方正北魏楷书简体" pitchFamily="65" charset="-122"/>
                <a:ea typeface="方正北魏楷书简体" pitchFamily="65" charset="-122"/>
              </a:rPr>
              <a:t>.</a:t>
            </a:r>
            <a:r>
              <a:rPr lang="zh-CN" altLang="zh-CN" sz="2400" dirty="0">
                <a:latin typeface="方正北魏楷书简体" pitchFamily="65" charset="-122"/>
                <a:ea typeface="方正北魏楷书简体" pitchFamily="65" charset="-122"/>
              </a:rPr>
              <a:t>用</a:t>
            </a:r>
            <a:r>
              <a:rPr lang="en-US" altLang="zh-CN" sz="2400" i="1" dirty="0">
                <a:latin typeface="方正北魏楷书简体" pitchFamily="65" charset="-122"/>
                <a:ea typeface="方正北魏楷书简体" pitchFamily="65" charset="-122"/>
              </a:rPr>
              <a:t>h</a:t>
            </a:r>
            <a:r>
              <a:rPr lang="zh-CN" altLang="zh-CN" sz="2400" dirty="0">
                <a:latin typeface="方正北魏楷书简体" pitchFamily="65" charset="-122"/>
                <a:ea typeface="方正北魏楷书简体" pitchFamily="65" charset="-122"/>
              </a:rPr>
              <a:t>表示</a:t>
            </a:r>
            <a:r>
              <a:rPr lang="en-US" altLang="zh-CN" sz="2400" i="1" dirty="0">
                <a:latin typeface="方正北魏楷书简体" pitchFamily="65" charset="-122"/>
                <a:ea typeface="方正北魏楷书简体" pitchFamily="65" charset="-122"/>
              </a:rPr>
              <a:t>G</a:t>
            </a:r>
            <a:r>
              <a:rPr lang="zh-CN" altLang="zh-CN" sz="2400" dirty="0">
                <a:latin typeface="方正北魏楷书简体" pitchFamily="65" charset="-122"/>
                <a:ea typeface="方正北魏楷书简体" pitchFamily="65" charset="-122"/>
              </a:rPr>
              <a:t>的函数表达式为</a:t>
            </a:r>
            <a:r>
              <a:rPr lang="zh-CN" altLang="zh-CN" sz="2400" i="1" u="sng" dirty="0">
                <a:latin typeface="方正北魏楷书简体" pitchFamily="65" charset="-122"/>
                <a:ea typeface="方正北魏楷书简体" pitchFamily="65" charset="-122"/>
              </a:rPr>
              <a:t>　　　　</a:t>
            </a:r>
            <a:r>
              <a:rPr lang="zh-CN" altLang="en-US" sz="2400" i="1" u="sng" dirty="0">
                <a:latin typeface="方正北魏楷书简体" pitchFamily="65" charset="-122"/>
                <a:ea typeface="方正北魏楷书简体" pitchFamily="65" charset="-122"/>
              </a:rPr>
              <a:t>  </a:t>
            </a:r>
            <a:r>
              <a:rPr lang="en-US" altLang="zh-CN" sz="2400" i="1" dirty="0">
                <a:latin typeface="方正北魏楷书简体" pitchFamily="65" charset="-122"/>
                <a:ea typeface="方正北魏楷书简体" pitchFamily="65" charset="-122"/>
              </a:rPr>
              <a:t>. </a:t>
            </a:r>
            <a:endParaRPr lang="zh-CN" altLang="zh-CN" sz="2400" dirty="0">
              <a:latin typeface="方正北魏楷书简体" pitchFamily="65" charset="-122"/>
              <a:ea typeface="方正北魏楷书简体" pitchFamily="65" charset="-122"/>
            </a:endParaRP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8281035" y="2831931"/>
            <a:ext cx="13340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i="1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y</a:t>
            </a:r>
            <a:r>
              <a:rPr lang="en-US" altLang="zh-CN" sz="240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=2</a:t>
            </a:r>
            <a:r>
              <a:rPr lang="en-US" altLang="zh-CN" sz="2400" i="1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x</a:t>
            </a:r>
            <a:r>
              <a:rPr lang="en-US" altLang="zh-CN" sz="240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+10</a:t>
            </a: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8514677" y="3922376"/>
            <a:ext cx="14285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i="1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G</a:t>
            </a:r>
            <a:r>
              <a:rPr lang="en-US" altLang="zh-CN" sz="240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=</a:t>
            </a:r>
            <a:r>
              <a:rPr lang="en-US" altLang="zh-CN" sz="2400" i="1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h</a:t>
            </a:r>
            <a:r>
              <a:rPr lang="en-US" altLang="zh-CN" sz="240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-105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-文本框 6"/>
          <p:cNvSpPr txBox="1"/>
          <p:nvPr>
            <p:custDataLst>
              <p:tags r:id="rId1"/>
            </p:custDataLst>
          </p:nvPr>
        </p:nvSpPr>
        <p:spPr>
          <a:xfrm>
            <a:off x="5667927" y="696605"/>
            <a:ext cx="1917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想一想</a:t>
            </a: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073567" y="696605"/>
            <a:ext cx="594360" cy="581586"/>
          </a:xfrm>
          <a:prstGeom prst="rect">
            <a:avLst/>
          </a:prstGeom>
        </p:spPr>
      </p:pic>
      <p:pic>
        <p:nvPicPr>
          <p:cNvPr id="26" name="图片 8" descr="8AQY(A4)LP1L{RMTV])[X3J"/>
          <p:cNvPicPr>
            <a:picLocks noChangeAspect="1" noChangeArrowheads="1"/>
          </p:cNvPicPr>
          <p:nvPr/>
        </p:nvPicPr>
        <p:blipFill>
          <a:blip r:embed="rId4" cstate="email"/>
          <a:stretch>
            <a:fillRect/>
          </a:stretch>
        </p:blipFill>
        <p:spPr bwMode="auto">
          <a:xfrm>
            <a:off x="10138955" y="3702377"/>
            <a:ext cx="1461436" cy="2577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矩形 1"/>
          <p:cNvSpPr>
            <a:spLocks noChangeArrowheads="1"/>
          </p:cNvSpPr>
          <p:nvPr/>
        </p:nvSpPr>
        <p:spPr bwMode="auto">
          <a:xfrm>
            <a:off x="2070078" y="1807249"/>
            <a:ext cx="6006978" cy="405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Tx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Tx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Tx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Tx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zh-CN" altLang="zh-CN" sz="2400" smtClean="0">
                <a:latin typeface="方正北魏楷书简体" pitchFamily="65" charset="-122"/>
                <a:ea typeface="方正北魏楷书简体" pitchFamily="65" charset="-122"/>
              </a:rPr>
              <a:t>这些</a:t>
            </a:r>
            <a:r>
              <a:rPr lang="zh-CN" altLang="zh-CN" sz="2400">
                <a:latin typeface="方正北魏楷书简体" pitchFamily="65" charset="-122"/>
                <a:ea typeface="方正北魏楷书简体" pitchFamily="65" charset="-122"/>
              </a:rPr>
              <a:t>函数表达式的形式有什么共同特点</a:t>
            </a:r>
            <a:r>
              <a:rPr lang="zh-CN" altLang="en-US" sz="2400" smtClean="0">
                <a:latin typeface="方正北魏楷书简体" pitchFamily="65" charset="-122"/>
                <a:ea typeface="方正北魏楷书简体" pitchFamily="65" charset="-122"/>
              </a:rPr>
              <a:t>？</a:t>
            </a:r>
            <a:endParaRPr lang="zh-CN" altLang="en-US" sz="2400">
              <a:latin typeface="方正北魏楷书简体" pitchFamily="65" charset="-122"/>
              <a:ea typeface="方正北魏楷书简体" pitchFamily="65" charset="-122"/>
            </a:endParaRPr>
          </a:p>
        </p:txBody>
      </p:sp>
      <p:sp>
        <p:nvSpPr>
          <p:cNvPr id="40" name="矩形 13"/>
          <p:cNvSpPr>
            <a:spLocks noChangeArrowheads="1"/>
          </p:cNvSpPr>
          <p:nvPr/>
        </p:nvSpPr>
        <p:spPr bwMode="auto">
          <a:xfrm>
            <a:off x="2736850" y="2630170"/>
            <a:ext cx="4673600" cy="159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Tx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Tx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Tx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Tx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en-US" altLang="zh-CN" sz="2400">
                <a:latin typeface="方正北魏楷书简体" pitchFamily="65" charset="-122"/>
                <a:ea typeface="方正北魏楷书简体" pitchFamily="65" charset="-122"/>
                <a:cs typeface="Times New Roman" panose="02020603050405020304" pitchFamily="18" charset="0"/>
              </a:rPr>
              <a:t>(1)</a:t>
            </a:r>
            <a:r>
              <a:rPr kumimoji="1" lang="en-US" altLang="zh-CN" sz="2400" i="1">
                <a:solidFill>
                  <a:srgbClr val="0070C0"/>
                </a:solidFill>
                <a:latin typeface="方正北魏楷书简体" pitchFamily="65" charset="-122"/>
                <a:ea typeface="方正北魏楷书简体" pitchFamily="65" charset="-122"/>
                <a:cs typeface="Times New Roman" panose="02020603050405020304" pitchFamily="18" charset="0"/>
              </a:rPr>
              <a:t>S</a:t>
            </a:r>
            <a:r>
              <a:rPr kumimoji="1" lang="en-US" altLang="zh-CN" sz="2400" i="1">
                <a:latin typeface="方正北魏楷书简体" pitchFamily="65" charset="-122"/>
                <a:ea typeface="方正北魏楷书简体" pitchFamily="65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400">
                <a:latin typeface="方正北魏楷书简体" pitchFamily="65" charset="-122"/>
                <a:ea typeface="方正北魏楷书简体" pitchFamily="65" charset="-122"/>
                <a:cs typeface="Times New Roman" panose="02020603050405020304" pitchFamily="18" charset="0"/>
              </a:rPr>
              <a:t>= -0.2</a:t>
            </a:r>
            <a:r>
              <a:rPr kumimoji="1" lang="en-US" altLang="zh-CN" sz="2400" i="1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  <a:cs typeface="Times New Roman" panose="02020603050405020304" pitchFamily="18" charset="0"/>
              </a:rPr>
              <a:t>t</a:t>
            </a:r>
            <a:r>
              <a:rPr kumimoji="1" lang="en-US" altLang="zh-CN" sz="2400" i="1">
                <a:latin typeface="方正北魏楷书简体" pitchFamily="65" charset="-122"/>
                <a:ea typeface="方正北魏楷书简体" pitchFamily="65" charset="-122"/>
                <a:cs typeface="Times New Roman" panose="02020603050405020304" pitchFamily="18" charset="0"/>
              </a:rPr>
              <a:t>+</a:t>
            </a:r>
            <a:r>
              <a:rPr kumimoji="1" lang="en-US" altLang="zh-CN" sz="2400">
                <a:latin typeface="方正北魏楷书简体" pitchFamily="65" charset="-122"/>
                <a:ea typeface="方正北魏楷书简体" pitchFamily="65" charset="-122"/>
                <a:cs typeface="Times New Roman" panose="02020603050405020304" pitchFamily="18" charset="0"/>
              </a:rPr>
              <a:t>3.5</a:t>
            </a:r>
            <a:r>
              <a:rPr kumimoji="1" lang="zh-CN" altLang="en-US" sz="2400">
                <a:latin typeface="方正北魏楷书简体" pitchFamily="65" charset="-122"/>
                <a:ea typeface="方正北魏楷书简体" pitchFamily="65" charset="-122"/>
                <a:cs typeface="Times New Roman" panose="02020603050405020304" pitchFamily="18" charset="0"/>
              </a:rPr>
              <a:t>，</a:t>
            </a:r>
          </a:p>
          <a:p>
            <a:pPr eaLnBrk="1" hangingPunct="1"/>
            <a:r>
              <a:rPr kumimoji="1" lang="en-US" altLang="zh-CN" sz="2400">
                <a:latin typeface="方正北魏楷书简体" pitchFamily="65" charset="-122"/>
                <a:ea typeface="方正北魏楷书简体" pitchFamily="65" charset="-122"/>
                <a:cs typeface="Times New Roman" panose="02020603050405020304" pitchFamily="18" charset="0"/>
              </a:rPr>
              <a:t>(2)</a:t>
            </a:r>
            <a:r>
              <a:rPr kumimoji="1" lang="en-US" altLang="zh-CN" sz="2400" i="1">
                <a:solidFill>
                  <a:srgbClr val="0070C0"/>
                </a:solidFill>
                <a:latin typeface="方正北魏楷书简体" pitchFamily="65" charset="-122"/>
                <a:ea typeface="方正北魏楷书简体" pitchFamily="65" charset="-122"/>
                <a:cs typeface="Times New Roman" panose="02020603050405020304" pitchFamily="18" charset="0"/>
              </a:rPr>
              <a:t>y</a:t>
            </a:r>
            <a:r>
              <a:rPr kumimoji="1" lang="en-US" altLang="zh-CN" sz="2400" i="1">
                <a:latin typeface="方正北魏楷书简体" pitchFamily="65" charset="-122"/>
                <a:ea typeface="方正北魏楷书简体" pitchFamily="65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400">
                <a:latin typeface="方正北魏楷书简体" pitchFamily="65" charset="-122"/>
                <a:ea typeface="方正北魏楷书简体" pitchFamily="65" charset="-122"/>
                <a:cs typeface="Times New Roman" panose="02020603050405020304" pitchFamily="18" charset="0"/>
              </a:rPr>
              <a:t>= 1.6</a:t>
            </a:r>
            <a:r>
              <a:rPr kumimoji="1" lang="en-US" altLang="zh-CN" sz="240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  <a:cs typeface="Times New Roman" panose="02020603050405020304" pitchFamily="18" charset="0"/>
              </a:rPr>
              <a:t>x</a:t>
            </a:r>
            <a:r>
              <a:rPr kumimoji="1" lang="en-US" altLang="zh-CN" sz="2400">
                <a:latin typeface="方正北魏楷书简体" pitchFamily="65" charset="-122"/>
                <a:ea typeface="方正北魏楷书简体" pitchFamily="65" charset="-122"/>
                <a:cs typeface="Times New Roman" panose="02020603050405020304" pitchFamily="18" charset="0"/>
              </a:rPr>
              <a:t>+80</a:t>
            </a:r>
            <a:r>
              <a:rPr kumimoji="1" lang="zh-CN" altLang="en-US" sz="2400">
                <a:latin typeface="方正北魏楷书简体" pitchFamily="65" charset="-122"/>
                <a:ea typeface="方正北魏楷书简体" pitchFamily="65" charset="-122"/>
                <a:cs typeface="Times New Roman" panose="02020603050405020304" pitchFamily="18" charset="0"/>
              </a:rPr>
              <a:t>，</a:t>
            </a:r>
          </a:p>
          <a:p>
            <a:pPr eaLnBrk="1" hangingPunct="1"/>
            <a:r>
              <a:rPr kumimoji="1" lang="en-US" altLang="zh-CN" sz="2400">
                <a:latin typeface="方正北魏楷书简体" pitchFamily="65" charset="-122"/>
                <a:ea typeface="方正北魏楷书简体" pitchFamily="65" charset="-122"/>
                <a:cs typeface="Times New Roman" panose="02020603050405020304" pitchFamily="18" charset="0"/>
              </a:rPr>
              <a:t>(3)</a:t>
            </a:r>
            <a:r>
              <a:rPr kumimoji="1" lang="en-US" altLang="zh-CN" sz="2400">
                <a:solidFill>
                  <a:srgbClr val="0070C0"/>
                </a:solidFill>
                <a:latin typeface="方正北魏楷书简体" pitchFamily="65" charset="-122"/>
                <a:ea typeface="方正北魏楷书简体" pitchFamily="65" charset="-122"/>
                <a:cs typeface="Times New Roman" panose="02020603050405020304" pitchFamily="18" charset="0"/>
              </a:rPr>
              <a:t>y</a:t>
            </a:r>
            <a:r>
              <a:rPr kumimoji="1" lang="en-US" altLang="zh-CN" sz="2400">
                <a:latin typeface="方正北魏楷书简体" pitchFamily="65" charset="-122"/>
                <a:ea typeface="方正北魏楷书简体" pitchFamily="65" charset="-122"/>
                <a:cs typeface="Times New Roman" panose="02020603050405020304" pitchFamily="18" charset="0"/>
              </a:rPr>
              <a:t> = 2</a:t>
            </a:r>
            <a:r>
              <a:rPr kumimoji="1" lang="en-US" altLang="zh-CN" sz="240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  <a:cs typeface="Times New Roman" panose="02020603050405020304" pitchFamily="18" charset="0"/>
              </a:rPr>
              <a:t>x</a:t>
            </a:r>
            <a:r>
              <a:rPr kumimoji="1" lang="en-US" altLang="zh-CN" sz="2400">
                <a:latin typeface="方正北魏楷书简体" pitchFamily="65" charset="-122"/>
                <a:ea typeface="方正北魏楷书简体" pitchFamily="65" charset="-122"/>
                <a:cs typeface="Times New Roman" panose="02020603050405020304" pitchFamily="18" charset="0"/>
              </a:rPr>
              <a:t>+10</a:t>
            </a:r>
            <a:r>
              <a:rPr kumimoji="1" lang="zh-CN" altLang="en-US" sz="2400">
                <a:latin typeface="方正北魏楷书简体" pitchFamily="65" charset="-122"/>
                <a:ea typeface="方正北魏楷书简体" pitchFamily="65" charset="-122"/>
                <a:cs typeface="Times New Roman" panose="02020603050405020304" pitchFamily="18" charset="0"/>
              </a:rPr>
              <a:t>，</a:t>
            </a:r>
          </a:p>
          <a:p>
            <a:pPr eaLnBrk="1" hangingPunct="1"/>
            <a:r>
              <a:rPr kumimoji="1" lang="en-US" altLang="zh-CN" sz="2400">
                <a:latin typeface="方正北魏楷书简体" pitchFamily="65" charset="-122"/>
                <a:ea typeface="方正北魏楷书简体" pitchFamily="65" charset="-122"/>
                <a:cs typeface="Times New Roman" panose="02020603050405020304" pitchFamily="18" charset="0"/>
              </a:rPr>
              <a:t>(4)</a:t>
            </a:r>
            <a:r>
              <a:rPr kumimoji="1" lang="en-US" altLang="zh-CN" sz="2400" i="1">
                <a:solidFill>
                  <a:srgbClr val="0070C0"/>
                </a:solidFill>
                <a:latin typeface="方正北魏楷书简体" pitchFamily="65" charset="-122"/>
                <a:ea typeface="方正北魏楷书简体" pitchFamily="65" charset="-122"/>
                <a:cs typeface="Times New Roman" panose="02020603050405020304" pitchFamily="18" charset="0"/>
              </a:rPr>
              <a:t>G </a:t>
            </a:r>
            <a:r>
              <a:rPr kumimoji="1" lang="en-US" altLang="zh-CN" sz="2400">
                <a:latin typeface="方正北魏楷书简体" pitchFamily="65" charset="-122"/>
                <a:ea typeface="方正北魏楷书简体" pitchFamily="65" charset="-122"/>
                <a:cs typeface="Times New Roman" panose="02020603050405020304" pitchFamily="18" charset="0"/>
              </a:rPr>
              <a:t>= </a:t>
            </a:r>
            <a:r>
              <a:rPr kumimoji="1" lang="en-US" altLang="zh-CN" sz="2400" i="1" smtClean="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  <a:cs typeface="Times New Roman" panose="02020603050405020304" pitchFamily="18" charset="0"/>
              </a:rPr>
              <a:t>h </a:t>
            </a:r>
            <a:r>
              <a:rPr kumimoji="1" lang="en-US" altLang="zh-CN" sz="2400">
                <a:latin typeface="方正北魏楷书简体" pitchFamily="65" charset="-122"/>
                <a:ea typeface="方正北魏楷书简体" pitchFamily="65" charset="-122"/>
                <a:cs typeface="Times New Roman" panose="02020603050405020304" pitchFamily="18" charset="0"/>
              </a:rPr>
              <a:t>-105.</a:t>
            </a:r>
            <a:endParaRPr lang="zh-CN" altLang="en-US" sz="2400">
              <a:latin typeface="方正北魏楷书简体" pitchFamily="65" charset="-122"/>
              <a:ea typeface="方正北魏楷书简体" pitchFamily="65" charset="-122"/>
            </a:endParaRPr>
          </a:p>
        </p:txBody>
      </p:sp>
      <p:sp>
        <p:nvSpPr>
          <p:cNvPr id="41" name="TextBox 16"/>
          <p:cNvSpPr>
            <a:spLocks noChangeArrowheads="1"/>
          </p:cNvSpPr>
          <p:nvPr/>
        </p:nvSpPr>
        <p:spPr bwMode="auto">
          <a:xfrm>
            <a:off x="2070078" y="4434130"/>
            <a:ext cx="5277349" cy="556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Tx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Tx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Tx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Tx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>
                <a:latin typeface="方正北魏楷书简体" pitchFamily="65" charset="-122"/>
                <a:ea typeface="方正北魏楷书简体" pitchFamily="65" charset="-122"/>
              </a:rPr>
              <a:t> </a:t>
            </a:r>
            <a:r>
              <a:rPr lang="zh-CN" altLang="en-US" sz="2400" smtClean="0">
                <a:latin typeface="方正北魏楷书简体" pitchFamily="65" charset="-122"/>
                <a:ea typeface="方正北魏楷书简体" pitchFamily="65" charset="-122"/>
              </a:rPr>
              <a:t>函数</a:t>
            </a:r>
            <a:r>
              <a:rPr lang="en-US" altLang="zh-CN" sz="2400" smtClean="0">
                <a:latin typeface="方正北魏楷书简体" pitchFamily="65" charset="-122"/>
                <a:ea typeface="方正北魏楷书简体" pitchFamily="65" charset="-122"/>
              </a:rPr>
              <a:t>=</a:t>
            </a:r>
            <a:r>
              <a:rPr lang="en-US" altLang="zh-CN" sz="2400">
                <a:latin typeface="方正北魏楷书简体" pitchFamily="65" charset="-122"/>
                <a:ea typeface="方正北魏楷书简体" pitchFamily="65" charset="-122"/>
              </a:rPr>
              <a:t>k</a:t>
            </a:r>
            <a:r>
              <a:rPr lang="zh-CN" altLang="en-US" sz="2400">
                <a:latin typeface="方正北魏楷书简体" pitchFamily="65" charset="-122"/>
                <a:ea typeface="方正北魏楷书简体" pitchFamily="65" charset="-122"/>
              </a:rPr>
              <a:t>（常数）</a:t>
            </a:r>
            <a:r>
              <a:rPr lang="en-US" altLang="zh-CN" sz="2400">
                <a:latin typeface="方正北魏楷书简体" pitchFamily="65" charset="-122"/>
                <a:ea typeface="方正北魏楷书简体" pitchFamily="65" charset="-122"/>
              </a:rPr>
              <a:t>×</a:t>
            </a:r>
            <a:r>
              <a:rPr lang="zh-CN" altLang="en-US" sz="2400">
                <a:latin typeface="方正北魏楷书简体" pitchFamily="65" charset="-122"/>
                <a:ea typeface="方正北魏楷书简体" pitchFamily="65" charset="-122"/>
              </a:rPr>
              <a:t>自变量＋</a:t>
            </a:r>
            <a:r>
              <a:rPr lang="en-US" altLang="zh-CN" sz="2400">
                <a:latin typeface="方正北魏楷书简体" pitchFamily="65" charset="-122"/>
                <a:ea typeface="方正北魏楷书简体" pitchFamily="65" charset="-122"/>
              </a:rPr>
              <a:t>b</a:t>
            </a:r>
            <a:r>
              <a:rPr lang="zh-CN" altLang="en-US" sz="2400">
                <a:latin typeface="方正北魏楷书简体" pitchFamily="65" charset="-122"/>
                <a:ea typeface="方正北魏楷书简体" pitchFamily="65" charset="-122"/>
              </a:rPr>
              <a:t>（常数）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3.10 unknown"/>
  <p:tag name="AS_RELEASE_DATE" val="2020.11.30"/>
  <p:tag name="AS_TITLE" val="Aspose.Slides for Java"/>
  <p:tag name="AS_VERSION" val="20.1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90713133551"/>
  <p:tag name="MH_LIBRARY" val="GRAPHIC"/>
  <p:tag name="MH_ORDER" val="矩形 7"/>
  <p:tag name="PA" val="v5.2.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90713133551"/>
  <p:tag name="MH_LIBRARY" val="GRAPHIC"/>
  <p:tag name="MH_ORDER" val="矩形 7"/>
  <p:tag name="PA" val="v5.2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90713133551"/>
  <p:tag name="MH_LIBRARY" val="GRAPHIC"/>
  <p:tag name="MH_ORDER" val="矩形 7"/>
  <p:tag name="PA" val="v5.2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heme/theme1.xml><?xml version="1.0" encoding="utf-8"?>
<a:theme xmlns:a="http://schemas.openxmlformats.org/drawingml/2006/main" name="WWW.2PPT.COM&#10;">
  <a:themeElements>
    <a:clrScheme name="自定义 2">
      <a:dk1>
        <a:srgbClr val="000000"/>
      </a:dk1>
      <a:lt1>
        <a:srgbClr val="000000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自定义 11">
      <a:majorFont>
        <a:latin typeface="Cambria Math"/>
        <a:ea typeface="黑体"/>
        <a:cs typeface="Arial"/>
      </a:majorFont>
      <a:minorFont>
        <a:latin typeface="黑体"/>
        <a:ea typeface="黑体"/>
        <a:cs typeface="Arial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2400" dirty="0" smtClean="0">
            <a:solidFill>
              <a:schemeClr val="bg1"/>
            </a:solidFill>
            <a:latin typeface="黑体" panose="02010609060101010101" pitchFamily="49" charset="-122"/>
            <a:ea typeface="黑体" panose="02010609060101010101" pitchFamily="49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1831</Words>
  <Application>Microsoft Office PowerPoint</Application>
  <PresentationFormat>宽屏</PresentationFormat>
  <Paragraphs>164</Paragraphs>
  <Slides>30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3</vt:i4>
      </vt:variant>
      <vt:variant>
        <vt:lpstr>幻灯片标题</vt:lpstr>
      </vt:variant>
      <vt:variant>
        <vt:i4>30</vt:i4>
      </vt:variant>
    </vt:vector>
  </HeadingPairs>
  <TitlesOfParts>
    <vt:vector size="45" baseType="lpstr">
      <vt:lpstr>等线</vt:lpstr>
      <vt:lpstr>方正北魏楷书简体</vt:lpstr>
      <vt:lpstr>黑体</vt:lpstr>
      <vt:lpstr>华文行楷</vt:lpstr>
      <vt:lpstr>宋体</vt:lpstr>
      <vt:lpstr>微软雅黑</vt:lpstr>
      <vt:lpstr>Arial</vt:lpstr>
      <vt:lpstr>Cambria Math</vt:lpstr>
      <vt:lpstr>Courier New</vt:lpstr>
      <vt:lpstr>Times New Roman</vt:lpstr>
      <vt:lpstr>Wingdings</vt:lpstr>
      <vt:lpstr>WWW.2PPT.COM
</vt:lpstr>
      <vt:lpstr>Equation.DSMT4</vt:lpstr>
      <vt:lpstr>Equation.KSEE3</vt:lpstr>
      <vt:lpstr>Equation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cp:lastPrinted>2021-05-22T09:33:00Z</cp:lastPrinted>
  <dcterms:created xsi:type="dcterms:W3CDTF">2021-05-22T09:33:00Z</dcterms:created>
  <dcterms:modified xsi:type="dcterms:W3CDTF">2023-01-16T22:38:24Z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  <property fmtid="{D5CDD505-2E9C-101B-9397-08002B2CF9AE}" pid="6" name="ICV">
    <vt:lpwstr>F638701B75FD4A8DA1D402B7D10B3B56</vt:lpwstr>
  </property>
  <property fmtid="{D5CDD505-2E9C-101B-9397-08002B2CF9AE}" pid="7" name="KSOProductBuildVer">
    <vt:lpwstr>2052-11.1.0.11194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