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529" r:id="rId2"/>
    <p:sldId id="536" r:id="rId3"/>
    <p:sldId id="531" r:id="rId4"/>
    <p:sldId id="538" r:id="rId5"/>
    <p:sldId id="671" r:id="rId6"/>
    <p:sldId id="680" r:id="rId7"/>
    <p:sldId id="672" r:id="rId8"/>
    <p:sldId id="681" r:id="rId9"/>
    <p:sldId id="670" r:id="rId10"/>
    <p:sldId id="673" r:id="rId11"/>
    <p:sldId id="682" r:id="rId12"/>
    <p:sldId id="557" r:id="rId13"/>
    <p:sldId id="674" r:id="rId14"/>
    <p:sldId id="675" r:id="rId15"/>
    <p:sldId id="683" r:id="rId16"/>
    <p:sldId id="676" r:id="rId17"/>
    <p:sldId id="684" r:id="rId18"/>
    <p:sldId id="677" r:id="rId19"/>
    <p:sldId id="685" r:id="rId20"/>
    <p:sldId id="678" r:id="rId21"/>
    <p:sldId id="686" r:id="rId22"/>
    <p:sldId id="679" r:id="rId23"/>
    <p:sldId id="687" r:id="rId2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 dirty="0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265" y="51435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79" y="628486"/>
            <a:ext cx="9133921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</a:t>
            </a:r>
            <a:r>
              <a:rPr lang="zh-CN" altLang="en-US" sz="240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生</a:t>
            </a:r>
            <a:r>
              <a:rPr lang="zh-CN" altLang="en-US" sz="240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活中的轴对称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-3564" y="1371499"/>
            <a:ext cx="9137484" cy="16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简单的轴对称图形</a:t>
            </a:r>
            <a:endParaRPr lang="en-US" altLang="zh-CN" sz="40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en-US" sz="28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79" y="3714846"/>
            <a:ext cx="9123841" cy="41084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514177"/>
            <a:ext cx="8577067" cy="3524701"/>
            <a:chOff x="361950" y="647799"/>
            <a:chExt cx="10807700" cy="4440688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647799"/>
              <a:ext cx="10807700" cy="1279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在一条河的同岸有两个村庄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两村要在河上合修一座便民桥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桥修在什么地方可以使桥到两村的距离之和最短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b395.jpg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44813" y="2592015"/>
              <a:ext cx="3301201" cy="24964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6235" y="857105"/>
          <a:ext cx="8975810" cy="347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文档" r:id="rId3" imgW="4919345" imgH="1906270" progId="Word.Document.12">
                  <p:embed/>
                </p:oleObj>
              </mc:Choice>
              <mc:Fallback>
                <p:oleObj name="文档" r:id="rId3" imgW="4919345" imgH="1906270" progId="Word.Document.12">
                  <p:embed/>
                  <p:pic>
                    <p:nvPicPr>
                      <p:cNvPr id="0" name="图片 112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35" y="857105"/>
                        <a:ext cx="8975810" cy="3478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7246" y="399435"/>
            <a:ext cx="8577067" cy="4419413"/>
            <a:chOff x="361950" y="503238"/>
            <a:chExt cx="10807700" cy="5567915"/>
          </a:xfrm>
        </p:grpSpPr>
        <p:sp>
          <p:nvSpPr>
            <p:cNvPr id="21505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1295871"/>
              <a:ext cx="10807700" cy="47752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下列图形不一定是轴对称图形的是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等边三角形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	B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长方形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等腰三角形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	D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直角三角形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下面选项对于等边三角形不成立的是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三边相等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	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三角相等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是等腰三角形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	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只有一条对称轴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5714921" y="1028570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999433" y="2421823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87246" y="914261"/>
            <a:ext cx="8577067" cy="3304929"/>
          </a:xfrm>
          <a:prstGeom prst="rect">
            <a:avLst/>
          </a:prstGeom>
        </p:spPr>
        <p:txBody>
          <a:bodyPr lIns="72567" tIns="36283" rIns="72567" bIns="36283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等腰三角形的对称轴是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i="1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					  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dirty="0">
              <a:solidFill>
                <a:srgbClr val="000000"/>
              </a:solidFill>
              <a:latin typeface="NEU-BZ-S92" panose="02010600010101010101" pitchFamily="2" charset="-122"/>
              <a:ea typeface="NEU-BZ-S92" panose="0201060001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圆、长方形、正方形都是轴对称图形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它们分别有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</a:pP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条、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条、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条对称轴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dirty="0">
              <a:solidFill>
                <a:srgbClr val="000000"/>
              </a:solidFill>
              <a:latin typeface="NEU-BZ-S92" panose="02010600010101010101" pitchFamily="2" charset="-122"/>
              <a:ea typeface="NEU-BZ-S92" panose="0201060001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ABC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AB=AC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A=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则∠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B=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dirty="0">
              <a:solidFill>
                <a:srgbClr val="000000"/>
              </a:solidFill>
              <a:latin typeface="NEU-BZ-S92" panose="02010600010101010101" pitchFamily="2" charset="-122"/>
              <a:ea typeface="NEU-BZ-S92" panose="0201060001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942340" algn="l"/>
                <a:tab pos="1468120" algn="l"/>
                <a:tab pos="1716405" algn="l"/>
                <a:tab pos="2014220" algn="l"/>
                <a:tab pos="2493645" algn="l"/>
                <a:tab pos="2556510" algn="l"/>
                <a:tab pos="3324860" algn="l"/>
              </a:tabLst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已知等腰三角形的一边长等于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4,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另一边长等于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9,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则它的周长是</a:t>
            </a: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i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dirty="0">
              <a:solidFill>
                <a:srgbClr val="000000"/>
              </a:solidFill>
              <a:latin typeface="NEU-BZ-S92" panose="02010600010101010101" pitchFamily="2" charset="-122"/>
              <a:ea typeface="NEU-BZ-S92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4057685" y="914260"/>
            <a:ext cx="3690791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底边上的中线所在的直线</a:t>
            </a:r>
            <a:endParaRPr lang="zh-CN" altLang="en-US" dirty="0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0316" y="1990644"/>
            <a:ext cx="146616" cy="424140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900" dirty="0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628922" y="1845693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无数</a:t>
            </a:r>
            <a:endParaRPr lang="zh-CN" altLang="en-US" dirty="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2743689" y="1844645"/>
            <a:ext cx="3068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662634" y="1844645"/>
            <a:ext cx="3068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6057797" y="2312536"/>
            <a:ext cx="789356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50</a:t>
            </a:r>
            <a:r>
              <a:rPr lang="en-US" altLang="zh-CN" i="1" dirty="0">
                <a:latin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dirty="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200383" y="3228015"/>
            <a:ext cx="4671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anose="02010600030101010101" pitchFamily="2" charset="-122"/>
              </a:rPr>
              <a:t>22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1261793"/>
          <a:ext cx="8418051" cy="276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3479165" imgH="1144270" progId="Word.Document.12">
                  <p:embed/>
                </p:oleObj>
              </mc:Choice>
              <mc:Fallback>
                <p:oleObj name="Document" r:id="rId3" imgW="3479165" imgH="1144270" progId="Word.Document.12">
                  <p:embed/>
                  <p:pic>
                    <p:nvPicPr>
                      <p:cNvPr id="0" name="图片 40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1261793"/>
                        <a:ext cx="8418051" cy="276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142880"/>
          <a:ext cx="8975810" cy="242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文档" r:id="rId3" imgW="4919345" imgH="1327150" progId="Word.Document.12">
                  <p:embed/>
                </p:oleObj>
              </mc:Choice>
              <mc:Fallback>
                <p:oleObj name="文档" r:id="rId3" imgW="4919345" imgH="1327150" progId="Word.Document.12">
                  <p:embed/>
                  <p:pic>
                    <p:nvPicPr>
                      <p:cNvPr id="0" name="图片 122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142880"/>
                        <a:ext cx="8975810" cy="2421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14260"/>
          <a:ext cx="8418051" cy="31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3479165" imgH="1296670" progId="Word.Document.12">
                  <p:embed/>
                </p:oleObj>
              </mc:Choice>
              <mc:Fallback>
                <p:oleObj name="Document" r:id="rId3" imgW="3479165" imgH="1296670" progId="Word.Document.12">
                  <p:embed/>
                  <p:pic>
                    <p:nvPicPr>
                      <p:cNvPr id="0" name="图片 51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14260"/>
                        <a:ext cx="8418051" cy="31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314344"/>
          <a:ext cx="8975810" cy="193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文档" r:id="rId3" imgW="4919345" imgH="1063625" progId="Word.Document.12">
                  <p:embed/>
                </p:oleObj>
              </mc:Choice>
              <mc:Fallback>
                <p:oleObj name="文档" r:id="rId3" imgW="4919345" imgH="1063625" progId="Word.Document.12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314344"/>
                        <a:ext cx="8975810" cy="1939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539422"/>
          <a:ext cx="8418051" cy="418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3479165" imgH="1729740" progId="Word.Document.12">
                  <p:embed/>
                </p:oleObj>
              </mc:Choice>
              <mc:Fallback>
                <p:oleObj name="Document" r:id="rId3" imgW="3479165" imgH="1729740" progId="Word.Document.12">
                  <p:embed/>
                  <p:pic>
                    <p:nvPicPr>
                      <p:cNvPr id="0" name="图片 61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539422"/>
                        <a:ext cx="8418051" cy="4185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685641"/>
          <a:ext cx="8975810" cy="38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文档" r:id="rId3" imgW="4919345" imgH="2125980" progId="Word.Document.12">
                  <p:embed/>
                </p:oleObj>
              </mc:Choice>
              <mc:Fallback>
                <p:oleObj name="文档" r:id="rId3" imgW="4919345" imgH="2125980" progId="Word.Document.12">
                  <p:embed/>
                  <p:pic>
                    <p:nvPicPr>
                      <p:cNvPr id="0" name="图片 143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685641"/>
                        <a:ext cx="8975810" cy="38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7172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3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7177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8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7182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19" y="3224453"/>
            <a:ext cx="6143558" cy="670524"/>
            <a:chOff x="3369875" y="3523574"/>
            <a:chExt cx="6143232" cy="506413"/>
          </a:xfrm>
        </p:grpSpPr>
        <p:sp>
          <p:nvSpPr>
            <p:cNvPr id="7187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8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994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60317"/>
          <a:ext cx="8418051" cy="335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3479165" imgH="1388110" progId="Word.Document.12">
                  <p:embed/>
                </p:oleObj>
              </mc:Choice>
              <mc:Fallback>
                <p:oleObj name="Document" r:id="rId3" imgW="3479165" imgH="1388110" progId="Word.Document.12">
                  <p:embed/>
                  <p:pic>
                    <p:nvPicPr>
                      <p:cNvPr id="0" name="图片 71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60317"/>
                        <a:ext cx="8418051" cy="3358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799951"/>
          <a:ext cx="8975810" cy="364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文档" r:id="rId3" imgW="4919345" imgH="1997710" progId="Word.Document.12">
                  <p:embed/>
                </p:oleObj>
              </mc:Choice>
              <mc:Fallback>
                <p:oleObj name="文档" r:id="rId3" imgW="4919345" imgH="1997710" progId="Word.Document.12">
                  <p:embed/>
                  <p:pic>
                    <p:nvPicPr>
                      <p:cNvPr id="0" name="图片 153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799951"/>
                        <a:ext cx="8975810" cy="364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786086"/>
          <a:ext cx="8418051" cy="370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3479165" imgH="1530350" progId="Word.Document.12">
                  <p:embed/>
                </p:oleObj>
              </mc:Choice>
              <mc:Fallback>
                <p:oleObj name="Document" r:id="rId3" imgW="3479165" imgH="1530350" progId="Word.Document.12">
                  <p:embed/>
                  <p:pic>
                    <p:nvPicPr>
                      <p:cNvPr id="0" name="图片 81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786086"/>
                        <a:ext cx="8418051" cy="370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685641"/>
          <a:ext cx="8975810" cy="380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文档" r:id="rId3" imgW="4919345" imgH="2087880" progId="Word.Document.12">
                  <p:embed/>
                </p:oleObj>
              </mc:Choice>
              <mc:Fallback>
                <p:oleObj name="文档" r:id="rId3" imgW="4919345" imgH="2087880" progId="Word.Document.12">
                  <p:embed/>
                  <p:pic>
                    <p:nvPicPr>
                      <p:cNvPr id="0" name="图片 163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685641"/>
                        <a:ext cx="8975810" cy="380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286030"/>
            <a:ext cx="8577067" cy="2962880"/>
            <a:chOff x="361950" y="360363"/>
            <a:chExt cx="10807700" cy="3732863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/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2231975"/>
              <a:ext cx="10807700" cy="1861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经历探索简单图形的轴对称的过程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进一步理解轴对称的性质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积累数学活动经验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发展空间观念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探索并了解等腰三角形的对称性及其相关性质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</a:rPr>
                <a:t>.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7246" y="457397"/>
            <a:ext cx="8577067" cy="3104816"/>
            <a:chOff x="361950" y="576263"/>
            <a:chExt cx="10807700" cy="3911685"/>
          </a:xfrm>
        </p:grpSpPr>
        <p:sp>
          <p:nvSpPr>
            <p:cNvPr id="9217" name="圆角矩形 3"/>
            <p:cNvSpPr>
              <a:spLocks noChangeArrowheads="1"/>
            </p:cNvSpPr>
            <p:nvPr/>
          </p:nvSpPr>
          <p:spPr bwMode="auto">
            <a:xfrm>
              <a:off x="3600450" y="576263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精 典 范 例                 </a:t>
              </a: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2034308"/>
              <a:ext cx="10807700" cy="24536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【例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】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若等腰三角形的一个内角是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40°,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则它的顶角是</a:t>
              </a: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100°	             B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40°	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100°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或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40°	D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60°</a:t>
              </a:r>
              <a:r>
                <a:rPr lang="en-US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	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571776" y="2086579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799951"/>
          <a:ext cx="8418051" cy="299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3" imgW="3477895" imgH="1237615" progId="Word.Document.12">
                  <p:embed/>
                </p:oleObj>
              </mc:Choice>
              <mc:Fallback>
                <p:oleObj name="文档" r:id="rId3" imgW="3477895" imgH="1237615" progId="Word.Document.12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799951"/>
                        <a:ext cx="8418051" cy="2996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142879"/>
          <a:ext cx="8975810" cy="242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文档" r:id="rId3" imgW="4919345" imgH="1329055" progId="Word.Document.12">
                  <p:embed/>
                </p:oleObj>
              </mc:Choice>
              <mc:Fallback>
                <p:oleObj name="文档" r:id="rId3" imgW="4919345" imgH="1329055" progId="Word.Document.12">
                  <p:embed/>
                  <p:pic>
                    <p:nvPicPr>
                      <p:cNvPr id="0" name="图片 92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142879"/>
                        <a:ext cx="8975810" cy="242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678416"/>
          <a:ext cx="8418051" cy="391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档" r:id="rId3" imgW="3477895" imgH="1615440" progId="Word.Document.12">
                  <p:embed/>
                </p:oleObj>
              </mc:Choice>
              <mc:Fallback>
                <p:oleObj name="文档" r:id="rId3" imgW="3477895" imgH="1615440" progId="Word.Document.12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678416"/>
                        <a:ext cx="8418051" cy="3910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799951"/>
          <a:ext cx="8975810" cy="330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文档" r:id="rId3" imgW="4919345" imgH="1810385" progId="Word.Document.12">
                  <p:embed/>
                </p:oleObj>
              </mc:Choice>
              <mc:Fallback>
                <p:oleObj name="文档" r:id="rId3" imgW="4919345" imgH="1810385" progId="Word.Document.12">
                  <p:embed/>
                  <p:pic>
                    <p:nvPicPr>
                      <p:cNvPr id="0" name="图片 102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799951"/>
                        <a:ext cx="8975810" cy="330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6754" y="399434"/>
            <a:ext cx="8418051" cy="4041828"/>
            <a:chOff x="462135" y="503238"/>
            <a:chExt cx="10607329" cy="5092204"/>
          </a:xfrm>
        </p:grpSpPr>
        <p:sp>
          <p:nvSpPr>
            <p:cNvPr id="3" name="圆角矩形 2"/>
            <p:cNvSpPr/>
            <p:nvPr/>
          </p:nvSpPr>
          <p:spPr>
            <a:xfrm>
              <a:off x="3741738" y="503238"/>
              <a:ext cx="4179887" cy="533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/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变 式 练 习                 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62135" y="1151855"/>
            <a:ext cx="10607329" cy="2747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文档" r:id="rId3" imgW="3477895" imgH="902335" progId="Word.Document.12">
                    <p:embed/>
                  </p:oleObj>
                </mc:Choice>
                <mc:Fallback>
                  <p:oleObj name="文档" r:id="rId3" imgW="3477895" imgH="902335" progId="Word.Document.12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2135" y="1151855"/>
                          <a:ext cx="10607329" cy="27471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b393.jpg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320877" y="3816151"/>
              <a:ext cx="2241842" cy="1779291"/>
            </a:xfrm>
            <a:prstGeom prst="rect">
              <a:avLst/>
            </a:prstGeom>
          </p:spPr>
        </p:pic>
      </p:grpSp>
      <p:sp>
        <p:nvSpPr>
          <p:cNvPr id="6" name="矩形 5"/>
          <p:cNvSpPr>
            <a:spLocks noChangeAspect="1"/>
          </p:cNvSpPr>
          <p:nvPr/>
        </p:nvSpPr>
        <p:spPr>
          <a:xfrm>
            <a:off x="736015" y="1416016"/>
            <a:ext cx="175436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36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dirty="0">
                <a:ea typeface="宋体" panose="02010600030101010101" pitchFamily="2" charset="-122"/>
              </a:rPr>
              <a:t>90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dirty="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366754" y="4467486"/>
            <a:ext cx="1058660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942340" algn="l"/>
                <a:tab pos="1716405" algn="l"/>
                <a:tab pos="2493645" algn="l"/>
                <a:tab pos="3324860" algn="l"/>
              </a:tabLst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:4</a:t>
            </a:r>
            <a:endParaRPr lang="zh-CN" altLang="zh-CN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200</Words>
  <Application>Microsoft Office PowerPoint</Application>
  <PresentationFormat>全屏显示(16:9)</PresentationFormat>
  <Paragraphs>48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2020-02-06T02:43:00Z</dcterms:created>
  <dcterms:modified xsi:type="dcterms:W3CDTF">2023-01-16T22:38:30Z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C1C3A07D82274DD3A192705C57E7CC98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