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2" r:id="rId45"/>
    <p:sldId id="303" r:id="rId4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37174-46E0-40A8-99D1-D1A1E3969F5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D6FB2-1F06-470D-A02C-03D3E8E296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D6FB2-1F06-470D-A02C-03D3E8E2962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 b="0" smtClean="0"/>
            </a:lvl1pPr>
          </a:lstStyle>
          <a:p>
            <a:fld id="{64AD49BB-01ED-46E0-8B67-D16F07BD6E0E}" type="slidenum">
              <a:rPr lang="zh-TW" altLang="en-US" smtClean="0"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C94FE0-1AD9-4BAF-9FDA-B62B61E609F5}" type="slidenum">
              <a:rPr lang="zh-TW" altLang="en-US" smtClean="0"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6225" y="315913"/>
            <a:ext cx="2051050" cy="5810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315913"/>
            <a:ext cx="6005512" cy="5810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E3E5E-B7E3-465D-B226-48B8736BF8A2}" type="slidenum">
              <a:rPr lang="zh-TW" altLang="en-US" smtClean="0"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68313" y="315913"/>
            <a:ext cx="8208962" cy="5810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BFE399-96D0-4ED0-9D65-7C42D7569A3F}" type="slidenum">
              <a:rPr lang="zh-TW" altLang="en-US" smtClean="0"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52A498-92C5-4441-BCF3-FB7C2C7A05A2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8DF336-178E-4CBC-8EBB-F8CB1FFFD80E}" type="slidenum">
              <a:rPr lang="zh-TW" altLang="en-US" smtClean="0"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181825-74DB-4718-8831-D03A976E0A10}" type="slidenum">
              <a:rPr lang="zh-TW" altLang="en-US" smtClean="0"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4EF063-AD1A-4698-BA43-323C3328D550}" type="slidenum">
              <a:rPr lang="zh-TW" altLang="en-US" smtClean="0"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729793-C331-4D1E-8BBB-15ABCCE8EED2}" type="slidenum">
              <a:rPr lang="zh-TW" altLang="en-US" smtClean="0"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66FFD9-439F-4070-BE10-D80E9B41D055}" type="slidenum">
              <a:rPr lang="zh-TW" altLang="en-US" smtClean="0"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B4D4CF-9D52-4E5A-B6EE-6E9683D65401}" type="slidenum">
              <a:rPr lang="zh-TW" altLang="en-US" smtClean="0"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EF1B57-75EA-4405-B938-4E15A435DCB4}" type="slidenum">
              <a:rPr lang="zh-TW" altLang="en-US" smtClean="0"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98D30-379D-44D4-9423-93F10DB043C0}" type="slidenum">
              <a:rPr lang="zh-TW" altLang="en-US" smtClean="0"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524625"/>
            <a:ext cx="1439862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 b="1" smtClean="0"/>
            </a:lvl1pPr>
          </a:lstStyle>
          <a:p>
            <a:fld id="{73BFE399-96D0-4ED0-9D65-7C42D7569A3F}" type="slidenum">
              <a:rPr lang="zh-TW" altLang="en-US" smtClean="0"/>
              <a:t>‹#›</a:t>
            </a:fld>
            <a:endParaRPr lang="en-US" altLang="zh-TW"/>
          </a:p>
        </p:txBody>
      </p:sp>
      <p:sp>
        <p:nvSpPr>
          <p:cNvPr id="3076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315913"/>
            <a:ext cx="79200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image.baidu.com/i?ct=503316480&amp;z=0&amp;tn=baiduimagedetail&amp;word=%C5%A3&amp;in=18375&amp;cl=2&amp;cm=1&amp;sc=0&amp;lm=-1&amp;pn=10&amp;rn=1&amp;di=3334904325&amp;ln=2000&amp;fr=&amp;ic=0&amp;s=0&amp;se=1" TargetMode="External"/><Relationship Id="rId7" Type="http://schemas.openxmlformats.org/officeDocument/2006/relationships/image" Target="../media/image5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hyperlink" Target="http://image.baidu.com/i?ct=503316480&amp;z=0&amp;tn=baiduimagedetail&amp;word=%BD%C5&amp;in=18617&amp;cl=2&amp;cm=1&amp;sc=0&amp;lm=-1&amp;pn=7&amp;rn=1&amp;di=6029506635&amp;ln=2000&amp;fr=&amp;ic=0&amp;s=0&amp;se=1" TargetMode="External"/><Relationship Id="rId7" Type="http://schemas.openxmlformats.org/officeDocument/2006/relationships/hyperlink" Target="http://image.baidu.com/i?ct=503316480&amp;z=0&amp;tn=baiduimagedetail&amp;word=%D0%A1%BA%A2%D7%D3&amp;in=18660&amp;cl=2&amp;cm=1&amp;sc=0&amp;lm=-1&amp;pn=8&amp;rn=1&amp;di=1970702130&amp;ln=2000&amp;fr=&amp;ic=0&amp;s=0&amp;se=1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0.jpeg"/><Relationship Id="rId5" Type="http://schemas.openxmlformats.org/officeDocument/2006/relationships/hyperlink" Target="http://image.baidu.com/i?ct=503316480&amp;z=0&amp;tn=baiduimagedetail&amp;word=%BF%C9%B0%AE%D0%A1%BD%C5&amp;in=18621&amp;cl=2&amp;cm=1&amp;sc=0&amp;lm=-1&amp;pn=42&amp;rn=1&amp;di=8668537755&amp;ln=341&amp;fr=&amp;ic=0&amp;s=0&amp;se=1" TargetMode="External"/><Relationship Id="rId10" Type="http://schemas.openxmlformats.org/officeDocument/2006/relationships/image" Target="../media/image69.jpeg"/><Relationship Id="rId4" Type="http://schemas.openxmlformats.org/officeDocument/2006/relationships/image" Target="../media/image66.jpeg"/><Relationship Id="rId9" Type="http://schemas.openxmlformats.org/officeDocument/2006/relationships/hyperlink" Target="http://image.baidu.com/i?ct=503316480&amp;z=0&amp;tn=baiduimagedetail&amp;word=%BF%C9%B0%AE%B5%C4%D0%A1%BA%A2%D7%D3&amp;in=9105&amp;cl=2&amp;cm=1&amp;sc=0&amp;lm=-1&amp;pn=1&amp;rn=1&amp;di=523457925&amp;ln=2000&amp;fr=&amp;ic=0&amp;s=0&amp;se=1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683567" y="2420888"/>
            <a:ext cx="7848872" cy="104343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FFFF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Unit </a:t>
            </a:r>
            <a:r>
              <a:rPr lang="en-US" altLang="zh-CN" sz="4000" b="1" kern="10" dirty="0" smtClean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3 </a:t>
            </a:r>
            <a:r>
              <a:rPr lang="en-US" altLang="zh-CN" sz="4000" b="1" kern="10" dirty="0" smtClean="0">
                <a:ln w="9525">
                  <a:solidFill>
                    <a:schemeClr val="tx1"/>
                  </a:solidFill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Language in use</a:t>
            </a:r>
            <a:endParaRPr lang="zh-CN" altLang="en-US" sz="4000" b="1" kern="10" dirty="0">
              <a:ln w="9525">
                <a:solidFill>
                  <a:schemeClr val="tx1"/>
                </a:solidFill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01872" y="551723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48463" y="908720"/>
            <a:ext cx="531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/>
              <a:t>Module 4 Healthy food</a:t>
            </a:r>
            <a:endParaRPr lang="zh-CN" altLang="en-US" sz="40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54cf07de0cf7a5f99c8dfbeb97c7f1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3141663"/>
            <a:ext cx="3205162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1316358_235200053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404813"/>
            <a:ext cx="3205162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xinsrc_520701140834055422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3141663"/>
            <a:ext cx="34194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4464050" y="1017588"/>
            <a:ext cx="2232025" cy="9715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26306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beef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1223963" y="5553075"/>
            <a:ext cx="2519362" cy="8286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chicken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5940425" y="5553075"/>
            <a:ext cx="1476375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fish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0163" y="2997200"/>
            <a:ext cx="30257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1139954568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" y="44450"/>
            <a:ext cx="1871663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kel106-06-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3897313"/>
            <a:ext cx="3960813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3499145_174830006569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00675" y="7938"/>
            <a:ext cx="28797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5111750" y="5732463"/>
            <a:ext cx="3313113" cy="93662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36273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Drinks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 rot="10800000" flipV="1">
            <a:off x="179388" y="2982913"/>
            <a:ext cx="16589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5400" b="1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milk</a:t>
            </a:r>
          </a:p>
        </p:txBody>
      </p:sp>
      <p:pic>
        <p:nvPicPr>
          <p:cNvPr id="13320" name="Picture 8" descr="148f28d3d615f4683af3cfb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47925" y="7938"/>
            <a:ext cx="24130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 rot="10800000" flipV="1">
            <a:off x="2987675" y="2997200"/>
            <a:ext cx="1152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5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tea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 rot="10800000" flipV="1">
            <a:off x="5719763" y="2046288"/>
            <a:ext cx="2055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5400" b="1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coffee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 rot="10800000" flipV="1">
            <a:off x="5827713" y="4581525"/>
            <a:ext cx="1984375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5400" b="1">
                <a:solidFill>
                  <a:srgbClr val="CC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water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 rot="10800000" flipV="1">
            <a:off x="1582738" y="5300663"/>
            <a:ext cx="144145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5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cola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/>
      <p:bldP spid="13321" grpId="0"/>
      <p:bldP spid="13322" grpId="0"/>
      <p:bldP spid="13323" grpId="0" animBg="1"/>
      <p:bldP spid="133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69850" y="3000375"/>
            <a:ext cx="22590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9850" y="3000375"/>
            <a:ext cx="23574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9850" y="3000375"/>
            <a:ext cx="20224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4341" name="Picture 5" descr="16182_115223900143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492375"/>
            <a:ext cx="24130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2457331_09504682900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3363" y="2419350"/>
            <a:ext cx="2519362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3205163" y="836613"/>
            <a:ext cx="2879725" cy="1260475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14792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FFCC99"/>
                  </a:solidFill>
                  <a:rou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juice</a:t>
            </a:r>
            <a:endParaRPr lang="zh-CN" altLang="en-US" sz="3600" b="1" kern="10">
              <a:ln w="19050">
                <a:solidFill>
                  <a:srgbClr val="FFCC99"/>
                </a:solidFill>
                <a:rou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2457450"/>
            <a:ext cx="3743325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010062323031893810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900" y="2924175"/>
            <a:ext cx="4211638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2149019-ini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900" y="152400"/>
            <a:ext cx="427672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42-1-201103141538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88913"/>
            <a:ext cx="4321175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20091212939107855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4040188"/>
            <a:ext cx="4284662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368425" y="4724400"/>
            <a:ext cx="19081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fish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6084888" y="404813"/>
            <a:ext cx="22193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bread 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5046663" y="3429000"/>
            <a:ext cx="37020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hamburger 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153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w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41325"/>
            <a:ext cx="3779837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ww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3288" y="2351088"/>
            <a:ext cx="385445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900113" y="4833938"/>
            <a:ext cx="2917825" cy="9858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noodles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5651500" y="836613"/>
            <a:ext cx="2232025" cy="9001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rice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049187_073738006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3700" y="1016000"/>
            <a:ext cx="37084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1183998_125548045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9588" y="981075"/>
            <a:ext cx="4535487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257300" y="4689475"/>
            <a:ext cx="27368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candy 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5181600" y="4618038"/>
            <a:ext cx="338296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chocolate 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790575" y="5265738"/>
            <a:ext cx="273685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sugar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4751388" y="5084763"/>
            <a:ext cx="3567112" cy="8286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704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ice cream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38735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52900" y="476250"/>
            <a:ext cx="4848225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nit3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775" y="1808163"/>
            <a:ext cx="3816350" cy="42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321175" y="1751013"/>
            <a:ext cx="45720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— Have we got any   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meat in the fridge?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— Yes, we have. 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— Have we got any…?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—Yes, we have. / 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No, we haven’t.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344576" y="477838"/>
            <a:ext cx="8532812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CC99FF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Talk about the things in the fridge.</a:t>
            </a:r>
            <a:endParaRPr lang="zh-CN" altLang="en-US" sz="3600" b="1" kern="10" dirty="0"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31913" y="2168525"/>
            <a:ext cx="6732587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We’ve got some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meat.</a:t>
            </a:r>
          </a:p>
          <a:p>
            <a:pPr>
              <a:lnSpc>
                <a:spcPct val="130000"/>
              </a:lnSpc>
            </a:pP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We haven’t got any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fish.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1. ________________ vegetables.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2. _________________ orange.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3. _________________ apples.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31913" y="549275"/>
            <a:ext cx="6192837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ea typeface="宋体" panose="02010600030101010101" pitchFamily="2" charset="-122"/>
              </a:rPr>
              <a:t>Now write about the food in 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ea typeface="宋体" panose="02010600030101010101" pitchFamily="2" charset="-122"/>
              </a:rPr>
              <a:t>the fridge.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63713" y="3608388"/>
            <a:ext cx="4500562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have got some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8638" y="4314825"/>
            <a:ext cx="44291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haven’t got any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800225" y="5013325"/>
            <a:ext cx="40322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haven’t got any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23963" y="1685925"/>
            <a:ext cx="7272337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4. _________________ eggs.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5. _________________ bananas.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6. _________________ orange juice.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7. _________________ milk.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27200" y="3846513"/>
            <a:ext cx="424815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haven’t got any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28788" y="3141663"/>
            <a:ext cx="399573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have got some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92275" y="2420938"/>
            <a:ext cx="417671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have got some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92275" y="1700213"/>
            <a:ext cx="399732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have got some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  <p:bldP spid="21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24075" y="1431925"/>
            <a:ext cx="5795963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We’ve got</a:t>
            </a:r>
            <a:r>
              <a:rPr kumimoji="0"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lots of apples. </a:t>
            </a:r>
          </a:p>
          <a:p>
            <a:pPr>
              <a:lnSpc>
                <a:spcPct val="130000"/>
              </a:lnSpc>
            </a:pPr>
            <a:r>
              <a:rPr kumimoji="0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haven’t got</a:t>
            </a:r>
            <a:r>
              <a:rPr kumimoji="0"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any meat. </a:t>
            </a:r>
          </a:p>
          <a:p>
            <a:pPr>
              <a:lnSpc>
                <a:spcPct val="130000"/>
              </a:lnSpc>
            </a:pPr>
            <a:r>
              <a:rPr kumimoji="0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She hasn’t got</a:t>
            </a:r>
            <a:r>
              <a:rPr kumimoji="0"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any coffee.</a:t>
            </a:r>
          </a:p>
          <a:p>
            <a:pPr>
              <a:lnSpc>
                <a:spcPct val="130000"/>
              </a:lnSpc>
            </a:pPr>
            <a:r>
              <a:rPr kumimoji="0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Have we got</a:t>
            </a:r>
            <a:r>
              <a:rPr kumimoji="0"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any chocolate?</a:t>
            </a:r>
          </a:p>
          <a:p>
            <a:pPr>
              <a:lnSpc>
                <a:spcPct val="130000"/>
              </a:lnSpc>
            </a:pPr>
            <a:r>
              <a:rPr kumimoji="0"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Yes, </a:t>
            </a:r>
            <a:r>
              <a:rPr kumimoji="0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have</a:t>
            </a:r>
            <a:r>
              <a:rPr kumimoji="0"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kumimoji="0"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Let’s get </a:t>
            </a:r>
            <a:r>
              <a:rPr kumimoji="0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some </a:t>
            </a:r>
            <a:r>
              <a:rPr kumimoji="0"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chicken.</a:t>
            </a:r>
          </a:p>
          <a:p>
            <a:pPr>
              <a:lnSpc>
                <a:spcPct val="130000"/>
              </a:lnSpc>
            </a:pPr>
            <a:r>
              <a:rPr kumimoji="0"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We haven’t got </a:t>
            </a:r>
            <a:r>
              <a:rPr kumimoji="0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any </a:t>
            </a:r>
            <a:r>
              <a:rPr kumimoji="0"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oranges.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5724525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CCFFCC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 Language practice</a:t>
            </a:r>
            <a:endParaRPr lang="zh-CN" altLang="en-US" sz="3600" b="1" kern="10" dirty="0">
              <a:ln w="19050">
                <a:solidFill>
                  <a:srgbClr val="CCFFCC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22375" y="323850"/>
            <a:ext cx="65532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ea typeface="宋体" panose="02010600030101010101" pitchFamily="2" charset="-122"/>
              </a:rPr>
              <a:t>Look at the picture and talk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ea typeface="宋体" panose="02010600030101010101" pitchFamily="2" charset="-122"/>
              </a:rPr>
              <a:t>about it.</a:t>
            </a:r>
            <a:endParaRPr lang="en-US" altLang="zh-CN" sz="3600" b="1">
              <a:ea typeface="宋体" panose="02010600030101010101" pitchFamily="2" charset="-122"/>
            </a:endParaRP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71438" y="2089150"/>
          <a:ext cx="9037637" cy="1952880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apple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hamburger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potato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tomato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apples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hamburgers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oranges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potatoes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tomatoes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51" name="Picture 23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19625" y="3860800"/>
            <a:ext cx="4092575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215900" y="3965575"/>
            <a:ext cx="4284663" cy="2235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fish       meat       rice    milk           juice    chicken         water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08175" y="1412875"/>
            <a:ext cx="5437188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He has got some a(n)…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He hasn’t got any…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She has got some a(n)…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She hasn’t got any…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The have got some a(n)… </a:t>
            </a: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They haven’t got any…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03123045827135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33600" y="2895600"/>
            <a:ext cx="6248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名词</a:t>
            </a:r>
            <a:r>
              <a:rPr kumimoji="0" lang="zh-CN" altLang="en-US" sz="66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单数</a:t>
            </a:r>
            <a:r>
              <a:rPr kumimoji="0" lang="zh-CN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变</a:t>
            </a:r>
            <a:r>
              <a:rPr kumimoji="0" lang="zh-CN" altLang="en-US" sz="66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复数</a:t>
            </a: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94828f4b0f3eb82b9b78aa7a785c83b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  <a:lum bright="6000"/>
          </a:blip>
          <a:srcRect l="21170" t="955" r="24921" b="21011"/>
          <a:stretch>
            <a:fillRect/>
          </a:stretch>
        </p:blipFill>
        <p:spPr bwMode="auto">
          <a:xfrm>
            <a:off x="323850" y="576263"/>
            <a:ext cx="2160588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700338" y="782638"/>
            <a:ext cx="576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4000" b="1" dirty="0">
                <a:ea typeface="宋体" panose="02010600030101010101" pitchFamily="2" charset="-122"/>
              </a:rPr>
              <a:t>What’s this in English?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771775" y="2060575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600" b="1" dirty="0">
                <a:ea typeface="宋体" panose="02010600030101010101" pitchFamily="2" charset="-122"/>
              </a:rPr>
              <a:t>It’s an </a:t>
            </a:r>
            <a:r>
              <a:rPr kumimoji="0" lang="en-US" altLang="zh-CN" sz="3600" b="1" dirty="0">
                <a:solidFill>
                  <a:srgbClr val="FF3300"/>
                </a:solidFill>
                <a:ea typeface="宋体" panose="02010600030101010101" pitchFamily="2" charset="-122"/>
              </a:rPr>
              <a:t>apple</a:t>
            </a:r>
            <a:r>
              <a:rPr kumimoji="0" lang="en-US" altLang="zh-CN" sz="3600" b="1" dirty="0"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25605" name="Picture 5" descr="b94828f4b0f3eb82b9b78aa7a785c83b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  <a:lum bright="6000"/>
          </a:blip>
          <a:srcRect l="21170" t="955" r="24921" b="21011"/>
          <a:stretch>
            <a:fillRect/>
          </a:stretch>
        </p:blipFill>
        <p:spPr bwMode="auto">
          <a:xfrm>
            <a:off x="1804988" y="3960813"/>
            <a:ext cx="183038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b94828f4b0f3eb82b9b78aa7a785c83b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  <a:lum bright="6000"/>
          </a:blip>
          <a:srcRect l="21170" t="955" r="24921" b="21011"/>
          <a:stretch>
            <a:fillRect/>
          </a:stretch>
        </p:blipFill>
        <p:spPr bwMode="auto">
          <a:xfrm>
            <a:off x="0" y="3933825"/>
            <a:ext cx="18557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279900" y="3951288"/>
            <a:ext cx="4108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4000" b="1" dirty="0">
                <a:ea typeface="宋体" panose="02010600030101010101" pitchFamily="2" charset="-122"/>
              </a:rPr>
              <a:t>What are these?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067175" y="4941888"/>
            <a:ext cx="467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600" b="1" dirty="0">
                <a:ea typeface="宋体" panose="02010600030101010101" pitchFamily="2" charset="-122"/>
              </a:rPr>
              <a:t>They are two </a:t>
            </a:r>
            <a:r>
              <a:rPr kumimoji="0" lang="en-US" altLang="zh-CN" sz="3600" b="1" dirty="0">
                <a:solidFill>
                  <a:srgbClr val="FF3300"/>
                </a:solidFill>
                <a:ea typeface="宋体" panose="02010600030101010101" pitchFamily="2" charset="-122"/>
              </a:rPr>
              <a:t>apples</a:t>
            </a:r>
            <a:r>
              <a:rPr kumimoji="0" lang="en-US" altLang="zh-CN" sz="3600" b="1" dirty="0">
                <a:ea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7" grpId="0" autoUpdateAnimBg="0"/>
      <p:bldP spid="2560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3276600"/>
            <a:ext cx="457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--</a:t>
            </a:r>
            <a:r>
              <a:rPr kumimoji="0"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are these?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--What’s this?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--It’s a pen.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41148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--</a:t>
            </a:r>
            <a:r>
              <a:rPr kumimoji="0"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are</a:t>
            </a:r>
            <a:r>
              <a:rPr kumimoji="0"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0" lang="en-US" altLang="zh-CN" sz="5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pen</a:t>
            </a:r>
            <a:r>
              <a:rPr kumimoji="0" lang="en-US" altLang="zh-CN" sz="5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kumimoji="0" lang="en-US" altLang="zh-CN" sz="4400" b="1" dirty="0">
                <a:solidFill>
                  <a:srgbClr val="FF66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26630" name="Picture 6" descr="20031221235247599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33400"/>
            <a:ext cx="1600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505200"/>
            <a:ext cx="1600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895600"/>
            <a:ext cx="1600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han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1066800"/>
            <a:ext cx="10668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h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4290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572000"/>
            <a:ext cx="1600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  <p:bldP spid="26628" grpId="0" autoUpdateAnimBg="0"/>
      <p:bldP spid="2662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3962400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--</a:t>
            </a:r>
            <a:r>
              <a:rPr kumimoji="0" lang="zh-CN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are th</a:t>
            </a:r>
            <a:r>
              <a:rPr kumimoji="0" lang="en-US" altLang="zh-CN" sz="4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kumimoji="0" lang="zh-CN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se?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--What’s th</a:t>
            </a:r>
            <a:r>
              <a:rPr kumimoji="0" lang="en-US" altLang="zh-CN" sz="4400" b="1">
                <a:latin typeface="Times New Roman" panose="02020603050405020304" pitchFamily="18" charset="0"/>
                <a:ea typeface="宋体" panose="02010600030101010101" pitchFamily="2" charset="-122"/>
              </a:rPr>
              <a:t>is</a:t>
            </a:r>
            <a:r>
              <a:rPr kumimoji="0"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--It’s </a:t>
            </a:r>
            <a:r>
              <a:rPr kumimoji="0" lang="en-US" altLang="zh-CN" sz="4400" b="1">
                <a:latin typeface="Times New Roman" panose="02020603050405020304" pitchFamily="18" charset="0"/>
                <a:ea typeface="宋体" panose="02010600030101010101" pitchFamily="2" charset="-122"/>
              </a:rPr>
              <a:t> a  </a:t>
            </a:r>
            <a:r>
              <a:rPr kumimoji="0"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book.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11188" y="4005263"/>
            <a:ext cx="569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588" y="4876800"/>
            <a:ext cx="6118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--</a:t>
            </a:r>
            <a:r>
              <a:rPr kumimoji="0" lang="zh-CN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are</a:t>
            </a:r>
            <a:r>
              <a:rPr kumimoji="0" lang="en-US" altLang="zh-CN" sz="4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kumimoji="0" lang="zh-CN" altLang="en-US" sz="4800" b="1">
                <a:latin typeface="Times New Roman" panose="02020603050405020304" pitchFamily="18" charset="0"/>
                <a:ea typeface="宋体" panose="02010600030101010101" pitchFamily="2" charset="-122"/>
              </a:rPr>
              <a:t>book</a:t>
            </a:r>
            <a:r>
              <a:rPr kumimoji="0" lang="zh-CN" altLang="en-US" sz="48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kumimoji="0" lang="zh-CN" altLang="en-US" sz="4400" b="1">
                <a:solidFill>
                  <a:srgbClr val="FF66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27655" name="Picture 7" descr="gol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75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h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1295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h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12192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book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3860800"/>
            <a:ext cx="29257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825" y="549275"/>
            <a:ext cx="376555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  <p:bldP spid="27652" grpId="0" autoUpdateAnimBg="0"/>
      <p:bldP spid="2765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19050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backpack</a:t>
            </a:r>
            <a:r>
              <a:rPr kumimoji="0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</a:p>
        </p:txBody>
      </p:sp>
      <p:pic>
        <p:nvPicPr>
          <p:cNvPr id="28675" name="Picture 3" descr="시계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1000"/>
            <a:ext cx="157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667000" y="24384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watch</a:t>
            </a:r>
            <a:r>
              <a:rPr kumimoji="0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es</a:t>
            </a:r>
          </a:p>
        </p:txBody>
      </p:sp>
      <p:pic>
        <p:nvPicPr>
          <p:cNvPr id="28677" name="Picture 5" descr="오렌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5720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953000" y="18288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orange</a:t>
            </a:r>
            <a:r>
              <a:rPr kumimoji="0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</a:p>
        </p:txBody>
      </p:sp>
      <p:pic>
        <p:nvPicPr>
          <p:cNvPr id="28679" name="Picture 7" descr="beib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1485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펜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33400"/>
            <a:ext cx="20574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337425" y="2438400"/>
            <a:ext cx="1806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pen</a:t>
            </a:r>
            <a:r>
              <a:rPr kumimoji="0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</a:p>
        </p:txBody>
      </p:sp>
      <p:pic>
        <p:nvPicPr>
          <p:cNvPr id="28682" name="Picture 10" descr="beib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57200"/>
            <a:ext cx="1485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90600" y="3657600"/>
            <a:ext cx="8534400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5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--What’re these 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5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--They’re … .</a:t>
            </a: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盒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盒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733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地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地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8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地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8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地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地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572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28600" y="5303838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map</a:t>
            </a:r>
            <a:r>
              <a:rPr kumimoji="0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276600" y="53340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case</a:t>
            </a:r>
            <a:r>
              <a:rPr kumimoji="0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</a:p>
        </p:txBody>
      </p:sp>
      <p:pic>
        <p:nvPicPr>
          <p:cNvPr id="29707" name="Picture 11" descr="钥匙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6576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钥匙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6576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钥匙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6576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钥匙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6576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钥匙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572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钥匙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 descr="钥匙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5720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791200" y="5334000"/>
            <a:ext cx="195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key</a:t>
            </a:r>
            <a:r>
              <a:rPr kumimoji="0" lang="en-US" altLang="zh-CN" sz="4000" b="1">
                <a:solidFill>
                  <a:srgbClr val="FF66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066800" y="609600"/>
            <a:ext cx="807720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5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--What’re th</a:t>
            </a:r>
            <a:r>
              <a:rPr kumimoji="0" lang="en-US" altLang="zh-CN" sz="5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kumimoji="0" lang="zh-CN" altLang="en-US" sz="5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 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5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--They’re … .</a:t>
            </a: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/>
          <p:nvPr/>
        </p:nvSpPr>
        <p:spPr bwMode="auto">
          <a:xfrm>
            <a:off x="2628900" y="981075"/>
            <a:ext cx="431800" cy="4752975"/>
          </a:xfrm>
          <a:prstGeom prst="leftBrace">
            <a:avLst>
              <a:gd name="adj1" fmla="val 27518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0063" y="69215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zh-CN" altLang="en-US" sz="3600">
                <a:ea typeface="宋体" panose="02010600030101010101" pitchFamily="2" charset="-122"/>
              </a:rPr>
              <a:t>单数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113088" y="5380038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zh-CN" altLang="en-US" sz="3600">
                <a:ea typeface="宋体" panose="02010600030101010101" pitchFamily="2" charset="-122"/>
              </a:rPr>
              <a:t>复数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11188" y="3074988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zh-CN" altLang="en-US" sz="3600">
                <a:ea typeface="宋体" panose="02010600030101010101" pitchFamily="2" charset="-122"/>
              </a:rPr>
              <a:t>可数名词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914650" y="1557338"/>
            <a:ext cx="1512888" cy="3600450"/>
          </a:xfrm>
          <a:prstGeom prst="downArrow">
            <a:avLst>
              <a:gd name="adj1" fmla="val 50000"/>
              <a:gd name="adj2" fmla="val 5949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kumimoji="0" lang="zh-CN" altLang="en-US" sz="4000">
                <a:ea typeface="幼圆" panose="02010509060101010101" pitchFamily="49" charset="-122"/>
              </a:rPr>
              <a:t>如</a:t>
            </a:r>
            <a:r>
              <a:rPr kumimoji="0" lang="zh-CN" altLang="en-US" sz="800">
                <a:ea typeface="幼圆" panose="02010509060101010101" pitchFamily="49" charset="-122"/>
              </a:rPr>
              <a:t>　</a:t>
            </a:r>
            <a:r>
              <a:rPr kumimoji="0" lang="zh-CN" altLang="en-US" sz="4000">
                <a:ea typeface="幼圆" panose="02010509060101010101" pitchFamily="49" charset="-122"/>
              </a:rPr>
              <a:t>何</a:t>
            </a:r>
            <a:r>
              <a:rPr kumimoji="0" lang="zh-CN" altLang="en-US" sz="800">
                <a:ea typeface="幼圆" panose="02010509060101010101" pitchFamily="49" charset="-122"/>
              </a:rPr>
              <a:t>　</a:t>
            </a:r>
            <a:r>
              <a:rPr kumimoji="0" lang="zh-CN" altLang="en-US" sz="4000">
                <a:ea typeface="幼圆" panose="02010509060101010101" pitchFamily="49" charset="-122"/>
              </a:rPr>
              <a:t>变</a:t>
            </a:r>
            <a:r>
              <a:rPr kumimoji="0" lang="zh-CN" altLang="en-US" sz="800">
                <a:ea typeface="幼圆" panose="02010509060101010101" pitchFamily="49" charset="-122"/>
              </a:rPr>
              <a:t>　</a:t>
            </a:r>
            <a:r>
              <a:rPr kumimoji="0" lang="zh-CN" altLang="en-US" sz="4000">
                <a:ea typeface="幼圆" panose="02010509060101010101" pitchFamily="49" charset="-122"/>
              </a:rPr>
              <a:t>化？</a:t>
            </a:r>
          </a:p>
        </p:txBody>
      </p:sp>
      <p:grpSp>
        <p:nvGrpSpPr>
          <p:cNvPr id="30727" name="Group 7"/>
          <p:cNvGrpSpPr/>
          <p:nvPr/>
        </p:nvGrpSpPr>
        <p:grpSpPr bwMode="auto">
          <a:xfrm>
            <a:off x="4572000" y="1368425"/>
            <a:ext cx="3678238" cy="3641725"/>
            <a:chOff x="0" y="0"/>
            <a:chExt cx="2317" cy="2294"/>
          </a:xfrm>
        </p:grpSpPr>
        <p:sp>
          <p:nvSpPr>
            <p:cNvPr id="30728" name="AutoShape 8"/>
            <p:cNvSpPr/>
            <p:nvPr/>
          </p:nvSpPr>
          <p:spPr bwMode="auto">
            <a:xfrm>
              <a:off x="0" y="300"/>
              <a:ext cx="408" cy="1860"/>
            </a:xfrm>
            <a:prstGeom prst="leftBrace">
              <a:avLst>
                <a:gd name="adj1" fmla="val 379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532" y="0"/>
              <a:ext cx="152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kumimoji="0" lang="zh-CN" altLang="en-US" sz="4400">
                  <a:ea typeface="宋体" panose="02010600030101010101" pitchFamily="2" charset="-122"/>
                </a:rPr>
                <a:t>规则变化</a:t>
              </a: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441" y="1814"/>
              <a:ext cx="187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kumimoji="0" lang="zh-CN" altLang="en-US" sz="4400">
                  <a:ea typeface="宋体" panose="02010600030101010101" pitchFamily="2" charset="-122"/>
                  <a:hlinkClick r:id="rId4" action="ppaction://hlinksldjump"/>
                </a:rPr>
                <a:t>不规则变化</a:t>
              </a:r>
              <a:endParaRPr kumimoji="0" lang="zh-CN" altLang="en-US" sz="4400">
                <a:ea typeface="宋体" panose="02010600030101010101" pitchFamily="2" charset="-122"/>
              </a:endParaRPr>
            </a:p>
          </p:txBody>
        </p:sp>
      </p:grp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386388" y="1371600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zh-CN" altLang="en-US" sz="4400" b="1">
                <a:solidFill>
                  <a:srgbClr val="FF3300"/>
                </a:solidFill>
                <a:ea typeface="宋体" panose="02010600030101010101" pitchFamily="2" charset="-122"/>
              </a:rPr>
              <a:t>规则变化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 autoUpdateAnimBg="0"/>
      <p:bldP spid="3073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863600"/>
          </a:xfrm>
        </p:spPr>
        <p:txBody>
          <a:bodyPr/>
          <a:lstStyle/>
          <a:p>
            <a:pPr algn="l"/>
            <a:r>
              <a:rPr lang="en-US" altLang="zh-CN" sz="3200" b="1" dirty="0">
                <a:solidFill>
                  <a:srgbClr val="800000"/>
                </a:solidFill>
              </a:rPr>
              <a:t>1.</a:t>
            </a:r>
            <a:r>
              <a:rPr lang="zh-CN" altLang="en-US" sz="3200" b="1" dirty="0">
                <a:solidFill>
                  <a:srgbClr val="800000"/>
                </a:solidFill>
              </a:rPr>
              <a:t>一般情况下，直接在词尾加</a:t>
            </a:r>
            <a:r>
              <a:rPr lang="en-US" altLang="zh-CN" sz="3200" b="1" dirty="0">
                <a:solidFill>
                  <a:srgbClr val="800000"/>
                </a:solidFill>
              </a:rPr>
              <a:t>-s</a:t>
            </a:r>
            <a:r>
              <a:rPr lang="zh-CN" altLang="en-US" sz="3200" b="1" dirty="0">
                <a:solidFill>
                  <a:srgbClr val="800000"/>
                </a:solidFill>
              </a:rPr>
              <a:t>构成复数形式。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36600" y="1017588"/>
            <a:ext cx="2613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tiger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563938" y="12668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12775" y="1560513"/>
            <a:ext cx="3743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 dirty="0">
                <a:ea typeface="宋体" panose="02010600030101010101" pitchFamily="2" charset="-122"/>
              </a:rPr>
              <a:t>panda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563938" y="191611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292725" y="982663"/>
            <a:ext cx="33131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tiger</a:t>
            </a:r>
            <a:r>
              <a:rPr kumimoji="0" lang="zh-CN" altLang="en-US" sz="3200">
                <a:solidFill>
                  <a:srgbClr val="FF33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289550" y="1560513"/>
            <a:ext cx="388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 dirty="0">
                <a:ea typeface="宋体" panose="02010600030101010101" pitchFamily="2" charset="-122"/>
              </a:rPr>
              <a:t>panda</a:t>
            </a:r>
            <a:r>
              <a:rPr kumimoji="0" lang="zh-CN" altLang="en-US" sz="3200" dirty="0">
                <a:solidFill>
                  <a:srgbClr val="FF33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28675" y="2205038"/>
            <a:ext cx="858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 dirty="0">
                <a:ea typeface="宋体" panose="02010600030101010101" pitchFamily="2" charset="-122"/>
              </a:rPr>
              <a:t>dog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364163" y="2205038"/>
            <a:ext cx="2613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dog</a:t>
            </a:r>
            <a:r>
              <a:rPr kumimoji="0" lang="zh-CN" altLang="en-US" sz="3200">
                <a:solidFill>
                  <a:srgbClr val="FF33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3635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79388" y="2782888"/>
            <a:ext cx="86407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>
                <a:solidFill>
                  <a:srgbClr val="800000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2. 以s, x, ch, sh等结尾的名词，在词尾加-es构 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>
                <a:solidFill>
                  <a:srgbClr val="800000"/>
                </a:solidFill>
                <a:ea typeface="宋体" panose="02010600030101010101" pitchFamily="2" charset="-122"/>
                <a:sym typeface="Arial" panose="020B0604020202020204" pitchFamily="34" charset="0"/>
              </a:rPr>
              <a:t>    成复数形式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879475" y="4433888"/>
            <a:ext cx="14605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fo</a:t>
            </a:r>
            <a:r>
              <a:rPr kumimoji="0" lang="zh-CN" altLang="en-US" sz="3200"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2555875" y="42179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636963" y="4430713"/>
            <a:ext cx="2374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f</a:t>
            </a:r>
            <a:r>
              <a:rPr kumimoji="0" lang="zh-CN" altLang="en-US" sz="3200">
                <a:ea typeface="宋体" panose="02010600030101010101" pitchFamily="2" charset="-122"/>
              </a:rPr>
              <a:t>ox</a:t>
            </a:r>
            <a:r>
              <a:rPr kumimoji="0" lang="zh-CN" altLang="en-US" sz="3200">
                <a:solidFill>
                  <a:srgbClr val="FF3300"/>
                </a:solidFill>
                <a:ea typeface="宋体" panose="02010600030101010101" pitchFamily="2" charset="-122"/>
              </a:rPr>
              <a:t>es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755650" y="3856038"/>
            <a:ext cx="2374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class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628900" y="4649788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492500" y="3854450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zh-CN" altLang="en-US" sz="3200">
                <a:ea typeface="宋体" panose="02010600030101010101" pitchFamily="2" charset="-122"/>
              </a:rPr>
              <a:t>class</a:t>
            </a:r>
            <a:r>
              <a:rPr kumimoji="0" lang="zh-CN" altLang="en-US" sz="3200">
                <a:solidFill>
                  <a:srgbClr val="FF3300"/>
                </a:solidFill>
                <a:ea typeface="宋体" panose="02010600030101010101" pitchFamily="2" charset="-122"/>
              </a:rPr>
              <a:t>es</a:t>
            </a:r>
            <a:r>
              <a:rPr kumimoji="0" lang="en-US" altLang="zh-CN" sz="3200">
                <a:solidFill>
                  <a:srgbClr val="FF3300"/>
                </a:solidFill>
                <a:ea typeface="宋体" panose="02010600030101010101" pitchFamily="2" charset="-122"/>
              </a:rPr>
              <a:t>  </a:t>
            </a:r>
            <a:endParaRPr kumimoji="0" lang="zh-CN" altLang="en-US" sz="320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755650" y="5018088"/>
            <a:ext cx="2374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watch</a:t>
            </a: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2628900" y="6018213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2628900" y="5370513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635375" y="5014913"/>
            <a:ext cx="36004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 dirty="0">
                <a:ea typeface="宋体" panose="02010600030101010101" pitchFamily="2" charset="-122"/>
              </a:rPr>
              <a:t>watch</a:t>
            </a:r>
            <a:r>
              <a:rPr kumimoji="0" lang="en-US" altLang="zh-CN" sz="3200" dirty="0">
                <a:solidFill>
                  <a:srgbClr val="FF3300"/>
                </a:solidFill>
                <a:ea typeface="宋体" panose="02010600030101010101" pitchFamily="2" charset="-122"/>
              </a:rPr>
              <a:t>es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757238" y="5729288"/>
            <a:ext cx="2374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brush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3563938" y="5729288"/>
            <a:ext cx="338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 dirty="0">
                <a:ea typeface="宋体" panose="02010600030101010101" pitchFamily="2" charset="-122"/>
              </a:rPr>
              <a:t>brush</a:t>
            </a:r>
            <a:r>
              <a:rPr kumimoji="0" lang="en-US" altLang="zh-CN" sz="3200" dirty="0">
                <a:solidFill>
                  <a:srgbClr val="FF3300"/>
                </a:solidFill>
                <a:ea typeface="宋体" panose="02010600030101010101" pitchFamily="2" charset="-122"/>
              </a:rPr>
              <a:t>es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utoUpdateAnimBg="0"/>
      <p:bldP spid="31748" grpId="0" animBg="1"/>
      <p:bldP spid="31749" grpId="0" autoUpdateAnimBg="0"/>
      <p:bldP spid="31750" grpId="0" animBg="1"/>
      <p:bldP spid="31751" grpId="0" autoUpdateAnimBg="0"/>
      <p:bldP spid="31752" grpId="0" autoUpdateAnimBg="0"/>
      <p:bldP spid="31753" grpId="0" autoUpdateAnimBg="0"/>
      <p:bldP spid="31754" grpId="0" autoUpdateAnimBg="0"/>
      <p:bldP spid="31755" grpId="0" animBg="1"/>
      <p:bldP spid="31755" grpId="1" animBg="1"/>
      <p:bldP spid="31757" grpId="0" autoUpdateAnimBg="0"/>
      <p:bldP spid="31758" grpId="0" animBg="1"/>
      <p:bldP spid="31759" grpId="0" autoUpdateAnimBg="0"/>
      <p:bldP spid="31760" grpId="0" autoUpdateAnimBg="0"/>
      <p:bldP spid="31761" grpId="0" animBg="1"/>
      <p:bldP spid="31762" grpId="0" autoUpdateAnimBg="0"/>
      <p:bldP spid="31763" grpId="0" autoUpdateAnimBg="0"/>
      <p:bldP spid="31764" grpId="0" animBg="1"/>
      <p:bldP spid="31765" grpId="0" animBg="1"/>
      <p:bldP spid="31766" grpId="0" autoUpdateAnimBg="0"/>
      <p:bldP spid="31767" grpId="0" autoUpdateAnimBg="0"/>
      <p:bldP spid="3176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ealthy ea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92263"/>
            <a:ext cx="70104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593850" y="692150"/>
            <a:ext cx="58578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Talk about the picture.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-25400"/>
            <a:ext cx="8291513" cy="1546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zh-CN" sz="3200" b="1" dirty="0">
                <a:solidFill>
                  <a:srgbClr val="800000"/>
                </a:solidFill>
                <a:sym typeface="Arial" panose="020B0604020202020204" pitchFamily="34" charset="0"/>
              </a:rPr>
              <a:t>3. </a:t>
            </a:r>
            <a:r>
              <a:rPr lang="zh-CN" altLang="en-US" sz="3200" b="1" dirty="0">
                <a:solidFill>
                  <a:srgbClr val="800000"/>
                </a:solidFill>
                <a:sym typeface="Arial" panose="020B0604020202020204" pitchFamily="34" charset="0"/>
              </a:rPr>
              <a:t>以“辅音字母</a:t>
            </a:r>
            <a:r>
              <a:rPr lang="en-US" altLang="zh-CN" sz="3200" b="1" dirty="0">
                <a:solidFill>
                  <a:srgbClr val="800000"/>
                </a:solidFill>
                <a:sym typeface="Arial" panose="020B0604020202020204" pitchFamily="34" charset="0"/>
              </a:rPr>
              <a:t>+y”</a:t>
            </a:r>
            <a:r>
              <a:rPr lang="zh-CN" altLang="en-US" sz="3200" b="1" dirty="0">
                <a:solidFill>
                  <a:srgbClr val="800000"/>
                </a:solidFill>
                <a:sym typeface="Arial" panose="020B0604020202020204" pitchFamily="34" charset="0"/>
              </a:rPr>
              <a:t>结尾的名词，应改</a:t>
            </a:r>
            <a:r>
              <a:rPr lang="en-US" altLang="zh-CN" sz="3200" b="1" dirty="0">
                <a:solidFill>
                  <a:srgbClr val="800000"/>
                </a:solidFill>
                <a:sym typeface="Arial" panose="020B0604020202020204" pitchFamily="34" charset="0"/>
              </a:rPr>
              <a:t>y</a:t>
            </a:r>
            <a:r>
              <a:rPr lang="zh-CN" altLang="en-US" sz="3200" b="1" dirty="0">
                <a:solidFill>
                  <a:srgbClr val="800000"/>
                </a:solidFill>
                <a:sym typeface="Arial" panose="020B0604020202020204" pitchFamily="34" charset="0"/>
              </a:rPr>
              <a:t>为</a:t>
            </a:r>
            <a:r>
              <a:rPr lang="en-US" altLang="zh-CN" sz="3200" b="1" dirty="0" err="1">
                <a:solidFill>
                  <a:srgbClr val="800000"/>
                </a:solidFill>
                <a:sym typeface="Arial" panose="020B0604020202020204" pitchFamily="34" charset="0"/>
              </a:rPr>
              <a:t>i</a:t>
            </a:r>
            <a:r>
              <a:rPr lang="zh-CN" altLang="en-US" sz="3200" b="1" dirty="0">
                <a:solidFill>
                  <a:srgbClr val="800000"/>
                </a:solidFill>
                <a:sym typeface="Arial" panose="020B0604020202020204" pitchFamily="34" charset="0"/>
              </a:rPr>
              <a:t>，再加</a:t>
            </a:r>
            <a:r>
              <a:rPr lang="en-US" altLang="zh-CN" sz="3200" b="1" dirty="0">
                <a:solidFill>
                  <a:srgbClr val="800000"/>
                </a:solidFill>
                <a:sym typeface="Arial" panose="020B0604020202020204" pitchFamily="34" charset="0"/>
              </a:rPr>
              <a:t>-</a:t>
            </a:r>
            <a:r>
              <a:rPr lang="en-US" altLang="zh-CN" sz="3200" b="1" dirty="0" err="1">
                <a:solidFill>
                  <a:srgbClr val="800000"/>
                </a:solidFill>
                <a:sym typeface="Arial" panose="020B0604020202020204" pitchFamily="34" charset="0"/>
              </a:rPr>
              <a:t>es</a:t>
            </a:r>
            <a:r>
              <a:rPr lang="zh-CN" altLang="en-US" sz="3200" b="1" dirty="0">
                <a:solidFill>
                  <a:srgbClr val="800000"/>
                </a:solidFill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2232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family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763713" y="19177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1908175" y="26368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700338" y="1557338"/>
            <a:ext cx="3313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famil</a:t>
            </a:r>
            <a:r>
              <a:rPr kumimoji="0" lang="en-US" altLang="zh-CN" sz="3200">
                <a:solidFill>
                  <a:srgbClr val="FF3300"/>
                </a:solidFill>
                <a:ea typeface="宋体" panose="02010600030101010101" pitchFamily="2" charset="-122"/>
              </a:rPr>
              <a:t>ies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700338" y="2276475"/>
            <a:ext cx="3455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lad</a:t>
            </a:r>
            <a:r>
              <a:rPr kumimoji="0" lang="zh-CN" altLang="en-US" sz="3200">
                <a:solidFill>
                  <a:srgbClr val="FF3300"/>
                </a:solidFill>
                <a:ea typeface="宋体" panose="02010600030101010101" pitchFamily="2" charset="-122"/>
              </a:rPr>
              <a:t>ies</a:t>
            </a:r>
          </a:p>
        </p:txBody>
      </p:sp>
      <p:grpSp>
        <p:nvGrpSpPr>
          <p:cNvPr id="32776" name="Group 8"/>
          <p:cNvGrpSpPr/>
          <p:nvPr/>
        </p:nvGrpSpPr>
        <p:grpSpPr bwMode="auto">
          <a:xfrm>
            <a:off x="250825" y="2205038"/>
            <a:ext cx="2667000" cy="1577975"/>
            <a:chOff x="0" y="0"/>
            <a:chExt cx="1860" cy="949"/>
          </a:xfrm>
        </p:grpSpPr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186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kumimoji="0" lang="en-US" altLang="zh-CN" sz="3200">
                  <a:ea typeface="宋体" panose="02010600030101010101" pitchFamily="2" charset="-122"/>
                </a:rPr>
                <a:t>   lady  </a:t>
              </a:r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453" y="584"/>
              <a:ext cx="7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kumimoji="0" lang="zh-CN" altLang="zh-CN" sz="3200">
                <a:ea typeface="宋体" panose="02010600030101010101" pitchFamily="2" charset="-122"/>
              </a:endParaRPr>
            </a:p>
          </p:txBody>
        </p:sp>
      </p:grpSp>
      <p:sp>
        <p:nvSpPr>
          <p:cNvPr id="32779" name="Rectangle 11"/>
          <p:cNvSpPr>
            <a:spLocks noGrp="1" noChangeArrowheads="1"/>
          </p:cNvSpPr>
          <p:nvPr/>
        </p:nvSpPr>
        <p:spPr bwMode="auto">
          <a:xfrm>
            <a:off x="107950" y="2774950"/>
            <a:ext cx="83629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 b="1" dirty="0">
                <a:solidFill>
                  <a:srgbClr val="800000"/>
                </a:solidFill>
                <a:sym typeface="Arial" panose="020B0604020202020204" pitchFamily="34" charset="0"/>
              </a:rPr>
              <a:t>4. </a:t>
            </a:r>
            <a:r>
              <a:rPr lang="zh-CN" altLang="en-US" sz="3200" b="1" dirty="0">
                <a:solidFill>
                  <a:srgbClr val="800000"/>
                </a:solidFill>
                <a:sym typeface="Arial" panose="020B0604020202020204" pitchFamily="34" charset="0"/>
              </a:rPr>
              <a:t>以“元音字母</a:t>
            </a:r>
            <a:r>
              <a:rPr lang="en-US" altLang="zh-CN" sz="3200" b="1" dirty="0">
                <a:solidFill>
                  <a:srgbClr val="800000"/>
                </a:solidFill>
                <a:sym typeface="Arial" panose="020B0604020202020204" pitchFamily="34" charset="0"/>
              </a:rPr>
              <a:t>+y”</a:t>
            </a:r>
            <a:r>
              <a:rPr lang="zh-CN" altLang="en-US" sz="3200" b="1" dirty="0">
                <a:solidFill>
                  <a:srgbClr val="800000"/>
                </a:solidFill>
                <a:sym typeface="Arial" panose="020B0604020202020204" pitchFamily="34" charset="0"/>
              </a:rPr>
              <a:t>结尾的名词，直接在词尾加</a:t>
            </a:r>
            <a:r>
              <a:rPr lang="en-US" altLang="zh-CN" sz="3200" b="1" dirty="0">
                <a:solidFill>
                  <a:srgbClr val="800000"/>
                </a:solidFill>
                <a:sym typeface="Arial" panose="020B0604020202020204" pitchFamily="34" charset="0"/>
              </a:rPr>
              <a:t>-s</a:t>
            </a:r>
            <a:r>
              <a:rPr lang="zh-CN" altLang="en-US" sz="3200" b="1" dirty="0">
                <a:solidFill>
                  <a:srgbClr val="800000"/>
                </a:solidFill>
                <a:sym typeface="Arial" panose="020B0604020202020204" pitchFamily="34" charset="0"/>
              </a:rPr>
              <a:t>构成复数形式 。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12775" y="4149725"/>
            <a:ext cx="17272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boy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2124075" y="45085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203575" y="4149725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boy</a:t>
            </a:r>
            <a:r>
              <a:rPr kumimoji="0" lang="en-US" altLang="zh-CN" sz="3200">
                <a:solidFill>
                  <a:srgbClr val="FF33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23850" y="5013325"/>
            <a:ext cx="1871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monke</a:t>
            </a:r>
            <a:r>
              <a:rPr kumimoji="0" lang="zh-CN" altLang="en-US" sz="3200"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2195513" y="53022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bevel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203575" y="5013325"/>
            <a:ext cx="3816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monkey</a:t>
            </a:r>
            <a:r>
              <a:rPr kumimoji="0" lang="zh-CN" altLang="en-US" sz="3200">
                <a:solidFill>
                  <a:srgbClr val="FF3300"/>
                </a:solidFill>
                <a:ea typeface="宋体" panose="02010600030101010101" pitchFamily="2" charset="-122"/>
              </a:rPr>
              <a:t>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  <p:bldP spid="32772" grpId="0" animBg="1"/>
      <p:bldP spid="32773" grpId="0" animBg="1"/>
      <p:bldP spid="32774" grpId="0" autoUpdateAnimBg="0"/>
      <p:bldP spid="32775" grpId="0" autoUpdateAnimBg="0"/>
      <p:bldP spid="32779" grpId="0" autoUpdateAnimBg="0"/>
      <p:bldP spid="32780" grpId="0" autoUpdateAnimBg="0"/>
      <p:bldP spid="32781" grpId="0" animBg="1"/>
      <p:bldP spid="32782" grpId="0" autoUpdateAnimBg="0"/>
      <p:bldP spid="32783" grpId="0" autoUpdateAnimBg="0"/>
      <p:bldP spid="32784" grpId="0" animBg="1"/>
      <p:bldP spid="3278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8229600" cy="1143000"/>
          </a:xfrm>
          <a:noFill/>
        </p:spPr>
        <p:txBody>
          <a:bodyPr/>
          <a:lstStyle/>
          <a:p>
            <a:pPr algn="l"/>
            <a:r>
              <a:rPr lang="en-US" altLang="zh-CN" sz="3200" b="1">
                <a:solidFill>
                  <a:srgbClr val="800000"/>
                </a:solidFill>
              </a:rPr>
              <a:t>5. </a:t>
            </a:r>
            <a:r>
              <a:rPr lang="zh-CN" altLang="en-US" sz="3200" b="1">
                <a:solidFill>
                  <a:srgbClr val="800000"/>
                </a:solidFill>
              </a:rPr>
              <a:t>以</a:t>
            </a:r>
            <a:r>
              <a:rPr lang="en-US" altLang="zh-CN" sz="3200" b="1">
                <a:solidFill>
                  <a:srgbClr val="800000"/>
                </a:solidFill>
              </a:rPr>
              <a:t>f</a:t>
            </a:r>
            <a:r>
              <a:rPr lang="zh-CN" altLang="en-US" sz="3200" b="1">
                <a:solidFill>
                  <a:srgbClr val="800000"/>
                </a:solidFill>
              </a:rPr>
              <a:t>或</a:t>
            </a:r>
            <a:r>
              <a:rPr lang="en-US" altLang="zh-CN" sz="3200" b="1">
                <a:solidFill>
                  <a:srgbClr val="800000"/>
                </a:solidFill>
              </a:rPr>
              <a:t>fe</a:t>
            </a:r>
            <a:r>
              <a:rPr lang="zh-CN" altLang="en-US" sz="3200" b="1">
                <a:solidFill>
                  <a:srgbClr val="800000"/>
                </a:solidFill>
              </a:rPr>
              <a:t>结尾的名词，先将</a:t>
            </a:r>
            <a:r>
              <a:rPr lang="en-US" altLang="zh-CN" sz="3200" b="1">
                <a:solidFill>
                  <a:srgbClr val="800000"/>
                </a:solidFill>
              </a:rPr>
              <a:t>f</a:t>
            </a:r>
            <a:r>
              <a:rPr lang="zh-CN" altLang="en-US" sz="3200" b="1">
                <a:solidFill>
                  <a:srgbClr val="800000"/>
                </a:solidFill>
              </a:rPr>
              <a:t>或</a:t>
            </a:r>
            <a:r>
              <a:rPr lang="en-US" altLang="zh-CN" sz="3200" b="1">
                <a:solidFill>
                  <a:srgbClr val="800000"/>
                </a:solidFill>
              </a:rPr>
              <a:t>fe</a:t>
            </a:r>
            <a:r>
              <a:rPr lang="zh-CN" altLang="en-US" sz="3200" b="1">
                <a:solidFill>
                  <a:srgbClr val="800000"/>
                </a:solidFill>
              </a:rPr>
              <a:t>变成</a:t>
            </a:r>
            <a:r>
              <a:rPr lang="en-US" altLang="zh-CN" sz="3200" b="1">
                <a:solidFill>
                  <a:srgbClr val="800000"/>
                </a:solidFill>
              </a:rPr>
              <a:t>v</a:t>
            </a:r>
            <a:r>
              <a:rPr lang="zh-CN" altLang="en-US" sz="3200" b="1">
                <a:solidFill>
                  <a:srgbClr val="800000"/>
                </a:solidFill>
              </a:rPr>
              <a:t>，再加</a:t>
            </a:r>
            <a:r>
              <a:rPr lang="en-US" altLang="zh-CN" sz="3200" b="1">
                <a:solidFill>
                  <a:srgbClr val="800000"/>
                </a:solidFill>
              </a:rPr>
              <a:t>-es</a:t>
            </a:r>
            <a:r>
              <a:rPr lang="zh-CN" altLang="en-US" sz="3200" b="1">
                <a:solidFill>
                  <a:srgbClr val="800000"/>
                </a:solidFill>
              </a:rPr>
              <a:t>构成复数形式。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8675" y="2349500"/>
            <a:ext cx="22320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knife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124075" y="26368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771775" y="2349500"/>
            <a:ext cx="29527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kni</a:t>
            </a:r>
            <a:r>
              <a:rPr kumimoji="0" lang="en-US" altLang="zh-CN" sz="3200">
                <a:solidFill>
                  <a:srgbClr val="FF3300"/>
                </a:solidFill>
                <a:ea typeface="宋体" panose="02010600030101010101" pitchFamily="2" charset="-122"/>
              </a:rPr>
              <a:t>ves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71550" y="3213100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half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2124075" y="35020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16238" y="3213100"/>
            <a:ext cx="295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hal</a:t>
            </a:r>
            <a:r>
              <a:rPr kumimoji="0" lang="en-US" altLang="zh-CN" sz="3200">
                <a:solidFill>
                  <a:srgbClr val="FF3300"/>
                </a:solidFill>
                <a:ea typeface="宋体" panose="02010600030101010101" pitchFamily="2" charset="-122"/>
              </a:rPr>
              <a:t>ves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80975" y="4365625"/>
            <a:ext cx="8893175" cy="15557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>
                <a:solidFill>
                  <a:srgbClr val="FF0066"/>
                </a:solidFill>
                <a:ea typeface="宋体" panose="02010600030101010101" pitchFamily="2" charset="-122"/>
              </a:rPr>
              <a:t>巧记：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zh-CN" altLang="en-US" sz="3200">
                <a:ea typeface="宋体" panose="02010600030101010101" pitchFamily="2" charset="-122"/>
              </a:rPr>
              <a:t>“小偷”(thief)的“妻子”(wife)用“刀子”(knife)和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zh-CN" altLang="en-US" sz="3200">
                <a:ea typeface="宋体" panose="02010600030101010101" pitchFamily="2" charset="-122"/>
              </a:rPr>
              <a:t>“树叶”(leaf)把“狼”(wolf)劈成两“半”(half)。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autoUpdateAnimBg="0"/>
      <p:bldP spid="33796" grpId="0" animBg="1"/>
      <p:bldP spid="33797" grpId="0" autoUpdateAnimBg="0"/>
      <p:bldP spid="33798" grpId="0" autoUpdateAnimBg="0"/>
      <p:bldP spid="33799" grpId="0" animBg="1"/>
      <p:bldP spid="33800" grpId="0" autoUpdateAnimBg="0"/>
      <p:bldP spid="33801" grpId="0" bldLvl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/>
            <a:r>
              <a:rPr lang="en-US" altLang="zh-CN" sz="3200" b="1" dirty="0">
                <a:solidFill>
                  <a:srgbClr val="800000"/>
                </a:solidFill>
              </a:rPr>
              <a:t>6. </a:t>
            </a:r>
            <a:r>
              <a:rPr lang="zh-CN" altLang="en-US" sz="3200" b="1" dirty="0">
                <a:solidFill>
                  <a:srgbClr val="800000"/>
                </a:solidFill>
              </a:rPr>
              <a:t>以</a:t>
            </a:r>
            <a:r>
              <a:rPr lang="en-US" altLang="zh-CN" sz="3200" b="1" dirty="0">
                <a:solidFill>
                  <a:srgbClr val="800000"/>
                </a:solidFill>
              </a:rPr>
              <a:t>o</a:t>
            </a:r>
            <a:r>
              <a:rPr lang="zh-CN" altLang="en-US" sz="3200" b="1" dirty="0">
                <a:solidFill>
                  <a:srgbClr val="800000"/>
                </a:solidFill>
              </a:rPr>
              <a:t>结尾的名词，有的加</a:t>
            </a:r>
            <a:r>
              <a:rPr lang="en-US" altLang="zh-CN" sz="3200" b="1" dirty="0">
                <a:solidFill>
                  <a:srgbClr val="800000"/>
                </a:solidFill>
              </a:rPr>
              <a:t>-s, </a:t>
            </a:r>
            <a:r>
              <a:rPr lang="zh-CN" altLang="en-US" sz="3200" b="1" dirty="0">
                <a:solidFill>
                  <a:srgbClr val="800000"/>
                </a:solidFill>
              </a:rPr>
              <a:t>有的加</a:t>
            </a:r>
            <a:r>
              <a:rPr lang="en-US" altLang="zh-CN" sz="3200" b="1" dirty="0">
                <a:solidFill>
                  <a:srgbClr val="800000"/>
                </a:solidFill>
              </a:rPr>
              <a:t>-</a:t>
            </a:r>
            <a:r>
              <a:rPr lang="en-US" altLang="zh-CN" sz="3200" b="1" dirty="0" err="1">
                <a:solidFill>
                  <a:srgbClr val="800000"/>
                </a:solidFill>
              </a:rPr>
              <a:t>es</a:t>
            </a:r>
            <a:r>
              <a:rPr lang="zh-CN" altLang="en-US" sz="3200" b="1" dirty="0">
                <a:solidFill>
                  <a:srgbClr val="800000"/>
                </a:solidFill>
              </a:rPr>
              <a:t>构成复数形式。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9750" y="1628775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phot</a:t>
            </a:r>
            <a:r>
              <a:rPr kumimoji="0" lang="en-US" altLang="zh-CN" sz="3200">
                <a:solidFill>
                  <a:schemeClr val="folHlink"/>
                </a:solidFill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484438" y="19891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348038" y="1628775"/>
            <a:ext cx="2808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photo</a:t>
            </a:r>
            <a:r>
              <a:rPr kumimoji="0" lang="en-US" altLang="zh-CN" sz="3200">
                <a:solidFill>
                  <a:srgbClr val="FF3300"/>
                </a:solidFill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484438" y="27813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635375" y="5157788"/>
            <a:ext cx="3311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hero</a:t>
            </a:r>
            <a:r>
              <a:rPr kumimoji="0" lang="en-US" altLang="zh-CN" sz="3200">
                <a:solidFill>
                  <a:srgbClr val="FF3300"/>
                </a:solidFill>
                <a:ea typeface="宋体" panose="02010600030101010101" pitchFamily="2" charset="-122"/>
              </a:rPr>
              <a:t>es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555875" y="42211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348038" y="3932238"/>
            <a:ext cx="338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tomato</a:t>
            </a:r>
            <a:r>
              <a:rPr kumimoji="0" lang="en-US" altLang="zh-CN" sz="3200">
                <a:solidFill>
                  <a:srgbClr val="FF3300"/>
                </a:solidFill>
                <a:ea typeface="宋体" panose="02010600030101010101" pitchFamily="2" charset="-122"/>
              </a:rPr>
              <a:t>es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844800" y="5661025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419475" y="2493963"/>
            <a:ext cx="2232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3200">
                <a:ea typeface="宋体" panose="02010600030101010101" pitchFamily="2" charset="-122"/>
              </a:rPr>
              <a:t>zoo</a:t>
            </a:r>
            <a:r>
              <a:rPr kumimoji="0" lang="en-US" altLang="zh-CN" sz="3200">
                <a:solidFill>
                  <a:srgbClr val="FF3300"/>
                </a:solidFill>
                <a:ea typeface="宋体" panose="02010600030101010101" pitchFamily="2" charset="-122"/>
              </a:rPr>
              <a:t>s</a:t>
            </a:r>
          </a:p>
        </p:txBody>
      </p:sp>
      <p:grpSp>
        <p:nvGrpSpPr>
          <p:cNvPr id="34828" name="Group 12"/>
          <p:cNvGrpSpPr/>
          <p:nvPr/>
        </p:nvGrpSpPr>
        <p:grpSpPr bwMode="auto">
          <a:xfrm>
            <a:off x="468313" y="2420938"/>
            <a:ext cx="1673225" cy="1290637"/>
            <a:chOff x="0" y="0"/>
            <a:chExt cx="1054" cy="813"/>
          </a:xfrm>
        </p:grpSpPr>
        <p:sp>
          <p:nvSpPr>
            <p:cNvPr id="34829" name="Text Box 13"/>
            <p:cNvSpPr txBox="1">
              <a:spLocks noChangeArrowheads="1"/>
            </p:cNvSpPr>
            <p:nvPr/>
          </p:nvSpPr>
          <p:spPr bwMode="auto">
            <a:xfrm>
              <a:off x="91" y="0"/>
              <a:ext cx="95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kumimoji="0" lang="en-US" altLang="zh-CN" sz="3200">
                  <a:ea typeface="宋体" panose="02010600030101010101" pitchFamily="2" charset="-122"/>
                </a:rPr>
                <a:t>zo</a:t>
              </a:r>
              <a:r>
                <a:rPr kumimoji="0" lang="en-US" altLang="zh-CN" sz="3200">
                  <a:solidFill>
                    <a:schemeClr val="folHlink"/>
                  </a:solidFill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0" y="448"/>
              <a:ext cx="10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kumimoji="0" lang="en-US" altLang="zh-CN" sz="3200">
                  <a:ea typeface="宋体" panose="02010600030101010101" pitchFamily="2" charset="-122"/>
                </a:rPr>
                <a:t>(</a:t>
              </a:r>
              <a:r>
                <a:rPr kumimoji="0" lang="zh-CN" altLang="en-US" sz="3200">
                  <a:ea typeface="宋体" panose="02010600030101010101" pitchFamily="2" charset="-122"/>
                </a:rPr>
                <a:t>动物园</a:t>
              </a:r>
              <a:r>
                <a:rPr kumimoji="0" lang="en-US" altLang="zh-CN" sz="3200">
                  <a:ea typeface="宋体" panose="02010600030101010101" pitchFamily="2" charset="-122"/>
                </a:rPr>
                <a:t>)</a:t>
              </a:r>
            </a:p>
          </p:txBody>
        </p:sp>
      </p:grpSp>
      <p:grpSp>
        <p:nvGrpSpPr>
          <p:cNvPr id="34831" name="Group 15"/>
          <p:cNvGrpSpPr/>
          <p:nvPr/>
        </p:nvGrpSpPr>
        <p:grpSpPr bwMode="auto">
          <a:xfrm>
            <a:off x="539750" y="3862388"/>
            <a:ext cx="2592388" cy="1289050"/>
            <a:chOff x="0" y="0"/>
            <a:chExt cx="1633" cy="812"/>
          </a:xfrm>
        </p:grpSpPr>
        <p:sp>
          <p:nvSpPr>
            <p:cNvPr id="34832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163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kumimoji="0" lang="en-US" altLang="zh-CN" sz="3200">
                  <a:ea typeface="宋体" panose="02010600030101010101" pitchFamily="2" charset="-122"/>
                </a:rPr>
                <a:t>tomat</a:t>
              </a:r>
              <a:r>
                <a:rPr kumimoji="0" lang="en-US" altLang="zh-CN" sz="3200">
                  <a:solidFill>
                    <a:schemeClr val="folHlink"/>
                  </a:solidFill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34833" name="Text Box 17"/>
            <p:cNvSpPr txBox="1">
              <a:spLocks noChangeArrowheads="1"/>
            </p:cNvSpPr>
            <p:nvPr/>
          </p:nvSpPr>
          <p:spPr bwMode="auto">
            <a:xfrm>
              <a:off x="181" y="447"/>
              <a:ext cx="10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kumimoji="0" lang="en-US" altLang="zh-CN" sz="3200">
                  <a:ea typeface="宋体" panose="02010600030101010101" pitchFamily="2" charset="-122"/>
                </a:rPr>
                <a:t>(</a:t>
              </a:r>
              <a:r>
                <a:rPr kumimoji="0" lang="zh-CN" altLang="en-US" sz="3200">
                  <a:ea typeface="宋体" panose="02010600030101010101" pitchFamily="2" charset="-122"/>
                </a:rPr>
                <a:t>西红柿</a:t>
              </a:r>
              <a:r>
                <a:rPr kumimoji="0" lang="en-US" altLang="zh-CN" sz="3200">
                  <a:ea typeface="宋体" panose="02010600030101010101" pitchFamily="2" charset="-122"/>
                </a:rPr>
                <a:t>)</a:t>
              </a:r>
            </a:p>
          </p:txBody>
        </p:sp>
      </p:grpSp>
      <p:grpSp>
        <p:nvGrpSpPr>
          <p:cNvPr id="34834" name="Group 18"/>
          <p:cNvGrpSpPr/>
          <p:nvPr/>
        </p:nvGrpSpPr>
        <p:grpSpPr bwMode="auto">
          <a:xfrm>
            <a:off x="682625" y="5084763"/>
            <a:ext cx="1873250" cy="1300162"/>
            <a:chOff x="0" y="0"/>
            <a:chExt cx="1179" cy="819"/>
          </a:xfrm>
        </p:grpSpPr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17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kumimoji="0" lang="en-US" altLang="zh-CN" sz="3200">
                  <a:ea typeface="宋体" panose="02010600030101010101" pitchFamily="2" charset="-122"/>
                </a:rPr>
                <a:t>her</a:t>
              </a:r>
              <a:r>
                <a:rPr kumimoji="0" lang="en-US" altLang="zh-CN" sz="3200">
                  <a:solidFill>
                    <a:schemeClr val="folHlink"/>
                  </a:solidFill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91" y="454"/>
              <a:ext cx="7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kumimoji="0" lang="en-US" altLang="zh-CN" sz="3200">
                  <a:ea typeface="宋体" panose="02010600030101010101" pitchFamily="2" charset="-122"/>
                </a:rPr>
                <a:t>(</a:t>
              </a:r>
              <a:r>
                <a:rPr kumimoji="0" lang="zh-CN" altLang="en-US" sz="3200">
                  <a:ea typeface="宋体" panose="02010600030101010101" pitchFamily="2" charset="-122"/>
                </a:rPr>
                <a:t>英雄</a:t>
              </a:r>
              <a:r>
                <a:rPr kumimoji="0" lang="en-US" altLang="zh-CN" sz="3200">
                  <a:ea typeface="宋体" panose="02010600030101010101" pitchFamily="2" charset="-122"/>
                </a:rPr>
                <a:t>)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autoUpdateAnimBg="0"/>
      <p:bldP spid="34820" grpId="0" animBg="1"/>
      <p:bldP spid="34821" grpId="0" autoUpdateAnimBg="0"/>
      <p:bldP spid="34822" grpId="0" animBg="1"/>
      <p:bldP spid="34823" grpId="0" autoUpdateAnimBg="0"/>
      <p:bldP spid="34824" grpId="0" animBg="1"/>
      <p:bldP spid="34825" grpId="0" autoUpdateAnimBg="0"/>
      <p:bldP spid="34826" grpId="0" animBg="1"/>
      <p:bldP spid="3482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2133600"/>
          </a:xfrm>
        </p:spPr>
        <p:txBody>
          <a:bodyPr/>
          <a:lstStyle/>
          <a:p>
            <a:pPr algn="l"/>
            <a:r>
              <a:rPr lang="zh-CN" altLang="en-US" sz="3200" dirty="0"/>
              <a:t>以</a:t>
            </a:r>
            <a:r>
              <a:rPr lang="en-US" altLang="zh-CN" sz="3200" dirty="0"/>
              <a:t>o</a:t>
            </a:r>
            <a:r>
              <a:rPr lang="zh-CN" altLang="en-US" sz="3200" dirty="0"/>
              <a:t>结尾的名词</a:t>
            </a:r>
            <a:r>
              <a:rPr lang="en-US" altLang="zh-CN" sz="3200" dirty="0"/>
              <a:t>,</a:t>
            </a:r>
            <a:br>
              <a:rPr lang="en-US" altLang="zh-CN" sz="3200" dirty="0"/>
            </a:br>
            <a:r>
              <a:rPr lang="zh-CN" altLang="en-US" sz="3200" dirty="0"/>
              <a:t>表示无生命事物的名词，词尾加</a:t>
            </a:r>
            <a:r>
              <a:rPr lang="en-US" altLang="zh-CN" sz="3200" dirty="0"/>
              <a:t>-s,</a:t>
            </a:r>
            <a:br>
              <a:rPr lang="en-US" altLang="zh-CN" sz="3200" dirty="0"/>
            </a:br>
            <a:r>
              <a:rPr lang="zh-CN" altLang="en-US" sz="3200" dirty="0"/>
              <a:t>表示有生命事物的名词，词尾加</a:t>
            </a:r>
            <a:r>
              <a:rPr lang="en-US" altLang="zh-CN" sz="3200" dirty="0"/>
              <a:t>-</a:t>
            </a:r>
            <a:r>
              <a:rPr lang="en-US" altLang="zh-CN" sz="3200" dirty="0" err="1"/>
              <a:t>es</a:t>
            </a:r>
            <a:r>
              <a:rPr lang="zh-CN" altLang="en-US" sz="3200" dirty="0"/>
              <a:t>。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287588"/>
            <a:ext cx="8362950" cy="12858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dirty="0"/>
              <a:t> </a:t>
            </a:r>
            <a:r>
              <a:rPr lang="zh-CN" altLang="en-US" sz="3600" dirty="0"/>
              <a:t>加</a:t>
            </a:r>
            <a:r>
              <a:rPr lang="en-US" altLang="zh-CN" sz="3600" dirty="0">
                <a:solidFill>
                  <a:srgbClr val="FF3300"/>
                </a:solidFill>
              </a:rPr>
              <a:t>-</a:t>
            </a:r>
            <a:r>
              <a:rPr lang="en-US" altLang="zh-CN" sz="3600" dirty="0" err="1">
                <a:solidFill>
                  <a:srgbClr val="FF3300"/>
                </a:solidFill>
              </a:rPr>
              <a:t>es</a:t>
            </a:r>
            <a:r>
              <a:rPr lang="zh-CN" altLang="en-US" sz="3600" dirty="0"/>
              <a:t>的名词有</a:t>
            </a:r>
            <a:r>
              <a:rPr lang="en-US" altLang="zh-CN" sz="36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dirty="0"/>
              <a:t>    potato, tomato, hero</a:t>
            </a:r>
          </a:p>
        </p:txBody>
      </p:sp>
      <p:pic>
        <p:nvPicPr>
          <p:cNvPr id="35844" name="Picture 4" descr="tmsaqpm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5004048" y="1916832"/>
            <a:ext cx="4038600" cy="2181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5" descr="eu2brfqj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669213" y="4284663"/>
            <a:ext cx="1008062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 descr="m2gyuoen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425" y="4292600"/>
            <a:ext cx="179705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95288" y="3940175"/>
            <a:ext cx="33655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巧记</a:t>
            </a:r>
            <a:r>
              <a:rPr kumimoji="0" lang="en-US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　　</a:t>
            </a:r>
            <a:r>
              <a:rPr kumimoji="0" lang="zh-CN" altLang="en-US" sz="3200" b="1" i="1" dirty="0">
                <a:solidFill>
                  <a:srgbClr val="FF3300"/>
                </a:solidFill>
                <a:ea typeface="宋体" panose="02010600030101010101" pitchFamily="2" charset="-122"/>
              </a:rPr>
              <a:t>英雄爱吃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i="1" dirty="0">
                <a:solidFill>
                  <a:srgbClr val="FF3300"/>
                </a:solidFill>
                <a:ea typeface="宋体" panose="02010600030101010101" pitchFamily="2" charset="-122"/>
              </a:rPr>
              <a:t>   土豆炖西红柿</a:t>
            </a:r>
            <a:r>
              <a:rPr kumimoji="0" lang="zh-CN" altLang="en-US" sz="3200" dirty="0"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194600" y="260648"/>
            <a:ext cx="8964613" cy="575394"/>
          </a:xfrm>
        </p:spPr>
        <p:txBody>
          <a:bodyPr/>
          <a:lstStyle/>
          <a:p>
            <a:r>
              <a:rPr lang="en-US" altLang="zh-CN" sz="3600" dirty="0"/>
              <a:t>Sum up: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6192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一般情况下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直接在名词词尾加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-s</a:t>
            </a:r>
            <a:r>
              <a:rPr kumimoji="0"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8713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0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</a:t>
            </a:r>
            <a:r>
              <a:rPr kumimoji="0"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s,x,sh,ch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结尾的名词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在词尾加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kumimoji="0"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es</a:t>
            </a:r>
            <a:r>
              <a:rPr kumimoji="0"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kumimoji="0"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79388" y="2205038"/>
            <a:ext cx="8569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3.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以辅音字母加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结尾的名词，要变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</a:t>
            </a:r>
            <a:r>
              <a:rPr kumimoji="0"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再加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kumimoji="0"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es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  </a:t>
            </a:r>
            <a:endParaRPr kumimoji="0" lang="en-US" altLang="zh-CN" sz="2400" dirty="0">
              <a:solidFill>
                <a:srgbClr val="FF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50825" y="3644900"/>
            <a:ext cx="8588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5.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 </a:t>
            </a:r>
            <a:r>
              <a:rPr kumimoji="0"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结尾的名词，先将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 </a:t>
            </a:r>
            <a:r>
              <a:rPr kumimoji="0"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fe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变为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v,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再加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kumimoji="0"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es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0825" y="4365625"/>
            <a:ext cx="80216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6.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结尾的名词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表示无生命事物的名词加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-s,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表示有生命事物的名词加</a:t>
            </a:r>
            <a:r>
              <a:rPr kumimoji="0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kumimoji="0"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es</a:t>
            </a:r>
            <a:r>
              <a:rPr kumimoji="0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50825" y="2916238"/>
            <a:ext cx="8596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kumimoji="0"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以“元音字母</a:t>
            </a:r>
            <a:r>
              <a:rPr kumimoji="0"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+y”</a:t>
            </a:r>
            <a:r>
              <a:rPr kumimoji="0" lang="zh-CN" altLang="en-US" sz="3200" dirty="0">
                <a:solidFill>
                  <a:srgbClr val="FF0000"/>
                </a:solidFill>
                <a:ea typeface="宋体" panose="02010600030101010101" pitchFamily="2" charset="-122"/>
              </a:rPr>
              <a:t>结尾的名词，直接在词尾加</a:t>
            </a:r>
            <a:r>
              <a:rPr kumimoji="0"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-s .</a:t>
            </a:r>
            <a:endParaRPr kumimoji="0" lang="en-US" altLang="zh-CN" sz="3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69" grpId="0" autoUpdateAnimBg="0"/>
      <p:bldP spid="36870" grpId="0" autoUpdateAnimBg="0"/>
      <p:bldP spid="36871" grpId="0" autoUpdateAnimBg="0"/>
      <p:bldP spid="3687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533400"/>
            <a:ext cx="9326563" cy="655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6000" dirty="0">
                <a:ea typeface="宋体" panose="02010600030101010101" pitchFamily="2" charset="-122"/>
              </a:rPr>
              <a:t>7</a:t>
            </a:r>
            <a:r>
              <a:rPr kumimoji="0" lang="zh-CN" altLang="en-US" sz="6000" dirty="0">
                <a:ea typeface="宋体" panose="02010600030101010101" pitchFamily="2" charset="-122"/>
              </a:rPr>
              <a:t>、</a:t>
            </a:r>
            <a:r>
              <a:rPr kumimoji="0" lang="zh-CN" altLang="en-US" sz="5400" b="1" i="1" dirty="0">
                <a:solidFill>
                  <a:srgbClr val="0000CC"/>
                </a:solidFill>
                <a:ea typeface="宋体" panose="02010600030101010101" pitchFamily="2" charset="-122"/>
              </a:rPr>
              <a:t>单复数同形  ，保持原音</a:t>
            </a:r>
            <a:r>
              <a:rPr kumimoji="0" lang="zh-CN" altLang="en-US" sz="5400" dirty="0">
                <a:solidFill>
                  <a:srgbClr val="0000CC"/>
                </a:solidFill>
                <a:ea typeface="宋体" panose="02010600030101010101" pitchFamily="2" charset="-122"/>
              </a:rPr>
              <a:t>。</a:t>
            </a:r>
          </a:p>
          <a:p>
            <a:pPr>
              <a:buFont typeface="Arial" panose="020B0604020202020204" pitchFamily="34" charset="0"/>
              <a:buNone/>
            </a:pPr>
            <a:endParaRPr kumimoji="0" lang="zh-CN" altLang="en-US" sz="5400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zh-CN" altLang="en-US" sz="4400" b="1" dirty="0">
                <a:ea typeface="宋体" panose="02010600030101010101" pitchFamily="2" charset="-122"/>
              </a:rPr>
              <a:t>        </a:t>
            </a:r>
            <a:r>
              <a:rPr kumimoji="0" lang="zh-CN" altLang="en-US" sz="5400" b="1" dirty="0">
                <a:ea typeface="宋体" panose="02010600030101010101" pitchFamily="2" charset="-122"/>
              </a:rPr>
              <a:t>例词</a:t>
            </a:r>
            <a:r>
              <a:rPr kumimoji="0" lang="zh-CN" altLang="en-US" sz="4400" b="1" dirty="0">
                <a:ea typeface="宋体" panose="02010600030101010101" pitchFamily="2" charset="-122"/>
              </a:rPr>
              <a:t>：</a:t>
            </a:r>
          </a:p>
          <a:p>
            <a:pPr>
              <a:buFont typeface="Arial" panose="020B0604020202020204" pitchFamily="34" charset="0"/>
              <a:buNone/>
            </a:pPr>
            <a:endParaRPr kumimoji="0" lang="zh-CN" altLang="en-US" sz="4400" b="1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zh-CN" altLang="en-US" sz="4400" dirty="0">
                <a:ea typeface="宋体" panose="02010600030101010101" pitchFamily="2" charset="-122"/>
              </a:rPr>
              <a:t>           </a:t>
            </a:r>
            <a:r>
              <a:rPr kumimoji="0" lang="en-US" altLang="zh-CN" sz="8000" dirty="0">
                <a:ea typeface="宋体" panose="02010600030101010101" pitchFamily="2" charset="-122"/>
              </a:rPr>
              <a:t>fish— fish</a:t>
            </a:r>
            <a:r>
              <a:rPr kumimoji="0" lang="en-US" altLang="zh-CN" sz="7200" dirty="0">
                <a:ea typeface="宋体" panose="02010600030101010101" pitchFamily="2" charset="-122"/>
              </a:rPr>
              <a:t>  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4400" dirty="0">
                <a:ea typeface="宋体" panose="02010600030101010101" pitchFamily="2" charset="-122"/>
              </a:rPr>
              <a:t>   </a:t>
            </a:r>
          </a:p>
          <a:p>
            <a:pPr>
              <a:buFont typeface="Arial" panose="020B0604020202020204" pitchFamily="34" charset="0"/>
              <a:buNone/>
            </a:pPr>
            <a:endParaRPr kumimoji="0" lang="en-US" altLang="zh-CN" sz="4400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4400" dirty="0"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37892" name="Picture 4" descr="83c8b412894f81f7f7039ed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4290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83c8b412894f81f7f7039ed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25146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83c8b412894f81f7f7039ed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0" y="2514600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66800" y="0"/>
            <a:ext cx="6527800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kumimoji="0" lang="en-US" altLang="zh-CN" sz="5400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6600" dirty="0">
                <a:ea typeface="宋体" panose="02010600030101010101" pitchFamily="2" charset="-122"/>
              </a:rPr>
              <a:t> sheep— sheep  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6600" dirty="0">
                <a:ea typeface="宋体" panose="02010600030101010101" pitchFamily="2" charset="-122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6600" dirty="0">
                <a:ea typeface="宋体" panose="02010600030101010101" pitchFamily="2" charset="-122"/>
              </a:rPr>
              <a:t>  cattle—  cattle  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6600" dirty="0">
                <a:ea typeface="宋体" panose="02010600030101010101" pitchFamily="2" charset="-122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6600" dirty="0">
                <a:ea typeface="宋体" panose="02010600030101010101" pitchFamily="2" charset="-122"/>
              </a:rPr>
              <a:t>    deer—  deer</a:t>
            </a:r>
          </a:p>
        </p:txBody>
      </p:sp>
      <p:pic>
        <p:nvPicPr>
          <p:cNvPr id="38916" name="Picture 4" descr="u=2006926589,2839071152&amp;fm=0&amp;gp=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0" y="2895600"/>
            <a:ext cx="86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u=2006926589,2839071152&amp;fm=0&amp;gp=0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590800"/>
            <a:ext cx="88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u=2006926589,2839071152&amp;fm=0&amp;gp=0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82000" y="3200400"/>
            <a:ext cx="76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u=2640302490,4147109328&amp;fm=3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81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u=2640302490,4147109328&amp;fm=3&amp;gp=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53400" y="9144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u=2640302490,4147109328&amp;fm=3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2286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res01_attpic_brie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9600" y="4724400"/>
            <a:ext cx="91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res01_attpic_brie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153400" y="4953000"/>
            <a:ext cx="68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res01_attpic_brie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15200" y="4648200"/>
            <a:ext cx="91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381000"/>
            <a:ext cx="8763000" cy="670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0" lang="en-US" altLang="zh-CN" sz="4400" dirty="0">
                <a:ea typeface="宋体" panose="02010600030101010101" pitchFamily="2" charset="-122"/>
              </a:rPr>
              <a:t> </a:t>
            </a:r>
            <a:r>
              <a:rPr kumimoji="0" lang="en-US" altLang="zh-CN" sz="5400" dirty="0">
                <a:ea typeface="宋体" panose="02010600030101010101" pitchFamily="2" charset="-122"/>
              </a:rPr>
              <a:t>8</a:t>
            </a:r>
            <a:r>
              <a:rPr kumimoji="0" lang="zh-CN" altLang="en-US" sz="5400" dirty="0">
                <a:ea typeface="宋体" panose="02010600030101010101" pitchFamily="2" charset="-122"/>
              </a:rPr>
              <a:t>、</a:t>
            </a:r>
            <a:r>
              <a:rPr kumimoji="0" lang="zh-CN" altLang="en-US" sz="5400" b="1" i="1" dirty="0">
                <a:solidFill>
                  <a:srgbClr val="0000CC"/>
                </a:solidFill>
                <a:ea typeface="宋体" panose="02010600030101010101" pitchFamily="2" charset="-122"/>
              </a:rPr>
              <a:t>复数形式没有任何规律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zh-CN" altLang="en-US" sz="4800" b="1" dirty="0">
                <a:ea typeface="宋体" panose="02010600030101010101" pitchFamily="2" charset="-122"/>
              </a:rPr>
              <a:t>      例词：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zh-CN" altLang="en-US" sz="4400" dirty="0">
                <a:ea typeface="宋体" panose="02010600030101010101" pitchFamily="2" charset="-122"/>
              </a:rPr>
              <a:t>          </a:t>
            </a:r>
          </a:p>
          <a:p>
            <a:pPr>
              <a:buFont typeface="Arial" panose="020B0604020202020204" pitchFamily="34" charset="0"/>
              <a:buNone/>
            </a:pPr>
            <a:r>
              <a:rPr kumimoji="0" lang="zh-CN" altLang="en-US" sz="4400" dirty="0">
                <a:ea typeface="宋体" panose="02010600030101010101" pitchFamily="2" charset="-122"/>
              </a:rPr>
              <a:t>              </a:t>
            </a:r>
            <a:r>
              <a:rPr kumimoji="0" lang="en-US" altLang="zh-CN" sz="7200" dirty="0">
                <a:ea typeface="宋体" panose="02010600030101010101" pitchFamily="2" charset="-122"/>
              </a:rPr>
              <a:t>m</a:t>
            </a:r>
            <a:r>
              <a:rPr kumimoji="0" lang="en-US" altLang="zh-CN" sz="7200" dirty="0">
                <a:solidFill>
                  <a:srgbClr val="FF00FF"/>
                </a:solidFill>
                <a:ea typeface="宋体" panose="02010600030101010101" pitchFamily="2" charset="-122"/>
              </a:rPr>
              <a:t>a</a:t>
            </a:r>
            <a:r>
              <a:rPr kumimoji="0" lang="en-US" altLang="zh-CN" sz="7200" dirty="0">
                <a:ea typeface="宋体" panose="02010600030101010101" pitchFamily="2" charset="-122"/>
              </a:rPr>
              <a:t>n—m</a:t>
            </a:r>
            <a:r>
              <a:rPr kumimoji="0" lang="en-US" altLang="zh-CN" sz="7200" dirty="0">
                <a:solidFill>
                  <a:srgbClr val="FF00FF"/>
                </a:solidFill>
                <a:ea typeface="宋体" panose="02010600030101010101" pitchFamily="2" charset="-122"/>
              </a:rPr>
              <a:t>e</a:t>
            </a:r>
            <a:r>
              <a:rPr kumimoji="0" lang="en-US" altLang="zh-CN" sz="7200" dirty="0">
                <a:ea typeface="宋体" panose="02010600030101010101" pitchFamily="2" charset="-122"/>
              </a:rPr>
              <a:t>n</a:t>
            </a:r>
          </a:p>
          <a:p>
            <a:pPr>
              <a:buFont typeface="Arial" panose="020B0604020202020204" pitchFamily="34" charset="0"/>
              <a:buNone/>
            </a:pPr>
            <a:endParaRPr kumimoji="0" lang="en-US" altLang="zh-CN" sz="7200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7200" dirty="0">
                <a:ea typeface="宋体" panose="02010600030101010101" pitchFamily="2" charset="-122"/>
              </a:rPr>
              <a:t>    wom</a:t>
            </a:r>
            <a:r>
              <a:rPr kumimoji="0" lang="en-US" altLang="zh-CN" sz="7200" dirty="0">
                <a:solidFill>
                  <a:srgbClr val="FF00FF"/>
                </a:solidFill>
                <a:ea typeface="宋体" panose="02010600030101010101" pitchFamily="2" charset="-122"/>
              </a:rPr>
              <a:t>a</a:t>
            </a:r>
            <a:r>
              <a:rPr kumimoji="0" lang="en-US" altLang="zh-CN" sz="7200" dirty="0">
                <a:ea typeface="宋体" panose="02010600030101010101" pitchFamily="2" charset="-122"/>
              </a:rPr>
              <a:t>n—  wom</a:t>
            </a:r>
            <a:r>
              <a:rPr kumimoji="0" lang="en-US" altLang="zh-CN" sz="7200" dirty="0">
                <a:solidFill>
                  <a:srgbClr val="FF00FF"/>
                </a:solidFill>
                <a:ea typeface="宋体" panose="02010600030101010101" pitchFamily="2" charset="-122"/>
              </a:rPr>
              <a:t>e</a:t>
            </a:r>
            <a:r>
              <a:rPr kumimoji="0" lang="en-US" altLang="zh-CN" sz="7200" dirty="0">
                <a:ea typeface="宋体" panose="02010600030101010101" pitchFamily="2" charset="-122"/>
              </a:rPr>
              <a:t>n</a:t>
            </a:r>
          </a:p>
          <a:p>
            <a:pPr>
              <a:buFont typeface="Arial" panose="020B0604020202020204" pitchFamily="34" charset="0"/>
              <a:buNone/>
            </a:pPr>
            <a:endParaRPr kumimoji="0" lang="en-US" altLang="zh-CN" sz="7200" b="1" dirty="0">
              <a:ea typeface="宋体" panose="02010600030101010101" pitchFamily="2" charset="-122"/>
            </a:endParaRPr>
          </a:p>
        </p:txBody>
      </p:sp>
      <p:pic>
        <p:nvPicPr>
          <p:cNvPr id="39940" name="Picture 4" descr="ca4268009ccbf99ce950cdb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0400" y="1371600"/>
            <a:ext cx="16271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001558d8be910bb7e779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2133600"/>
            <a:ext cx="12954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200812121519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3733800"/>
            <a:ext cx="993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385759_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9000" y="38100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62000" y="0"/>
            <a:ext cx="7891463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kumimoji="0" lang="en-US" altLang="zh-CN" sz="6000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endParaRPr kumimoji="0" lang="en-US" altLang="zh-CN" sz="6000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7200" dirty="0">
                <a:ea typeface="宋体" panose="02010600030101010101" pitchFamily="2" charset="-122"/>
              </a:rPr>
              <a:t>   </a:t>
            </a:r>
            <a:r>
              <a:rPr kumimoji="0" lang="en-US" altLang="zh-CN" sz="8000" dirty="0">
                <a:ea typeface="宋体" panose="02010600030101010101" pitchFamily="2" charset="-122"/>
              </a:rPr>
              <a:t>child—child</a:t>
            </a:r>
            <a:r>
              <a:rPr kumimoji="0" lang="en-US" altLang="zh-CN" sz="8000" dirty="0">
                <a:solidFill>
                  <a:srgbClr val="FF00FF"/>
                </a:solidFill>
                <a:ea typeface="宋体" panose="02010600030101010101" pitchFamily="2" charset="-122"/>
              </a:rPr>
              <a:t>ren </a:t>
            </a:r>
          </a:p>
          <a:p>
            <a:pPr>
              <a:buFont typeface="Arial" panose="020B0604020202020204" pitchFamily="34" charset="0"/>
              <a:buNone/>
            </a:pPr>
            <a:endParaRPr kumimoji="0" lang="en-US" altLang="zh-CN" sz="7200" dirty="0">
              <a:solidFill>
                <a:srgbClr val="FF00FF"/>
              </a:solidFill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kumimoji="0" lang="en-US" altLang="zh-CN" sz="7200" dirty="0">
                <a:ea typeface="宋体" panose="02010600030101010101" pitchFamily="2" charset="-122"/>
              </a:rPr>
              <a:t>       </a:t>
            </a:r>
            <a:r>
              <a:rPr kumimoji="0" lang="en-US" altLang="zh-CN" sz="8000" dirty="0">
                <a:ea typeface="宋体" panose="02010600030101010101" pitchFamily="2" charset="-122"/>
              </a:rPr>
              <a:t>f</a:t>
            </a:r>
            <a:r>
              <a:rPr kumimoji="0" lang="en-US" altLang="zh-CN" sz="8000" dirty="0">
                <a:solidFill>
                  <a:srgbClr val="FF00FF"/>
                </a:solidFill>
                <a:ea typeface="宋体" panose="02010600030101010101" pitchFamily="2" charset="-122"/>
              </a:rPr>
              <a:t>oo</a:t>
            </a:r>
            <a:r>
              <a:rPr kumimoji="0" lang="en-US" altLang="zh-CN" sz="8000" dirty="0">
                <a:ea typeface="宋体" panose="02010600030101010101" pitchFamily="2" charset="-122"/>
              </a:rPr>
              <a:t>t— f</a:t>
            </a:r>
            <a:r>
              <a:rPr kumimoji="0" lang="en-US" altLang="zh-CN" sz="8000" dirty="0">
                <a:solidFill>
                  <a:srgbClr val="FF00FF"/>
                </a:solidFill>
                <a:ea typeface="宋体" panose="02010600030101010101" pitchFamily="2" charset="-122"/>
              </a:rPr>
              <a:t>ee</a:t>
            </a:r>
            <a:r>
              <a:rPr kumimoji="0" lang="en-US" altLang="zh-CN" sz="8000" dirty="0">
                <a:ea typeface="宋体" panose="02010600030101010101" pitchFamily="2" charset="-122"/>
              </a:rPr>
              <a:t>t</a:t>
            </a:r>
            <a:r>
              <a:rPr kumimoji="0" lang="en-US" altLang="zh-CN" sz="7200" dirty="0"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40964" name="Picture 4" descr="u=2036512653,868226056&amp;fm=0&amp;gp=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886200"/>
            <a:ext cx="1344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u=2550869966,3574519341&amp;fm=0&amp;gp=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4196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u=1024674293,1070712615&amp;fm=0&amp;gp=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1371600"/>
            <a:ext cx="966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u=2614164495,2759560281&amp;fm=0&amp;gp=0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00" y="914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20091019537524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62800" y="914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44500" y="728663"/>
            <a:ext cx="8243888" cy="52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A.</a:t>
            </a:r>
            <a:r>
              <a:rPr lang="zh-CN" altLang="en-US" sz="3400" b="1" dirty="0">
                <a:latin typeface="Times New Roman" panose="02020603050405020304" pitchFamily="18" charset="0"/>
              </a:rPr>
              <a:t>写出下列名词的复数形式</a:t>
            </a:r>
          </a:p>
          <a:p>
            <a:pPr>
              <a:lnSpc>
                <a:spcPct val="13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1. apple – </a:t>
            </a:r>
            <a:r>
              <a:rPr lang="en-US" altLang="zh-CN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apples</a:t>
            </a:r>
            <a:r>
              <a:rPr lang="en-US" altLang="zh-CN" sz="3400" b="1" dirty="0">
                <a:latin typeface="Times New Roman" panose="02020603050405020304" pitchFamily="18" charset="0"/>
              </a:rPr>
              <a:t>        2. orange – </a:t>
            </a:r>
            <a:r>
              <a:rPr lang="en-US" altLang="zh-CN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oranges</a:t>
            </a:r>
          </a:p>
          <a:p>
            <a:pPr>
              <a:lnSpc>
                <a:spcPct val="13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3. potato – </a:t>
            </a:r>
            <a:r>
              <a:rPr lang="en-US" altLang="zh-CN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potatoes</a:t>
            </a:r>
            <a:r>
              <a:rPr lang="en-US" altLang="zh-CN" sz="3400" b="1" dirty="0">
                <a:latin typeface="Times New Roman" panose="02020603050405020304" pitchFamily="18" charset="0"/>
              </a:rPr>
              <a:t>   4. carrot – </a:t>
            </a:r>
            <a:r>
              <a:rPr lang="en-US" altLang="zh-CN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carrots</a:t>
            </a:r>
          </a:p>
          <a:p>
            <a:pPr>
              <a:lnSpc>
                <a:spcPct val="13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5. banana – </a:t>
            </a:r>
            <a:r>
              <a:rPr lang="en-US" altLang="zh-CN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bananas</a:t>
            </a:r>
            <a:r>
              <a:rPr lang="en-US" altLang="zh-CN" sz="3400" b="1" dirty="0">
                <a:latin typeface="Times New Roman" panose="02020603050405020304" pitchFamily="18" charset="0"/>
              </a:rPr>
              <a:t>  6. egg – </a:t>
            </a:r>
            <a:r>
              <a:rPr lang="en-US" altLang="zh-CN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eggs</a:t>
            </a:r>
          </a:p>
          <a:p>
            <a:pPr>
              <a:lnSpc>
                <a:spcPct val="13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7. hamburger – </a:t>
            </a:r>
            <a:r>
              <a:rPr lang="en-US" altLang="zh-CN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hamburgers</a:t>
            </a:r>
            <a:r>
              <a:rPr lang="en-US" altLang="zh-CN" sz="3400" b="1" dirty="0">
                <a:latin typeface="Times New Roman" panose="02020603050405020304" pitchFamily="18" charset="0"/>
              </a:rPr>
              <a:t>  </a:t>
            </a:r>
          </a:p>
          <a:p>
            <a:pPr>
              <a:lnSpc>
                <a:spcPct val="13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8. noodle – </a:t>
            </a:r>
            <a:r>
              <a:rPr lang="en-US" altLang="zh-CN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noodles</a:t>
            </a:r>
            <a:r>
              <a:rPr lang="en-US" altLang="zh-CN" sz="3400" b="1" dirty="0">
                <a:latin typeface="Times New Roman" panose="02020603050405020304" pitchFamily="18" charset="0"/>
              </a:rPr>
              <a:t> 9. onion –  </a:t>
            </a:r>
            <a:r>
              <a:rPr lang="en-US" altLang="zh-CN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onions</a:t>
            </a:r>
          </a:p>
          <a:p>
            <a:pPr>
              <a:lnSpc>
                <a:spcPct val="13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10. vegetable – </a:t>
            </a:r>
            <a:r>
              <a:rPr lang="en-US" altLang="zh-CN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vegetables</a:t>
            </a:r>
            <a:r>
              <a:rPr lang="en-US" altLang="zh-CN" sz="3400" b="1" dirty="0">
                <a:latin typeface="Times New Roman" panose="02020603050405020304" pitchFamily="18" charset="0"/>
              </a:rPr>
              <a:t>  </a:t>
            </a:r>
          </a:p>
          <a:p>
            <a:pPr>
              <a:lnSpc>
                <a:spcPct val="13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11. tomato – </a:t>
            </a:r>
            <a:r>
              <a:rPr lang="en-US" altLang="zh-CN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tomatoes</a:t>
            </a:r>
            <a:r>
              <a:rPr lang="en-US" altLang="zh-CN" sz="3400" b="1" dirty="0">
                <a:latin typeface="Times New Roman" panose="02020603050405020304" pitchFamily="18" charset="0"/>
              </a:rPr>
              <a:t> 12. melon – </a:t>
            </a:r>
            <a:r>
              <a:rPr lang="en-US" altLang="zh-CN" sz="3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melons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9850" y="3000375"/>
            <a:ext cx="22590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9850" y="3000375"/>
            <a:ext cx="23574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9850" y="3000375"/>
            <a:ext cx="20224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863600" y="549275"/>
            <a:ext cx="20526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apple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150" name="Picture 6" descr="201205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463" y="1917700"/>
            <a:ext cx="49688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2843213" y="1844675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carrots</a:t>
            </a: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4284663" y="1557338"/>
            <a:ext cx="1655762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tomatoes</a:t>
            </a: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3851275" y="2492375"/>
            <a:ext cx="1800225" cy="720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vegetables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468313" y="4724400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bananas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250825" y="4005263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apples</a:t>
            </a: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323850" y="3213100"/>
            <a:ext cx="1368425" cy="720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oranges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1763713" y="3789363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fruit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3563938" y="3429000"/>
            <a:ext cx="2232025" cy="86518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healthy food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4284663" y="5732463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carrots</a:t>
            </a: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3059113" y="6092825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beef</a:t>
            </a:r>
          </a:p>
        </p:txBody>
      </p:sp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2124075" y="4941888"/>
            <a:ext cx="2303463" cy="10080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favourite</a:t>
            </a:r>
            <a:r>
              <a:rPr kumimoji="0"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algn="ctr"/>
            <a:r>
              <a:rPr kumimoji="0"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food</a:t>
            </a:r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3995738" y="4437063"/>
            <a:ext cx="1584325" cy="5762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food</a:t>
            </a:r>
          </a:p>
        </p:txBody>
      </p:sp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7524750" y="2997200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juice</a:t>
            </a:r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6877050" y="2420938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water</a:t>
            </a:r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5580063" y="2924175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milk</a:t>
            </a:r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6372225" y="3573463"/>
            <a:ext cx="2016125" cy="9350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healthy</a:t>
            </a:r>
          </a:p>
          <a:p>
            <a:pPr algn="ctr"/>
            <a:r>
              <a:rPr kumimoji="0"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drink</a:t>
            </a:r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6516688" y="5157788"/>
            <a:ext cx="2016125" cy="9350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favourite</a:t>
            </a:r>
          </a:p>
          <a:p>
            <a:pPr algn="ctr"/>
            <a:r>
              <a:rPr kumimoji="0"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drink</a:t>
            </a:r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7380288" y="6237288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milk</a:t>
            </a:r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2124075" y="1196975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beef</a:t>
            </a:r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611188" y="908050"/>
            <a:ext cx="1512887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chicken</a:t>
            </a:r>
          </a:p>
        </p:txBody>
      </p:sp>
      <p:sp>
        <p:nvSpPr>
          <p:cNvPr id="43030" name="Oval 22"/>
          <p:cNvSpPr>
            <a:spLocks noChangeArrowheads="1"/>
          </p:cNvSpPr>
          <p:nvPr/>
        </p:nvSpPr>
        <p:spPr bwMode="auto">
          <a:xfrm>
            <a:off x="0" y="1700213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fish</a:t>
            </a:r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1258888" y="2276475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meat</a:t>
            </a:r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>
            <a:off x="5580063" y="1916113"/>
            <a:ext cx="1368425" cy="5762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potatoes</a:t>
            </a:r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 flipV="1">
            <a:off x="1619250" y="4365625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V="1">
            <a:off x="1619250" y="4149725"/>
            <a:ext cx="1444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1619250" y="3644900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1258888" y="2133600"/>
            <a:ext cx="2174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1619250" y="148431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H="1">
            <a:off x="2124075" y="1773238"/>
            <a:ext cx="3603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3995738" y="23495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 flipH="1">
            <a:off x="4716463" y="2133600"/>
            <a:ext cx="1428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H="1">
            <a:off x="5435600" y="2349500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 flipV="1">
            <a:off x="3132138" y="4005263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>
            <a:off x="2555875" y="2708275"/>
            <a:ext cx="11525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H="1">
            <a:off x="4427538" y="3213100"/>
            <a:ext cx="73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>
            <a:off x="4643438" y="4292600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5580063" y="47244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>
            <a:off x="6659563" y="3500438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 flipH="1">
            <a:off x="7164388" y="2997200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 flipH="1">
            <a:off x="7596188" y="3500438"/>
            <a:ext cx="1444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 flipH="1">
            <a:off x="4284663" y="50133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51" name="Line 43"/>
          <p:cNvSpPr>
            <a:spLocks noChangeShapeType="1"/>
          </p:cNvSpPr>
          <p:nvPr/>
        </p:nvSpPr>
        <p:spPr bwMode="auto">
          <a:xfrm>
            <a:off x="6948488" y="5013325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52" name="Line 44"/>
          <p:cNvSpPr>
            <a:spLocks noChangeShapeType="1"/>
          </p:cNvSpPr>
          <p:nvPr/>
        </p:nvSpPr>
        <p:spPr bwMode="auto">
          <a:xfrm flipH="1">
            <a:off x="6732588" y="5949950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53" name="Line 45"/>
          <p:cNvSpPr>
            <a:spLocks noChangeShapeType="1"/>
          </p:cNvSpPr>
          <p:nvPr/>
        </p:nvSpPr>
        <p:spPr bwMode="auto">
          <a:xfrm>
            <a:off x="7956550" y="6092825"/>
            <a:ext cx="714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 flipH="1">
            <a:off x="6227763" y="42211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55" name="Rectangle 47"/>
          <p:cNvSpPr>
            <a:spLocks noChangeArrowheads="1"/>
          </p:cNvSpPr>
          <p:nvPr/>
        </p:nvSpPr>
        <p:spPr bwMode="auto">
          <a:xfrm>
            <a:off x="1908175" y="374650"/>
            <a:ext cx="5472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zh-CN" sz="3600" b="1">
                <a:solidFill>
                  <a:srgbClr val="0000FF"/>
                </a:solidFill>
                <a:ea typeface="宋体" panose="02010600030101010101" pitchFamily="2" charset="-122"/>
              </a:rPr>
              <a:t>Complete the word map.</a:t>
            </a:r>
          </a:p>
        </p:txBody>
      </p:sp>
      <p:sp>
        <p:nvSpPr>
          <p:cNvPr id="43056" name="Oval 48"/>
          <p:cNvSpPr>
            <a:spLocks noChangeArrowheads="1"/>
          </p:cNvSpPr>
          <p:nvPr/>
        </p:nvSpPr>
        <p:spPr bwMode="auto">
          <a:xfrm>
            <a:off x="5795963" y="4437063"/>
            <a:ext cx="1655762" cy="5762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drink</a:t>
            </a:r>
          </a:p>
        </p:txBody>
      </p:sp>
      <p:sp>
        <p:nvSpPr>
          <p:cNvPr id="43057" name="Line 49"/>
          <p:cNvSpPr>
            <a:spLocks noChangeShapeType="1"/>
          </p:cNvSpPr>
          <p:nvPr/>
        </p:nvSpPr>
        <p:spPr bwMode="auto">
          <a:xfrm flipH="1">
            <a:off x="3563938" y="58769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58" name="Line 50"/>
          <p:cNvSpPr>
            <a:spLocks noChangeShapeType="1"/>
          </p:cNvSpPr>
          <p:nvPr/>
        </p:nvSpPr>
        <p:spPr bwMode="auto">
          <a:xfrm>
            <a:off x="4284663" y="566102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59" name="Oval 51"/>
          <p:cNvSpPr>
            <a:spLocks noChangeArrowheads="1"/>
          </p:cNvSpPr>
          <p:nvPr/>
        </p:nvSpPr>
        <p:spPr bwMode="auto">
          <a:xfrm>
            <a:off x="5976938" y="6092825"/>
            <a:ext cx="1368425" cy="5762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juice</a:t>
            </a:r>
          </a:p>
        </p:txBody>
      </p:sp>
      <p:pic>
        <p:nvPicPr>
          <p:cNvPr id="43060" name="Picture 52" descr="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13" y="5481638"/>
            <a:ext cx="1187450" cy="13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61" name="Picture 53" descr="图片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6488" y="728663"/>
            <a:ext cx="1687512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  <p:bldP spid="43022" grpId="0" animBg="1"/>
      <p:bldP spid="43023" grpId="0" animBg="1"/>
      <p:bldP spid="43024" grpId="0" animBg="1"/>
      <p:bldP spid="43025" grpId="0" animBg="1"/>
      <p:bldP spid="43026" grpId="0" animBg="1"/>
      <p:bldP spid="43027" grpId="0" animBg="1"/>
      <p:bldP spid="43028" grpId="0" animBg="1"/>
      <p:bldP spid="43029" grpId="0" animBg="1"/>
      <p:bldP spid="43030" grpId="0" animBg="1"/>
      <p:bldP spid="43031" grpId="0" animBg="1"/>
      <p:bldP spid="43032" grpId="0" animBg="1"/>
      <p:bldP spid="43033" grpId="0" animBg="1"/>
      <p:bldP spid="43034" grpId="0" animBg="1"/>
      <p:bldP spid="43035" grpId="0" animBg="1"/>
      <p:bldP spid="43036" grpId="0" animBg="1"/>
      <p:bldP spid="43037" grpId="0" animBg="1"/>
      <p:bldP spid="43038" grpId="0" animBg="1"/>
      <p:bldP spid="43039" grpId="0" animBg="1"/>
      <p:bldP spid="43040" grpId="0" animBg="1"/>
      <p:bldP spid="43041" grpId="0" animBg="1"/>
      <p:bldP spid="43042" grpId="0" animBg="1"/>
      <p:bldP spid="43043" grpId="0" animBg="1"/>
      <p:bldP spid="43044" grpId="0" animBg="1"/>
      <p:bldP spid="43045" grpId="0" animBg="1"/>
      <p:bldP spid="43046" grpId="0" animBg="1"/>
      <p:bldP spid="43047" grpId="0" animBg="1"/>
      <p:bldP spid="43048" grpId="0" animBg="1"/>
      <p:bldP spid="43049" grpId="0" animBg="1"/>
      <p:bldP spid="43050" grpId="0" animBg="1"/>
      <p:bldP spid="43051" grpId="0" animBg="1"/>
      <p:bldP spid="43052" grpId="0" animBg="1"/>
      <p:bldP spid="43053" grpId="0" animBg="1"/>
      <p:bldP spid="43054" grpId="0" animBg="1"/>
      <p:bldP spid="43055" grpId="0"/>
      <p:bldP spid="43056" grpId="0" animBg="1"/>
      <p:bldP spid="43057" grpId="0" animBg="1"/>
      <p:bldP spid="43058" grpId="0" animBg="1"/>
      <p:bldP spid="430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79388" y="476250"/>
            <a:ext cx="8893175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ea typeface="宋体" panose="02010600030101010101" pitchFamily="2" charset="-122"/>
              </a:rPr>
              <a:t>Complete the sentences with the correct form of the words from the box.</a:t>
            </a:r>
          </a:p>
          <a:p>
            <a:pPr>
              <a:lnSpc>
                <a:spcPct val="130000"/>
              </a:lnSpc>
            </a:pPr>
            <a:endParaRPr lang="en-US" altLang="zh-CN" sz="3600" b="1" dirty="0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_________ to buy some fruit.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It’s _________ to eat healthy food.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Eat well and ____ healthy. 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Orange juice is ________. Let’s buy some.</a:t>
            </a: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 I am a ___ tired.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95288" y="1952625"/>
            <a:ext cx="8316912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99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bit  delicious  important  remember  stay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76263" y="2781300"/>
            <a:ext cx="234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Remember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403350" y="3471863"/>
            <a:ext cx="216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important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241675" y="4156075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stay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730625" y="4911725"/>
            <a:ext cx="188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delicious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051050" y="5624513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bit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/>
      <p:bldP spid="44037" grpId="0"/>
      <p:bldP spid="44038" grpId="0"/>
      <p:bldP spid="44039" grpId="0"/>
      <p:bldP spid="440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116013" y="1557338"/>
            <a:ext cx="561816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Western breakfast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2124075" y="404813"/>
            <a:ext cx="4079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0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Around the world</a:t>
            </a:r>
          </a:p>
        </p:txBody>
      </p:sp>
      <p:pic>
        <p:nvPicPr>
          <p:cNvPr id="45060" name="Picture 4" descr="images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08275"/>
            <a:ext cx="3743325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356100" y="2420938"/>
            <a:ext cx="44640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0"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What do people usually have for breakfast in the West?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00563" y="4149725"/>
            <a:ext cx="439261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People usually eat bread and eggs and drink coffee or tea, milk and fruit juice.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Making a poster about a healthy breakfast 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74898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0"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Take a list of questions about a healthy breakfast.</a:t>
            </a:r>
          </a:p>
          <a:p>
            <a:pPr>
              <a:buFontTx/>
              <a:buChar char="•"/>
            </a:pPr>
            <a:r>
              <a:rPr kumimoji="0"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Talk to students from another group about a healthy breakfast.</a:t>
            </a:r>
          </a:p>
          <a:p>
            <a:pPr>
              <a:buFontTx/>
              <a:buChar char="•"/>
            </a:pPr>
            <a:r>
              <a:rPr kumimoji="0"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Make a poster about your healthy breakfast.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27088" y="4365625"/>
            <a:ext cx="482441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Put your poster in your classroom. </a:t>
            </a:r>
          </a:p>
          <a:p>
            <a:r>
              <a:rPr kumimoji="0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Talk about it with your classmates.</a:t>
            </a:r>
          </a:p>
        </p:txBody>
      </p:sp>
      <p:pic>
        <p:nvPicPr>
          <p:cNvPr id="46085" name="Picture 5" descr="1051986-Boy-Eating-A-Healthy-Breakfast-Poster-Art-Print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2708275"/>
            <a:ext cx="17907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399_breakfast-magne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221163"/>
            <a:ext cx="27527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81839" y="1340768"/>
            <a:ext cx="2020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0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Writing</a:t>
            </a:r>
            <a:r>
              <a:rPr kumimoji="0"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1550" y="2781300"/>
            <a:ext cx="7345363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kumimoji="0"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Introduce your healthy breakfast, lunch and super. And tell us your </a:t>
            </a:r>
            <a:r>
              <a:rPr kumimoji="0" lang="en-US" altLang="zh-CN" sz="32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favourite</a:t>
            </a:r>
            <a:r>
              <a:rPr kumimoji="0"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food and drink.</a:t>
            </a:r>
          </a:p>
        </p:txBody>
      </p:sp>
    </p:spTree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750" y="912813"/>
            <a:ext cx="8604250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I’m Kitty. I have some bread and milk for breakfast. For lunch I have some rice with meat and vegetables. After lunch, I often have an egg. For supper, I have some noodles and fruit. There are some healthy food and drinks in our fridge. We haven’t got any unhealthy food in it. My </a:t>
            </a:r>
            <a:r>
              <a:rPr kumimoji="0" lang="en-US" altLang="zh-CN" sz="32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favourite</a:t>
            </a:r>
            <a:r>
              <a:rPr kumimoji="0"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food is fish, and my </a:t>
            </a:r>
            <a:r>
              <a:rPr kumimoji="0" lang="en-US" altLang="zh-CN" sz="32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favourite</a:t>
            </a:r>
            <a:r>
              <a:rPr kumimoji="0"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drink is juice. They are healthy and they are good for our health</a:t>
            </a:r>
            <a:r>
              <a:rPr kumimoji="0"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endParaRPr kumimoji="0"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1188" y="333375"/>
            <a:ext cx="4176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One possible version: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474788" y="296863"/>
            <a:ext cx="3492500" cy="900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CCFFCC"/>
                  </a:solidFill>
                  <a:rou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vegetables</a:t>
            </a:r>
            <a:endParaRPr lang="zh-CN" altLang="en-US" sz="3600" b="1" kern="10">
              <a:ln w="19050">
                <a:solidFill>
                  <a:srgbClr val="CCFFCC"/>
                </a:solidFill>
                <a:round/>
              </a:ln>
              <a:solidFill>
                <a:srgbClr val="3399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7171" name="Picture 3" descr="253117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8063" y="1520825"/>
            <a:ext cx="7253287" cy="48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61258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137275" cy="40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908175" y="5084763"/>
            <a:ext cx="2447925" cy="8286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8736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CC99FF"/>
                </a:solidFill>
                <a:effectLst>
                  <a:outerShdw dist="125724" dir="18900000" algn="ctr" rotWithShape="0">
                    <a:schemeClr val="bg2"/>
                  </a:outerShdw>
                </a:effectLst>
                <a:latin typeface="Arial" panose="020B0604020202020204"/>
                <a:cs typeface="Arial" panose="020B0604020202020204"/>
              </a:rPr>
              <a:t>carrot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CC99FF"/>
              </a:solidFill>
              <a:effectLst>
                <a:outerShdw dist="125724" dir="18900000" algn="ctr" rotWithShape="0">
                  <a:schemeClr val="bg2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3419475" y="2457450"/>
            <a:ext cx="2160588" cy="12160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bean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457331_122546221000_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4413" y="873125"/>
            <a:ext cx="403383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338" y="2132013"/>
            <a:ext cx="4392612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5759450" y="4149725"/>
            <a:ext cx="2592388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potato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116013" y="800100"/>
            <a:ext cx="2954337" cy="97155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tomato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51000"/>
            <a:ext cx="741680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008063" y="547688"/>
            <a:ext cx="2663825" cy="828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chemeClr val="accent1"/>
                </a:solidFill>
                <a:rou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altLang="zh-CN" sz="3600" b="1" kern="10">
                <a:gradFill rotWithShape="1">
                  <a:gsLst>
                    <a:gs pos="0">
                      <a:srgbClr val="CC0099"/>
                    </a:gs>
                    <a:gs pos="100000">
                      <a:srgbClr val="99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Fruit</a:t>
            </a:r>
            <a:endParaRPr lang="zh-CN" altLang="en-US" sz="3600" b="1" kern="10">
              <a:gradFill rotWithShape="1">
                <a:gsLst>
                  <a:gs pos="0">
                    <a:srgbClr val="CC0099"/>
                  </a:gs>
                  <a:gs pos="100000">
                    <a:srgbClr val="9999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mh41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2081213"/>
            <a:ext cx="6732587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295400" y="765175"/>
            <a:ext cx="25209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FF"/>
                  </a:solidFill>
                  <a:rou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Meat</a:t>
            </a:r>
            <a:endParaRPr lang="zh-CN" altLang="en-US" sz="3600" b="1" kern="10">
              <a:ln w="9525">
                <a:solidFill>
                  <a:srgbClr val="0000FF"/>
                </a:solidFill>
                <a:round/>
              </a:ln>
              <a:solidFill>
                <a:srgbClr val="FF99CC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灯泡里的小生命 21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6FC01E"/>
      </a:accent1>
      <a:accent2>
        <a:srgbClr val="4F7913"/>
      </a:accent2>
      <a:accent3>
        <a:srgbClr val="FFFFFF"/>
      </a:accent3>
      <a:accent4>
        <a:srgbClr val="000000"/>
      </a:accent4>
      <a:accent5>
        <a:srgbClr val="BBDCAB"/>
      </a:accent5>
      <a:accent6>
        <a:srgbClr val="476D10"/>
      </a:accent6>
      <a:hlink>
        <a:srgbClr val="26420A"/>
      </a:hlink>
      <a:folHlink>
        <a:srgbClr val="7BD520"/>
      </a:folHlink>
    </a:clrScheme>
    <a:fontScheme name="灯泡里的小生命">
      <a:majorFont>
        <a:latin typeface="Arial"/>
        <a:ea typeface="微软雅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灯泡里的小生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灯泡里的小生命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1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1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1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3B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2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DD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灯泡里的小生命 2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主题15</Template>
  <TotalTime>0</TotalTime>
  <Words>1171</Words>
  <Application>Microsoft Office PowerPoint</Application>
  <PresentationFormat>全屏显示(4:3)</PresentationFormat>
  <Paragraphs>265</Paragraphs>
  <Slides>45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8" baseType="lpstr">
      <vt:lpstr>PMingLiU</vt:lpstr>
      <vt:lpstr>华文行楷</vt:lpstr>
      <vt:lpstr>华文细黑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1.一般情况下，直接在词尾加-s构成复数形式。</vt:lpstr>
      <vt:lpstr>3. 以“辅音字母+y”结尾的名词，应改y为i，再加-es。</vt:lpstr>
      <vt:lpstr>5. 以f或fe结尾的名词，先将f或fe变成v，再加-es构成复数形式。</vt:lpstr>
      <vt:lpstr>6. 以o结尾的名词，有的加-s, 有的加-es构成复数形式。</vt:lpstr>
      <vt:lpstr>以o结尾的名词, 表示无生命事物的名词，词尾加-s, 表示有生命事物的名词，词尾加-es。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2015-12-11T04:59:00Z</dcterms:created>
  <dcterms:modified xsi:type="dcterms:W3CDTF">2023-01-16T22:38:35Z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7847F7A9DFD14B0AA9A1ED98D013DBD8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