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78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00C49ED-BC0A-45A6-A196-E5C30C2A27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B56D3EF-8B31-4110-9C39-0C746E3A4F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B68DB-3477-433B-8712-55986CBF783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D0ED-8012-4A0E-8D0F-68169E9F5C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78CEB-011D-49D0-87D6-A13B719696C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9670-EFCC-4773-AF7E-38437BEE51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A031D-2392-4DF4-BFBB-A534B6720CE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3660-A641-4BCB-A611-5B3D3ADDF1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8650" y="1640584"/>
            <a:ext cx="7886700" cy="1862336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BF9F-3348-4BAC-BDA3-A2CED8D0223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0E45A-9EE8-408E-B0AD-B07865DD4A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F24E6-BEF3-401B-B72B-BDAEBEBAA8A8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1995-799B-4710-842D-88D88C2CA2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8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961708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055D-92E3-4E02-8FC1-BA454790BA3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2F4B1-BDA3-4828-9729-E5F7751E54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8875" y="1619251"/>
            <a:ext cx="4286250" cy="1036838"/>
          </a:xfrm>
        </p:spPr>
        <p:txBody>
          <a:bodyPr anchor="b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2428875" y="2799902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644C-B60A-487C-BAD7-F6A8613F421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C529-193D-4FDA-B3A5-6567C59665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B439-F781-4BB7-A9ED-E7422D46290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5DC0-F555-417C-B9D9-6341A3E615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535256"/>
            <a:ext cx="3511241" cy="1071121"/>
          </a:xfr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2" y="1735406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B6FA-5FFC-4002-9DEF-D5892CA0CA8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694C1-F5FB-4B22-9159-E516979F25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3674" y="273845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B7C3-C7E3-4921-8657-9C307CCA7F9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C4E10-7459-44D1-BA45-9E964BC456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2EB95A0D-4EE4-4EED-83AB-CBE57058D3D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5CCE7C09-C454-44B4-BAD7-0BA168BDAD5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6860" y="757574"/>
            <a:ext cx="2088356" cy="423193"/>
          </a:xfrm>
          <a:prstGeom prst="rect">
            <a:avLst/>
          </a:prstGeom>
          <a:noFill/>
        </p:spPr>
        <p:txBody>
          <a:bodyPr lIns="68580" tIns="34290" rIns="68580" bIns="34290"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3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数学五年级 </a:t>
            </a:r>
            <a:endParaRPr lang="zh-CN" altLang="en-US" sz="23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55482" y="831057"/>
            <a:ext cx="600164" cy="346249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1569841" y="1440656"/>
            <a:ext cx="5842397" cy="2412206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875880" y="1676400"/>
            <a:ext cx="1369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第七单元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888582" y="2232292"/>
            <a:ext cx="1408078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300" dirty="0">
                <a:solidFill>
                  <a:srgbClr val="4F80BD"/>
                </a:solidFill>
                <a:latin typeface="华文细黑" panose="02010600040101010101" pitchFamily="2" charset="-122"/>
                <a:ea typeface="思源宋体 CN Heavy"/>
                <a:cs typeface="思源宋体 CN Heavy"/>
              </a:rPr>
              <a:t>可能性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152775" y="2901554"/>
            <a:ext cx="2880122" cy="27384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488091" y="3242074"/>
            <a:ext cx="1912144" cy="2201465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734909" y="3006097"/>
            <a:ext cx="171585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1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谁先走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4433545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08412" y="433390"/>
            <a:ext cx="8376047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大家共同探索分析：她的方法不公平。小明先走的可能性有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种，小于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的可能性只有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种，可能性不相等。小明先走的可能性大一些，小华先走的可能性小一些。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8644" y="3056336"/>
            <a:ext cx="700563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请以小组为单位验证一下上述的结论。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08410" y="433388"/>
            <a:ext cx="392787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小组验证结论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1743" y="1908572"/>
            <a:ext cx="826650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那你能帮笑笑修改一下她的方法，使双方公平吗？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67941" y="1344216"/>
            <a:ext cx="240835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．做好记录。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42832" y="1056085"/>
            <a:ext cx="290848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．组内每人掷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次。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7925" y="3031333"/>
            <a:ext cx="834151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甲：改成大于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时小明先走，小于等于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时小华先走。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08410" y="326232"/>
            <a:ext cx="824865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乙：大于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时小明先走，小于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时小华先走。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8410" y="988219"/>
            <a:ext cx="824865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丙：大于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时小明先走，小于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时小华先走，其他点数同学们再掷一次。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94122" y="2057402"/>
            <a:ext cx="594778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请你再设计一个方案，使它对双方公平。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89397" y="2609850"/>
            <a:ext cx="803910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如：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个球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(2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黑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白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)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装入袋中，摸到黑球小明先走，摸到白球小华先走。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3" grpId="1"/>
      <p:bldP spid="6" grpId="0"/>
      <p:bldP spid="6" grpId="1"/>
      <p:bldP spid="9" grpId="0"/>
      <p:bldP spid="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三、课堂练习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887018" y="981077"/>
            <a:ext cx="90011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4979" y="981075"/>
            <a:ext cx="2244328" cy="84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82216" y="1708549"/>
            <a:ext cx="820697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）甲转盘是笑笑设计的，请你确定规则，使游戏对方公平。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82218" y="2530079"/>
            <a:ext cx="82665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）乙转盘是淘气设计的，请你确定规则，使游戏对方公平。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82218" y="3328988"/>
            <a:ext cx="82665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）请你也设计一个转盘，并确定一个对方公平的游戏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规则。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13612" y="3829050"/>
            <a:ext cx="1076325" cy="692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  <p:bldP spid="100" grpId="1"/>
      <p:bldP spid="4" grpId="0"/>
      <p:bldP spid="4" grpId="1"/>
      <p:bldP spid="5" grpId="0"/>
      <p:bldP spid="5" grpId="1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45306" y="271463"/>
            <a:ext cx="8248650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2.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奇思和妙想做摸球游戏，每次任意摸一球，然后放回再摇匀，每人摸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次。摸到白球妙想得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分，摸到黄球奇思得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分，摸到其他颜色的球二人都不得分。你认为从哪几个口袋里摸球是公平的？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1733" y="2164557"/>
            <a:ext cx="4496991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01443" y="2794397"/>
            <a:ext cx="4178067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从第一个口袋里摸球是公平的，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因为白球和黄球的数量一样多。</a:t>
            </a:r>
            <a:endParaRPr lang="en-US" altLang="zh-CN" sz="21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288384" y="3781426"/>
            <a:ext cx="444737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答：从第一个口袋里摸球是公平的。</a:t>
            </a:r>
            <a:endParaRPr lang="en-US" altLang="zh-CN" sz="21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4" grpId="1"/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48916" y="990600"/>
            <a:ext cx="731162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这节课我们学习了哪些内容？你有什么收获？</a:t>
            </a:r>
          </a:p>
        </p:txBody>
      </p:sp>
      <p:sp>
        <p:nvSpPr>
          <p:cNvPr id="2" name="圆角矩形标注 1"/>
          <p:cNvSpPr/>
          <p:nvPr/>
        </p:nvSpPr>
        <p:spPr>
          <a:xfrm>
            <a:off x="2249173" y="2387444"/>
            <a:ext cx="5484495" cy="1404461"/>
          </a:xfrm>
          <a:prstGeom prst="wedgeRoundRectCallout">
            <a:avLst>
              <a:gd name="adj1" fmla="val 55708"/>
              <a:gd name="adj2" fmla="val 25551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可能性相等　游戏公平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可能性不相等　游戏不公平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一、新课导入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577455" y="977504"/>
            <a:ext cx="8024813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生活中，我们经常用</a:t>
            </a:r>
            <a:r>
              <a:rPr 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抛硬币</a:t>
            </a:r>
            <a:r>
              <a:rPr 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”“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锤头剪刀布</a:t>
            </a:r>
            <a:r>
              <a:rPr 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”  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等游戏来确定谁先开始，同学们知道这是为什么吗？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9867" y="2175274"/>
            <a:ext cx="256224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因为这样做很公平。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9867" y="2661049"/>
            <a:ext cx="397430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凭什么说这是公平的？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45346" y="2999185"/>
            <a:ext cx="7773591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在生活中，只有公平的事情才使大家满意，今天我们就来探究为什么这样做游戏是公平的。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  <p:bldP spid="100" grpId="1"/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二、探究新知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802483" y="927497"/>
            <a:ext cx="7953375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小明和小华准备下棋，在决定谁先走时他们都很谦让，为了公平起见，你能替他们想一个办法，决定谁先走吗？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02483" y="2341960"/>
            <a:ext cx="7953375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聪明的淘气和笑笑分别为他们想出了一个办法，我们来看淘气的办法，他说“可以抛硬币，正面朝上小明先走，反面朝上小华先走。”你们觉得这样公平吗？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  <p:bldP spid="100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99"/>
          <p:cNvSpPr txBox="1">
            <a:spLocks noChangeArrowheads="1"/>
          </p:cNvSpPr>
          <p:nvPr/>
        </p:nvSpPr>
        <p:spPr bwMode="auto">
          <a:xfrm>
            <a:off x="582218" y="327422"/>
            <a:ext cx="673774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同学们有的说公平有的说不公平。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2216" y="833437"/>
            <a:ext cx="8255794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既然大家各抒己见，就让我们试验一下，淘气的办法是否公平。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82216" y="1983581"/>
            <a:ext cx="456278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．以小组为单位，进行合作。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82216" y="2593183"/>
            <a:ext cx="825698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2．小组每人抛硬币几次(共抛20次)，并记录结果。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82217" y="3648075"/>
            <a:ext cx="487056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3．探讨抛硬币的方法是否公平？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/>
          <p:nvPr/>
        </p:nvGraphicFramePr>
        <p:xfrm>
          <a:off x="1376365" y="541736"/>
          <a:ext cx="6698457" cy="1840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1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56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_GB2312" charset="0"/>
                        </a:rPr>
                        <a:t> </a:t>
                      </a: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charset="0"/>
                        </a:rPr>
                        <a:t>记录</a:t>
                      </a: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charset="0"/>
                        </a:rPr>
                        <a:t>次数</a:t>
                      </a: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56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小明(正)</a:t>
                      </a: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_GB2312" charset="0"/>
                        </a:rPr>
                        <a:t>  </a:t>
                      </a: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_GB2312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56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小华(反)</a:t>
                      </a: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2400" b="0"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79" marR="68579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51260" y="2459832"/>
            <a:ext cx="8012906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大家已经记录了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20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次抛硬币的情况，根据数据你说一下抛硬币的方法公平吗？交流得出意见：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6973" y="326232"/>
            <a:ext cx="832604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甲：我们小组抛出正面朝上的次数比反面的多，所以我们觉得不公平。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6973" y="1388269"/>
            <a:ext cx="8336756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乙：我们抛出反面朝上的次数比正面的多，所以我们也觉得不公平。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6975" y="2562226"/>
            <a:ext cx="564118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难道抛硬币真的就不公平吗？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6973" y="3073003"/>
            <a:ext cx="8184356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丙：我分析硬币有两个面，当我们抛下来时正面和反面朝上的可能性应该是相等的。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6973" y="326232"/>
            <a:ext cx="832604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丁：我们小组前几次抛硬币都正面朝上，而后几次有时正面朝上，有时正面朝下。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6974" y="1531144"/>
            <a:ext cx="8380809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有哪个小组在抛完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20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次硬币之后都是正面或都是反面朝上的吗？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6973" y="2619375"/>
            <a:ext cx="8184356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实验次数越少，结果容易出现偏差，如果我们抛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100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次、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200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次</a:t>
            </a:r>
            <a:r>
              <a:rPr lang="zh-CN" altLang="zh-CN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……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结果就会更准确。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3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6973" y="326232"/>
            <a:ext cx="684609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大家汇总的数据，你有什么发现？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63168" y="947739"/>
            <a:ext cx="8379619" cy="283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4F80BD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虽然正反面出现的次数不完全相等，但是两个数据之间的误差很小。所以抛硬币的方法还是公平的。判断游戏是否公平关键是要看它们的可能性，可能性大，赢的机会大，可能性小，赢的机会小，只有可能性相等，输赢的机会一样时，游戏才公平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08412" y="433390"/>
            <a:ext cx="8376047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科学家们每次实验都要进行成百上千次才可以检验真理的准确性，不仅科学家们如此，今天课堂上老师同样感受到了你们也具备科学家们的探索精神。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8646" y="2626519"/>
            <a:ext cx="8417719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现在你能判断笑笑的方法公平吗？她是这样说的：“掷骰子，点数大于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小明先走，点数小于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，小华先走”。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Microsoft Office PowerPoint</Application>
  <PresentationFormat>全屏显示(16:9)</PresentationFormat>
  <Paragraphs>63</Paragraphs>
  <Slides>15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黑体</vt:lpstr>
      <vt:lpstr>华文细黑</vt:lpstr>
      <vt:lpstr>经典粗圆简</vt:lpstr>
      <vt:lpstr>楷体</vt:lpstr>
      <vt:lpstr>楷体_GB2312</vt:lpstr>
      <vt:lpstr>思源宋体 CN Heavy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2023-01-16T22:39:01Z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BD885ED4C81A43BEA512D688669D1DDA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