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36" r:id="rId2"/>
    <p:sldId id="915" r:id="rId3"/>
    <p:sldId id="906" r:id="rId4"/>
    <p:sldId id="910" r:id="rId5"/>
    <p:sldId id="909" r:id="rId6"/>
    <p:sldId id="914" r:id="rId7"/>
    <p:sldId id="886" r:id="rId8"/>
    <p:sldId id="917" r:id="rId9"/>
    <p:sldId id="908" r:id="rId10"/>
    <p:sldId id="916" r:id="rId11"/>
    <p:sldId id="911" r:id="rId12"/>
    <p:sldId id="882" r:id="rId13"/>
    <p:sldId id="884" r:id="rId14"/>
    <p:sldId id="892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732121"/>
    <a:srgbClr val="4AB15D"/>
    <a:srgbClr val="0000FF"/>
    <a:srgbClr val="000000"/>
    <a:srgbClr val="FF0000"/>
    <a:srgbClr val="FFCCFF"/>
    <a:srgbClr val="D9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1697" autoAdjust="0"/>
  </p:normalViewPr>
  <p:slideViewPr>
    <p:cSldViewPr>
      <p:cViewPr>
        <p:scale>
          <a:sx n="100" d="100"/>
          <a:sy n="100" d="100"/>
        </p:scale>
        <p:origin x="-1944" y="-216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0C78AF-1548-49CB-8335-96195E5DE0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4EE98DE-C16D-4C10-B453-125279BAE5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7944954-05B5-4BF5-96FA-D390CF0CCCE7}" type="slidenum">
              <a:rPr lang="zh-CN" altLang="en-US" sz="1200" smtClean="0"/>
              <a:t>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E98DE-C16D-4C10-B453-125279BAE5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D4479AB-5379-4E53-99B6-2D816603413C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3587BA1-A0CA-4CC4-9F45-2B733D476492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D4908D3-93EB-4B8B-BC66-E40E6E2810BF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C1BDAB1-EB55-4D70-8A6C-158BCBBAE160}" type="slidenum">
              <a:rPr lang="zh-CN" altLang="en-US" sz="1200" smtClean="0"/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C8FC845-9935-40C6-85F1-5F933613F1F1}" type="slidenum">
              <a:rPr lang="zh-CN" altLang="en-US" sz="1200" smtClean="0"/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6B92129-C4AF-4C33-8967-71D5C640F597}" type="slidenum">
              <a:rPr lang="zh-CN" altLang="en-US" sz="1200" smtClean="0"/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1" y="990731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chemeClr val="tx2">
                    <a:lumMod val="75000"/>
                  </a:schemeClr>
                </a:solidFill>
              </a:rPr>
              <a:t>Unit5</a:t>
            </a:r>
            <a:br>
              <a:rPr lang="en-US" altLang="zh-CN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CN" sz="4800" b="1" dirty="0" smtClean="0">
                <a:solidFill>
                  <a:schemeClr val="tx2">
                    <a:lumMod val="75000"/>
                  </a:schemeClr>
                </a:solidFill>
              </a:rPr>
              <a:t>Is this your schoolbag?</a:t>
            </a:r>
            <a:endParaRPr lang="zh-CN" altLang="en-US" sz="4800" b="1" dirty="0" smtClean="0">
              <a:solidFill>
                <a:schemeClr val="tx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589225"/>
            <a:ext cx="2005951" cy="209796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451" y="5877272"/>
            <a:ext cx="913554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55612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6681">
            <a:off x="3933825" y="3124200"/>
            <a:ext cx="43672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 rot="21011248">
            <a:off x="7582" y="3471816"/>
            <a:ext cx="4770438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Don’t leave your things like this.</a:t>
            </a:r>
          </a:p>
        </p:txBody>
      </p:sp>
      <p:sp>
        <p:nvSpPr>
          <p:cNvPr id="6" name="矩形 5"/>
          <p:cNvSpPr/>
          <p:nvPr/>
        </p:nvSpPr>
        <p:spPr>
          <a:xfrm>
            <a:off x="6300788" y="6165850"/>
            <a:ext cx="2322512" cy="47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Put them away.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0113" y="1703388"/>
            <a:ext cx="7951788" cy="1274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3600" dirty="0">
                <a:solidFill>
                  <a:srgbClr val="575757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Work with your </a:t>
            </a:r>
            <a:r>
              <a:rPr kumimoji="0" lang="en-US" altLang="zh-CN" sz="3600" dirty="0" err="1">
                <a:solidFill>
                  <a:srgbClr val="575757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partners.Use</a:t>
            </a:r>
            <a:r>
              <a:rPr kumimoji="0" lang="en-US" altLang="zh-CN" sz="3600" dirty="0">
                <a:solidFill>
                  <a:srgbClr val="575757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these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3600" dirty="0">
                <a:solidFill>
                  <a:srgbClr val="575757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sentences.</a:t>
            </a:r>
          </a:p>
        </p:txBody>
      </p:sp>
      <p:sp>
        <p:nvSpPr>
          <p:cNvPr id="614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4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Practice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2924175"/>
            <a:ext cx="6791325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sz="36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Is this your ruler/schoolbag…..</a:t>
            </a:r>
          </a:p>
          <a:p>
            <a:pPr>
              <a:defRPr/>
            </a:pPr>
            <a:r>
              <a:rPr lang="en-US" altLang="zh-CN" sz="3600" dirty="0" err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Yes,it</a:t>
            </a: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is./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No,it</a:t>
            </a: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isn’t.</a:t>
            </a:r>
            <a:endParaRPr lang="zh-CN" altLang="en-US" sz="36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61448" name="Picture 10" descr="rul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5084763"/>
            <a:ext cx="1730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7" descr="Chinese-English diction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191125"/>
            <a:ext cx="12779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652963"/>
            <a:ext cx="140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8" descr="pen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2E5EA"/>
              </a:clrFrom>
              <a:clrTo>
                <a:srgbClr val="E2E5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5994">
            <a:off x="7143750" y="5084763"/>
            <a:ext cx="1330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组合 2"/>
          <p:cNvGrpSpPr/>
          <p:nvPr/>
        </p:nvGrpSpPr>
        <p:grpSpPr bwMode="auto">
          <a:xfrm>
            <a:off x="1481138" y="1423988"/>
            <a:ext cx="6186487" cy="5440362"/>
            <a:chOff x="1481367" y="1423988"/>
            <a:chExt cx="6186258" cy="5440362"/>
          </a:xfrm>
        </p:grpSpPr>
        <p:pic>
          <p:nvPicPr>
            <p:cNvPr id="62486" name="图片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6538" y="1423988"/>
              <a:ext cx="6161087" cy="54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7" name="矩形 25"/>
            <p:cNvSpPr>
              <a:spLocks noChangeArrowheads="1"/>
            </p:cNvSpPr>
            <p:nvPr/>
          </p:nvSpPr>
          <p:spPr bwMode="auto">
            <a:xfrm>
              <a:off x="1481367" y="4556938"/>
              <a:ext cx="2761994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488" name="矩形 26"/>
            <p:cNvSpPr>
              <a:spLocks noChangeArrowheads="1"/>
            </p:cNvSpPr>
            <p:nvPr/>
          </p:nvSpPr>
          <p:spPr bwMode="auto">
            <a:xfrm>
              <a:off x="4650937" y="4534257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489" name="矩形 1"/>
            <p:cNvSpPr>
              <a:spLocks noChangeArrowheads="1"/>
            </p:cNvSpPr>
            <p:nvPr/>
          </p:nvSpPr>
          <p:spPr bwMode="auto">
            <a:xfrm>
              <a:off x="1528233" y="1523405"/>
              <a:ext cx="2715128" cy="400110"/>
            </a:xfrm>
            <a:prstGeom prst="rect">
              <a:avLst/>
            </a:prstGeom>
            <a:solidFill>
              <a:srgbClr val="4A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GREEN BIRD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490" name="矩形 24"/>
            <p:cNvSpPr>
              <a:spLocks noChangeArrowheads="1"/>
            </p:cNvSpPr>
            <p:nvPr/>
          </p:nvSpPr>
          <p:spPr bwMode="auto">
            <a:xfrm>
              <a:off x="4697803" y="1546444"/>
              <a:ext cx="2873392" cy="400110"/>
            </a:xfrm>
            <a:prstGeom prst="rect">
              <a:avLst/>
            </a:prstGeom>
            <a:solidFill>
              <a:srgbClr val="73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BROWN BEAR GROUP</a:t>
              </a:r>
              <a:endParaRPr lang="zh-CN" altLang="en-US" sz="2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24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8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176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4"/>
          <p:cNvGrpSpPr/>
          <p:nvPr/>
        </p:nvGrpSpPr>
        <p:grpSpPr bwMode="auto">
          <a:xfrm>
            <a:off x="4821238" y="3675063"/>
            <a:ext cx="1733550" cy="763587"/>
            <a:chOff x="396182" y="3651259"/>
            <a:chExt cx="1733205" cy="763623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43"/>
              <a:ext cx="1733205" cy="582639"/>
            </a:xfrm>
            <a:prstGeom prst="wedgeRoundRectCallout">
              <a:avLst>
                <a:gd name="adj1" fmla="val -35101"/>
                <a:gd name="adj2" fmla="val 8660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83432" y="3651259"/>
              <a:ext cx="288868" cy="28893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" name="组合 8"/>
          <p:cNvGrpSpPr/>
          <p:nvPr/>
        </p:nvGrpSpPr>
        <p:grpSpPr bwMode="auto">
          <a:xfrm>
            <a:off x="755650" y="2997200"/>
            <a:ext cx="3694113" cy="658813"/>
            <a:chOff x="342983" y="1351687"/>
            <a:chExt cx="3696635" cy="659040"/>
          </a:xfrm>
        </p:grpSpPr>
        <p:sp>
          <p:nvSpPr>
            <p:cNvPr id="10" name="圆角矩形标注 9"/>
            <p:cNvSpPr/>
            <p:nvPr/>
          </p:nvSpPr>
          <p:spPr>
            <a:xfrm>
              <a:off x="342983" y="1561309"/>
              <a:ext cx="3696635" cy="449418"/>
            </a:xfrm>
            <a:prstGeom prst="wedgeRoundRectCallout">
              <a:avLst>
                <a:gd name="adj1" fmla="val 32235"/>
                <a:gd name="adj2" fmla="val 8999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Whose storybook is this?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26963" y="1351687"/>
              <a:ext cx="287533" cy="28743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5" name="组合 11"/>
          <p:cNvGrpSpPr/>
          <p:nvPr/>
        </p:nvGrpSpPr>
        <p:grpSpPr bwMode="auto">
          <a:xfrm>
            <a:off x="1095375" y="3644900"/>
            <a:ext cx="3354388" cy="606425"/>
            <a:chOff x="396182" y="3925497"/>
            <a:chExt cx="3352544" cy="605659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855"/>
              <a:ext cx="3352544" cy="404301"/>
            </a:xfrm>
            <a:prstGeom prst="wedgeRoundRectCallout">
              <a:avLst>
                <a:gd name="adj1" fmla="val 34250"/>
                <a:gd name="adj2" fmla="val 8409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20888" y="3925497"/>
              <a:ext cx="288766" cy="28856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" name="组合 17"/>
          <p:cNvGrpSpPr/>
          <p:nvPr/>
        </p:nvGrpSpPr>
        <p:grpSpPr bwMode="auto">
          <a:xfrm>
            <a:off x="2700338" y="4254500"/>
            <a:ext cx="1768475" cy="960438"/>
            <a:chOff x="5184024" y="3945547"/>
            <a:chExt cx="1769306" cy="961682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4" y="4114040"/>
              <a:ext cx="1769306" cy="793189"/>
            </a:xfrm>
            <a:prstGeom prst="wedgeRoundRectCallout">
              <a:avLst>
                <a:gd name="adj1" fmla="val 37202"/>
                <a:gd name="adj2" fmla="val 6702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storybook?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33676" y="3945547"/>
              <a:ext cx="289061" cy="2877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8" name="组合 21"/>
          <p:cNvGrpSpPr/>
          <p:nvPr/>
        </p:nvGrpSpPr>
        <p:grpSpPr bwMode="auto">
          <a:xfrm>
            <a:off x="6623050" y="3806825"/>
            <a:ext cx="1673225" cy="763588"/>
            <a:chOff x="396183" y="3651259"/>
            <a:chExt cx="1672981" cy="763623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242"/>
              <a:ext cx="1672981" cy="582640"/>
            </a:xfrm>
            <a:prstGeom prst="wedgeRoundRectCallout">
              <a:avLst>
                <a:gd name="adj1" fmla="val -68885"/>
                <a:gd name="adj2" fmla="val 12187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02518" y="3651259"/>
              <a:ext cx="288883" cy="28893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4150" y="4181475"/>
            <a:ext cx="15144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631950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717675"/>
            <a:ext cx="336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34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70013" y="4108450"/>
            <a:ext cx="2554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activity book </a:t>
            </a:r>
            <a:endParaRPr lang="zh-CN" altLang="en-US" sz="18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25" y="4108450"/>
            <a:ext cx="2051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schoolbag</a:t>
            </a:r>
            <a:endParaRPr lang="zh-CN" alt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86200" y="5735638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dictionary</a:t>
            </a:r>
          </a:p>
        </p:txBody>
      </p:sp>
      <p:pic>
        <p:nvPicPr>
          <p:cNvPr id="63498" name="图片 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888" y="2420938"/>
            <a:ext cx="14779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63688" y="2420938"/>
            <a:ext cx="1962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31950" y="3573463"/>
            <a:ext cx="4119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—Is this your …?</a:t>
            </a:r>
          </a:p>
        </p:txBody>
      </p:sp>
      <p:sp>
        <p:nvSpPr>
          <p:cNvPr id="645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20716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2133600"/>
            <a:ext cx="68786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如何询问某物是否属于某人并做否定回答？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31950" y="4610100"/>
            <a:ext cx="58594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—No, it isn’t.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82725" y="116632"/>
            <a:ext cx="784971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b="1" dirty="0"/>
              <a:t>学习目标：</a:t>
            </a:r>
            <a:r>
              <a:rPr lang="en-US" altLang="zh-CN" sz="2000" dirty="0"/>
              <a:t>	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zh-CN" sz="2000" dirty="0"/>
              <a:t>、语言知识目标</a:t>
            </a:r>
            <a:r>
              <a:rPr lang="en-US" altLang="zh-CN" sz="2000" dirty="0"/>
              <a:t>: 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①</a:t>
            </a:r>
            <a:r>
              <a:rPr lang="zh-CN" altLang="zh-CN" sz="2000" dirty="0"/>
              <a:t>能听、说、读、写词汇：</a:t>
            </a:r>
            <a:r>
              <a:rPr lang="en-US" altLang="zh-CN" sz="2000" dirty="0"/>
              <a:t>put</a:t>
            </a:r>
            <a:r>
              <a:rPr lang="zh-CN" altLang="zh-CN" sz="2000" dirty="0"/>
              <a:t>，</a:t>
            </a:r>
            <a:r>
              <a:rPr lang="en-US" altLang="zh-CN" sz="2000" dirty="0"/>
              <a:t>schoolbag</a:t>
            </a:r>
            <a:r>
              <a:rPr lang="zh-CN" altLang="zh-CN" sz="2000" dirty="0"/>
              <a:t>，</a:t>
            </a:r>
            <a:r>
              <a:rPr lang="en-US" altLang="zh-CN" sz="2000" dirty="0"/>
              <a:t>ruler</a:t>
            </a:r>
            <a:r>
              <a:rPr lang="zh-CN" altLang="zh-CN" sz="2000" dirty="0"/>
              <a:t>，</a:t>
            </a:r>
            <a:r>
              <a:rPr lang="en-US" altLang="zh-CN" sz="2000" dirty="0"/>
              <a:t>crayon</a:t>
            </a:r>
            <a:r>
              <a:rPr lang="zh-CN" altLang="zh-CN" sz="2000" dirty="0"/>
              <a:t>，</a:t>
            </a:r>
            <a:r>
              <a:rPr lang="en-US" altLang="zh-CN" sz="2000" dirty="0"/>
              <a:t>yes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②</a:t>
            </a:r>
            <a:r>
              <a:rPr lang="zh-CN" altLang="zh-CN" sz="2000" dirty="0"/>
              <a:t>能够听、说、读、写句子：</a:t>
            </a:r>
            <a:r>
              <a:rPr lang="en-US" altLang="zh-CN" sz="2000" dirty="0"/>
              <a:t>Is this your schoolbag</a:t>
            </a:r>
            <a:r>
              <a:rPr lang="zh-CN" altLang="zh-CN" sz="2000" dirty="0"/>
              <a:t>？</a:t>
            </a:r>
            <a:r>
              <a:rPr lang="en-US" altLang="zh-CN" sz="2000" dirty="0"/>
              <a:t>Yes</a:t>
            </a:r>
            <a:r>
              <a:rPr lang="zh-CN" altLang="zh-CN" sz="2000" dirty="0"/>
              <a:t>，</a:t>
            </a:r>
            <a:r>
              <a:rPr lang="en-US" altLang="zh-CN" sz="2000" dirty="0"/>
              <a:t>it is. </a:t>
            </a:r>
            <a:r>
              <a:rPr lang="zh-CN" altLang="zh-CN" sz="2000" dirty="0" smtClean="0"/>
              <a:t>并</a:t>
            </a:r>
            <a:r>
              <a:rPr lang="zh-CN" altLang="zh-CN" sz="2000" dirty="0"/>
              <a:t>且能</a:t>
            </a:r>
            <a:r>
              <a:rPr lang="en-US" altLang="zh-CN" sz="2000" dirty="0"/>
              <a:t> </a:t>
            </a:r>
            <a:r>
              <a:rPr lang="zh-CN" altLang="zh-CN" sz="2000" dirty="0"/>
              <a:t>在四线格中规范书写。进一步运用</a:t>
            </a:r>
            <a:r>
              <a:rPr lang="en-US" altLang="zh-CN" sz="2000" dirty="0"/>
              <a:t>Is this your...? Yes, it is. / No, it isn’t.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zh-CN" sz="2000" dirty="0"/>
              <a:t>、能力目标：运用本课核心句型、词汇，以及原来学过的词汇在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真实语境中进行交流。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zh-CN" sz="2000" dirty="0"/>
              <a:t>、情感态度目标： 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能</a:t>
            </a:r>
            <a:r>
              <a:rPr lang="zh-CN" altLang="zh-CN" sz="2000" dirty="0"/>
              <a:t>够养成良好的生活及学习习惯，将学习用品分类整理，有序摆放。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学习重难点：</a:t>
            </a:r>
            <a:r>
              <a:rPr lang="en-US" altLang="zh-CN" sz="2000" dirty="0"/>
              <a:t>1</a:t>
            </a:r>
            <a:r>
              <a:rPr lang="zh-CN" altLang="zh-CN" sz="2000" dirty="0"/>
              <a:t>、词汇：</a:t>
            </a:r>
            <a:r>
              <a:rPr lang="en-US" altLang="zh-CN" sz="2000" dirty="0"/>
              <a:t>put</a:t>
            </a:r>
            <a:r>
              <a:rPr lang="zh-CN" altLang="zh-CN" sz="2000" dirty="0"/>
              <a:t>、</a:t>
            </a:r>
            <a:r>
              <a:rPr lang="en-US" altLang="zh-CN" sz="2000" dirty="0"/>
              <a:t> schoolbag</a:t>
            </a:r>
            <a:r>
              <a:rPr lang="zh-CN" altLang="zh-CN" sz="2000" dirty="0"/>
              <a:t>、</a:t>
            </a:r>
            <a:r>
              <a:rPr lang="en-US" altLang="zh-CN" sz="2000" dirty="0"/>
              <a:t>ruler</a:t>
            </a:r>
            <a:r>
              <a:rPr lang="zh-CN" altLang="zh-CN" sz="2000" dirty="0"/>
              <a:t>、</a:t>
            </a:r>
            <a:r>
              <a:rPr lang="en-US" altLang="zh-CN" sz="2000" dirty="0"/>
              <a:t>crayon</a:t>
            </a:r>
            <a:r>
              <a:rPr lang="zh-CN" altLang="zh-CN" sz="2000" dirty="0"/>
              <a:t>、</a:t>
            </a:r>
            <a:r>
              <a:rPr lang="en-US" altLang="zh-CN" sz="2000" dirty="0"/>
              <a:t>yes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zh-CN" sz="2000" dirty="0"/>
              <a:t>、句型：</a:t>
            </a:r>
            <a:r>
              <a:rPr lang="en-US" altLang="zh-CN" sz="2000" dirty="0"/>
              <a:t>Is this your schoolbag ? Yes, it is; 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zh-CN" sz="2000" dirty="0"/>
              <a:t>、结合所学的单词，学生能够完成本课重点句的替换练</a:t>
            </a:r>
            <a:r>
              <a:rPr lang="zh-CN" altLang="zh-CN" sz="2000" dirty="0" smtClean="0"/>
              <a:t>习</a:t>
            </a:r>
            <a:endParaRPr lang="zh-CN" altLang="zh-CN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736" y="1628800"/>
            <a:ext cx="6408712" cy="467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2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0" descr="rul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800" y="2468563"/>
            <a:ext cx="1111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1" descr="pe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0238" y="2590800"/>
            <a:ext cx="1196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2" descr="penc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1538" y="2463800"/>
            <a:ext cx="11969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penbox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64288" y="2403475"/>
            <a:ext cx="1152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57728" y="1425149"/>
            <a:ext cx="36599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4279" name="图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188" y="4279900"/>
            <a:ext cx="3543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006475" y="3617913"/>
            <a:ext cx="4370388" cy="747712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pen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</a:endParaRPr>
          </a:p>
        </p:txBody>
      </p:sp>
      <p:pic>
        <p:nvPicPr>
          <p:cNvPr id="54281" name="图片 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12088" y="2205038"/>
            <a:ext cx="9445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1400" y="2332038"/>
            <a:ext cx="1109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图片 19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1154113" y="1423988"/>
            <a:ext cx="2409825" cy="476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42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28146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59325" y="2708275"/>
            <a:ext cx="326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schoolbag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51050" y="5300663"/>
            <a:ext cx="511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schoolbag.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Look!What is in the schoolbag?</a:t>
            </a:r>
            <a:endParaRPr lang="zh-CN" altLang="en-US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6323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950" y="2420938"/>
            <a:ext cx="364648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penc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648485">
            <a:off x="4437063" y="3268663"/>
            <a:ext cx="11969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 descr="pe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238" y="3429000"/>
            <a:ext cx="1196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775" y="4221163"/>
            <a:ext cx="269398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0" descr="rul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7663" y="3860800"/>
            <a:ext cx="11112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3905345">
            <a:off x="5318919" y="3190081"/>
            <a:ext cx="28829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27109" flipH="1">
            <a:off x="2976984" y="2298701"/>
            <a:ext cx="2180165" cy="1226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7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87963" y="2163763"/>
            <a:ext cx="256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  crayon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79613" y="4686300"/>
            <a:ext cx="418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crayon?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9751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7961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  <p:pic>
        <p:nvPicPr>
          <p:cNvPr id="57356" name="Picture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975" y="1927225"/>
            <a:ext cx="445293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557338"/>
            <a:ext cx="3559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43438" y="2163763"/>
            <a:ext cx="3635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book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79613" y="4686300"/>
            <a:ext cx="53403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activity book?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9751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7961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5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33938" y="2238375"/>
            <a:ext cx="313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9399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3488" y="1770063"/>
            <a:ext cx="2882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95513" y="4699000"/>
            <a:ext cx="4775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dictionary?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725" y="5497513"/>
            <a:ext cx="7604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5489575"/>
            <a:ext cx="7889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01863" y="5564188"/>
            <a:ext cx="2111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80063" y="5564188"/>
            <a:ext cx="2592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全屏显示(4:3)</PresentationFormat>
  <Paragraphs>85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Is this your schoolbag?</vt:lpstr>
      <vt:lpstr>PowerPoint 演示文稿</vt:lpstr>
      <vt:lpstr>PowerPoint 演示文稿</vt:lpstr>
      <vt:lpstr>PowerPoint 演示文稿</vt:lpstr>
      <vt:lpstr>PowerPoint 演示文稿</vt:lpstr>
      <vt:lpstr>Look!What is in the schoolbag?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3EA27DE3F87E44D6A071F1484E14574E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