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30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C6F9E6B-B070-4336-9A33-69A1A57CBAF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827EBB0-1BE2-4517-9A61-D43F503826A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47D27-EB09-4438-B5ED-71653D7815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D291-905B-4CC2-94BA-2155C32E99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D291-905B-4CC2-94BA-2155C32E99F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68966-CEE1-43AA-B0F0-70E959F6FD4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964B7-0C22-4DA3-82E6-E3DC87D826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5FDB1-D497-4F1F-8E00-5E2E58FA024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B6E19-C395-48E8-BAA8-6423D6B5D7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E45D9-5233-4D9E-95D3-91496C37FB8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35E67-94FB-4BA4-B4DC-928C0B2782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D6D3D-6CF7-4D9F-B5E5-64A7068A2FE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91F7C-581D-4BD6-B98F-E3EAD915D2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A63CC-4096-4E3D-8A30-106F1647D06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01DC1-0E3C-4476-94EB-26970D2124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296B-97CC-4398-B1D1-D8B466405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ED004-9B2E-4D19-961C-BF4422079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0AB0B-413C-4D92-8C48-11995126D9D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340C3-5084-42D7-9B7E-61C7A41DA3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36E74-3DF4-4622-B6C0-A0D7EC596F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EF51D-9106-41DA-A92C-4CA634114B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FD6-B8DE-4793-9027-8C38EA09658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EA0AE-C572-4948-9CD4-0E7ED6C7E3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FFEBB-4701-4668-B8FB-F63C9951254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CDA7F-5154-4D0A-B299-5C96461A23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51604-A9D4-4C4C-9BD9-2B11486EB17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F902F-4CFD-44D3-9BA0-6F987ED1C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AF64282-F4A2-418B-B07C-883A3DB6C9E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158DF79-1CEA-4F68-B35F-CEA7CD205B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8884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</a:p>
        </p:txBody>
      </p:sp>
      <p:sp>
        <p:nvSpPr>
          <p:cNvPr id="5" name="矩形 4"/>
          <p:cNvSpPr/>
          <p:nvPr/>
        </p:nvSpPr>
        <p:spPr>
          <a:xfrm>
            <a:off x="3075824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00973" y="3717032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 smtClean="0"/>
              <a:t>Revision</a:t>
            </a:r>
            <a:endParaRPr lang="zh-CN" alt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64666" y="1124744"/>
            <a:ext cx="1794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dirty="0" smtClean="0"/>
              <a:t>Unit 2</a:t>
            </a:r>
            <a:endParaRPr lang="zh-CN" alt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WordArt 7"/>
          <p:cNvSpPr>
            <a:spLocks noChangeArrowheads="1" noChangeShapeType="1" noTextEdit="1"/>
          </p:cNvSpPr>
          <p:nvPr/>
        </p:nvSpPr>
        <p:spPr bwMode="auto">
          <a:xfrm rot="-148541">
            <a:off x="323850" y="333375"/>
            <a:ext cx="1825625" cy="6238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任务二</a:t>
            </a:r>
          </a:p>
        </p:txBody>
      </p:sp>
      <p:sp>
        <p:nvSpPr>
          <p:cNvPr id="24580" name="矩形 266243"/>
          <p:cNvSpPr>
            <a:spLocks noChangeArrowheads="1" noChangeShapeType="1" noTextEdit="1"/>
          </p:cNvSpPr>
          <p:nvPr/>
        </p:nvSpPr>
        <p:spPr bwMode="auto">
          <a:xfrm>
            <a:off x="1835150" y="1412875"/>
            <a:ext cx="5327650" cy="23764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0463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Useful phrases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8"/>
          <p:cNvSpPr txBox="1">
            <a:spLocks noChangeArrowheads="1"/>
          </p:cNvSpPr>
          <p:nvPr/>
        </p:nvSpPr>
        <p:spPr bwMode="auto">
          <a:xfrm>
            <a:off x="304800" y="304800"/>
            <a:ext cx="3168650" cy="6413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CC0099"/>
                </a:solidFill>
                <a:ea typeface="华文行楷" panose="02010800040101010101" pitchFamily="2" charset="-122"/>
              </a:rPr>
              <a:t>翻译下列词组</a:t>
            </a:r>
          </a:p>
        </p:txBody>
      </p:sp>
      <p:sp>
        <p:nvSpPr>
          <p:cNvPr id="25603" name="Rectangle 9"/>
          <p:cNvSpPr>
            <a:spLocks noChangeArrowheads="1"/>
          </p:cNvSpPr>
          <p:nvPr/>
        </p:nvSpPr>
        <p:spPr bwMode="auto">
          <a:xfrm>
            <a:off x="304800" y="1093788"/>
            <a:ext cx="8569325" cy="49815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rgbClr val="660033"/>
                </a:solidFill>
              </a:rPr>
              <a:t>对</a:t>
            </a:r>
            <a:r>
              <a:rPr lang="en-US" altLang="zh-CN" sz="2800" b="1" dirty="0">
                <a:solidFill>
                  <a:srgbClr val="660033"/>
                </a:solidFill>
              </a:rPr>
              <a:t>……</a:t>
            </a:r>
            <a:r>
              <a:rPr lang="zh-CN" altLang="en-US" sz="2800" b="1" dirty="0">
                <a:solidFill>
                  <a:srgbClr val="660033"/>
                </a:solidFill>
              </a:rPr>
              <a:t>有好处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rgbClr val="660033"/>
                </a:solidFill>
              </a:rPr>
              <a:t>使某人想起某事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rgbClr val="660033"/>
                </a:solidFill>
              </a:rPr>
              <a:t>感到有压力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rgbClr val="660033"/>
                </a:solidFill>
              </a:rPr>
              <a:t>宁愿做</a:t>
            </a:r>
            <a:r>
              <a:rPr lang="en-US" altLang="zh-CN" sz="2800" b="1" dirty="0">
                <a:solidFill>
                  <a:srgbClr val="660033"/>
                </a:solidFill>
              </a:rPr>
              <a:t>……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rgbClr val="660033"/>
                </a:solidFill>
              </a:rPr>
              <a:t>穿在某人身上好看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rgbClr val="660033"/>
                </a:solidFill>
              </a:rPr>
              <a:t>做决定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660033"/>
                </a:solidFill>
              </a:rPr>
              <a:t>7.</a:t>
            </a:r>
            <a:r>
              <a:rPr lang="zh-CN" altLang="en-US" sz="2800" b="1" dirty="0">
                <a:solidFill>
                  <a:srgbClr val="660033"/>
                </a:solidFill>
              </a:rPr>
              <a:t>给你一种快乐和满足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en-US" sz="2800" b="1" dirty="0">
              <a:solidFill>
                <a:srgbClr val="660033"/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660033"/>
                </a:solidFill>
              </a:rPr>
              <a:t>8.</a:t>
            </a:r>
            <a:r>
              <a:rPr lang="en-US" altLang="zh-CN" sz="2800" b="1" dirty="0">
                <a:solidFill>
                  <a:srgbClr val="000066"/>
                </a:solidFill>
              </a:rPr>
              <a:t> </a:t>
            </a:r>
            <a:r>
              <a:rPr lang="zh-CN" altLang="en-US" sz="2800" b="1" dirty="0">
                <a:solidFill>
                  <a:srgbClr val="660033"/>
                </a:solidFill>
              </a:rPr>
              <a:t>苍白皮肤的人们</a:t>
            </a:r>
          </a:p>
          <a:p>
            <a:pPr marL="342900" indent="-342900" algn="ctr"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66"/>
                </a:solidFill>
              </a:rPr>
              <a:t>  </a:t>
            </a:r>
          </a:p>
        </p:txBody>
      </p: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3717925" y="1628775"/>
            <a:ext cx="4383088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7A77"/>
                </a:solidFill>
                <a:latin typeface="Times New Roman" panose="02020603050405020304" pitchFamily="18" charset="0"/>
              </a:rPr>
              <a:t>remind sb. of sth.  </a:t>
            </a:r>
            <a:endParaRPr lang="en-US" altLang="zh-CN" dirty="0"/>
          </a:p>
        </p:txBody>
      </p:sp>
      <p:sp>
        <p:nvSpPr>
          <p:cNvPr id="25605" name="Text Box 11"/>
          <p:cNvSpPr txBox="1">
            <a:spLocks noChangeArrowheads="1"/>
          </p:cNvSpPr>
          <p:nvPr/>
        </p:nvSpPr>
        <p:spPr bwMode="auto">
          <a:xfrm>
            <a:off x="3706813" y="1125538"/>
            <a:ext cx="5329237" cy="5794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7A77"/>
                </a:solidFill>
                <a:latin typeface="Times New Roman" panose="02020603050405020304" pitchFamily="18" charset="0"/>
              </a:rPr>
              <a:t>be good for</a:t>
            </a:r>
            <a:endParaRPr lang="en-US" altLang="zh-CN" dirty="0"/>
          </a:p>
        </p:txBody>
      </p:sp>
      <p:sp>
        <p:nvSpPr>
          <p:cNvPr id="25606" name="Text Box 12"/>
          <p:cNvSpPr txBox="1">
            <a:spLocks noChangeArrowheads="1"/>
          </p:cNvSpPr>
          <p:nvPr/>
        </p:nvSpPr>
        <p:spPr bwMode="auto">
          <a:xfrm>
            <a:off x="3781425" y="2133600"/>
            <a:ext cx="5903913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7A77"/>
                </a:solidFill>
                <a:latin typeface="Times New Roman" panose="02020603050405020304" pitchFamily="18" charset="0"/>
              </a:rPr>
              <a:t>feel stressed </a:t>
            </a:r>
            <a:endParaRPr lang="en-US" altLang="zh-CN" dirty="0"/>
          </a:p>
        </p:txBody>
      </p:sp>
      <p:sp>
        <p:nvSpPr>
          <p:cNvPr id="25607" name="Text Box 14"/>
          <p:cNvSpPr txBox="1">
            <a:spLocks noChangeArrowheads="1"/>
          </p:cNvSpPr>
          <p:nvPr/>
        </p:nvSpPr>
        <p:spPr bwMode="auto">
          <a:xfrm>
            <a:off x="2592388" y="2636838"/>
            <a:ext cx="6732587" cy="5794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7A77"/>
                </a:solidFill>
              </a:rPr>
              <a:t>prefer to do sth./ would rather do sth.</a:t>
            </a:r>
          </a:p>
        </p:txBody>
      </p:sp>
      <p:sp>
        <p:nvSpPr>
          <p:cNvPr id="25608" name="Text Box 15"/>
          <p:cNvSpPr txBox="1">
            <a:spLocks noChangeArrowheads="1"/>
          </p:cNvSpPr>
          <p:nvPr/>
        </p:nvSpPr>
        <p:spPr bwMode="auto">
          <a:xfrm>
            <a:off x="3787775" y="3213100"/>
            <a:ext cx="51054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7A77"/>
                </a:solidFill>
                <a:latin typeface="Times New Roman" panose="02020603050405020304" pitchFamily="18" charset="0"/>
              </a:rPr>
              <a:t>look good on sb.</a:t>
            </a:r>
            <a:endParaRPr lang="en-US" altLang="zh-CN" dirty="0"/>
          </a:p>
        </p:txBody>
      </p:sp>
      <p:sp>
        <p:nvSpPr>
          <p:cNvPr id="25609" name="Text Box 16"/>
          <p:cNvSpPr txBox="1">
            <a:spLocks noChangeArrowheads="1"/>
          </p:cNvSpPr>
          <p:nvPr/>
        </p:nvSpPr>
        <p:spPr bwMode="auto">
          <a:xfrm>
            <a:off x="3779838" y="3716338"/>
            <a:ext cx="5387975" cy="5794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7A77"/>
                </a:solidFill>
                <a:latin typeface="Times New Roman" panose="02020603050405020304" pitchFamily="18" charset="0"/>
              </a:rPr>
              <a:t>make a decision</a:t>
            </a:r>
            <a:endParaRPr lang="en-US" altLang="zh-CN" dirty="0"/>
          </a:p>
        </p:txBody>
      </p:sp>
      <p:sp>
        <p:nvSpPr>
          <p:cNvPr id="25610" name="Text Box 25"/>
          <p:cNvSpPr txBox="1">
            <a:spLocks noChangeArrowheads="1"/>
          </p:cNvSpPr>
          <p:nvPr/>
        </p:nvSpPr>
        <p:spPr bwMode="auto">
          <a:xfrm>
            <a:off x="3851275" y="4221163"/>
            <a:ext cx="5041900" cy="1066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7A77"/>
                </a:solidFill>
              </a:rPr>
              <a:t>give you a happy and satisfied feeling</a:t>
            </a:r>
          </a:p>
        </p:txBody>
      </p:sp>
      <p:sp>
        <p:nvSpPr>
          <p:cNvPr id="25611" name="Text Box 26"/>
          <p:cNvSpPr txBox="1">
            <a:spLocks noChangeArrowheads="1"/>
          </p:cNvSpPr>
          <p:nvPr/>
        </p:nvSpPr>
        <p:spPr bwMode="auto">
          <a:xfrm>
            <a:off x="3849688" y="5229225"/>
            <a:ext cx="3962400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7A77"/>
                </a:solidFill>
                <a:latin typeface="Times New Roman" panose="02020603050405020304" pitchFamily="18" charset="0"/>
              </a:rPr>
              <a:t>people with pale skin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  <p:bldP spid="25607" grpId="0"/>
      <p:bldP spid="25608" grpId="0"/>
      <p:bldP spid="25609" grpId="0"/>
      <p:bldP spid="25610" grpId="0"/>
      <p:bldP spid="256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23850" y="261938"/>
            <a:ext cx="3867150" cy="56483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660033"/>
                </a:solidFill>
              </a:rPr>
              <a:t>9.</a:t>
            </a:r>
            <a:r>
              <a:rPr lang="zh-CN" altLang="en-US" sz="2800" b="1">
                <a:solidFill>
                  <a:srgbClr val="660033"/>
                </a:solidFill>
              </a:rPr>
              <a:t>使</a:t>
            </a:r>
            <a:r>
              <a:rPr lang="en-US" altLang="zh-CN" sz="2800" b="1">
                <a:solidFill>
                  <a:srgbClr val="660033"/>
                </a:solidFill>
              </a:rPr>
              <a:t>……</a:t>
            </a:r>
            <a:r>
              <a:rPr lang="zh-CN" altLang="en-US" sz="2800" b="1">
                <a:solidFill>
                  <a:srgbClr val="660033"/>
                </a:solidFill>
              </a:rPr>
              <a:t>高兴起来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660033"/>
                </a:solidFill>
              </a:rPr>
              <a:t>10.</a:t>
            </a:r>
            <a:r>
              <a:rPr lang="zh-CN" altLang="en-US" sz="2800" b="1">
                <a:solidFill>
                  <a:srgbClr val="660033"/>
                </a:solidFill>
              </a:rPr>
              <a:t>采取行动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660033"/>
                </a:solidFill>
              </a:rPr>
              <a:t>11.</a:t>
            </a:r>
            <a:r>
              <a:rPr lang="zh-CN" altLang="en-US" sz="2800" b="1">
                <a:solidFill>
                  <a:srgbClr val="660033"/>
                </a:solidFill>
              </a:rPr>
              <a:t>影响我们的情绪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660033"/>
                </a:solidFill>
              </a:rPr>
              <a:t>12.</a:t>
            </a:r>
            <a:r>
              <a:rPr lang="zh-CN" altLang="en-US" sz="2800" b="1">
                <a:solidFill>
                  <a:srgbClr val="660033"/>
                </a:solidFill>
              </a:rPr>
              <a:t>为考试而学习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660033"/>
                </a:solidFill>
              </a:rPr>
              <a:t>13.</a:t>
            </a:r>
            <a:r>
              <a:rPr lang="zh-CN" altLang="en-US" sz="2800" b="1">
                <a:solidFill>
                  <a:srgbClr val="660033"/>
                </a:solidFill>
              </a:rPr>
              <a:t>给我一些建议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660033"/>
                </a:solidFill>
              </a:rPr>
              <a:t>14.</a:t>
            </a:r>
            <a:r>
              <a:rPr lang="zh-CN" altLang="en-US" sz="2800" b="1">
                <a:solidFill>
                  <a:srgbClr val="660033"/>
                </a:solidFill>
              </a:rPr>
              <a:t>给你带来成功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660033"/>
                </a:solidFill>
              </a:rPr>
              <a:t>15.</a:t>
            </a:r>
            <a:r>
              <a:rPr lang="zh-CN" altLang="en-US" sz="2800" b="1">
                <a:solidFill>
                  <a:srgbClr val="660033"/>
                </a:solidFill>
              </a:rPr>
              <a:t>在试衣间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660033"/>
                </a:solidFill>
              </a:rPr>
              <a:t>16.</a:t>
            </a:r>
            <a:r>
              <a:rPr lang="zh-CN" altLang="en-US" sz="2800" b="1">
                <a:solidFill>
                  <a:srgbClr val="660033"/>
                </a:solidFill>
              </a:rPr>
              <a:t>影响健康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660033"/>
                </a:solidFill>
              </a:rPr>
              <a:t>17.</a:t>
            </a:r>
            <a:r>
              <a:rPr lang="zh-CN" altLang="en-US" sz="2800" b="1">
                <a:solidFill>
                  <a:srgbClr val="660033"/>
                </a:solidFill>
              </a:rPr>
              <a:t>取回你的钱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660033"/>
                </a:solidFill>
              </a:rPr>
              <a:t>18.</a:t>
            </a:r>
            <a:r>
              <a:rPr lang="zh-CN" altLang="en-US" sz="2800" b="1">
                <a:solidFill>
                  <a:srgbClr val="660033"/>
                </a:solidFill>
              </a:rPr>
              <a:t>心情不好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3810000" y="258763"/>
            <a:ext cx="3657600" cy="5794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7A77"/>
                </a:solidFill>
                <a:latin typeface="Times New Roman" panose="02020603050405020304" pitchFamily="18" charset="0"/>
              </a:rPr>
              <a:t>cheer sb. up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3851275" y="904875"/>
            <a:ext cx="4391025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7A77"/>
                </a:solidFill>
                <a:latin typeface="Times New Roman" panose="02020603050405020304" pitchFamily="18" charset="0"/>
              </a:rPr>
              <a:t>take action</a:t>
            </a:r>
            <a:endParaRPr lang="en-US" altLang="zh-CN"/>
          </a:p>
        </p:txBody>
      </p:sp>
      <p:sp>
        <p:nvSpPr>
          <p:cNvPr id="26629" name="Text Box 10"/>
          <p:cNvSpPr txBox="1">
            <a:spLocks noChangeArrowheads="1"/>
          </p:cNvSpPr>
          <p:nvPr/>
        </p:nvSpPr>
        <p:spPr bwMode="auto">
          <a:xfrm>
            <a:off x="3846513" y="1447800"/>
            <a:ext cx="4535487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7A77"/>
                </a:solidFill>
              </a:rPr>
              <a:t>affect our moods</a:t>
            </a:r>
          </a:p>
        </p:txBody>
      </p:sp>
      <p:sp>
        <p:nvSpPr>
          <p:cNvPr id="26630" name="Text Box 11"/>
          <p:cNvSpPr txBox="1">
            <a:spLocks noChangeArrowheads="1"/>
          </p:cNvSpPr>
          <p:nvPr/>
        </p:nvSpPr>
        <p:spPr bwMode="auto">
          <a:xfrm>
            <a:off x="3821113" y="1981200"/>
            <a:ext cx="4713287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7A77"/>
                </a:solidFill>
                <a:latin typeface="Times New Roman" panose="02020603050405020304" pitchFamily="18" charset="0"/>
              </a:rPr>
              <a:t>study for exams</a:t>
            </a:r>
            <a:endParaRPr lang="en-US" altLang="zh-CN"/>
          </a:p>
        </p:txBody>
      </p:sp>
      <p:sp>
        <p:nvSpPr>
          <p:cNvPr id="26631" name="Text Box 12"/>
          <p:cNvSpPr txBox="1">
            <a:spLocks noChangeArrowheads="1"/>
          </p:cNvSpPr>
          <p:nvPr/>
        </p:nvSpPr>
        <p:spPr bwMode="auto">
          <a:xfrm>
            <a:off x="3810000" y="2544763"/>
            <a:ext cx="5334000" cy="5794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7A77"/>
                </a:solidFill>
                <a:latin typeface="Times New Roman" panose="02020603050405020304" pitchFamily="18" charset="0"/>
              </a:rPr>
              <a:t>give me some advice</a:t>
            </a:r>
            <a:endParaRPr lang="en-US" altLang="zh-CN"/>
          </a:p>
        </p:txBody>
      </p:sp>
      <p:sp>
        <p:nvSpPr>
          <p:cNvPr id="26632" name="Text Box 13"/>
          <p:cNvSpPr txBox="1">
            <a:spLocks noChangeArrowheads="1"/>
          </p:cNvSpPr>
          <p:nvPr/>
        </p:nvSpPr>
        <p:spPr bwMode="auto">
          <a:xfrm>
            <a:off x="3821113" y="3048000"/>
            <a:ext cx="4408487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7A77"/>
                </a:solidFill>
                <a:latin typeface="Times New Roman" panose="02020603050405020304" pitchFamily="18" charset="0"/>
              </a:rPr>
              <a:t>bring you success</a:t>
            </a:r>
            <a:endParaRPr lang="en-US" altLang="zh-CN"/>
          </a:p>
        </p:txBody>
      </p:sp>
      <p:sp>
        <p:nvSpPr>
          <p:cNvPr id="26633" name="Text Box 14"/>
          <p:cNvSpPr txBox="1">
            <a:spLocks noChangeArrowheads="1"/>
          </p:cNvSpPr>
          <p:nvPr/>
        </p:nvSpPr>
        <p:spPr bwMode="auto">
          <a:xfrm>
            <a:off x="3810000" y="3657600"/>
            <a:ext cx="4608513" cy="5794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7A77"/>
                </a:solidFill>
                <a:latin typeface="Times New Roman" panose="02020603050405020304" pitchFamily="18" charset="0"/>
              </a:rPr>
              <a:t>in the fitting room</a:t>
            </a:r>
            <a:endParaRPr lang="en-US" altLang="zh-CN"/>
          </a:p>
        </p:txBody>
      </p:sp>
      <p:sp>
        <p:nvSpPr>
          <p:cNvPr id="26634" name="Text Box 15"/>
          <p:cNvSpPr txBox="1">
            <a:spLocks noChangeArrowheads="1"/>
          </p:cNvSpPr>
          <p:nvPr/>
        </p:nvSpPr>
        <p:spPr bwMode="auto">
          <a:xfrm>
            <a:off x="3779838" y="4217988"/>
            <a:ext cx="3455987" cy="5794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7A77"/>
                </a:solidFill>
                <a:latin typeface="Times New Roman" panose="02020603050405020304" pitchFamily="18" charset="0"/>
              </a:rPr>
              <a:t>affect the health</a:t>
            </a:r>
            <a:endParaRPr lang="en-US" altLang="zh-CN"/>
          </a:p>
        </p:txBody>
      </p:sp>
      <p:sp>
        <p:nvSpPr>
          <p:cNvPr id="26635" name="Text Box 16"/>
          <p:cNvSpPr txBox="1">
            <a:spLocks noChangeArrowheads="1"/>
          </p:cNvSpPr>
          <p:nvPr/>
        </p:nvSpPr>
        <p:spPr bwMode="auto">
          <a:xfrm>
            <a:off x="3779838" y="4940300"/>
            <a:ext cx="4464050" cy="4333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7A77"/>
                </a:solidFill>
              </a:rPr>
              <a:t>get your money back </a:t>
            </a:r>
          </a:p>
        </p:txBody>
      </p:sp>
      <p:sp>
        <p:nvSpPr>
          <p:cNvPr id="26636" name="Text Box 16"/>
          <p:cNvSpPr txBox="1">
            <a:spLocks noChangeArrowheads="1"/>
          </p:cNvSpPr>
          <p:nvPr/>
        </p:nvSpPr>
        <p:spPr bwMode="auto">
          <a:xfrm>
            <a:off x="3779838" y="5373688"/>
            <a:ext cx="4608512" cy="482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7A77"/>
                </a:solidFill>
                <a:latin typeface="Times New Roman" panose="02020603050405020304" pitchFamily="18" charset="0"/>
              </a:rPr>
              <a:t>be in a bad mood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629" grpId="0"/>
      <p:bldP spid="26630" grpId="0"/>
      <p:bldP spid="26631" grpId="0"/>
      <p:bldP spid="26632" grpId="0"/>
      <p:bldP spid="26633" grpId="0"/>
      <p:bldP spid="26634" grpId="0"/>
      <p:bldP spid="26635" grpId="0"/>
      <p:bldP spid="266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5175"/>
            <a:ext cx="9144000" cy="6159500"/>
          </a:xfrm>
          <a:noFill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dirty="0" err="1" smtClean="0">
                <a:solidFill>
                  <a:srgbClr val="0000FF"/>
                </a:solidFill>
              </a:rPr>
              <a:t>Colours</a:t>
            </a:r>
            <a:r>
              <a:rPr lang="en-US" altLang="zh-CN" b="1" dirty="0" smtClean="0">
                <a:solidFill>
                  <a:srgbClr val="0000FF"/>
                </a:solidFill>
              </a:rPr>
              <a:t> and moods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0066"/>
                </a:solidFill>
              </a:rPr>
              <a:t>      We have learnt something interesting about </a:t>
            </a:r>
            <a:r>
              <a:rPr lang="en-US" altLang="zh-CN" sz="2000" b="1" dirty="0" err="1" smtClean="0">
                <a:solidFill>
                  <a:srgbClr val="000066"/>
                </a:solidFill>
              </a:rPr>
              <a:t>colours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. 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0066"/>
                </a:solidFill>
              </a:rPr>
              <a:t>      </a:t>
            </a:r>
            <a:r>
              <a:rPr lang="en-US" altLang="zh-CN" sz="2000" b="1" dirty="0" err="1" smtClean="0">
                <a:solidFill>
                  <a:srgbClr val="000066"/>
                </a:solidFill>
              </a:rPr>
              <a:t>Colours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 can</a:t>
            </a:r>
            <a:r>
              <a:rPr lang="en-US" altLang="zh-CN" sz="2800" b="1" u="sng" dirty="0" smtClean="0">
                <a:solidFill>
                  <a:srgbClr val="0000FF"/>
                </a:solidFill>
              </a:rPr>
              <a:t>                   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 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(</a:t>
            </a:r>
            <a:r>
              <a:rPr lang="zh-CN" altLang="en-US" sz="2000" b="1" dirty="0" smtClean="0">
                <a:solidFill>
                  <a:srgbClr val="000066"/>
                </a:solidFill>
              </a:rPr>
              <a:t>影响我们的情绪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). </a:t>
            </a:r>
            <a:r>
              <a:rPr lang="en-US" altLang="zh-CN" sz="2000" b="1" dirty="0" err="1" smtClean="0">
                <a:solidFill>
                  <a:srgbClr val="000066"/>
                </a:solidFill>
              </a:rPr>
              <a:t>Colours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 can</a:t>
            </a:r>
            <a:r>
              <a:rPr lang="en-US" altLang="zh-CN" sz="2000" b="1" u="sng" dirty="0" smtClean="0">
                <a:solidFill>
                  <a:srgbClr val="000066"/>
                </a:solidFill>
              </a:rPr>
              <a:t>  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  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000" b="1" u="sng" dirty="0" smtClean="0">
                <a:solidFill>
                  <a:srgbClr val="000066"/>
                </a:solidFill>
              </a:rPr>
              <a:t>                             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    (</a:t>
            </a:r>
            <a:r>
              <a:rPr lang="zh-CN" altLang="en-US" sz="2000" b="1" dirty="0" smtClean="0">
                <a:solidFill>
                  <a:srgbClr val="000066"/>
                </a:solidFill>
              </a:rPr>
              <a:t>改变我们的情绪）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and make us feel happy or sad,            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0066"/>
                </a:solidFill>
              </a:rPr>
              <a:t>energetic and sleepy.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0066"/>
                </a:solidFill>
              </a:rPr>
              <a:t>      Blue is one of calm </a:t>
            </a:r>
            <a:r>
              <a:rPr lang="en-US" altLang="zh-CN" sz="2000" b="1" dirty="0" err="1" smtClean="0">
                <a:solidFill>
                  <a:srgbClr val="000066"/>
                </a:solidFill>
              </a:rPr>
              <a:t>colours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. Wearing blue clothes or sleeping in a blue     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0066"/>
                </a:solidFill>
              </a:rPr>
              <a:t>room</a:t>
            </a:r>
            <a:r>
              <a:rPr lang="en-US" altLang="zh-CN" sz="2000" b="1" u="sng" dirty="0" smtClean="0">
                <a:solidFill>
                  <a:srgbClr val="000066"/>
                </a:solidFill>
              </a:rPr>
              <a:t>                            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(</a:t>
            </a:r>
            <a:r>
              <a:rPr lang="zh-CN" altLang="en-US" sz="2000" b="1" dirty="0" smtClean="0">
                <a:solidFill>
                  <a:srgbClr val="000066"/>
                </a:solidFill>
              </a:rPr>
              <a:t>对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……</a:t>
            </a:r>
            <a:r>
              <a:rPr lang="zh-CN" altLang="en-US" sz="2000" b="1" dirty="0" smtClean="0">
                <a:solidFill>
                  <a:srgbClr val="000066"/>
                </a:solidFill>
              </a:rPr>
              <a:t>有好处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)our mind and </a:t>
            </a:r>
            <a:r>
              <a:rPr lang="en-US" altLang="zh-CN" sz="2000" b="1" dirty="0" err="1" smtClean="0">
                <a:solidFill>
                  <a:srgbClr val="000066"/>
                </a:solidFill>
              </a:rPr>
              <a:t>body.White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 is             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0066"/>
                </a:solidFill>
              </a:rPr>
              <a:t>another one. We should wear white if we  </a:t>
            </a:r>
            <a:r>
              <a:rPr lang="en-US" altLang="zh-CN" sz="2000" b="1" u="sng" dirty="0" smtClean="0">
                <a:solidFill>
                  <a:srgbClr val="000066"/>
                </a:solidFill>
              </a:rPr>
              <a:t>                         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(</a:t>
            </a:r>
            <a:r>
              <a:rPr lang="zh-CN" altLang="en-US" sz="2000" b="1" dirty="0" smtClean="0">
                <a:solidFill>
                  <a:srgbClr val="000066"/>
                </a:solidFill>
              </a:rPr>
              <a:t>感到焦虑不安的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).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0066"/>
                </a:solidFill>
              </a:rPr>
              <a:t>      Orange and yellow are warm </a:t>
            </a:r>
            <a:r>
              <a:rPr lang="en-US" altLang="zh-CN" sz="2000" b="1" dirty="0" err="1" smtClean="0">
                <a:solidFill>
                  <a:srgbClr val="000066"/>
                </a:solidFill>
              </a:rPr>
              <a:t>colours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. These </a:t>
            </a:r>
            <a:r>
              <a:rPr lang="en-US" altLang="zh-CN" sz="2000" b="1" dirty="0" err="1" smtClean="0">
                <a:solidFill>
                  <a:srgbClr val="000066"/>
                </a:solidFill>
              </a:rPr>
              <a:t>colours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 can give us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000" b="1" u="sng" dirty="0" smtClean="0">
                <a:solidFill>
                  <a:srgbClr val="000066"/>
                </a:solidFill>
              </a:rPr>
              <a:t>                                                                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(</a:t>
            </a:r>
            <a:r>
              <a:rPr lang="zh-CN" altLang="en-US" sz="2000" b="1" dirty="0" smtClean="0">
                <a:solidFill>
                  <a:srgbClr val="000066"/>
                </a:solidFill>
              </a:rPr>
              <a:t>给我们一种快乐和满足的感觉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). 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0066"/>
                </a:solidFill>
              </a:rPr>
              <a:t>People</a:t>
            </a:r>
            <a:r>
              <a:rPr lang="en-US" altLang="zh-CN" sz="2000" b="1" u="sng" dirty="0" smtClean="0">
                <a:solidFill>
                  <a:srgbClr val="000066"/>
                </a:solidFill>
              </a:rPr>
              <a:t>                       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    (</a:t>
            </a:r>
            <a:r>
              <a:rPr lang="zh-CN" altLang="en-US" sz="2000" b="1" dirty="0" smtClean="0">
                <a:solidFill>
                  <a:srgbClr val="000066"/>
                </a:solidFill>
              </a:rPr>
              <a:t>更喜欢使用）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warm </a:t>
            </a:r>
            <a:r>
              <a:rPr lang="en-US" altLang="zh-CN" sz="2000" b="1" dirty="0" err="1" smtClean="0">
                <a:solidFill>
                  <a:srgbClr val="000066"/>
                </a:solidFill>
              </a:rPr>
              <a:t>colours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 in their homes. Orange 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0066"/>
                </a:solidFill>
              </a:rPr>
              <a:t>can</a:t>
            </a:r>
            <a:r>
              <a:rPr lang="en-US" altLang="zh-CN" sz="2000" b="1" u="sng" dirty="0" smtClean="0">
                <a:solidFill>
                  <a:srgbClr val="000066"/>
                </a:solidFill>
              </a:rPr>
              <a:t>                               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 (</a:t>
            </a:r>
            <a:r>
              <a:rPr lang="zh-CN" altLang="en-US" sz="2000" b="1" dirty="0" smtClean="0">
                <a:solidFill>
                  <a:srgbClr val="000066"/>
                </a:solidFill>
              </a:rPr>
              <a:t>带给我们成功）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and </a:t>
            </a:r>
            <a:r>
              <a:rPr lang="en-US" altLang="zh-CN" sz="2000" b="1" u="sng" dirty="0" smtClean="0">
                <a:solidFill>
                  <a:srgbClr val="000066"/>
                </a:solidFill>
              </a:rPr>
              <a:t>                          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(</a:t>
            </a:r>
            <a:r>
              <a:rPr lang="zh-CN" altLang="en-US" sz="2000" b="1" dirty="0" smtClean="0">
                <a:solidFill>
                  <a:srgbClr val="000066"/>
                </a:solidFill>
              </a:rPr>
              <a:t>使我们高兴起来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).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0066"/>
                </a:solidFill>
              </a:rPr>
              <a:t>Yellow is </a:t>
            </a:r>
            <a:r>
              <a:rPr lang="en-US" altLang="zh-CN" sz="2000" b="1" u="sng" dirty="0" smtClean="0">
                <a:solidFill>
                  <a:srgbClr val="000066"/>
                </a:solidFill>
              </a:rPr>
              <a:t>                                   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(</a:t>
            </a:r>
            <a:r>
              <a:rPr lang="zh-CN" altLang="en-US" sz="2000" b="1" dirty="0" smtClean="0">
                <a:solidFill>
                  <a:srgbClr val="000066"/>
                </a:solidFill>
              </a:rPr>
              <a:t>太阳的颜色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),so it can</a:t>
            </a:r>
            <a:r>
              <a:rPr lang="en-US" altLang="zh-CN" sz="2000" b="1" u="sng" dirty="0" smtClean="0">
                <a:solidFill>
                  <a:srgbClr val="000066"/>
                </a:solidFill>
              </a:rPr>
              <a:t>                                  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 (</a:t>
            </a:r>
            <a:r>
              <a:rPr lang="zh-CN" altLang="en-US" sz="2000" b="1" dirty="0" smtClean="0">
                <a:solidFill>
                  <a:srgbClr val="000066"/>
                </a:solidFill>
              </a:rPr>
              <a:t>使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2000" b="1" dirty="0" smtClean="0">
                <a:solidFill>
                  <a:srgbClr val="000066"/>
                </a:solidFill>
              </a:rPr>
              <a:t>我们想起）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a warm, sunny day. Some people prefer this </a:t>
            </a:r>
            <a:r>
              <a:rPr lang="en-US" altLang="zh-CN" sz="2000" b="1" dirty="0" err="1" smtClean="0">
                <a:solidFill>
                  <a:srgbClr val="000066"/>
                </a:solidFill>
              </a:rPr>
              <a:t>colour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 when they</a:t>
            </a:r>
            <a:r>
              <a:rPr lang="en-US" altLang="zh-CN" sz="2000" b="1" u="sng" dirty="0" smtClean="0">
                <a:solidFill>
                  <a:srgbClr val="000066"/>
                </a:solidFill>
              </a:rPr>
              <a:t>                           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000" b="1" dirty="0" smtClean="0">
                <a:solidFill>
                  <a:srgbClr val="000066"/>
                </a:solidFill>
              </a:rPr>
              <a:t> </a:t>
            </a:r>
            <a:r>
              <a:rPr lang="en-US" altLang="zh-CN" sz="2000" b="1" u="sng" dirty="0" smtClean="0">
                <a:solidFill>
                  <a:srgbClr val="000066"/>
                </a:solidFill>
              </a:rPr>
              <a:t>                              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(</a:t>
            </a:r>
            <a:r>
              <a:rPr lang="zh-CN" altLang="en-US" sz="2000" b="1" dirty="0" smtClean="0">
                <a:solidFill>
                  <a:srgbClr val="000066"/>
                </a:solidFill>
              </a:rPr>
              <a:t>为考试而学习</a:t>
            </a:r>
            <a:r>
              <a:rPr lang="en-US" altLang="zh-CN" sz="2000" b="1" dirty="0" smtClean="0">
                <a:solidFill>
                  <a:srgbClr val="000066"/>
                </a:solidFill>
              </a:rPr>
              <a:t>).</a:t>
            </a:r>
          </a:p>
          <a:p>
            <a:pPr algn="just" fontAlgn="ctr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zh-CN" sz="2800" b="1" dirty="0" smtClean="0">
              <a:solidFill>
                <a:srgbClr val="0000FF"/>
              </a:solidFill>
            </a:endParaRPr>
          </a:p>
          <a:p>
            <a:pPr algn="just">
              <a:lnSpc>
                <a:spcPct val="90000"/>
              </a:lnSpc>
              <a:buFont typeface="Arial" panose="020B0604020202020204" pitchFamily="34" charset="0"/>
              <a:buNone/>
            </a:pPr>
            <a:endParaRPr lang="zh-CN" altLang="en-US" sz="2000" b="1" dirty="0" smtClean="0">
              <a:solidFill>
                <a:srgbClr val="0000FF"/>
              </a:solidFill>
            </a:endParaRP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4643438" y="260350"/>
            <a:ext cx="4105275" cy="792163"/>
          </a:xfrm>
          <a:prstGeom prst="ribbon">
            <a:avLst>
              <a:gd name="adj1" fmla="val 125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表达与运用</a:t>
            </a:r>
          </a:p>
        </p:txBody>
      </p:sp>
      <p:sp>
        <p:nvSpPr>
          <p:cNvPr id="27652" name="Text Box 12"/>
          <p:cNvSpPr txBox="1">
            <a:spLocks noChangeArrowheads="1"/>
          </p:cNvSpPr>
          <p:nvPr/>
        </p:nvSpPr>
        <p:spPr bwMode="auto">
          <a:xfrm>
            <a:off x="1979613" y="1663700"/>
            <a:ext cx="3097212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</a:rPr>
              <a:t>affect our moods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-36513" y="1989138"/>
            <a:ext cx="3097213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</a:rPr>
              <a:t>change our moods</a:t>
            </a:r>
          </a:p>
        </p:txBody>
      </p:sp>
      <p:sp>
        <p:nvSpPr>
          <p:cNvPr id="27654" name="Text Box 12"/>
          <p:cNvSpPr txBox="1">
            <a:spLocks noChangeArrowheads="1"/>
          </p:cNvSpPr>
          <p:nvPr/>
        </p:nvSpPr>
        <p:spPr bwMode="auto">
          <a:xfrm>
            <a:off x="827088" y="2997200"/>
            <a:ext cx="3097212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hlink"/>
                </a:solidFill>
              </a:rPr>
              <a:t> </a:t>
            </a:r>
            <a:r>
              <a:rPr lang="en-US" altLang="zh-CN" sz="2000" b="1">
                <a:solidFill>
                  <a:srgbClr val="FF0000"/>
                </a:solidFill>
              </a:rPr>
              <a:t>is good for</a:t>
            </a:r>
          </a:p>
        </p:txBody>
      </p:sp>
      <p:sp>
        <p:nvSpPr>
          <p:cNvPr id="27655" name="Text Box 12"/>
          <p:cNvSpPr txBox="1">
            <a:spLocks noChangeArrowheads="1"/>
          </p:cNvSpPr>
          <p:nvPr/>
        </p:nvSpPr>
        <p:spPr bwMode="auto">
          <a:xfrm>
            <a:off x="4500563" y="3357563"/>
            <a:ext cx="3097212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hlink"/>
                </a:solidFill>
              </a:rPr>
              <a:t>        </a:t>
            </a:r>
            <a:r>
              <a:rPr lang="en-US" altLang="zh-CN" sz="2000" b="1">
                <a:solidFill>
                  <a:srgbClr val="FF0000"/>
                </a:solidFill>
              </a:rPr>
              <a:t>feel stressed</a:t>
            </a:r>
          </a:p>
        </p:txBody>
      </p:sp>
      <p:sp>
        <p:nvSpPr>
          <p:cNvPr id="27656" name="Text Box 12"/>
          <p:cNvSpPr txBox="1">
            <a:spLocks noChangeArrowheads="1"/>
          </p:cNvSpPr>
          <p:nvPr/>
        </p:nvSpPr>
        <p:spPr bwMode="auto">
          <a:xfrm>
            <a:off x="431800" y="4005263"/>
            <a:ext cx="3779838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</a:rPr>
              <a:t>a happy and satisfied feeling</a:t>
            </a:r>
          </a:p>
        </p:txBody>
      </p:sp>
      <p:sp>
        <p:nvSpPr>
          <p:cNvPr id="27657" name="Text Box 12"/>
          <p:cNvSpPr txBox="1">
            <a:spLocks noChangeArrowheads="1"/>
          </p:cNvSpPr>
          <p:nvPr/>
        </p:nvSpPr>
        <p:spPr bwMode="auto">
          <a:xfrm>
            <a:off x="900113" y="4365625"/>
            <a:ext cx="180022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hlink"/>
                </a:solidFill>
              </a:rPr>
              <a:t> </a:t>
            </a:r>
            <a:r>
              <a:rPr lang="en-US" altLang="zh-CN" sz="2000" b="1">
                <a:solidFill>
                  <a:srgbClr val="FF0000"/>
                </a:solidFill>
              </a:rPr>
              <a:t>prefer to use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7658" name="Text Box 12"/>
          <p:cNvSpPr txBox="1">
            <a:spLocks noChangeArrowheads="1"/>
          </p:cNvSpPr>
          <p:nvPr/>
        </p:nvSpPr>
        <p:spPr bwMode="auto">
          <a:xfrm>
            <a:off x="468313" y="4724400"/>
            <a:ext cx="2665412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hlink"/>
                </a:solidFill>
              </a:rPr>
              <a:t> </a:t>
            </a:r>
            <a:r>
              <a:rPr lang="en-US" altLang="zh-CN" sz="2000" b="1">
                <a:solidFill>
                  <a:srgbClr val="FF0000"/>
                </a:solidFill>
              </a:rPr>
              <a:t>bring us success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5076825" y="4687888"/>
            <a:ext cx="180022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hlink"/>
                </a:solidFill>
              </a:rPr>
              <a:t> </a:t>
            </a:r>
            <a:r>
              <a:rPr lang="en-US" altLang="zh-CN" sz="2000" b="1">
                <a:solidFill>
                  <a:srgbClr val="FF0000"/>
                </a:solidFill>
              </a:rPr>
              <a:t>cheer us up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042988" y="5048250"/>
            <a:ext cx="2952750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hlink"/>
                </a:solidFill>
              </a:rPr>
              <a:t> </a:t>
            </a:r>
            <a:r>
              <a:rPr lang="en-US" altLang="zh-CN" sz="2000" b="1">
                <a:solidFill>
                  <a:srgbClr val="FF0000"/>
                </a:solidFill>
              </a:rPr>
              <a:t>the colour of the sun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7661" name="Text Box 12"/>
          <p:cNvSpPr txBox="1">
            <a:spLocks noChangeArrowheads="1"/>
          </p:cNvSpPr>
          <p:nvPr/>
        </p:nvSpPr>
        <p:spPr bwMode="auto">
          <a:xfrm>
            <a:off x="6588125" y="5013325"/>
            <a:ext cx="180022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hlink"/>
                </a:solidFill>
              </a:rPr>
              <a:t> </a:t>
            </a:r>
            <a:r>
              <a:rPr lang="en-US" altLang="zh-CN" sz="2000" b="1">
                <a:solidFill>
                  <a:srgbClr val="FF0000"/>
                </a:solidFill>
              </a:rPr>
              <a:t>remind us of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34925" y="5734050"/>
            <a:ext cx="2303463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hlink"/>
                </a:solidFill>
              </a:rPr>
              <a:t> </a:t>
            </a:r>
            <a:r>
              <a:rPr lang="en-US" altLang="zh-CN" sz="2000" b="1">
                <a:solidFill>
                  <a:srgbClr val="FF0000"/>
                </a:solidFill>
              </a:rPr>
              <a:t>study for exams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  <p:bldP spid="27655" grpId="0"/>
      <p:bldP spid="27656" grpId="0"/>
      <p:bldP spid="27657" grpId="0"/>
      <p:bldP spid="27658" grpId="0"/>
      <p:bldP spid="27659" grpId="0"/>
      <p:bldP spid="27660" grpId="0"/>
      <p:bldP spid="27661" grpId="0"/>
      <p:bldP spid="276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9144000" cy="4778375"/>
          </a:xfrm>
          <a:noFill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smtClean="0">
                <a:solidFill>
                  <a:srgbClr val="000066"/>
                </a:solidFill>
              </a:rPr>
              <a:t>    </a:t>
            </a:r>
            <a:r>
              <a:rPr lang="en-US" altLang="zh-CN" sz="2000" b="1" smtClean="0">
                <a:solidFill>
                  <a:srgbClr val="000066"/>
                </a:solidFill>
              </a:rPr>
              <a:t>Green is one of energetic colours. Green can</a:t>
            </a:r>
            <a:r>
              <a:rPr lang="en-US" altLang="zh-CN" sz="2000" b="1" u="sng" smtClean="0">
                <a:solidFill>
                  <a:srgbClr val="000066"/>
                </a:solidFill>
              </a:rPr>
              <a:t>                          </a:t>
            </a:r>
            <a:r>
              <a:rPr lang="en-US" altLang="zh-CN" sz="2000" b="1" smtClean="0">
                <a:solidFill>
                  <a:srgbClr val="000066"/>
                </a:solidFill>
              </a:rPr>
              <a:t>(</a:t>
            </a:r>
            <a:r>
              <a:rPr lang="zh-CN" altLang="en-US" sz="2000" b="1" smtClean="0">
                <a:solidFill>
                  <a:srgbClr val="000066"/>
                </a:solidFill>
              </a:rPr>
              <a:t>给我们能量）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b="1" smtClean="0">
                <a:solidFill>
                  <a:srgbClr val="000066"/>
                </a:solidFill>
              </a:rPr>
              <a:t>and represent</a:t>
            </a:r>
            <a:r>
              <a:rPr lang="en-US" altLang="zh-CN" sz="2000" b="1" u="sng" smtClean="0">
                <a:solidFill>
                  <a:srgbClr val="000066"/>
                </a:solidFill>
              </a:rPr>
              <a:t>                                     </a:t>
            </a:r>
            <a:r>
              <a:rPr lang="en-US" altLang="zh-CN" sz="2000" b="1" smtClean="0">
                <a:solidFill>
                  <a:srgbClr val="000066"/>
                </a:solidFill>
              </a:rPr>
              <a:t>(</a:t>
            </a:r>
            <a:r>
              <a:rPr lang="zh-CN" altLang="en-US" sz="2000" b="1" smtClean="0">
                <a:solidFill>
                  <a:srgbClr val="000066"/>
                </a:solidFill>
              </a:rPr>
              <a:t>新的生命和成长</a:t>
            </a:r>
            <a:r>
              <a:rPr lang="en-US" altLang="zh-CN" sz="2000" b="1" smtClean="0">
                <a:solidFill>
                  <a:srgbClr val="000066"/>
                </a:solidFill>
              </a:rPr>
              <a:t>).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b="1" smtClean="0">
                <a:solidFill>
                  <a:srgbClr val="000066"/>
                </a:solidFill>
              </a:rPr>
              <a:t>    Red is one of strong colours. Wearing red can also make it easier for us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b="1" smtClean="0">
                <a:solidFill>
                  <a:srgbClr val="000066"/>
                </a:solidFill>
              </a:rPr>
              <a:t>to </a:t>
            </a:r>
            <a:r>
              <a:rPr lang="en-US" altLang="zh-CN" sz="2000" b="1" u="sng" smtClean="0">
                <a:solidFill>
                  <a:srgbClr val="000066"/>
                </a:solidFill>
              </a:rPr>
              <a:t>                 </a:t>
            </a:r>
            <a:r>
              <a:rPr lang="en-US" altLang="zh-CN" sz="2000" b="1" smtClean="0">
                <a:solidFill>
                  <a:srgbClr val="000066"/>
                </a:solidFill>
              </a:rPr>
              <a:t>(</a:t>
            </a:r>
            <a:r>
              <a:rPr lang="zh-CN" altLang="en-US" sz="2000" b="1" smtClean="0">
                <a:solidFill>
                  <a:srgbClr val="000066"/>
                </a:solidFill>
              </a:rPr>
              <a:t>采取行动</a:t>
            </a:r>
            <a:r>
              <a:rPr lang="en-US" altLang="zh-CN" sz="2000" b="1" smtClean="0">
                <a:solidFill>
                  <a:srgbClr val="000066"/>
                </a:solidFill>
              </a:rPr>
              <a:t>). This can help when you</a:t>
            </a:r>
            <a:r>
              <a:rPr lang="en-US" altLang="zh-CN" sz="2000" b="1" u="sng" smtClean="0">
                <a:solidFill>
                  <a:srgbClr val="000066"/>
                </a:solidFill>
              </a:rPr>
              <a:t>                                         </a:t>
            </a:r>
            <a:r>
              <a:rPr lang="en-US" altLang="zh-CN" sz="2000" b="1" smtClean="0">
                <a:solidFill>
                  <a:srgbClr val="000066"/>
                </a:solidFill>
              </a:rPr>
              <a:t>(</a:t>
            </a:r>
            <a:r>
              <a:rPr lang="zh-CN" altLang="en-US" sz="2000" b="1" smtClean="0">
                <a:solidFill>
                  <a:srgbClr val="000066"/>
                </a:solidFill>
              </a:rPr>
              <a:t>做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b="1" smtClean="0">
                <a:solidFill>
                  <a:srgbClr val="000066"/>
                </a:solidFill>
              </a:rPr>
              <a:t>决定有困难</a:t>
            </a:r>
            <a:r>
              <a:rPr lang="en-US" altLang="zh-CN" sz="2000" b="1" smtClean="0">
                <a:solidFill>
                  <a:srgbClr val="000066"/>
                </a:solidFill>
              </a:rPr>
              <a:t>).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b="1" smtClean="0">
                <a:solidFill>
                  <a:srgbClr val="000066"/>
                </a:solidFill>
              </a:rPr>
              <a:t>    Therefore , colours play an important role in our daily lives. When you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b="1" u="sng" smtClean="0">
                <a:solidFill>
                  <a:srgbClr val="000066"/>
                </a:solidFill>
              </a:rPr>
              <a:t>                             </a:t>
            </a:r>
            <a:r>
              <a:rPr lang="en-US" altLang="zh-CN" sz="2000" b="1" smtClean="0">
                <a:solidFill>
                  <a:srgbClr val="000066"/>
                </a:solidFill>
              </a:rPr>
              <a:t>(</a:t>
            </a:r>
            <a:r>
              <a:rPr lang="zh-CN" altLang="en-US" sz="2000" b="1" smtClean="0">
                <a:solidFill>
                  <a:srgbClr val="000066"/>
                </a:solidFill>
              </a:rPr>
              <a:t>心情不好时</a:t>
            </a:r>
            <a:r>
              <a:rPr lang="en-US" altLang="zh-CN" sz="2000" b="1" smtClean="0">
                <a:solidFill>
                  <a:srgbClr val="000066"/>
                </a:solidFill>
              </a:rPr>
              <a:t>) ,you can ask Mrs rainbow for</a:t>
            </a:r>
            <a:r>
              <a:rPr lang="en-US" altLang="zh-CN" sz="2000" b="1" u="sng" smtClean="0">
                <a:solidFill>
                  <a:srgbClr val="000066"/>
                </a:solidFill>
              </a:rPr>
              <a:t>                     </a:t>
            </a:r>
            <a:r>
              <a:rPr lang="en-US" altLang="zh-CN" sz="2000" b="1" smtClean="0">
                <a:solidFill>
                  <a:srgbClr val="000066"/>
                </a:solidFill>
              </a:rPr>
              <a:t> (</a:t>
            </a:r>
            <a:r>
              <a:rPr lang="zh-CN" altLang="en-US" sz="2000" b="1" smtClean="0">
                <a:solidFill>
                  <a:srgbClr val="000066"/>
                </a:solidFill>
              </a:rPr>
              <a:t>一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b="1" smtClean="0">
                <a:solidFill>
                  <a:srgbClr val="000066"/>
                </a:solidFill>
              </a:rPr>
              <a:t>些建议</a:t>
            </a:r>
            <a:r>
              <a:rPr lang="en-US" altLang="zh-CN" sz="2000" b="1" smtClean="0">
                <a:solidFill>
                  <a:srgbClr val="000066"/>
                </a:solidFill>
              </a:rPr>
              <a:t>). She also can help you choose the right colour to wear. For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b="1" smtClean="0">
                <a:solidFill>
                  <a:srgbClr val="000066"/>
                </a:solidFill>
              </a:rPr>
              <a:t>example, people with dark hair and dark skin</a:t>
            </a:r>
            <a:r>
              <a:rPr lang="en-US" altLang="zh-CN" sz="2000" b="1" u="sng" smtClean="0">
                <a:solidFill>
                  <a:srgbClr val="000066"/>
                </a:solidFill>
              </a:rPr>
              <a:t>                                          </a:t>
            </a:r>
            <a:r>
              <a:rPr lang="en-US" altLang="zh-CN" sz="2000" b="1" smtClean="0">
                <a:solidFill>
                  <a:srgbClr val="000066"/>
                </a:solidFill>
              </a:rPr>
              <a:t> (</a:t>
            </a:r>
            <a:r>
              <a:rPr lang="zh-CN" altLang="en-US" sz="2000" b="1" smtClean="0">
                <a:solidFill>
                  <a:srgbClr val="000066"/>
                </a:solidFill>
              </a:rPr>
              <a:t>穿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000" b="1" smtClean="0">
                <a:solidFill>
                  <a:srgbClr val="000066"/>
                </a:solidFill>
              </a:rPr>
              <a:t>红色和紫色好看</a:t>
            </a:r>
            <a:r>
              <a:rPr lang="en-US" altLang="zh-CN" sz="2000" b="1" smtClean="0">
                <a:solidFill>
                  <a:srgbClr val="000066"/>
                </a:solidFill>
              </a:rPr>
              <a:t>).  People</a:t>
            </a:r>
            <a:r>
              <a:rPr lang="en-US" altLang="zh-CN" sz="2000" b="1" u="sng" smtClean="0">
                <a:solidFill>
                  <a:srgbClr val="000066"/>
                </a:solidFill>
              </a:rPr>
              <a:t>                         </a:t>
            </a:r>
            <a:r>
              <a:rPr lang="en-US" altLang="zh-CN" sz="2000" b="1" smtClean="0">
                <a:solidFill>
                  <a:srgbClr val="000066"/>
                </a:solidFill>
              </a:rPr>
              <a:t>(</a:t>
            </a:r>
            <a:r>
              <a:rPr lang="zh-CN" altLang="en-US" sz="2000" b="1" smtClean="0">
                <a:solidFill>
                  <a:srgbClr val="000066"/>
                </a:solidFill>
              </a:rPr>
              <a:t>苍白皮肤的人</a:t>
            </a:r>
            <a:r>
              <a:rPr lang="en-US" altLang="zh-CN" sz="2000" b="1" smtClean="0">
                <a:solidFill>
                  <a:srgbClr val="000066"/>
                </a:solidFill>
              </a:rPr>
              <a:t>) and blonde hair look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b="1" smtClean="0">
                <a:solidFill>
                  <a:srgbClr val="000066"/>
                </a:solidFill>
              </a:rPr>
              <a:t>good in orange and green.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b="1" smtClean="0">
                <a:solidFill>
                  <a:srgbClr val="000066"/>
                </a:solidFill>
              </a:rPr>
              <a:t>    You will discover how</a:t>
            </a:r>
            <a:r>
              <a:rPr lang="en-US" altLang="zh-CN" sz="2000" b="1" u="sng" smtClean="0">
                <a:solidFill>
                  <a:srgbClr val="000066"/>
                </a:solidFill>
              </a:rPr>
              <a:t>                                  </a:t>
            </a:r>
            <a:r>
              <a:rPr lang="en-US" altLang="zh-CN" sz="2000" b="1" smtClean="0">
                <a:solidFill>
                  <a:srgbClr val="000066"/>
                </a:solidFill>
              </a:rPr>
              <a:t> (</a:t>
            </a:r>
            <a:r>
              <a:rPr lang="zh-CN" altLang="en-US" sz="2000" b="1" smtClean="0">
                <a:solidFill>
                  <a:srgbClr val="000066"/>
                </a:solidFill>
              </a:rPr>
              <a:t>颜色的力量</a:t>
            </a:r>
            <a:r>
              <a:rPr lang="en-US" altLang="zh-CN" sz="2000" b="1" smtClean="0">
                <a:solidFill>
                  <a:srgbClr val="000066"/>
                </a:solidFill>
              </a:rPr>
              <a:t>) can change your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000" b="1" smtClean="0">
                <a:solidFill>
                  <a:srgbClr val="000066"/>
                </a:solidFill>
              </a:rPr>
              <a:t>moods and improves your life. 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179388" y="115888"/>
            <a:ext cx="4105275" cy="649287"/>
          </a:xfrm>
          <a:prstGeom prst="ribbon">
            <a:avLst>
              <a:gd name="adj1" fmla="val 125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Garamond" panose="02020404030301010803" pitchFamily="18" charset="0"/>
              </a:rPr>
              <a:t>表达与运用</a:t>
            </a:r>
          </a:p>
        </p:txBody>
      </p:sp>
      <p:sp>
        <p:nvSpPr>
          <p:cNvPr id="28676" name="Text Box 12"/>
          <p:cNvSpPr txBox="1">
            <a:spLocks noChangeArrowheads="1"/>
          </p:cNvSpPr>
          <p:nvPr/>
        </p:nvSpPr>
        <p:spPr bwMode="auto">
          <a:xfrm>
            <a:off x="1692275" y="1303338"/>
            <a:ext cx="287972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</a:rPr>
              <a:t> </a:t>
            </a:r>
            <a:r>
              <a:rPr lang="en-US" altLang="zh-CN" sz="2000" b="1">
                <a:solidFill>
                  <a:srgbClr val="FF0000"/>
                </a:solidFill>
              </a:rPr>
              <a:t>new life and growth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8677" name="Text Box 12"/>
          <p:cNvSpPr txBox="1">
            <a:spLocks noChangeArrowheads="1"/>
          </p:cNvSpPr>
          <p:nvPr/>
        </p:nvSpPr>
        <p:spPr bwMode="auto">
          <a:xfrm>
            <a:off x="2916238" y="4976813"/>
            <a:ext cx="3240087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hlink"/>
                </a:solidFill>
              </a:rPr>
              <a:t> </a:t>
            </a:r>
            <a:r>
              <a:rPr lang="en-US" altLang="zh-CN" sz="2000" b="1">
                <a:solidFill>
                  <a:srgbClr val="FF0000"/>
                </a:solidFill>
              </a:rPr>
              <a:t>the power of colour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8678" name="Text Box 12"/>
          <p:cNvSpPr txBox="1">
            <a:spLocks noChangeArrowheads="1"/>
          </p:cNvSpPr>
          <p:nvPr/>
        </p:nvSpPr>
        <p:spPr bwMode="auto">
          <a:xfrm>
            <a:off x="5724525" y="908050"/>
            <a:ext cx="223202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</a:rPr>
              <a:t>give us energy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8679" name="Text Box 12"/>
          <p:cNvSpPr txBox="1">
            <a:spLocks noChangeArrowheads="1"/>
          </p:cNvSpPr>
          <p:nvPr/>
        </p:nvSpPr>
        <p:spPr bwMode="auto">
          <a:xfrm>
            <a:off x="250825" y="1989138"/>
            <a:ext cx="180022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</a:rPr>
              <a:t>take action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8680" name="Text Box 12"/>
          <p:cNvSpPr txBox="1">
            <a:spLocks noChangeArrowheads="1"/>
          </p:cNvSpPr>
          <p:nvPr/>
        </p:nvSpPr>
        <p:spPr bwMode="auto">
          <a:xfrm>
            <a:off x="5724525" y="2060575"/>
            <a:ext cx="3168650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</a:rPr>
              <a:t>have difficulty making a decision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8681" name="Text Box 12"/>
          <p:cNvSpPr txBox="1">
            <a:spLocks noChangeArrowheads="1"/>
          </p:cNvSpPr>
          <p:nvPr/>
        </p:nvSpPr>
        <p:spPr bwMode="auto">
          <a:xfrm>
            <a:off x="2987675" y="4221163"/>
            <a:ext cx="2305050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</a:rPr>
              <a:t>with pale skin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8682" name="Text Box 12"/>
          <p:cNvSpPr txBox="1">
            <a:spLocks noChangeArrowheads="1"/>
          </p:cNvSpPr>
          <p:nvPr/>
        </p:nvSpPr>
        <p:spPr bwMode="auto">
          <a:xfrm>
            <a:off x="5148263" y="3824288"/>
            <a:ext cx="3816350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hlink"/>
                </a:solidFill>
              </a:rPr>
              <a:t> </a:t>
            </a:r>
            <a:r>
              <a:rPr lang="en-US" altLang="zh-CN" sz="2000" b="1">
                <a:solidFill>
                  <a:srgbClr val="FF0000"/>
                </a:solidFill>
              </a:rPr>
              <a:t>look good in red and purple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-36513" y="3141663"/>
            <a:ext cx="2484438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0000"/>
                </a:solidFill>
              </a:rPr>
              <a:t>are in a bad mood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6948488" y="3141663"/>
            <a:ext cx="1800225" cy="396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D94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chemeClr val="hlink"/>
                </a:solidFill>
              </a:rPr>
              <a:t> </a:t>
            </a:r>
            <a:r>
              <a:rPr lang="en-US" altLang="zh-CN" sz="2000" b="1">
                <a:solidFill>
                  <a:srgbClr val="FF0000"/>
                </a:solidFill>
              </a:rPr>
              <a:t>some advice</a:t>
            </a:r>
            <a:r>
              <a:rPr lang="en-US" altLang="zh-CN" sz="2000" b="1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79" grpId="0"/>
      <p:bldP spid="28680" grpId="0"/>
      <p:bldP spid="28681" grpId="0"/>
      <p:bldP spid="28682" grpId="0"/>
      <p:bldP spid="28683" grpId="0"/>
      <p:bldP spid="286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WordArt 7"/>
          <p:cNvSpPr>
            <a:spLocks noChangeArrowheads="1" noChangeShapeType="1" noTextEdit="1"/>
          </p:cNvSpPr>
          <p:nvPr/>
        </p:nvSpPr>
        <p:spPr bwMode="auto">
          <a:xfrm>
            <a:off x="319088" y="303213"/>
            <a:ext cx="1804987" cy="749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9963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任务三</a:t>
            </a:r>
          </a:p>
        </p:txBody>
      </p:sp>
      <p:sp>
        <p:nvSpPr>
          <p:cNvPr id="60421" name="WordArt 5"/>
          <p:cNvSpPr>
            <a:spLocks noChangeArrowheads="1" noChangeShapeType="1" noTextEdit="1"/>
          </p:cNvSpPr>
          <p:nvPr/>
        </p:nvSpPr>
        <p:spPr bwMode="auto">
          <a:xfrm>
            <a:off x="1692275" y="692150"/>
            <a:ext cx="5334000" cy="3048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   Grammar </a:t>
            </a:r>
            <a:endParaRPr lang="zh-CN" altLang="en-US" sz="44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487"/>
            <a:ext cx="9858375" cy="5589588"/>
          </a:xfrm>
          <a:noFill/>
        </p:spPr>
        <p:txBody>
          <a:bodyPr>
            <a:spAutoFit/>
          </a:bodyPr>
          <a:lstStyle/>
          <a:p>
            <a:pPr marL="514350" indent="-51435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/>
              <a:t>1.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would rather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do</a:t>
            </a:r>
            <a:r>
              <a:rPr lang="en-US" altLang="zh-CN" sz="2400" b="1" dirty="0" smtClean="0"/>
              <a:t> sth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than</a:t>
            </a:r>
            <a:r>
              <a:rPr lang="en-US" altLang="zh-CN" sz="2400" b="1" dirty="0" smtClean="0"/>
              <a:t>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do</a:t>
            </a:r>
            <a:r>
              <a:rPr lang="en-US" altLang="zh-CN" sz="2400" b="1" i="1" dirty="0" smtClean="0"/>
              <a:t> </a:t>
            </a:r>
            <a:r>
              <a:rPr lang="en-US" altLang="zh-CN" sz="2400" b="1" dirty="0" smtClean="0"/>
              <a:t>sth  </a:t>
            </a:r>
          </a:p>
          <a:p>
            <a:pPr marL="514350" indent="-51435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/>
              <a:t>2.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prefer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doing</a:t>
            </a:r>
            <a:r>
              <a:rPr lang="en-US" altLang="zh-CN" sz="2400" b="1" dirty="0" smtClean="0"/>
              <a:t>  sth.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to</a:t>
            </a:r>
            <a:r>
              <a:rPr lang="en-US" altLang="zh-CN" sz="2400" b="1" dirty="0" smtClean="0"/>
              <a:t>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doing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/>
              <a:t> sth</a:t>
            </a:r>
          </a:p>
          <a:p>
            <a:pPr marL="514350" indent="-51435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/>
              <a:t>3.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prefer</a:t>
            </a:r>
            <a:r>
              <a:rPr lang="en-US" altLang="zh-CN" sz="2400" b="1" dirty="0" smtClean="0">
                <a:solidFill>
                  <a:srgbClr val="990033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r>
              <a:rPr lang="en-US" altLang="zh-CN" sz="2400" b="1" dirty="0" smtClean="0">
                <a:solidFill>
                  <a:srgbClr val="990033"/>
                </a:solidFill>
              </a:rPr>
              <a:t>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to</a:t>
            </a:r>
            <a:r>
              <a:rPr lang="en-US" altLang="zh-CN" sz="2400" b="1" dirty="0" smtClean="0">
                <a:solidFill>
                  <a:srgbClr val="990033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r>
              <a:rPr lang="en-US" altLang="zh-CN" sz="2400" b="1" dirty="0" smtClean="0">
                <a:solidFill>
                  <a:srgbClr val="990033"/>
                </a:solidFill>
              </a:rPr>
              <a:t>  </a:t>
            </a:r>
            <a:r>
              <a:rPr lang="en-US" altLang="zh-CN" sz="2400" b="1" dirty="0" smtClean="0"/>
              <a:t>4.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prefer</a:t>
            </a:r>
            <a:r>
              <a:rPr lang="en-US" altLang="zh-CN" sz="2400" b="1" dirty="0" smtClean="0">
                <a:solidFill>
                  <a:srgbClr val="990033"/>
                </a:solidFill>
              </a:rPr>
              <a:t>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to</a:t>
            </a:r>
            <a:r>
              <a:rPr lang="en-US" altLang="zh-CN" sz="2400" b="1" dirty="0" smtClean="0">
                <a:solidFill>
                  <a:srgbClr val="990033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do</a:t>
            </a:r>
            <a:r>
              <a:rPr lang="en-US" altLang="zh-CN" sz="2400" b="1" dirty="0" smtClean="0">
                <a:solidFill>
                  <a:srgbClr val="990033"/>
                </a:solidFill>
              </a:rPr>
              <a:t> sth.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 </a:t>
            </a:r>
            <a:endParaRPr lang="en-US" altLang="zh-CN" sz="2400" b="1" dirty="0" smtClean="0">
              <a:solidFill>
                <a:srgbClr val="990033"/>
              </a:solidFill>
            </a:endParaRPr>
          </a:p>
          <a:p>
            <a:pPr marL="514350" indent="-51435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latin typeface="Comic Sans MS" panose="030F0702030302020204" pitchFamily="66" charset="0"/>
              </a:rPr>
              <a:t>吉姆喜欢篮球</a:t>
            </a:r>
            <a:r>
              <a:rPr lang="en-US" altLang="zh-CN" sz="2000" b="1" dirty="0" smtClean="0">
                <a:latin typeface="Comic Sans MS" panose="030F0702030302020204" pitchFamily="66" charset="0"/>
              </a:rPr>
              <a:t>,</a:t>
            </a:r>
            <a:r>
              <a:rPr lang="zh-CN" altLang="en-US" sz="2000" b="1" dirty="0" smtClean="0">
                <a:latin typeface="Comic Sans MS" panose="030F0702030302020204" pitchFamily="66" charset="0"/>
              </a:rPr>
              <a:t>而不喜欢足球</a:t>
            </a:r>
            <a:r>
              <a:rPr lang="en-US" altLang="zh-CN" sz="2000" b="1" dirty="0" smtClean="0">
                <a:latin typeface="Comic Sans MS" panose="030F0702030302020204" pitchFamily="66" charset="0"/>
              </a:rPr>
              <a:t>.</a:t>
            </a:r>
          </a:p>
          <a:p>
            <a:pPr marL="514350" indent="-51435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2000" b="1" dirty="0" smtClean="0"/>
              <a:t> </a:t>
            </a:r>
            <a:r>
              <a:rPr lang="en-US" altLang="zh-CN" b="1" dirty="0" smtClean="0"/>
              <a:t>Jim _______ basketball __football .</a:t>
            </a:r>
            <a:endParaRPr lang="en-US" altLang="zh-CN" b="1" dirty="0" smtClean="0">
              <a:latin typeface="Comic Sans MS" panose="030F0702030302020204" pitchFamily="66" charset="0"/>
            </a:endParaRPr>
          </a:p>
          <a:p>
            <a:pPr marL="514350" indent="-51435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latin typeface="Comic Sans MS" panose="030F0702030302020204" pitchFamily="66" charset="0"/>
              </a:rPr>
              <a:t>他宁愿步行去上学，也不愿坐车去。</a:t>
            </a:r>
          </a:p>
          <a:p>
            <a:pPr marL="514350" indent="-51435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/>
              <a:t> </a:t>
            </a:r>
            <a:r>
              <a:rPr lang="en-US" altLang="zh-CN" sz="2800" b="1" dirty="0" smtClean="0"/>
              <a:t>He   _______________   to school _________ a bus .</a:t>
            </a:r>
          </a:p>
          <a:p>
            <a:pPr marL="514350" indent="-51435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 He   _____________   to school _________ a bus .</a:t>
            </a:r>
          </a:p>
          <a:p>
            <a:pPr marL="514350" indent="-51435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zh-CN" altLang="en-US" sz="2000" b="1" dirty="0" smtClean="0">
                <a:latin typeface="Comic Sans MS" panose="030F0702030302020204" pitchFamily="66" charset="0"/>
              </a:rPr>
              <a:t>昨天我宁愿呆在家里也不愿意到外面去</a:t>
            </a:r>
            <a:r>
              <a:rPr lang="en-US" altLang="zh-CN" sz="2000" b="1" dirty="0" smtClean="0">
                <a:latin typeface="Comic Sans MS" panose="030F0702030302020204" pitchFamily="66" charset="0"/>
              </a:rPr>
              <a:t>.</a:t>
            </a:r>
          </a:p>
          <a:p>
            <a:pPr marL="514350" indent="-51435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/>
              <a:t>I__________________ at home ________  outside yesterday.</a:t>
            </a:r>
          </a:p>
          <a:p>
            <a:pPr marL="514350" indent="-51435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/>
              <a:t>I _________________ at home ________ outside yesterday.</a:t>
            </a:r>
          </a:p>
          <a:p>
            <a:pPr marL="514350" indent="-51435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altLang="zh-CN" sz="900" b="1" dirty="0" smtClean="0"/>
          </a:p>
          <a:p>
            <a:pPr marL="514350" indent="-51435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2400" b="1" dirty="0" smtClean="0"/>
              <a:t>I think he prefers ________ (to have, having) rice for lunch.</a:t>
            </a:r>
          </a:p>
        </p:txBody>
      </p:sp>
      <p:sp>
        <p:nvSpPr>
          <p:cNvPr id="30723" name="Text Box 12"/>
          <p:cNvSpPr txBox="1">
            <a:spLocks noChangeArrowheads="1"/>
          </p:cNvSpPr>
          <p:nvPr/>
        </p:nvSpPr>
        <p:spPr bwMode="auto">
          <a:xfrm>
            <a:off x="928688" y="1524000"/>
            <a:ext cx="1714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prefer</a:t>
            </a:r>
            <a:r>
              <a:rPr lang="en-US" altLang="zh-CN" sz="32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30724" name="Text Box 13"/>
          <p:cNvSpPr txBox="1">
            <a:spLocks noChangeArrowheads="1"/>
          </p:cNvSpPr>
          <p:nvPr/>
        </p:nvSpPr>
        <p:spPr bwMode="auto">
          <a:xfrm>
            <a:off x="4786313" y="1524000"/>
            <a:ext cx="882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to</a:t>
            </a:r>
          </a:p>
        </p:txBody>
      </p:sp>
      <p:sp>
        <p:nvSpPr>
          <p:cNvPr id="30725" name="Text Box 14"/>
          <p:cNvSpPr txBox="1">
            <a:spLocks noChangeArrowheads="1"/>
          </p:cNvSpPr>
          <p:nvPr/>
        </p:nvSpPr>
        <p:spPr bwMode="auto">
          <a:xfrm>
            <a:off x="608013" y="2595563"/>
            <a:ext cx="389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would rather walk</a:t>
            </a:r>
            <a:r>
              <a:rPr lang="en-US" altLang="zh-CN" sz="32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30726" name="Text Box 15"/>
          <p:cNvSpPr txBox="1">
            <a:spLocks noChangeArrowheads="1"/>
          </p:cNvSpPr>
          <p:nvPr/>
        </p:nvSpPr>
        <p:spPr bwMode="auto">
          <a:xfrm>
            <a:off x="5886450" y="2592388"/>
            <a:ext cx="22145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than take</a:t>
            </a:r>
          </a:p>
        </p:txBody>
      </p:sp>
      <p:sp>
        <p:nvSpPr>
          <p:cNvPr id="30727" name="Text Box 16"/>
          <p:cNvSpPr txBox="1">
            <a:spLocks noChangeArrowheads="1"/>
          </p:cNvSpPr>
          <p:nvPr/>
        </p:nvSpPr>
        <p:spPr bwMode="auto">
          <a:xfrm>
            <a:off x="642938" y="3095625"/>
            <a:ext cx="290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prefer</a:t>
            </a:r>
            <a:r>
              <a:rPr lang="en-US" altLang="zh-CN" sz="32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 </a:t>
            </a: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walking</a:t>
            </a:r>
          </a:p>
        </p:txBody>
      </p:sp>
      <p:sp>
        <p:nvSpPr>
          <p:cNvPr id="30728" name="Text Box 17"/>
          <p:cNvSpPr txBox="1">
            <a:spLocks noChangeArrowheads="1"/>
          </p:cNvSpPr>
          <p:nvPr/>
        </p:nvSpPr>
        <p:spPr bwMode="auto">
          <a:xfrm>
            <a:off x="5527675" y="3175000"/>
            <a:ext cx="1728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to taking</a:t>
            </a:r>
            <a:endParaRPr lang="en-US" altLang="zh-CN" sz="3200" u="sng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29" name="Text Box 18"/>
          <p:cNvSpPr txBox="1">
            <a:spLocks noChangeArrowheads="1"/>
          </p:cNvSpPr>
          <p:nvPr/>
        </p:nvSpPr>
        <p:spPr bwMode="auto">
          <a:xfrm>
            <a:off x="214313" y="3886200"/>
            <a:ext cx="37861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would rather stay</a:t>
            </a:r>
          </a:p>
        </p:txBody>
      </p:sp>
      <p:sp>
        <p:nvSpPr>
          <p:cNvPr id="30730" name="Text Box 19"/>
          <p:cNvSpPr txBox="1">
            <a:spLocks noChangeArrowheads="1"/>
          </p:cNvSpPr>
          <p:nvPr/>
        </p:nvSpPr>
        <p:spPr bwMode="auto">
          <a:xfrm>
            <a:off x="4714875" y="3886200"/>
            <a:ext cx="1757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than go</a:t>
            </a:r>
            <a:r>
              <a:rPr lang="en-US" altLang="zh-CN" sz="32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30731" name="Text Box 20"/>
          <p:cNvSpPr txBox="1">
            <a:spLocks noChangeArrowheads="1"/>
          </p:cNvSpPr>
          <p:nvPr/>
        </p:nvSpPr>
        <p:spPr bwMode="auto">
          <a:xfrm>
            <a:off x="214313" y="4386263"/>
            <a:ext cx="281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prefe</a:t>
            </a:r>
            <a:r>
              <a:rPr lang="en-US" altLang="zh-CN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rred</a:t>
            </a:r>
            <a:r>
              <a:rPr lang="en-US" altLang="zh-CN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staying</a:t>
            </a:r>
          </a:p>
        </p:txBody>
      </p:sp>
      <p:sp>
        <p:nvSpPr>
          <p:cNvPr id="30732" name="Text Box 21"/>
          <p:cNvSpPr txBox="1">
            <a:spLocks noChangeArrowheads="1"/>
          </p:cNvSpPr>
          <p:nvPr/>
        </p:nvSpPr>
        <p:spPr bwMode="auto">
          <a:xfrm>
            <a:off x="4643438" y="4386263"/>
            <a:ext cx="172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to going</a:t>
            </a:r>
            <a:r>
              <a:rPr lang="en-US" altLang="zh-CN" sz="160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0733" name="Text Box 3"/>
          <p:cNvSpPr txBox="1">
            <a:spLocks noChangeArrowheads="1"/>
          </p:cNvSpPr>
          <p:nvPr/>
        </p:nvSpPr>
        <p:spPr bwMode="auto">
          <a:xfrm>
            <a:off x="2786063" y="5100638"/>
            <a:ext cx="1643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to have</a:t>
            </a:r>
          </a:p>
        </p:txBody>
      </p:sp>
      <p:sp>
        <p:nvSpPr>
          <p:cNvPr id="30734" name="矩形 16"/>
          <p:cNvSpPr>
            <a:spLocks noChangeArrowheads="1"/>
          </p:cNvSpPr>
          <p:nvPr/>
        </p:nvSpPr>
        <p:spPr bwMode="auto">
          <a:xfrm>
            <a:off x="6072188" y="357188"/>
            <a:ext cx="206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9900CC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prefer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red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 build="p"/>
      <p:bldP spid="30725" grpId="0" build="p"/>
      <p:bldP spid="30726" grpId="0" build="p"/>
      <p:bldP spid="30727" grpId="0" build="p"/>
      <p:bldP spid="30728" grpId="0" build="p"/>
      <p:bldP spid="30729" grpId="0" build="p"/>
      <p:bldP spid="30730" grpId="0" build="p"/>
      <p:bldP spid="30731" grpId="0" build="p"/>
      <p:bldP spid="30732" grpId="0" build="p"/>
      <p:bldP spid="307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26009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8229600" cy="1143000"/>
          </a:xfrm>
          <a:noFill/>
        </p:spPr>
        <p:txBody>
          <a:bodyPr/>
          <a:lstStyle/>
          <a:p>
            <a:r>
              <a:rPr lang="en-US" altLang="zh-CN" smtClean="0">
                <a:solidFill>
                  <a:srgbClr val="FF33CC"/>
                </a:solidFill>
              </a:rPr>
              <a:t>Indefinite Pronouns</a:t>
            </a:r>
            <a:r>
              <a:rPr lang="en-US" altLang="zh-CN" sz="3200" smtClean="0">
                <a:solidFill>
                  <a:srgbClr val="FF33CC"/>
                </a:solidFill>
              </a:rPr>
              <a:t>(</a:t>
            </a:r>
            <a:r>
              <a:rPr lang="zh-CN" altLang="en-US" sz="3200" smtClean="0">
                <a:solidFill>
                  <a:srgbClr val="FF33CC"/>
                </a:solidFill>
              </a:rPr>
              <a:t>不定代词</a:t>
            </a:r>
            <a:r>
              <a:rPr lang="en-US" altLang="zh-CN" sz="3200" smtClean="0">
                <a:solidFill>
                  <a:srgbClr val="FF33CC"/>
                </a:solidFill>
              </a:rPr>
              <a:t>)</a:t>
            </a:r>
          </a:p>
        </p:txBody>
      </p:sp>
      <p:graphicFrame>
        <p:nvGraphicFramePr>
          <p:cNvPr id="260167" name="内容占位符 260166"/>
          <p:cNvGraphicFramePr>
            <a:graphicFrameLocks noGrp="1"/>
          </p:cNvGraphicFramePr>
          <p:nvPr>
            <p:ph idx="4294967295"/>
          </p:nvPr>
        </p:nvGraphicFramePr>
        <p:xfrm>
          <a:off x="0" y="1412875"/>
          <a:ext cx="8785225" cy="4571796"/>
        </p:xfrm>
        <a:graphic>
          <a:graphicData uri="http://schemas.openxmlformats.org/drawingml/2006/table">
            <a:tbl>
              <a:tblPr/>
              <a:tblGrid>
                <a:gridCol w="1335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7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0303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800" b="1" dirty="0">
                          <a:solidFill>
                            <a:srgbClr val="FF33CC"/>
                          </a:solidFill>
                        </a:rPr>
                        <a:t>用法</a:t>
                      </a:r>
                    </a:p>
                  </a:txBody>
                  <a:tcPr marT="45721" marB="4572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800" b="1">
                          <a:solidFill>
                            <a:srgbClr val="FF33CC"/>
                          </a:solidFill>
                        </a:rPr>
                        <a:t>  </a:t>
                      </a:r>
                      <a:r>
                        <a:rPr lang="zh-CN" altLang="en-US" sz="1800" b="1" dirty="0">
                          <a:solidFill>
                            <a:srgbClr val="FF33CC"/>
                          </a:solidFill>
                        </a:rPr>
                        <a:t>指物</a:t>
                      </a:r>
                    </a:p>
                  </a:txBody>
                  <a:tcPr marT="45721" marB="4572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800" b="1" dirty="0">
                          <a:solidFill>
                            <a:srgbClr val="FF33CC"/>
                          </a:solidFill>
                        </a:rPr>
                        <a:t>指人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1800" b="1">
                          <a:solidFill>
                            <a:srgbClr val="FF33CC"/>
                          </a:solidFill>
                        </a:rPr>
                        <a:t>    </a:t>
                      </a:r>
                    </a:p>
                  </a:txBody>
                  <a:tcPr marT="45721" marB="4572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043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800" b="1" dirty="0">
                          <a:solidFill>
                            <a:srgbClr val="FF33CC"/>
                          </a:solidFill>
                        </a:rPr>
                        <a:t>肯定句</a:t>
                      </a:r>
                      <a:endParaRPr lang="zh-CN" altLang="en-US" sz="3200">
                        <a:solidFill>
                          <a:srgbClr val="FF33CC"/>
                        </a:solidFill>
                      </a:endParaRPr>
                    </a:p>
                  </a:txBody>
                  <a:tcPr marT="45721" marB="4572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>
                        <a:solidFill>
                          <a:schemeClr val="accent2"/>
                        </a:solidFill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zh-CN" sz="2400" b="1">
                          <a:solidFill>
                            <a:schemeClr val="accent2"/>
                          </a:solidFill>
                        </a:rPr>
                        <a:t>something </a:t>
                      </a:r>
                      <a:r>
                        <a:rPr lang="zh-CN" altLang="en-US" sz="2400" b="1" dirty="0">
                          <a:solidFill>
                            <a:schemeClr val="accent2"/>
                          </a:solidFill>
                        </a:rPr>
                        <a:t>某物</a:t>
                      </a:r>
                    </a:p>
                    <a:p>
                      <a:pPr marL="0" lvl="0" indent="0" algn="ctr">
                        <a:buNone/>
                      </a:pPr>
                      <a:endParaRPr lang="zh-CN" altLang="en-US" sz="2400">
                        <a:solidFill>
                          <a:schemeClr val="accent2"/>
                        </a:solidFill>
                      </a:endParaRPr>
                    </a:p>
                  </a:txBody>
                  <a:tcPr marT="45721" marB="4572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>
                        <a:solidFill>
                          <a:schemeClr val="accent2"/>
                        </a:solidFill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zh-CN" sz="2400" b="1">
                          <a:solidFill>
                            <a:schemeClr val="accent2"/>
                          </a:solidFill>
                        </a:rPr>
                        <a:t>somebody</a:t>
                      </a:r>
                      <a:r>
                        <a:rPr lang="zh-CN" altLang="en-US" sz="2400" b="1" dirty="0">
                          <a:solidFill>
                            <a:schemeClr val="accent2"/>
                          </a:solidFill>
                        </a:rPr>
                        <a:t>某人</a:t>
                      </a:r>
                    </a:p>
                  </a:txBody>
                  <a:tcPr marT="45721" marB="4572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1">
                        <a:solidFill>
                          <a:schemeClr val="accent2"/>
                        </a:solidFill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zh-CN" sz="2400" b="1">
                          <a:solidFill>
                            <a:schemeClr val="accent2"/>
                          </a:solidFill>
                        </a:rPr>
                        <a:t>someone</a:t>
                      </a:r>
                      <a:r>
                        <a:rPr lang="zh-CN" altLang="en-US" sz="2400" b="1" dirty="0">
                          <a:solidFill>
                            <a:schemeClr val="accent2"/>
                          </a:solidFill>
                        </a:rPr>
                        <a:t>某人</a:t>
                      </a:r>
                    </a:p>
                  </a:txBody>
                  <a:tcPr marT="45721" marB="4572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303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b="1" dirty="0">
                          <a:solidFill>
                            <a:srgbClr val="FF33CC"/>
                          </a:solidFill>
                        </a:rPr>
                        <a:t>否定句</a:t>
                      </a:r>
                    </a:p>
                    <a:p>
                      <a:pPr marL="0" lvl="0" indent="0">
                        <a:buNone/>
                      </a:pPr>
                      <a:r>
                        <a:rPr lang="zh-CN" altLang="en-US" sz="1800" b="1" dirty="0">
                          <a:solidFill>
                            <a:srgbClr val="FF33CC"/>
                          </a:solidFill>
                        </a:rPr>
                        <a:t>疑问句</a:t>
                      </a:r>
                      <a:endParaRPr lang="zh-CN" altLang="en-US" sz="1800" b="1">
                        <a:solidFill>
                          <a:srgbClr val="FF33CC"/>
                        </a:solidFill>
                      </a:endParaRPr>
                    </a:p>
                  </a:txBody>
                  <a:tcPr marT="45721" marB="4572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zh-CN" altLang="en-US" sz="2400" dirty="0">
                        <a:solidFill>
                          <a:schemeClr val="accent2"/>
                        </a:solidFill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zh-CN" sz="2400" b="1">
                          <a:solidFill>
                            <a:schemeClr val="accent2"/>
                          </a:solidFill>
                        </a:rPr>
                        <a:t>anything</a:t>
                      </a:r>
                      <a:r>
                        <a:rPr lang="zh-CN" altLang="en-US" sz="2400" b="1" dirty="0">
                          <a:solidFill>
                            <a:schemeClr val="accent2"/>
                          </a:solidFill>
                        </a:rPr>
                        <a:t>任何事物</a:t>
                      </a:r>
                    </a:p>
                  </a:txBody>
                  <a:tcPr marT="45721" marB="4572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>
                        <a:solidFill>
                          <a:schemeClr val="accent2"/>
                        </a:solidFill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zh-CN" sz="2400" b="1">
                          <a:solidFill>
                            <a:schemeClr val="accent2"/>
                          </a:solidFill>
                        </a:rPr>
                        <a:t>anybody</a:t>
                      </a:r>
                      <a:r>
                        <a:rPr lang="zh-CN" altLang="en-US" sz="2400" b="1" dirty="0">
                          <a:solidFill>
                            <a:schemeClr val="accent2"/>
                          </a:solidFill>
                        </a:rPr>
                        <a:t>任何人</a:t>
                      </a:r>
                    </a:p>
                  </a:txBody>
                  <a:tcPr marT="45721" marB="4572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1">
                        <a:solidFill>
                          <a:schemeClr val="accent2"/>
                        </a:solidFill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zh-CN" sz="2400" b="1">
                          <a:solidFill>
                            <a:schemeClr val="accent2"/>
                          </a:solidFill>
                        </a:rPr>
                        <a:t>anyone</a:t>
                      </a:r>
                      <a:r>
                        <a:rPr lang="zh-CN" altLang="en-US" sz="2400" b="1" dirty="0">
                          <a:solidFill>
                            <a:schemeClr val="accent2"/>
                          </a:solidFill>
                        </a:rPr>
                        <a:t>任何人</a:t>
                      </a:r>
                    </a:p>
                  </a:txBody>
                  <a:tcPr marT="45721" marB="4572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576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b="1" dirty="0">
                          <a:solidFill>
                            <a:srgbClr val="FF33CC"/>
                          </a:solidFill>
                        </a:rPr>
                        <a:t>本身是否定的</a:t>
                      </a:r>
                    </a:p>
                  </a:txBody>
                  <a:tcPr marT="45721" marB="4572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>
                        <a:solidFill>
                          <a:schemeClr val="accent2"/>
                        </a:solidFill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zh-CN" sz="2400" b="1">
                          <a:solidFill>
                            <a:schemeClr val="accent2"/>
                          </a:solidFill>
                        </a:rPr>
                        <a:t>nothing </a:t>
                      </a:r>
                      <a:r>
                        <a:rPr lang="zh-CN" altLang="en-US" sz="2400" b="1" dirty="0">
                          <a:solidFill>
                            <a:schemeClr val="accent2"/>
                          </a:solidFill>
                        </a:rPr>
                        <a:t>无物</a:t>
                      </a:r>
                    </a:p>
                  </a:txBody>
                  <a:tcPr marT="45721" marB="4572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>
                        <a:solidFill>
                          <a:schemeClr val="accent2"/>
                        </a:solidFill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zh-CN" sz="2400" b="1" dirty="0">
                          <a:solidFill>
                            <a:schemeClr val="accent2"/>
                          </a:solidFill>
                        </a:rPr>
                        <a:t>nobody</a:t>
                      </a:r>
                      <a:r>
                        <a:rPr lang="zh-CN" altLang="en-US" sz="2400" b="1" dirty="0">
                          <a:solidFill>
                            <a:schemeClr val="accent2"/>
                          </a:solidFill>
                        </a:rPr>
                        <a:t>无人</a:t>
                      </a:r>
                    </a:p>
                  </a:txBody>
                  <a:tcPr marT="45721" marB="4572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kumimoji="1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1">
                        <a:solidFill>
                          <a:schemeClr val="accent2"/>
                        </a:solidFill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zh-CN" sz="2400" b="1">
                          <a:solidFill>
                            <a:schemeClr val="accent2"/>
                          </a:solidFill>
                        </a:rPr>
                        <a:t>no one</a:t>
                      </a:r>
                      <a:r>
                        <a:rPr lang="zh-CN" altLang="en-US" sz="2400" b="1" dirty="0">
                          <a:solidFill>
                            <a:schemeClr val="accent2"/>
                          </a:solidFill>
                        </a:rPr>
                        <a:t>没有人</a:t>
                      </a:r>
                    </a:p>
                  </a:txBody>
                  <a:tcPr marT="45721" marB="4572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086600" cy="1295400"/>
          </a:xfrm>
          <a:noFill/>
        </p:spPr>
        <p:txBody>
          <a:bodyPr/>
          <a:lstStyle/>
          <a:p>
            <a:pPr algn="l"/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/>
              <a:t>选用下列不定代词填空</a:t>
            </a:r>
            <a:br>
              <a:rPr lang="zh-CN" altLang="en-US" sz="3600" b="1" dirty="0" smtClean="0"/>
            </a:br>
            <a:endParaRPr lang="zh-CN" altLang="en-US" sz="3600" b="1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8458200" cy="5105400"/>
          </a:xfrm>
          <a:noFill/>
        </p:spPr>
        <p:txBody>
          <a:bodyPr/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 dirty="0" smtClean="0"/>
              <a:t>一、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someone / somebody , anyone / anybody , 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0000FF"/>
                </a:solidFill>
              </a:rPr>
              <a:t>    no one / nobody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1.Listen ! ___________is knocking at the door .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2.Is there ____________in the classroom now ?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3.   ____________  would like to do it .It’s so hard .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4.I can’t see ___________ in the fitting room .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5.    __________   can do it except Tom.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 smtClean="0"/>
              <a:t>二、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something , anything ,nothing ,none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1.There is __________ wrong with my computer . 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2. Is there _________ wrong with your computer?</a:t>
            </a:r>
            <a:endParaRPr lang="en-US" altLang="zh-CN" sz="2800" dirty="0" smtClean="0"/>
          </a:p>
          <a:p>
            <a:endParaRPr lang="zh-CN" altLang="en-US" sz="2800" dirty="0" smtClean="0"/>
          </a:p>
        </p:txBody>
      </p:sp>
      <p:sp>
        <p:nvSpPr>
          <p:cNvPr id="32772" name="Text Box 10"/>
          <p:cNvSpPr txBox="1">
            <a:spLocks noChangeArrowheads="1"/>
          </p:cNvSpPr>
          <p:nvPr/>
        </p:nvSpPr>
        <p:spPr bwMode="auto">
          <a:xfrm>
            <a:off x="2051050" y="1773238"/>
            <a:ext cx="1741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Someone</a:t>
            </a:r>
          </a:p>
        </p:txBody>
      </p:sp>
      <p:sp>
        <p:nvSpPr>
          <p:cNvPr id="32773" name="Text Box 11"/>
          <p:cNvSpPr txBox="1">
            <a:spLocks noChangeArrowheads="1"/>
          </p:cNvSpPr>
          <p:nvPr/>
        </p:nvSpPr>
        <p:spPr bwMode="auto">
          <a:xfrm>
            <a:off x="2425700" y="2205038"/>
            <a:ext cx="1425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anyone</a:t>
            </a:r>
          </a:p>
        </p:txBody>
      </p:sp>
      <p:sp>
        <p:nvSpPr>
          <p:cNvPr id="32774" name="Text Box 12"/>
          <p:cNvSpPr txBox="1">
            <a:spLocks noChangeArrowheads="1"/>
          </p:cNvSpPr>
          <p:nvPr/>
        </p:nvSpPr>
        <p:spPr bwMode="auto">
          <a:xfrm>
            <a:off x="539750" y="2705100"/>
            <a:ext cx="370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No one/Nobody</a:t>
            </a:r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2627313" y="3068638"/>
            <a:ext cx="1425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anyone</a:t>
            </a:r>
          </a:p>
        </p:txBody>
      </p:sp>
      <p:sp>
        <p:nvSpPr>
          <p:cNvPr id="32776" name="Text Box 14"/>
          <p:cNvSpPr txBox="1">
            <a:spLocks noChangeArrowheads="1"/>
          </p:cNvSpPr>
          <p:nvPr/>
        </p:nvSpPr>
        <p:spPr bwMode="auto">
          <a:xfrm>
            <a:off x="468313" y="3500438"/>
            <a:ext cx="28590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Nobody/No one</a:t>
            </a:r>
          </a:p>
        </p:txBody>
      </p:sp>
      <p:sp>
        <p:nvSpPr>
          <p:cNvPr id="32777" name="Text Box 15"/>
          <p:cNvSpPr txBox="1">
            <a:spLocks noChangeArrowheads="1"/>
          </p:cNvSpPr>
          <p:nvPr/>
        </p:nvSpPr>
        <p:spPr bwMode="auto">
          <a:xfrm>
            <a:off x="1884363" y="4437063"/>
            <a:ext cx="1966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something</a:t>
            </a:r>
          </a:p>
        </p:txBody>
      </p:sp>
      <p:sp>
        <p:nvSpPr>
          <p:cNvPr id="32778" name="Text Box 16"/>
          <p:cNvSpPr txBox="1">
            <a:spLocks noChangeArrowheads="1"/>
          </p:cNvSpPr>
          <p:nvPr/>
        </p:nvSpPr>
        <p:spPr bwMode="auto">
          <a:xfrm>
            <a:off x="1835150" y="4868863"/>
            <a:ext cx="1717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anything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  <p:bldP spid="32773" grpId="0" build="p"/>
      <p:bldP spid="32774" grpId="0" build="p"/>
      <p:bldP spid="32775" grpId="0" build="p"/>
      <p:bldP spid="32776" grpId="0" build="p"/>
      <p:bldP spid="32777" grpId="0" build="p"/>
      <p:bldP spid="3277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7950"/>
            <a:ext cx="9144000" cy="5949950"/>
          </a:xfr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3.There is _______________________wrong with my computer . It works well.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4._________of us knew the answer .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5.---Mum , is there any bread for breakfast ? 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  ----No, there is ____________.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6.----Are there any tomatoes ?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/>
              <a:t>   -----No. There are _______.We ate them all .</a:t>
            </a:r>
            <a:endParaRPr lang="en-US" altLang="zh-CN" sz="2800" b="1" dirty="0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 smtClean="0"/>
              <a:t>(1) </a:t>
            </a:r>
            <a:r>
              <a:rPr lang="zh-CN" altLang="en-US" b="1" dirty="0" smtClean="0"/>
              <a:t>在陈述句中用</a:t>
            </a:r>
            <a:r>
              <a:rPr lang="en-US" altLang="zh-CN" b="1" dirty="0" smtClean="0"/>
              <a:t>anyone / anybody / anything </a:t>
            </a:r>
            <a:r>
              <a:rPr lang="zh-CN" altLang="en-US" b="1" dirty="0" smtClean="0"/>
              <a:t>指的是</a:t>
            </a:r>
            <a:r>
              <a:rPr lang="zh-CN" altLang="en-US" b="1" u="sng" dirty="0" smtClean="0">
                <a:solidFill>
                  <a:srgbClr val="FF3300"/>
                </a:solidFill>
              </a:rPr>
              <a:t>任何</a:t>
            </a:r>
            <a:r>
              <a:rPr lang="zh-CN" altLang="en-US" b="1" dirty="0" smtClean="0"/>
              <a:t>一个人或一件事</a:t>
            </a:r>
            <a:r>
              <a:rPr lang="en-US" altLang="zh-CN" b="1" dirty="0" smtClean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 smtClean="0"/>
              <a:t>   e.g. You can do </a:t>
            </a:r>
            <a:r>
              <a:rPr lang="en-US" altLang="zh-CN" b="1" dirty="0" smtClean="0">
                <a:solidFill>
                  <a:srgbClr val="FF3300"/>
                </a:solidFill>
              </a:rPr>
              <a:t>anything</a:t>
            </a:r>
            <a:r>
              <a:rPr lang="en-US" altLang="zh-CN" b="1" dirty="0" smtClean="0"/>
              <a:t> you like 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 smtClean="0"/>
              <a:t>(2) </a:t>
            </a:r>
            <a:r>
              <a:rPr lang="zh-CN" altLang="en-US" b="1" dirty="0" smtClean="0"/>
              <a:t>修饰不定代词的</a:t>
            </a:r>
            <a:r>
              <a:rPr lang="zh-CN" altLang="en-US" b="1" dirty="0" smtClean="0">
                <a:solidFill>
                  <a:srgbClr val="FF0000"/>
                </a:solidFill>
              </a:rPr>
              <a:t>形容词要后置</a:t>
            </a:r>
            <a:r>
              <a:rPr lang="en-US" altLang="zh-CN" b="1" dirty="0" smtClean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 smtClean="0"/>
              <a:t> e.g. Do you need </a:t>
            </a:r>
            <a:r>
              <a:rPr lang="en-US" altLang="zh-CN" b="1" dirty="0" smtClean="0">
                <a:solidFill>
                  <a:srgbClr val="FF3300"/>
                </a:solidFill>
              </a:rPr>
              <a:t>anything else</a:t>
            </a:r>
            <a:r>
              <a:rPr lang="en-US" altLang="zh-CN" b="1" dirty="0" smtClean="0"/>
              <a:t> ?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1571625" y="0"/>
            <a:ext cx="4232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not anything / nothing  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500063" y="777875"/>
            <a:ext cx="1087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None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2500313" y="1571625"/>
            <a:ext cx="1087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none</a:t>
            </a: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3071813" y="2286000"/>
            <a:ext cx="1019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6" grpId="0" build="p"/>
      <p:bldP spid="33797" grpId="0" build="p"/>
      <p:bldP spid="3379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7"/>
          <p:cNvSpPr>
            <a:spLocks noChangeArrowheads="1" noChangeShapeType="1" noTextEdit="1"/>
          </p:cNvSpPr>
          <p:nvPr/>
        </p:nvSpPr>
        <p:spPr bwMode="auto">
          <a:xfrm rot="-148541">
            <a:off x="323850" y="333375"/>
            <a:ext cx="1825625" cy="6238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任务一</a:t>
            </a:r>
          </a:p>
        </p:txBody>
      </p:sp>
      <p:sp>
        <p:nvSpPr>
          <p:cNvPr id="16388" name="矩形 265220"/>
          <p:cNvSpPr>
            <a:spLocks noChangeArrowheads="1" noChangeShapeType="1" noTextEdit="1"/>
          </p:cNvSpPr>
          <p:nvPr/>
        </p:nvSpPr>
        <p:spPr bwMode="auto">
          <a:xfrm>
            <a:off x="1835150" y="1700808"/>
            <a:ext cx="5327650" cy="23764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0463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Key words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6675"/>
            <a:ext cx="9144000" cy="3140075"/>
          </a:xfrm>
          <a:noFill/>
        </p:spPr>
        <p:txBody>
          <a:bodyPr>
            <a:spAutoFit/>
          </a:bodyPr>
          <a:lstStyle/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smtClean="0">
                <a:solidFill>
                  <a:srgbClr val="990033"/>
                </a:solidFill>
              </a:rPr>
              <a:t>(3) none </a:t>
            </a:r>
            <a:r>
              <a:rPr lang="zh-CN" altLang="en-US" b="1" smtClean="0">
                <a:solidFill>
                  <a:srgbClr val="990033"/>
                </a:solidFill>
              </a:rPr>
              <a:t>的用法</a:t>
            </a:r>
          </a:p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smtClean="0">
                <a:solidFill>
                  <a:srgbClr val="FF0000"/>
                </a:solidFill>
              </a:rPr>
              <a:t>1. </a:t>
            </a:r>
            <a:r>
              <a:rPr lang="zh-CN" altLang="en-US" b="1" smtClean="0">
                <a:solidFill>
                  <a:srgbClr val="0000FF"/>
                </a:solidFill>
              </a:rPr>
              <a:t>代词</a:t>
            </a:r>
            <a:r>
              <a:rPr lang="en-US" altLang="zh-CN" b="1" smtClean="0">
                <a:solidFill>
                  <a:srgbClr val="0000FF"/>
                </a:solidFill>
              </a:rPr>
              <a:t>,</a:t>
            </a:r>
            <a:r>
              <a:rPr lang="zh-CN" altLang="en-US" b="1" smtClean="0">
                <a:solidFill>
                  <a:srgbClr val="0000FF"/>
                </a:solidFill>
              </a:rPr>
              <a:t>代指上文出现过的人或物</a:t>
            </a:r>
          </a:p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smtClean="0"/>
              <a:t>e.g. I wanted two tickets, but there was </a:t>
            </a:r>
            <a:r>
              <a:rPr lang="en-US" altLang="zh-CN" sz="3600" b="1" smtClean="0">
                <a:solidFill>
                  <a:srgbClr val="FF0000"/>
                </a:solidFill>
              </a:rPr>
              <a:t>none left</a:t>
            </a:r>
            <a:r>
              <a:rPr lang="en-US" altLang="zh-CN" b="1" smtClean="0"/>
              <a:t>. </a:t>
            </a:r>
          </a:p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smtClean="0">
                <a:solidFill>
                  <a:srgbClr val="FF0000"/>
                </a:solidFill>
              </a:rPr>
              <a:t>2. </a:t>
            </a:r>
            <a:r>
              <a:rPr lang="zh-CN" altLang="en-US" b="1" smtClean="0">
                <a:solidFill>
                  <a:srgbClr val="0000FF"/>
                </a:solidFill>
              </a:rPr>
              <a:t>常与</a:t>
            </a:r>
            <a:r>
              <a:rPr lang="en-US" altLang="zh-CN" b="1" smtClean="0">
                <a:solidFill>
                  <a:srgbClr val="0000FF"/>
                </a:solidFill>
              </a:rPr>
              <a:t>of </a:t>
            </a:r>
            <a:r>
              <a:rPr lang="zh-CN" altLang="en-US" b="1" smtClean="0">
                <a:solidFill>
                  <a:srgbClr val="0000FF"/>
                </a:solidFill>
              </a:rPr>
              <a:t>连用  </a:t>
            </a:r>
            <a:r>
              <a:rPr lang="en-US" altLang="zh-CN" b="1" smtClean="0">
                <a:solidFill>
                  <a:srgbClr val="0000FF"/>
                </a:solidFill>
              </a:rPr>
              <a:t>(no one / nobody </a:t>
            </a:r>
            <a:r>
              <a:rPr lang="zh-CN" altLang="en-US" b="1" smtClean="0">
                <a:solidFill>
                  <a:srgbClr val="0000FF"/>
                </a:solidFill>
              </a:rPr>
              <a:t>均不能和</a:t>
            </a:r>
            <a:r>
              <a:rPr lang="en-US" altLang="zh-CN" b="1" smtClean="0">
                <a:solidFill>
                  <a:srgbClr val="0000FF"/>
                </a:solidFill>
              </a:rPr>
              <a:t>of </a:t>
            </a:r>
            <a:r>
              <a:rPr lang="zh-CN" altLang="en-US" b="1" smtClean="0">
                <a:solidFill>
                  <a:srgbClr val="0000FF"/>
                </a:solidFill>
              </a:rPr>
              <a:t>连用</a:t>
            </a:r>
            <a:r>
              <a:rPr lang="en-US" altLang="zh-CN" b="1" smtClean="0">
                <a:solidFill>
                  <a:srgbClr val="0000FF"/>
                </a:solidFill>
              </a:rPr>
              <a:t>)</a:t>
            </a:r>
          </a:p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smtClean="0"/>
              <a:t>e.g.</a:t>
            </a:r>
          </a:p>
          <a:p>
            <a:pPr marL="609600" indent="-60960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solidFill>
                  <a:srgbClr val="FF0000"/>
                </a:solidFill>
              </a:rPr>
              <a:t>None of </a:t>
            </a:r>
            <a:r>
              <a:rPr lang="en-US" altLang="zh-CN" b="1" smtClean="0"/>
              <a:t>the students  voted for him.</a:t>
            </a:r>
          </a:p>
        </p:txBody>
      </p:sp>
      <p:sp>
        <p:nvSpPr>
          <p:cNvPr id="34819" name="Rectangle 3"/>
          <p:cNvSpPr txBox="1">
            <a:spLocks noChangeArrowheads="1"/>
          </p:cNvSpPr>
          <p:nvPr/>
        </p:nvSpPr>
        <p:spPr bwMode="auto">
          <a:xfrm>
            <a:off x="71438" y="3286125"/>
            <a:ext cx="9286875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3.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注意在答句中与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no one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的区别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-- </a:t>
            </a:r>
            <a:r>
              <a:rPr lang="en-US" altLang="zh-CN" sz="3200" b="1">
                <a:solidFill>
                  <a:srgbClr val="9900CC"/>
                </a:solidFill>
                <a:latin typeface="Times New Roman" panose="02020603050405020304" pitchFamily="18" charset="0"/>
              </a:rPr>
              <a:t>How many </a:t>
            </a:r>
            <a:r>
              <a:rPr lang="en-US" altLang="zh-CN" sz="3200" b="1">
                <a:latin typeface="Times New Roman" panose="02020603050405020304" pitchFamily="18" charset="0"/>
              </a:rPr>
              <a:t>students are there in the classroom?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-----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None</a:t>
            </a:r>
            <a:r>
              <a:rPr lang="en-US" altLang="zh-CN" sz="3200" b="1">
                <a:latin typeface="Times New Roman" panose="02020603050405020304" pitchFamily="18" charset="0"/>
              </a:rPr>
              <a:t> .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--</a:t>
            </a:r>
            <a:r>
              <a:rPr lang="en-US" altLang="zh-CN" sz="3200" b="1">
                <a:solidFill>
                  <a:srgbClr val="9900CC"/>
                </a:solidFill>
                <a:latin typeface="Times New Roman" panose="02020603050405020304" pitchFamily="18" charset="0"/>
              </a:rPr>
              <a:t>Who</a:t>
            </a:r>
            <a:r>
              <a:rPr lang="en-US" altLang="zh-CN" sz="3200" b="1">
                <a:solidFill>
                  <a:srgbClr val="9900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is in the room?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------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No one/Nobody</a:t>
            </a:r>
            <a:r>
              <a:rPr lang="en-US" altLang="zh-CN" sz="3200" b="1">
                <a:latin typeface="Times New Roman" panose="02020603050405020304" pitchFamily="18" charset="0"/>
              </a:rPr>
              <a:t>. 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34820" name="矩形 3"/>
          <p:cNvSpPr>
            <a:spLocks noChangeArrowheads="1"/>
          </p:cNvSpPr>
          <p:nvPr/>
        </p:nvSpPr>
        <p:spPr bwMode="auto">
          <a:xfrm>
            <a:off x="928688" y="4643438"/>
            <a:ext cx="17287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  <a:gs pos="100000">
                      <a:srgbClr val="0047FF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34821" name="矩形 3"/>
          <p:cNvSpPr>
            <a:spLocks noChangeArrowheads="1"/>
          </p:cNvSpPr>
          <p:nvPr/>
        </p:nvSpPr>
        <p:spPr bwMode="auto">
          <a:xfrm>
            <a:off x="1000125" y="6000750"/>
            <a:ext cx="29241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  <a:gs pos="100000">
                      <a:srgbClr val="0047FF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0" grpId="1"/>
      <p:bldP spid="34821" grpId="0"/>
      <p:bldP spid="34821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占位符 259074"/>
          <p:cNvSpPr>
            <a:spLocks noGrp="1" noChangeArrowheads="1"/>
          </p:cNvSpPr>
          <p:nvPr>
            <p:ph type="body" idx="4294967295"/>
          </p:nvPr>
        </p:nvSpPr>
        <p:spPr>
          <a:xfrm>
            <a:off x="431800" y="1196975"/>
            <a:ext cx="8712200" cy="5661025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1.---The story is so amazing! It’s the most interesting  story I’ve ever read</a:t>
            </a:r>
            <a:r>
              <a:rPr lang="en-US" altLang="zh-CN" sz="2400" dirty="0" smtClean="0"/>
              <a:t>.</a:t>
            </a:r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08</a:t>
            </a:r>
            <a:r>
              <a:rPr lang="zh-CN" altLang="en-US" sz="2400" b="1" dirty="0" smtClean="0"/>
              <a:t>年 南京）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dirty="0" smtClean="0"/>
              <a:t>  </a:t>
            </a:r>
            <a:r>
              <a:rPr lang="en-US" altLang="zh-CN" dirty="0" smtClean="0"/>
              <a:t>---But I am afraid it won’t be liked by</a:t>
            </a:r>
            <a:r>
              <a:rPr lang="en-US" altLang="zh-CN" b="1" dirty="0" smtClean="0"/>
              <a:t>_____.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A. everybody                B. somebody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C. anybody                   D. nobody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2.---What’s wrong with my son, doctor?</a:t>
            </a:r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11</a:t>
            </a:r>
            <a:r>
              <a:rPr lang="zh-CN" altLang="en-US" sz="2400" b="1" dirty="0" smtClean="0"/>
              <a:t>年 南京）</a:t>
            </a:r>
            <a:endParaRPr lang="zh-CN" altLang="en-US" b="1" dirty="0" smtClean="0"/>
          </a:p>
          <a:p>
            <a:pPr>
              <a:buFont typeface="Arial" panose="020B0604020202020204" pitchFamily="34" charset="0"/>
              <a:buNone/>
            </a:pPr>
            <a:r>
              <a:rPr lang="zh-CN" altLang="en-US" dirty="0" smtClean="0"/>
              <a:t>   </a:t>
            </a:r>
            <a:r>
              <a:rPr lang="en-US" altLang="zh-CN" dirty="0" smtClean="0"/>
              <a:t>---</a:t>
            </a:r>
            <a:r>
              <a:rPr lang="en-US" altLang="zh-CN" b="1" dirty="0" smtClean="0"/>
              <a:t>_____</a:t>
            </a:r>
            <a:r>
              <a:rPr lang="en-US" altLang="zh-CN" dirty="0" smtClean="0"/>
              <a:t>serious. Just a slight cold.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A. Something                B. Anything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C. Nothing                    D. Everything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dirty="0" smtClean="0"/>
          </a:p>
        </p:txBody>
      </p:sp>
      <p:sp>
        <p:nvSpPr>
          <p:cNvPr id="35843" name="矩形 259075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18288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中考链接</a:t>
            </a:r>
          </a:p>
        </p:txBody>
      </p:sp>
      <p:sp>
        <p:nvSpPr>
          <p:cNvPr id="35844" name="文本框 259076"/>
          <p:cNvSpPr txBox="1">
            <a:spLocks noChangeArrowheads="1"/>
          </p:cNvSpPr>
          <p:nvPr/>
        </p:nvSpPr>
        <p:spPr bwMode="auto">
          <a:xfrm>
            <a:off x="6948488" y="2133600"/>
            <a:ext cx="86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5845" name="文本框 259077"/>
          <p:cNvSpPr txBox="1">
            <a:spLocks noChangeArrowheads="1"/>
          </p:cNvSpPr>
          <p:nvPr/>
        </p:nvSpPr>
        <p:spPr bwMode="auto">
          <a:xfrm>
            <a:off x="1258888" y="4581525"/>
            <a:ext cx="865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标题 257026"/>
          <p:cNvSpPr>
            <a:spLocks noGrp="1" noChangeArrowheads="1"/>
          </p:cNvSpPr>
          <p:nvPr>
            <p:ph type="title" idx="4294967295"/>
          </p:nvPr>
        </p:nvSpPr>
        <p:spPr>
          <a:xfrm>
            <a:off x="-252413" y="0"/>
            <a:ext cx="9396413" cy="692150"/>
          </a:xfrm>
          <a:noFill/>
        </p:spPr>
        <p:txBody>
          <a:bodyPr/>
          <a:lstStyle/>
          <a:p>
            <a:pPr algn="l"/>
            <a:r>
              <a:rPr lang="en-US" altLang="zh-CN" sz="2800" b="1" dirty="0" smtClean="0">
                <a:solidFill>
                  <a:srgbClr val="663300"/>
                </a:solidFill>
                <a:latin typeface="Cooper Black" panose="0208090404030B020404" pitchFamily="18" charset="0"/>
              </a:rPr>
              <a:t>Choose the suitable words or phrases to fill in the blanks.</a:t>
            </a:r>
          </a:p>
        </p:txBody>
      </p:sp>
      <p:sp>
        <p:nvSpPr>
          <p:cNvPr id="36868" name="文本占位符 25702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9144000" cy="5688012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L----Lily; F---- </a:t>
            </a:r>
            <a:r>
              <a:rPr lang="en-US" altLang="zh-CN" sz="2800" b="1" dirty="0" err="1" smtClean="0"/>
              <a:t>Fangfang</a:t>
            </a:r>
            <a:endParaRPr lang="en-US" altLang="zh-CN" sz="2800" b="1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L: Hi, </a:t>
            </a:r>
            <a:r>
              <a:rPr lang="en-US" altLang="zh-CN" sz="2800" b="1" dirty="0" err="1" smtClean="0"/>
              <a:t>Fangfang</a:t>
            </a:r>
            <a:r>
              <a:rPr lang="en-US" altLang="zh-CN" sz="2800" b="1" dirty="0" smtClean="0"/>
              <a:t>. What will you do this National Day?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F: I prefer _________ (to go, going) to Beijing. What about you?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L: I’m not sure. I would rather _______(go, to go) to Xi’an than Beijing because I have been there twice. I have known ____________ (something, anything) about Beijing.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F: Oh, I see. Would you please tell me ____________ (something, anything) about Beijing?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L: Sure. I’ll tell you later. Let’s talk about your plan first. Do you know ___________ (something, anything) about it?</a:t>
            </a:r>
          </a:p>
        </p:txBody>
      </p:sp>
      <p:sp>
        <p:nvSpPr>
          <p:cNvPr id="36869" name="文本框 257028"/>
          <p:cNvSpPr txBox="1">
            <a:spLocks noChangeArrowheads="1"/>
          </p:cNvSpPr>
          <p:nvPr/>
        </p:nvSpPr>
        <p:spPr bwMode="auto">
          <a:xfrm>
            <a:off x="1979613" y="1563688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to go</a:t>
            </a:r>
          </a:p>
        </p:txBody>
      </p:sp>
      <p:sp>
        <p:nvSpPr>
          <p:cNvPr id="36870" name="文本框 257029"/>
          <p:cNvSpPr txBox="1">
            <a:spLocks noChangeArrowheads="1"/>
          </p:cNvSpPr>
          <p:nvPr/>
        </p:nvSpPr>
        <p:spPr bwMode="auto">
          <a:xfrm>
            <a:off x="5219700" y="2427288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go</a:t>
            </a:r>
          </a:p>
        </p:txBody>
      </p:sp>
      <p:sp>
        <p:nvSpPr>
          <p:cNvPr id="36871" name="文本框 257030"/>
          <p:cNvSpPr txBox="1">
            <a:spLocks noChangeArrowheads="1"/>
          </p:cNvSpPr>
          <p:nvPr/>
        </p:nvSpPr>
        <p:spPr bwMode="auto">
          <a:xfrm>
            <a:off x="1547813" y="3363913"/>
            <a:ext cx="23764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something</a:t>
            </a:r>
          </a:p>
        </p:txBody>
      </p:sp>
      <p:sp>
        <p:nvSpPr>
          <p:cNvPr id="36872" name="文本框 257031"/>
          <p:cNvSpPr txBox="1">
            <a:spLocks noChangeArrowheads="1"/>
          </p:cNvSpPr>
          <p:nvPr/>
        </p:nvSpPr>
        <p:spPr bwMode="auto">
          <a:xfrm>
            <a:off x="5867400" y="4300538"/>
            <a:ext cx="2592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something</a:t>
            </a:r>
          </a:p>
        </p:txBody>
      </p:sp>
      <p:sp>
        <p:nvSpPr>
          <p:cNvPr id="36873" name="文本框 257032"/>
          <p:cNvSpPr txBox="1">
            <a:spLocks noChangeArrowheads="1"/>
          </p:cNvSpPr>
          <p:nvPr/>
        </p:nvSpPr>
        <p:spPr bwMode="auto">
          <a:xfrm>
            <a:off x="2484438" y="5595938"/>
            <a:ext cx="2087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anything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/>
      <p:bldP spid="36872" grpId="0"/>
      <p:bldP spid="3687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文本占位符 258050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20725"/>
            <a:ext cx="9144000" cy="6021388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F: Sorry, I don’t know. What about you?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L: Before I read a book about it, I knew ____________ (nothing, anything) about it. But now I know a lot about it from the book. So I ___________ (could, would) rather go to see it myself.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F: How will you go there, by plane or by train?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L: I prefer _________ (fly, flying) to __________ (to take, taking) a train there.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F: But it’s a little too expensive. I would rather go by train. By the way, who will you go with?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L: ___________ (Nobody, Anybody) but myself.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/>
              <a:t>F: A brave girl.</a:t>
            </a:r>
          </a:p>
        </p:txBody>
      </p:sp>
      <p:sp>
        <p:nvSpPr>
          <p:cNvPr id="37892" name="文本框 258051"/>
          <p:cNvSpPr txBox="1">
            <a:spLocks noChangeArrowheads="1"/>
          </p:cNvSpPr>
          <p:nvPr/>
        </p:nvSpPr>
        <p:spPr bwMode="auto">
          <a:xfrm>
            <a:off x="609600" y="1600200"/>
            <a:ext cx="2303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nothing</a:t>
            </a:r>
          </a:p>
        </p:txBody>
      </p:sp>
      <p:sp>
        <p:nvSpPr>
          <p:cNvPr id="37893" name="文本框 258052"/>
          <p:cNvSpPr txBox="1">
            <a:spLocks noChangeArrowheads="1"/>
          </p:cNvSpPr>
          <p:nvPr/>
        </p:nvSpPr>
        <p:spPr bwMode="auto">
          <a:xfrm>
            <a:off x="685800" y="2514600"/>
            <a:ext cx="1871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would</a:t>
            </a:r>
          </a:p>
        </p:txBody>
      </p:sp>
      <p:sp>
        <p:nvSpPr>
          <p:cNvPr id="37894" name="文本框 258053"/>
          <p:cNvSpPr txBox="1">
            <a:spLocks noChangeArrowheads="1"/>
          </p:cNvSpPr>
          <p:nvPr/>
        </p:nvSpPr>
        <p:spPr bwMode="auto">
          <a:xfrm>
            <a:off x="1908175" y="3702050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flying</a:t>
            </a:r>
          </a:p>
        </p:txBody>
      </p:sp>
      <p:sp>
        <p:nvSpPr>
          <p:cNvPr id="37895" name="文本框 258054"/>
          <p:cNvSpPr txBox="1">
            <a:spLocks noChangeArrowheads="1"/>
          </p:cNvSpPr>
          <p:nvPr/>
        </p:nvSpPr>
        <p:spPr bwMode="auto">
          <a:xfrm>
            <a:off x="5943600" y="396240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taking</a:t>
            </a:r>
          </a:p>
        </p:txBody>
      </p:sp>
      <p:sp>
        <p:nvSpPr>
          <p:cNvPr id="37896" name="文本框 258055"/>
          <p:cNvSpPr txBox="1">
            <a:spLocks noChangeArrowheads="1"/>
          </p:cNvSpPr>
          <p:nvPr/>
        </p:nvSpPr>
        <p:spPr bwMode="auto">
          <a:xfrm>
            <a:off x="539750" y="5229200"/>
            <a:ext cx="1728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  <p:bldP spid="37894" grpId="0"/>
      <p:bldP spid="37895" grpId="0"/>
      <p:bldP spid="3789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WordArt 7"/>
          <p:cNvSpPr>
            <a:spLocks noChangeArrowheads="1" noChangeShapeType="1" noTextEdit="1"/>
          </p:cNvSpPr>
          <p:nvPr/>
        </p:nvSpPr>
        <p:spPr bwMode="auto">
          <a:xfrm rot="-148541">
            <a:off x="-3175" y="338138"/>
            <a:ext cx="2152650" cy="714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任务四</a:t>
            </a:r>
          </a:p>
        </p:txBody>
      </p:sp>
      <p:sp>
        <p:nvSpPr>
          <p:cNvPr id="38916" name="矩形 268291"/>
          <p:cNvSpPr>
            <a:spLocks noChangeArrowheads="1" noChangeShapeType="1" noTextEdit="1"/>
          </p:cNvSpPr>
          <p:nvPr/>
        </p:nvSpPr>
        <p:spPr bwMode="auto">
          <a:xfrm>
            <a:off x="1835150" y="1412875"/>
            <a:ext cx="5327650" cy="23764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0463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Writing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文本占位符 26112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712"/>
            <a:ext cx="9144000" cy="4509120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b="1" dirty="0" smtClean="0"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b="1" dirty="0" smtClean="0"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Comic Sans MS" panose="030F0702030302020204" pitchFamily="66" charset="0"/>
              </a:rPr>
              <a:t>    </a:t>
            </a:r>
            <a:r>
              <a:rPr lang="en-US" altLang="zh-CN" b="1" dirty="0" smtClean="0">
                <a:latin typeface="Comic Sans MS" panose="030F0702030302020204" pitchFamily="66" charset="0"/>
              </a:rPr>
              <a:t>Q1: Daniel is in a bad mood. He gets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Comic Sans MS" panose="030F0702030302020204" pitchFamily="66" charset="0"/>
              </a:rPr>
              <a:t>angry easily. He needs to calm down.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Comic Sans MS" panose="030F0702030302020204" pitchFamily="66" charset="0"/>
              </a:rPr>
              <a:t>    Your advice: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Comic Sans MS" panose="030F0702030302020204" pitchFamily="66" charset="0"/>
              </a:rPr>
              <a:t>    </a:t>
            </a:r>
            <a:br>
              <a:rPr lang="en-US" altLang="zh-CN" b="1" dirty="0" smtClean="0">
                <a:latin typeface="Comic Sans MS" panose="030F0702030302020204" pitchFamily="66" charset="0"/>
              </a:rPr>
            </a:br>
            <a:r>
              <a:rPr lang="en-US" altLang="zh-CN" b="1" dirty="0" smtClean="0">
                <a:latin typeface="Comic Sans MS" panose="030F0702030302020204" pitchFamily="66" charset="0"/>
              </a:rPr>
              <a:t>  Q2: Daniel doesn’t sleep well these days.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Comic Sans MS" panose="030F0702030302020204" pitchFamily="66" charset="0"/>
              </a:rPr>
              <a:t>He always feels tired. He thinks he needs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Comic Sans MS" panose="030F0702030302020204" pitchFamily="66" charset="0"/>
              </a:rPr>
              <a:t>more energy.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Comic Sans MS" panose="030F0702030302020204" pitchFamily="66" charset="0"/>
              </a:rPr>
              <a:t>    Your advice:</a:t>
            </a:r>
          </a:p>
        </p:txBody>
      </p:sp>
      <p:sp>
        <p:nvSpPr>
          <p:cNvPr id="39939" name="矩形 261122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3313113" cy="12684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Discussion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文本占位符 262145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332656"/>
            <a:ext cx="8066087" cy="5715000"/>
          </a:xfrm>
          <a:noFill/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Dear Daniel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         You look so sad these days. I think you need to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cheer up.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         Now I will tell you about color therapy. Perhaps it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may  work.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   __________________________________________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   __________________________________________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   __________________________________________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  ___________________________________________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  ___________________________________________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  ___________________________________________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zh-CN" sz="2400" u="sng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       I hope you will feel better soon and nothing will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make you feel sad after you follow my advice.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                                                                        Your friend,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                                                                       </a:t>
            </a:r>
            <a:r>
              <a:rPr lang="en-US" altLang="zh-CN" sz="2400" dirty="0" err="1" smtClean="0"/>
              <a:t>Mrs.Rainbow</a:t>
            </a:r>
            <a:r>
              <a:rPr lang="en-US" altLang="zh-CN" sz="2400" dirty="0" smtClean="0"/>
              <a:t> 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WordArt 3"/>
          <p:cNvSpPr>
            <a:spLocks noChangeArrowheads="1" noChangeShapeType="1" noTextEdit="1"/>
          </p:cNvSpPr>
          <p:nvPr/>
        </p:nvSpPr>
        <p:spPr bwMode="auto">
          <a:xfrm>
            <a:off x="1403350" y="1700213"/>
            <a:ext cx="6337300" cy="172878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0282"/>
                <a:gd name="adj2" fmla="val 444"/>
              </a:avLst>
            </a:prstTxWarp>
          </a:bodyPr>
          <a:lstStyle/>
          <a:p>
            <a:pPr algn="ctr"/>
            <a:r>
              <a:rPr lang="en-US" altLang="zh-CN" sz="4000" b="1" kern="10">
                <a:ln w="2540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Thank you !</a:t>
            </a:r>
            <a:endParaRPr lang="zh-CN" altLang="en-US" sz="4000" b="1" kern="10">
              <a:ln w="25400">
                <a:solidFill>
                  <a:srgbClr val="FFFF00"/>
                </a:solidFill>
                <a:rou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0" y="436563"/>
            <a:ext cx="9144000" cy="6421437"/>
          </a:xfrm>
          <a:noFill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1.</a:t>
            </a:r>
            <a:r>
              <a:rPr lang="zh-CN" altLang="en-US" b="1" dirty="0" smtClean="0"/>
              <a:t>彩虹 </a:t>
            </a:r>
            <a:r>
              <a:rPr lang="en-US" altLang="zh-CN" b="1" dirty="0" smtClean="0">
                <a:solidFill>
                  <a:srgbClr val="FF3300"/>
                </a:solidFill>
              </a:rPr>
              <a:t>rainbow             </a:t>
            </a:r>
            <a:r>
              <a:rPr lang="en-US" altLang="zh-CN" b="1" dirty="0" smtClean="0"/>
              <a:t>2.</a:t>
            </a:r>
            <a:r>
              <a:rPr lang="zh-CN" altLang="en-US" b="1" dirty="0" smtClean="0"/>
              <a:t>忧愁   </a:t>
            </a:r>
            <a:r>
              <a:rPr lang="en-US" altLang="zh-CN" b="1" dirty="0" smtClean="0">
                <a:solidFill>
                  <a:srgbClr val="FF3300"/>
                </a:solidFill>
              </a:rPr>
              <a:t>unhappiness</a:t>
            </a:r>
            <a:r>
              <a:rPr lang="en-US" altLang="zh-CN" b="1" dirty="0" smtClean="0"/>
              <a:t> </a:t>
            </a:r>
            <a:endParaRPr lang="en-US" altLang="zh-CN" b="1" dirty="0" smtClean="0">
              <a:solidFill>
                <a:srgbClr val="FF33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3.</a:t>
            </a:r>
            <a:r>
              <a:rPr lang="zh-CN" altLang="en-US" b="1" dirty="0" smtClean="0"/>
              <a:t>悲哀  </a:t>
            </a:r>
            <a:r>
              <a:rPr lang="en-US" altLang="zh-CN" b="1" dirty="0" smtClean="0">
                <a:solidFill>
                  <a:srgbClr val="FF3300"/>
                </a:solidFill>
              </a:rPr>
              <a:t>sadness  </a:t>
            </a:r>
            <a:r>
              <a:rPr lang="en-US" altLang="zh-CN" b="1" dirty="0" smtClean="0"/>
              <a:t>           4.</a:t>
            </a:r>
            <a:r>
              <a:rPr lang="zh-CN" altLang="en-US" b="1" dirty="0" smtClean="0"/>
              <a:t>行为 </a:t>
            </a:r>
            <a:r>
              <a:rPr lang="en-US" altLang="zh-CN" b="1" dirty="0" err="1" smtClean="0">
                <a:solidFill>
                  <a:srgbClr val="FF3300"/>
                </a:solidFill>
              </a:rPr>
              <a:t>behaviour</a:t>
            </a:r>
            <a:endParaRPr lang="en-US" altLang="zh-CN" b="1" dirty="0" smtClean="0">
              <a:solidFill>
                <a:srgbClr val="FF33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5.</a:t>
            </a:r>
            <a:r>
              <a:rPr lang="zh-CN" altLang="en-US" b="1" dirty="0" smtClean="0"/>
              <a:t>平静的  </a:t>
            </a:r>
            <a:r>
              <a:rPr lang="en-US" altLang="zh-CN" b="1" dirty="0" smtClean="0">
                <a:solidFill>
                  <a:srgbClr val="FF3300"/>
                </a:solidFill>
              </a:rPr>
              <a:t>calm    </a:t>
            </a:r>
            <a:r>
              <a:rPr lang="en-US" altLang="zh-CN" b="1" dirty="0" smtClean="0"/>
              <a:t>          6.</a:t>
            </a:r>
            <a:r>
              <a:rPr lang="zh-CN" altLang="en-US" b="1" dirty="0" smtClean="0"/>
              <a:t>发现 </a:t>
            </a:r>
            <a:r>
              <a:rPr lang="en-US" altLang="zh-CN" b="1" dirty="0" smtClean="0">
                <a:solidFill>
                  <a:srgbClr val="FF3300"/>
                </a:solidFill>
              </a:rPr>
              <a:t>discover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7.</a:t>
            </a:r>
            <a:r>
              <a:rPr lang="zh-CN" altLang="en-US" b="1" dirty="0" smtClean="0"/>
              <a:t>满意的  </a:t>
            </a:r>
            <a:r>
              <a:rPr lang="en-US" altLang="zh-CN" b="1" dirty="0" smtClean="0">
                <a:solidFill>
                  <a:srgbClr val="FF3300"/>
                </a:solidFill>
              </a:rPr>
              <a:t>satisfied </a:t>
            </a:r>
            <a:r>
              <a:rPr lang="en-US" altLang="zh-CN" b="1" dirty="0" smtClean="0"/>
              <a:t>       8.</a:t>
            </a:r>
            <a:r>
              <a:rPr lang="zh-CN" altLang="en-US" b="1" dirty="0" smtClean="0"/>
              <a:t>许诺 </a:t>
            </a:r>
            <a:r>
              <a:rPr lang="en-US" altLang="zh-CN" b="1" dirty="0" smtClean="0">
                <a:solidFill>
                  <a:srgbClr val="FF3300"/>
                </a:solidFill>
              </a:rPr>
              <a:t>promise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9.</a:t>
            </a:r>
            <a:r>
              <a:rPr lang="zh-CN" altLang="en-US" b="1" dirty="0" smtClean="0"/>
              <a:t>热量</a:t>
            </a:r>
            <a:r>
              <a:rPr lang="en-US" altLang="zh-CN" b="1" dirty="0" smtClean="0"/>
              <a:t>(n.)  </a:t>
            </a:r>
            <a:r>
              <a:rPr lang="en-US" altLang="zh-CN" b="1" dirty="0" smtClean="0">
                <a:solidFill>
                  <a:srgbClr val="FF3300"/>
                </a:solidFill>
              </a:rPr>
              <a:t>heat      </a:t>
            </a:r>
            <a:r>
              <a:rPr lang="en-US" altLang="zh-CN" b="1" dirty="0" smtClean="0"/>
              <a:t>       10.</a:t>
            </a:r>
            <a:r>
              <a:rPr lang="zh-CN" altLang="en-US" b="1" dirty="0" smtClean="0"/>
              <a:t>成功地 </a:t>
            </a:r>
            <a:r>
              <a:rPr lang="en-US" altLang="zh-CN" b="1" dirty="0" smtClean="0">
                <a:solidFill>
                  <a:srgbClr val="FF3300"/>
                </a:solidFill>
              </a:rPr>
              <a:t>successfully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11.</a:t>
            </a:r>
            <a:r>
              <a:rPr lang="zh-CN" altLang="en-US" b="1" dirty="0" smtClean="0"/>
              <a:t>困难</a:t>
            </a:r>
            <a:r>
              <a:rPr lang="en-US" altLang="zh-CN" b="1" dirty="0" smtClean="0"/>
              <a:t>(n.)  </a:t>
            </a:r>
            <a:r>
              <a:rPr lang="en-US" altLang="zh-CN" b="1" dirty="0" smtClean="0">
                <a:solidFill>
                  <a:srgbClr val="FF3300"/>
                </a:solidFill>
              </a:rPr>
              <a:t>difficulty   </a:t>
            </a:r>
            <a:r>
              <a:rPr lang="en-US" altLang="zh-CN" b="1" dirty="0" smtClean="0"/>
              <a:t>12.</a:t>
            </a:r>
            <a:r>
              <a:rPr lang="zh-CN" altLang="en-US" b="1" dirty="0" smtClean="0"/>
              <a:t>苍白 </a:t>
            </a:r>
            <a:r>
              <a:rPr lang="en-US" altLang="zh-CN" b="1" dirty="0" smtClean="0">
                <a:solidFill>
                  <a:srgbClr val="FF3300"/>
                </a:solidFill>
              </a:rPr>
              <a:t>pale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13.</a:t>
            </a:r>
            <a:r>
              <a:rPr lang="zh-CN" altLang="en-US" b="1" dirty="0" smtClean="0"/>
              <a:t>决定   </a:t>
            </a:r>
            <a:r>
              <a:rPr lang="en-US" altLang="zh-CN" b="1" dirty="0" smtClean="0">
                <a:solidFill>
                  <a:srgbClr val="FF3300"/>
                </a:solidFill>
              </a:rPr>
              <a:t>decision   </a:t>
            </a:r>
            <a:r>
              <a:rPr lang="en-US" altLang="zh-CN" b="1" dirty="0" smtClean="0"/>
              <a:t>       14.</a:t>
            </a:r>
            <a:r>
              <a:rPr lang="zh-CN" altLang="en-US" b="1" dirty="0" smtClean="0"/>
              <a:t>油   </a:t>
            </a:r>
            <a:r>
              <a:rPr lang="en-US" altLang="zh-CN" b="1" dirty="0" smtClean="0">
                <a:solidFill>
                  <a:srgbClr val="FF3300"/>
                </a:solidFill>
              </a:rPr>
              <a:t>oil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15.</a:t>
            </a:r>
            <a:r>
              <a:rPr lang="zh-CN" altLang="en-US" b="1" dirty="0" smtClean="0"/>
              <a:t>影响 </a:t>
            </a:r>
            <a:r>
              <a:rPr lang="en-US" altLang="zh-CN" b="1" dirty="0" smtClean="0">
                <a:solidFill>
                  <a:srgbClr val="FF3300"/>
                </a:solidFill>
              </a:rPr>
              <a:t>influence /affect </a:t>
            </a:r>
            <a:r>
              <a:rPr lang="en-US" altLang="zh-CN" b="1" dirty="0" smtClean="0"/>
              <a:t> 16.</a:t>
            </a:r>
            <a:r>
              <a:rPr lang="zh-CN" altLang="en-US" b="1" dirty="0" smtClean="0"/>
              <a:t>黑色</a:t>
            </a:r>
            <a:r>
              <a:rPr lang="en-US" altLang="zh-CN" b="1" dirty="0" smtClean="0"/>
              <a:t>(</a:t>
            </a:r>
            <a:r>
              <a:rPr lang="zh-CN" altLang="en-US" b="1" dirty="0" smtClean="0"/>
              <a:t>皮肤的</a:t>
            </a:r>
            <a:r>
              <a:rPr lang="en-US" altLang="zh-CN" b="1" dirty="0" smtClean="0"/>
              <a:t>) </a:t>
            </a:r>
            <a:r>
              <a:rPr lang="en-US" altLang="zh-CN" b="1" dirty="0" smtClean="0">
                <a:solidFill>
                  <a:srgbClr val="FF3300"/>
                </a:solidFill>
              </a:rPr>
              <a:t>dark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17.</a:t>
            </a:r>
            <a:r>
              <a:rPr lang="zh-CN" altLang="en-US" b="1" dirty="0" smtClean="0"/>
              <a:t>需求 </a:t>
            </a:r>
            <a:r>
              <a:rPr lang="zh-CN" altLang="en-US" b="1" dirty="0" smtClean="0">
                <a:solidFill>
                  <a:srgbClr val="FF3300"/>
                </a:solidFill>
              </a:rPr>
              <a:t> </a:t>
            </a:r>
            <a:r>
              <a:rPr lang="en-US" altLang="zh-CN" b="1" dirty="0" smtClean="0">
                <a:solidFill>
                  <a:srgbClr val="FF3300"/>
                </a:solidFill>
              </a:rPr>
              <a:t>require   </a:t>
            </a:r>
            <a:r>
              <a:rPr lang="en-US" altLang="zh-CN" b="1" dirty="0" smtClean="0"/>
              <a:t>           18.</a:t>
            </a:r>
            <a:r>
              <a:rPr lang="zh-CN" altLang="en-US" b="1" dirty="0" smtClean="0"/>
              <a:t>皮肤 </a:t>
            </a:r>
            <a:r>
              <a:rPr lang="en-US" altLang="zh-CN" b="1" dirty="0" smtClean="0">
                <a:solidFill>
                  <a:srgbClr val="FF3300"/>
                </a:solidFill>
              </a:rPr>
              <a:t>skin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19.</a:t>
            </a:r>
            <a:r>
              <a:rPr lang="zh-CN" altLang="en-US" b="1" dirty="0" smtClean="0"/>
              <a:t>建议</a:t>
            </a:r>
            <a:r>
              <a:rPr lang="en-US" altLang="zh-CN" b="1" dirty="0" smtClean="0"/>
              <a:t>(</a:t>
            </a:r>
            <a:r>
              <a:rPr lang="en-US" altLang="zh-CN" b="1" dirty="0" err="1" smtClean="0"/>
              <a:t>vt.</a:t>
            </a:r>
            <a:r>
              <a:rPr lang="en-US" altLang="zh-CN" b="1" dirty="0" smtClean="0"/>
              <a:t>)  </a:t>
            </a:r>
            <a:r>
              <a:rPr lang="en-US" altLang="zh-CN" b="1" dirty="0" smtClean="0">
                <a:solidFill>
                  <a:srgbClr val="FF3300"/>
                </a:solidFill>
              </a:rPr>
              <a:t>advise</a:t>
            </a:r>
            <a:r>
              <a:rPr lang="en-US" altLang="zh-CN" b="1" dirty="0" smtClean="0"/>
              <a:t>         20.</a:t>
            </a:r>
            <a:r>
              <a:rPr lang="zh-CN" altLang="en-US" b="1" dirty="0" smtClean="0"/>
              <a:t>免费的     </a:t>
            </a:r>
            <a:r>
              <a:rPr lang="en-US" altLang="zh-CN" b="1" dirty="0" smtClean="0">
                <a:solidFill>
                  <a:srgbClr val="FF3300"/>
                </a:solidFill>
              </a:rPr>
              <a:t>free</a:t>
            </a:r>
            <a:r>
              <a:rPr lang="en-US" altLang="zh-CN" b="1" dirty="0" smtClean="0"/>
              <a:t>           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dirty="0" smtClean="0"/>
              <a:t>21.</a:t>
            </a:r>
            <a:r>
              <a:rPr lang="zh-CN" altLang="en-US" b="1" dirty="0" smtClean="0"/>
              <a:t>或许   </a:t>
            </a:r>
            <a:r>
              <a:rPr lang="en-US" altLang="zh-CN" b="1" dirty="0" smtClean="0">
                <a:solidFill>
                  <a:srgbClr val="FF3300"/>
                </a:solidFill>
              </a:rPr>
              <a:t>perhaps</a:t>
            </a:r>
            <a:r>
              <a:rPr lang="en-US" altLang="zh-CN" b="1" dirty="0" smtClean="0"/>
              <a:t>            22.</a:t>
            </a:r>
            <a:r>
              <a:rPr lang="zh-CN" altLang="en-US" b="1" dirty="0" smtClean="0"/>
              <a:t>想法      </a:t>
            </a:r>
            <a:r>
              <a:rPr lang="en-US" altLang="zh-CN" b="1" dirty="0" smtClean="0">
                <a:solidFill>
                  <a:srgbClr val="FF3300"/>
                </a:solidFill>
              </a:rPr>
              <a:t>thought</a:t>
            </a:r>
          </a:p>
        </p:txBody>
      </p:sp>
      <p:sp>
        <p:nvSpPr>
          <p:cNvPr id="17411" name="矩形 2"/>
          <p:cNvSpPr>
            <a:spLocks noChangeArrowheads="1"/>
          </p:cNvSpPr>
          <p:nvPr/>
        </p:nvSpPr>
        <p:spPr bwMode="auto">
          <a:xfrm>
            <a:off x="1273175" y="549275"/>
            <a:ext cx="1714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79388" y="44450"/>
            <a:ext cx="4105275" cy="504825"/>
          </a:xfrm>
          <a:prstGeom prst="ribbon">
            <a:avLst>
              <a:gd name="adj1" fmla="val 125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词汇识记</a:t>
            </a:r>
          </a:p>
        </p:txBody>
      </p:sp>
      <p:sp>
        <p:nvSpPr>
          <p:cNvPr id="17413" name="矩形 2"/>
          <p:cNvSpPr>
            <a:spLocks noChangeArrowheads="1"/>
          </p:cNvSpPr>
          <p:nvPr/>
        </p:nvSpPr>
        <p:spPr bwMode="auto">
          <a:xfrm>
            <a:off x="1403350" y="1125538"/>
            <a:ext cx="1714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14" name="矩形 2"/>
          <p:cNvSpPr>
            <a:spLocks noChangeArrowheads="1"/>
          </p:cNvSpPr>
          <p:nvPr/>
        </p:nvSpPr>
        <p:spPr bwMode="auto">
          <a:xfrm>
            <a:off x="1692275" y="1700213"/>
            <a:ext cx="1714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15" name="矩形 2"/>
          <p:cNvSpPr>
            <a:spLocks noChangeArrowheads="1"/>
          </p:cNvSpPr>
          <p:nvPr/>
        </p:nvSpPr>
        <p:spPr bwMode="auto">
          <a:xfrm>
            <a:off x="1643063" y="2276475"/>
            <a:ext cx="18351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16" name="矩形 2"/>
          <p:cNvSpPr>
            <a:spLocks noChangeArrowheads="1"/>
          </p:cNvSpPr>
          <p:nvPr/>
        </p:nvSpPr>
        <p:spPr bwMode="auto">
          <a:xfrm>
            <a:off x="1908175" y="2852738"/>
            <a:ext cx="1714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17" name="矩形 2"/>
          <p:cNvSpPr>
            <a:spLocks noChangeArrowheads="1"/>
          </p:cNvSpPr>
          <p:nvPr/>
        </p:nvSpPr>
        <p:spPr bwMode="auto">
          <a:xfrm>
            <a:off x="2046288" y="3502025"/>
            <a:ext cx="18780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18" name="矩形 2"/>
          <p:cNvSpPr>
            <a:spLocks noChangeArrowheads="1"/>
          </p:cNvSpPr>
          <p:nvPr/>
        </p:nvSpPr>
        <p:spPr bwMode="auto">
          <a:xfrm>
            <a:off x="1562100" y="4076700"/>
            <a:ext cx="1714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19" name="矩形 2"/>
          <p:cNvSpPr>
            <a:spLocks noChangeArrowheads="1"/>
          </p:cNvSpPr>
          <p:nvPr/>
        </p:nvSpPr>
        <p:spPr bwMode="auto">
          <a:xfrm>
            <a:off x="1498600" y="4652963"/>
            <a:ext cx="29289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0" name="矩形 2"/>
          <p:cNvSpPr>
            <a:spLocks noChangeArrowheads="1"/>
          </p:cNvSpPr>
          <p:nvPr/>
        </p:nvSpPr>
        <p:spPr bwMode="auto">
          <a:xfrm>
            <a:off x="1489075" y="5229225"/>
            <a:ext cx="17145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1" name="矩形 2"/>
          <p:cNvSpPr>
            <a:spLocks noChangeArrowheads="1"/>
          </p:cNvSpPr>
          <p:nvPr/>
        </p:nvSpPr>
        <p:spPr bwMode="auto">
          <a:xfrm>
            <a:off x="5292725" y="549275"/>
            <a:ext cx="24526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2" name="矩形 2"/>
          <p:cNvSpPr>
            <a:spLocks noChangeArrowheads="1"/>
          </p:cNvSpPr>
          <p:nvPr/>
        </p:nvSpPr>
        <p:spPr bwMode="auto">
          <a:xfrm>
            <a:off x="5292725" y="1125538"/>
            <a:ext cx="2136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3" name="矩形 2"/>
          <p:cNvSpPr>
            <a:spLocks noChangeArrowheads="1"/>
          </p:cNvSpPr>
          <p:nvPr/>
        </p:nvSpPr>
        <p:spPr bwMode="auto">
          <a:xfrm>
            <a:off x="5292725" y="1700213"/>
            <a:ext cx="19939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4" name="矩形 2"/>
          <p:cNvSpPr>
            <a:spLocks noChangeArrowheads="1"/>
          </p:cNvSpPr>
          <p:nvPr/>
        </p:nvSpPr>
        <p:spPr bwMode="auto">
          <a:xfrm>
            <a:off x="5292725" y="2349500"/>
            <a:ext cx="1714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5" name="矩形 2"/>
          <p:cNvSpPr>
            <a:spLocks noChangeArrowheads="1"/>
          </p:cNvSpPr>
          <p:nvPr/>
        </p:nvSpPr>
        <p:spPr bwMode="auto">
          <a:xfrm>
            <a:off x="5867400" y="2924175"/>
            <a:ext cx="24193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6" name="矩形 2"/>
          <p:cNvSpPr>
            <a:spLocks noChangeArrowheads="1"/>
          </p:cNvSpPr>
          <p:nvPr/>
        </p:nvSpPr>
        <p:spPr bwMode="auto">
          <a:xfrm>
            <a:off x="5508625" y="3500438"/>
            <a:ext cx="1714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7" name="矩形 2"/>
          <p:cNvSpPr>
            <a:spLocks noChangeArrowheads="1"/>
          </p:cNvSpPr>
          <p:nvPr/>
        </p:nvSpPr>
        <p:spPr bwMode="auto">
          <a:xfrm>
            <a:off x="5292725" y="4076700"/>
            <a:ext cx="1714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8" name="矩形 2"/>
          <p:cNvSpPr>
            <a:spLocks noChangeArrowheads="1"/>
          </p:cNvSpPr>
          <p:nvPr/>
        </p:nvSpPr>
        <p:spPr bwMode="auto">
          <a:xfrm>
            <a:off x="7337425" y="4652963"/>
            <a:ext cx="1266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9" name="矩形 2"/>
          <p:cNvSpPr>
            <a:spLocks noChangeArrowheads="1"/>
          </p:cNvSpPr>
          <p:nvPr/>
        </p:nvSpPr>
        <p:spPr bwMode="auto">
          <a:xfrm>
            <a:off x="5724525" y="5229225"/>
            <a:ext cx="11509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30" name="矩形 2"/>
          <p:cNvSpPr>
            <a:spLocks noChangeArrowheads="1"/>
          </p:cNvSpPr>
          <p:nvPr/>
        </p:nvSpPr>
        <p:spPr bwMode="auto">
          <a:xfrm>
            <a:off x="1476375" y="5805488"/>
            <a:ext cx="2011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31" name="矩形 2"/>
          <p:cNvSpPr>
            <a:spLocks noChangeArrowheads="1"/>
          </p:cNvSpPr>
          <p:nvPr/>
        </p:nvSpPr>
        <p:spPr bwMode="auto">
          <a:xfrm>
            <a:off x="6011863" y="5805488"/>
            <a:ext cx="1714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32" name="矩形 2"/>
          <p:cNvSpPr>
            <a:spLocks noChangeArrowheads="1"/>
          </p:cNvSpPr>
          <p:nvPr/>
        </p:nvSpPr>
        <p:spPr bwMode="auto">
          <a:xfrm>
            <a:off x="1547813" y="6381750"/>
            <a:ext cx="1714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33" name="矩形 2"/>
          <p:cNvSpPr>
            <a:spLocks noChangeArrowheads="1"/>
          </p:cNvSpPr>
          <p:nvPr/>
        </p:nvSpPr>
        <p:spPr bwMode="auto">
          <a:xfrm>
            <a:off x="5867400" y="6381750"/>
            <a:ext cx="1714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  <a:gs pos="100000">
                      <a:srgbClr val="8C3D91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3" grpId="0"/>
      <p:bldP spid="17414" grpId="0"/>
      <p:bldP spid="17415" grpId="0"/>
      <p:bldP spid="17416" grpId="0"/>
      <p:bldP spid="17417" grpId="0"/>
      <p:bldP spid="17418" grpId="0"/>
      <p:bldP spid="17419" grpId="0"/>
      <p:bldP spid="17420" grpId="0"/>
      <p:bldP spid="17421" grpId="0"/>
      <p:bldP spid="17422" grpId="0"/>
      <p:bldP spid="17423" grpId="0"/>
      <p:bldP spid="17424" grpId="0"/>
      <p:bldP spid="17425" grpId="0"/>
      <p:bldP spid="17426" grpId="0"/>
      <p:bldP spid="17427" grpId="0"/>
      <p:bldP spid="17428" grpId="0"/>
      <p:bldP spid="17429" grpId="0"/>
      <p:bldP spid="17430" grpId="0"/>
      <p:bldP spid="17431" grpId="0"/>
      <p:bldP spid="17432" grpId="0"/>
      <p:bldP spid="174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58950"/>
            <a:ext cx="8807450" cy="4489450"/>
          </a:xfrm>
          <a:noFill/>
        </p:spPr>
        <p:txBody>
          <a:bodyPr>
            <a:spAutoFit/>
          </a:bodyPr>
          <a:lstStyle/>
          <a:p>
            <a:pPr>
              <a:spcBef>
                <a:spcPct val="25000"/>
              </a:spcBef>
              <a:buFont typeface="Arial" panose="020B0604020202020204" pitchFamily="34" charset="0"/>
              <a:buNone/>
            </a:pPr>
            <a:r>
              <a:rPr lang="zh-CN" altLang="en-US" sz="3600" b="1" dirty="0" smtClean="0">
                <a:solidFill>
                  <a:srgbClr val="0000FF"/>
                </a:solidFill>
              </a:rPr>
              <a:t>易拼错的单词</a:t>
            </a:r>
          </a:p>
          <a:p>
            <a:pPr>
              <a:spcBef>
                <a:spcPct val="25000"/>
              </a:spcBef>
              <a:buFont typeface="Arial" panose="020B0604020202020204" pitchFamily="34" charset="0"/>
              <a:buNone/>
            </a:pPr>
            <a:r>
              <a:rPr lang="zh-CN" altLang="en-US" sz="3600" b="1" dirty="0" smtClean="0">
                <a:solidFill>
                  <a:srgbClr val="FF0000"/>
                </a:solidFill>
              </a:rPr>
              <a:t> 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a</a:t>
            </a:r>
            <a:r>
              <a:rPr lang="en-US" altLang="zh-CN" sz="3600" b="1" dirty="0" smtClean="0"/>
              <a:t>ffect                sleep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y</a:t>
            </a:r>
            <a:r>
              <a:rPr lang="en-US" altLang="zh-CN" sz="3600" b="1" dirty="0" smtClean="0"/>
              <a:t>  (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   a</a:t>
            </a:r>
            <a:r>
              <a:rPr lang="en-US" altLang="zh-CN" sz="3600" b="1" dirty="0" smtClean="0"/>
              <a:t>sleep  )     r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ea</a:t>
            </a:r>
            <a:r>
              <a:rPr lang="en-US" altLang="zh-CN" sz="3600" b="1" dirty="0" smtClean="0"/>
              <a:t>lize </a:t>
            </a:r>
          </a:p>
          <a:p>
            <a:pPr>
              <a:spcBef>
                <a:spcPct val="2500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/>
              <a:t>  physical              coll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e</a:t>
            </a:r>
            <a:r>
              <a:rPr lang="en-US" altLang="zh-CN" sz="3600" b="1" dirty="0" smtClean="0"/>
              <a:t>ge                        d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ia</a:t>
            </a:r>
            <a:r>
              <a:rPr lang="en-US" altLang="zh-CN" sz="3600" b="1" dirty="0" smtClean="0"/>
              <a:t>ry </a:t>
            </a:r>
          </a:p>
          <a:p>
            <a:pPr>
              <a:spcBef>
                <a:spcPct val="2500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/>
              <a:t>  rep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re</a:t>
            </a:r>
            <a:r>
              <a:rPr lang="en-US" altLang="zh-CN" sz="3600" b="1" dirty="0" smtClean="0"/>
              <a:t>sent                             w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i</a:t>
            </a:r>
            <a:r>
              <a:rPr lang="en-US" altLang="zh-CN" sz="3600" b="1" dirty="0" smtClean="0"/>
              <a:t>sd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o</a:t>
            </a:r>
            <a:r>
              <a:rPr lang="en-US" altLang="zh-CN" sz="3600" b="1" dirty="0" smtClean="0"/>
              <a:t>m </a:t>
            </a:r>
          </a:p>
          <a:p>
            <a:pPr>
              <a:spcBef>
                <a:spcPct val="25000"/>
              </a:spcBef>
              <a:buFont typeface="Arial" panose="020B0604020202020204" pitchFamily="34" charset="0"/>
              <a:buNone/>
            </a:pPr>
            <a:endParaRPr lang="zh-CN" altLang="en-US" sz="3600" b="1" dirty="0" smtClean="0"/>
          </a:p>
        </p:txBody>
      </p:sp>
      <p:sp>
        <p:nvSpPr>
          <p:cNvPr id="18435" name="矩形 17"/>
          <p:cNvSpPr>
            <a:spLocks noChangeArrowheads="1"/>
          </p:cNvSpPr>
          <p:nvPr/>
        </p:nvSpPr>
        <p:spPr bwMode="auto">
          <a:xfrm>
            <a:off x="250825" y="2425700"/>
            <a:ext cx="15716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round/>
              </a14:hiddenLine>
            </a:ext>
          </a:extLst>
        </p:spPr>
        <p:txBody>
          <a:bodyPr wrap="none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影响</a:t>
            </a:r>
            <a:r>
              <a:rPr lang="en-US" altLang="zh-CN" sz="3600" b="1">
                <a:latin typeface="Times New Roman" panose="02020603050405020304" pitchFamily="18" charset="0"/>
              </a:rPr>
              <a:t>v.</a:t>
            </a:r>
          </a:p>
        </p:txBody>
      </p:sp>
      <p:sp>
        <p:nvSpPr>
          <p:cNvPr id="18436" name="矩形 17"/>
          <p:cNvSpPr>
            <a:spLocks noChangeArrowheads="1"/>
          </p:cNvSpPr>
          <p:nvPr/>
        </p:nvSpPr>
        <p:spPr bwMode="auto">
          <a:xfrm>
            <a:off x="2987675" y="2492375"/>
            <a:ext cx="15716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round/>
              </a14:hiddenLine>
            </a:ext>
          </a:extLst>
        </p:spPr>
        <p:txBody>
          <a:bodyPr wrap="none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 困倦的</a:t>
            </a:r>
          </a:p>
        </p:txBody>
      </p:sp>
      <p:sp>
        <p:nvSpPr>
          <p:cNvPr id="18437" name="矩形 17"/>
          <p:cNvSpPr>
            <a:spLocks noChangeArrowheads="1"/>
          </p:cNvSpPr>
          <p:nvPr/>
        </p:nvSpPr>
        <p:spPr bwMode="auto">
          <a:xfrm>
            <a:off x="4859338" y="2492375"/>
            <a:ext cx="1584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round/>
              </a14:hiddenLine>
            </a:ext>
          </a:extLst>
        </p:spPr>
        <p:txBody>
          <a:bodyPr wrap="none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睡着的</a:t>
            </a:r>
          </a:p>
        </p:txBody>
      </p:sp>
      <p:sp>
        <p:nvSpPr>
          <p:cNvPr id="18438" name="矩形 17"/>
          <p:cNvSpPr>
            <a:spLocks noChangeArrowheads="1"/>
          </p:cNvSpPr>
          <p:nvPr/>
        </p:nvSpPr>
        <p:spPr bwMode="auto">
          <a:xfrm>
            <a:off x="7308850" y="2492375"/>
            <a:ext cx="15716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round/>
              </a14:hiddenLine>
            </a:ext>
          </a:extLst>
        </p:spPr>
        <p:txBody>
          <a:bodyPr wrap="none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意识到</a:t>
            </a:r>
          </a:p>
        </p:txBody>
      </p:sp>
      <p:sp>
        <p:nvSpPr>
          <p:cNvPr id="18439" name="矩形 17"/>
          <p:cNvSpPr>
            <a:spLocks noChangeArrowheads="1"/>
          </p:cNvSpPr>
          <p:nvPr/>
        </p:nvSpPr>
        <p:spPr bwMode="auto">
          <a:xfrm>
            <a:off x="323850" y="3217863"/>
            <a:ext cx="15716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round/>
              </a14:hiddenLine>
            </a:ext>
          </a:extLst>
        </p:spPr>
        <p:txBody>
          <a:bodyPr wrap="none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身体的</a:t>
            </a:r>
          </a:p>
        </p:txBody>
      </p:sp>
      <p:sp>
        <p:nvSpPr>
          <p:cNvPr id="18440" name="矩形 17"/>
          <p:cNvSpPr>
            <a:spLocks noChangeArrowheads="1"/>
          </p:cNvSpPr>
          <p:nvPr/>
        </p:nvSpPr>
        <p:spPr bwMode="auto">
          <a:xfrm>
            <a:off x="3287713" y="3289300"/>
            <a:ext cx="15716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round/>
              </a14:hiddenLine>
            </a:ext>
          </a:extLst>
        </p:spPr>
        <p:txBody>
          <a:bodyPr wrap="none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学院</a:t>
            </a:r>
          </a:p>
        </p:txBody>
      </p:sp>
      <p:sp>
        <p:nvSpPr>
          <p:cNvPr id="18441" name="矩形 17"/>
          <p:cNvSpPr>
            <a:spLocks noChangeArrowheads="1"/>
          </p:cNvSpPr>
          <p:nvPr/>
        </p:nvSpPr>
        <p:spPr bwMode="auto">
          <a:xfrm>
            <a:off x="7235825" y="3284538"/>
            <a:ext cx="15716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round/>
              </a14:hiddenLine>
            </a:ext>
          </a:extLst>
        </p:spPr>
        <p:txBody>
          <a:bodyPr wrap="none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日记</a:t>
            </a:r>
          </a:p>
        </p:txBody>
      </p:sp>
      <p:sp>
        <p:nvSpPr>
          <p:cNvPr id="18442" name="矩形 17"/>
          <p:cNvSpPr>
            <a:spLocks noChangeArrowheads="1"/>
          </p:cNvSpPr>
          <p:nvPr/>
        </p:nvSpPr>
        <p:spPr bwMode="auto">
          <a:xfrm>
            <a:off x="179388" y="3933825"/>
            <a:ext cx="20875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round/>
              </a14:hiddenLine>
            </a:ext>
          </a:extLst>
        </p:spPr>
        <p:txBody>
          <a:bodyPr wrap="none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代表</a:t>
            </a:r>
          </a:p>
        </p:txBody>
      </p:sp>
      <p:sp>
        <p:nvSpPr>
          <p:cNvPr id="18443" name="矩形 17"/>
          <p:cNvSpPr>
            <a:spLocks noChangeArrowheads="1"/>
          </p:cNvSpPr>
          <p:nvPr/>
        </p:nvSpPr>
        <p:spPr bwMode="auto">
          <a:xfrm>
            <a:off x="5435600" y="3933825"/>
            <a:ext cx="15716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FFFF"/>
                </a:solidFill>
                <a:round/>
              </a14:hiddenLine>
            </a:ext>
          </a:extLst>
        </p:spPr>
        <p:txBody>
          <a:bodyPr wrap="none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智慧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7" grpId="0"/>
      <p:bldP spid="18438" grpId="0"/>
      <p:bldP spid="18439" grpId="0"/>
      <p:bldP spid="18440" grpId="0"/>
      <p:bldP spid="18441" grpId="0"/>
      <p:bldP spid="18442" grpId="0"/>
      <p:bldP spid="184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457200"/>
            <a:ext cx="9188450" cy="5338763"/>
          </a:xfrm>
          <a:noFill/>
        </p:spPr>
        <p:txBody>
          <a:bodyPr wrap="none">
            <a:spAutoFit/>
          </a:bodyPr>
          <a:lstStyle/>
          <a:p>
            <a:pPr algn="just">
              <a:spcBef>
                <a:spcPct val="25000"/>
              </a:spcBef>
              <a:buFont typeface="Arial" panose="020B0604020202020204" pitchFamily="34" charset="0"/>
              <a:buNone/>
            </a:pPr>
            <a:r>
              <a:rPr lang="zh-CN" altLang="en-US" sz="3600" b="1" dirty="0" smtClean="0">
                <a:solidFill>
                  <a:srgbClr val="0000FF"/>
                </a:solidFill>
              </a:rPr>
              <a:t>词形变换</a:t>
            </a:r>
          </a:p>
          <a:p>
            <a:pPr algn="just">
              <a:spcBef>
                <a:spcPct val="2500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/>
              <a:t>stress</a:t>
            </a:r>
            <a:r>
              <a:rPr lang="en-US" altLang="zh-CN" sz="3600" b="1" u="sng" dirty="0" smtClean="0"/>
              <a:t>           </a:t>
            </a:r>
            <a:r>
              <a:rPr lang="en-US" altLang="zh-CN" sz="3600" b="1" dirty="0" smtClean="0"/>
              <a:t>  (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adj</a:t>
            </a:r>
            <a:r>
              <a:rPr lang="en-US" altLang="zh-CN" sz="3600" b="1" dirty="0" smtClean="0"/>
              <a:t>.)   success</a:t>
            </a:r>
            <a:r>
              <a:rPr lang="en-US" altLang="zh-CN" sz="3600" b="1" u="sng" dirty="0" smtClean="0"/>
              <a:t>                </a:t>
            </a:r>
            <a:r>
              <a:rPr lang="en-US" altLang="zh-CN" sz="3600" b="1" dirty="0" smtClean="0"/>
              <a:t> (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adj.</a:t>
            </a:r>
            <a:r>
              <a:rPr lang="en-US" altLang="zh-CN" sz="3600" b="1" dirty="0" smtClean="0"/>
              <a:t>) </a:t>
            </a:r>
          </a:p>
          <a:p>
            <a:pPr algn="just">
              <a:spcBef>
                <a:spcPct val="2500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/>
              <a:t>strong </a:t>
            </a:r>
            <a:r>
              <a:rPr lang="en-US" altLang="zh-CN" sz="3600" b="1" u="sng" dirty="0" smtClean="0"/>
              <a:t>              </a:t>
            </a:r>
            <a:r>
              <a:rPr lang="en-US" altLang="zh-CN" sz="3600" b="1" dirty="0" smtClean="0"/>
              <a:t>(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n</a:t>
            </a:r>
            <a:r>
              <a:rPr lang="en-US" altLang="zh-CN" sz="3600" b="1" dirty="0" smtClean="0"/>
              <a:t>.)   know</a:t>
            </a:r>
            <a:r>
              <a:rPr lang="en-US" altLang="zh-CN" sz="3600" b="1" u="sng" dirty="0" smtClean="0"/>
              <a:t>              </a:t>
            </a:r>
            <a:r>
              <a:rPr lang="en-US" altLang="zh-CN" sz="3600" b="1" dirty="0" smtClean="0"/>
              <a:t> (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同义词</a:t>
            </a:r>
            <a:r>
              <a:rPr lang="en-US" altLang="zh-CN" sz="3600" b="1" dirty="0" smtClean="0"/>
              <a:t>) </a:t>
            </a:r>
          </a:p>
          <a:p>
            <a:pPr algn="just">
              <a:spcBef>
                <a:spcPct val="25000"/>
              </a:spcBef>
              <a:buFont typeface="Arial" panose="020B0604020202020204" pitchFamily="34" charset="0"/>
              <a:buNone/>
            </a:pPr>
            <a:r>
              <a:rPr lang="en-US" altLang="zh-CN" sz="3600" b="1" dirty="0" smtClean="0"/>
              <a:t>difficult </a:t>
            </a:r>
            <a:r>
              <a:rPr lang="en-US" altLang="zh-CN" sz="3600" b="1" u="sng" dirty="0" smtClean="0"/>
              <a:t>                </a:t>
            </a:r>
            <a:r>
              <a:rPr lang="en-US" altLang="zh-CN" sz="3600" b="1" dirty="0" smtClean="0"/>
              <a:t>(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n</a:t>
            </a:r>
            <a:r>
              <a:rPr lang="en-US" altLang="zh-CN" sz="3600" b="1" dirty="0" smtClean="0"/>
              <a:t>.) sad</a:t>
            </a:r>
            <a:r>
              <a:rPr lang="en-US" altLang="zh-CN" sz="3600" b="1" u="sng" dirty="0" smtClean="0"/>
              <a:t>                 </a:t>
            </a:r>
            <a:r>
              <a:rPr lang="en-US" altLang="zh-CN" sz="3600" b="1" dirty="0" smtClean="0"/>
              <a:t> (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n</a:t>
            </a:r>
            <a:r>
              <a:rPr lang="en-US" altLang="zh-CN" sz="3600" b="1" dirty="0" smtClean="0"/>
              <a:t>.)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n-US" altLang="zh-CN" sz="3600" b="1" dirty="0" smtClean="0"/>
              <a:t>power</a:t>
            </a:r>
            <a:r>
              <a:rPr lang="en-US" altLang="zh-CN" sz="3600" b="1" u="sng" dirty="0" smtClean="0"/>
              <a:t>               </a:t>
            </a:r>
            <a:r>
              <a:rPr lang="en-US" altLang="zh-CN" sz="3600" b="1" dirty="0" smtClean="0"/>
              <a:t> (adj.)  wise _______(n.)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n-US" altLang="zh-CN" sz="3600" b="1" dirty="0" smtClean="0"/>
              <a:t>worry</a:t>
            </a:r>
            <a:r>
              <a:rPr lang="en-US" altLang="zh-CN" sz="3600" b="1" u="sng" dirty="0" smtClean="0"/>
              <a:t>            </a:t>
            </a:r>
            <a:r>
              <a:rPr lang="en-US" altLang="zh-CN" sz="3600" b="1" dirty="0" smtClean="0"/>
              <a:t> (adj.)  relax</a:t>
            </a:r>
            <a:r>
              <a:rPr lang="en-US" altLang="zh-CN" sz="3600" b="1" u="sng" dirty="0" smtClean="0"/>
              <a:t>               </a:t>
            </a:r>
            <a:r>
              <a:rPr lang="en-US" altLang="zh-CN" sz="3600" b="1" dirty="0" smtClean="0"/>
              <a:t> (adj.)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n-US" altLang="zh-CN" sz="3600" b="1" dirty="0" smtClean="0"/>
              <a:t>decide </a:t>
            </a:r>
            <a:r>
              <a:rPr lang="en-US" altLang="zh-CN" sz="3600" b="1" u="sng" dirty="0" smtClean="0"/>
              <a:t>              </a:t>
            </a:r>
            <a:r>
              <a:rPr lang="en-US" altLang="zh-CN" sz="3600" b="1" dirty="0" smtClean="0"/>
              <a:t>(n.)  maybe</a:t>
            </a:r>
            <a:r>
              <a:rPr lang="en-US" altLang="zh-CN" sz="3600" b="1" u="sng" dirty="0" smtClean="0"/>
              <a:t>                 </a:t>
            </a:r>
            <a:r>
              <a:rPr lang="en-US" altLang="zh-CN" sz="3600" b="1" dirty="0" smtClean="0"/>
              <a:t> (</a:t>
            </a:r>
            <a:r>
              <a:rPr lang="zh-CN" altLang="en-US" sz="3600" b="1" dirty="0" smtClean="0"/>
              <a:t>同义词</a:t>
            </a:r>
            <a:r>
              <a:rPr lang="en-US" altLang="zh-CN" sz="3600" b="1" dirty="0" smtClean="0"/>
              <a:t>)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n-US" altLang="zh-CN" sz="3600" b="1" dirty="0" smtClean="0"/>
              <a:t>warm_________ (n.)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1331913" y="3213100"/>
            <a:ext cx="19923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powerful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5292725" y="3213100"/>
            <a:ext cx="19923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wisdom 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042988" y="1131888"/>
            <a:ext cx="19923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stressed 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1331913" y="4508500"/>
            <a:ext cx="222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decision 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5292725" y="4437063"/>
            <a:ext cx="19923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perhaps 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5003800" y="3795713"/>
            <a:ext cx="19923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relaxed </a:t>
            </a:r>
          </a:p>
        </p:txBody>
      </p:sp>
      <p:sp>
        <p:nvSpPr>
          <p:cNvPr id="19465" name="矩形 5"/>
          <p:cNvSpPr>
            <a:spLocks noChangeArrowheads="1"/>
          </p:cNvSpPr>
          <p:nvPr/>
        </p:nvSpPr>
        <p:spPr bwMode="auto">
          <a:xfrm>
            <a:off x="1116013" y="3789363"/>
            <a:ext cx="173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worried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6" name="Text Box 6"/>
          <p:cNvSpPr txBox="1">
            <a:spLocks noChangeArrowheads="1"/>
          </p:cNvSpPr>
          <p:nvPr/>
        </p:nvSpPr>
        <p:spPr bwMode="auto">
          <a:xfrm>
            <a:off x="5364163" y="1052513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successful</a:t>
            </a:r>
          </a:p>
        </p:txBody>
      </p:sp>
      <p:sp>
        <p:nvSpPr>
          <p:cNvPr id="19467" name="Text Box 8"/>
          <p:cNvSpPr txBox="1">
            <a:spLocks noChangeArrowheads="1"/>
          </p:cNvSpPr>
          <p:nvPr/>
        </p:nvSpPr>
        <p:spPr bwMode="auto">
          <a:xfrm>
            <a:off x="1258888" y="1773238"/>
            <a:ext cx="2676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strength </a:t>
            </a:r>
          </a:p>
        </p:txBody>
      </p:sp>
      <p:sp>
        <p:nvSpPr>
          <p:cNvPr id="19468" name="Text Box 9"/>
          <p:cNvSpPr txBox="1">
            <a:spLocks noChangeArrowheads="1"/>
          </p:cNvSpPr>
          <p:nvPr/>
        </p:nvSpPr>
        <p:spPr bwMode="auto">
          <a:xfrm>
            <a:off x="1619250" y="2492375"/>
            <a:ext cx="206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difficulty </a:t>
            </a:r>
          </a:p>
        </p:txBody>
      </p:sp>
      <p:sp>
        <p:nvSpPr>
          <p:cNvPr id="19469" name="Text Box 5"/>
          <p:cNvSpPr txBox="1">
            <a:spLocks noChangeArrowheads="1"/>
          </p:cNvSpPr>
          <p:nvPr/>
        </p:nvSpPr>
        <p:spPr bwMode="auto">
          <a:xfrm>
            <a:off x="1331913" y="5164138"/>
            <a:ext cx="206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warmth      </a:t>
            </a:r>
          </a:p>
        </p:txBody>
      </p:sp>
      <p:sp>
        <p:nvSpPr>
          <p:cNvPr id="19470" name="Text Box 7"/>
          <p:cNvSpPr txBox="1">
            <a:spLocks noChangeArrowheads="1"/>
          </p:cNvSpPr>
          <p:nvPr/>
        </p:nvSpPr>
        <p:spPr bwMode="auto">
          <a:xfrm>
            <a:off x="5219700" y="1779588"/>
            <a:ext cx="160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realize</a:t>
            </a:r>
          </a:p>
        </p:txBody>
      </p:sp>
      <p:sp>
        <p:nvSpPr>
          <p:cNvPr id="19471" name="Text Box 10"/>
          <p:cNvSpPr txBox="1">
            <a:spLocks noChangeArrowheads="1"/>
          </p:cNvSpPr>
          <p:nvPr/>
        </p:nvSpPr>
        <p:spPr bwMode="auto">
          <a:xfrm>
            <a:off x="5003800" y="2492375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sadness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" fill="hold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" fill="hold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 build="p"/>
      <p:bldP spid="19461" grpId="0" build="p"/>
      <p:bldP spid="19462" grpId="0" build="p"/>
      <p:bldP spid="19463" grpId="0" build="p"/>
      <p:bldP spid="19464" grpId="0" build="p"/>
      <p:bldP spid="19465" grpId="0"/>
      <p:bldP spid="19466" grpId="0" build="p"/>
      <p:bldP spid="19467" grpId="0" build="p"/>
      <p:bldP spid="19468" grpId="0" build="p"/>
      <p:bldP spid="19469" grpId="0" build="p"/>
      <p:bldP spid="19470" grpId="0" build="p"/>
      <p:bldP spid="194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副标题 252930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-76200"/>
            <a:ext cx="9144000" cy="6858000"/>
          </a:xfrm>
          <a:noFill/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b="1" dirty="0" smtClean="0"/>
              <a:t>根据中文意思，用正确的形式完成句子</a:t>
            </a:r>
            <a:r>
              <a:rPr lang="zh-CN" altLang="en-US" sz="3200" dirty="0" smtClean="0"/>
              <a:t>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3200" b="1" dirty="0" smtClean="0"/>
              <a:t>1.Calm </a:t>
            </a:r>
            <a:r>
              <a:rPr lang="en-US" altLang="zh-CN" sz="3200" b="1" dirty="0" err="1" smtClean="0"/>
              <a:t>colours</a:t>
            </a:r>
            <a:r>
              <a:rPr lang="en-US" altLang="zh-CN" sz="3200" b="1" dirty="0" smtClean="0"/>
              <a:t> </a:t>
            </a:r>
            <a:r>
              <a:rPr lang="en-US" altLang="zh-CN" sz="3200" b="1" u="sng" dirty="0" smtClean="0"/>
              <a:t>                </a:t>
            </a:r>
            <a:r>
              <a:rPr lang="en-US" altLang="zh-CN" sz="3200" b="1" dirty="0" smtClean="0"/>
              <a:t>(</a:t>
            </a:r>
            <a:r>
              <a:rPr lang="zh-CN" altLang="en-US" sz="3200" b="1" dirty="0" smtClean="0"/>
              <a:t>代表</a:t>
            </a:r>
            <a:r>
              <a:rPr lang="en-US" altLang="zh-CN" sz="3200" b="1" dirty="0" smtClean="0"/>
              <a:t>) </a:t>
            </a:r>
            <a:r>
              <a:rPr lang="en-US" altLang="zh-CN" sz="3200" b="1" u="sng" dirty="0" smtClean="0"/>
              <a:t>            </a:t>
            </a:r>
            <a:r>
              <a:rPr lang="en-US" altLang="zh-CN" sz="3200" b="1" dirty="0" smtClean="0"/>
              <a:t>(</a:t>
            </a:r>
            <a:r>
              <a:rPr lang="zh-CN" altLang="en-US" sz="3200" b="1" dirty="0" smtClean="0"/>
              <a:t>放松的）</a:t>
            </a:r>
            <a:r>
              <a:rPr lang="en-US" altLang="zh-CN" sz="3200" b="1" dirty="0" smtClean="0"/>
              <a:t>moods.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3200" b="1" dirty="0" smtClean="0"/>
              <a:t>2. I’m in a good _______(</a:t>
            </a:r>
            <a:r>
              <a:rPr lang="zh-CN" altLang="en-US" sz="3200" b="1" dirty="0" smtClean="0"/>
              <a:t>心情</a:t>
            </a:r>
            <a:r>
              <a:rPr lang="en-US" altLang="zh-CN" sz="3200" b="1" dirty="0" smtClean="0"/>
              <a:t>) now for I saw a __________ (</a:t>
            </a:r>
            <a:r>
              <a:rPr lang="zh-CN" altLang="en-US" sz="3200" b="1" dirty="0" smtClean="0"/>
              <a:t>彩虹</a:t>
            </a:r>
            <a:r>
              <a:rPr lang="en-US" altLang="zh-CN" sz="3200" b="1" dirty="0" smtClean="0"/>
              <a:t>) this afternoon.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3200" b="1" dirty="0" smtClean="0"/>
              <a:t>3. Yellow can _______(</a:t>
            </a:r>
            <a:r>
              <a:rPr lang="zh-CN" altLang="en-US" sz="3200" b="1" dirty="0" smtClean="0"/>
              <a:t>提醒</a:t>
            </a:r>
            <a:r>
              <a:rPr lang="en-US" altLang="zh-CN" sz="3200" b="1" dirty="0" smtClean="0"/>
              <a:t>) you of a warm, sunny day.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3200" b="1" dirty="0" smtClean="0"/>
              <a:t>4. Grace Alexis is _________ (</a:t>
            </a:r>
            <a:r>
              <a:rPr lang="zh-CN" altLang="en-US" sz="3200" b="1" dirty="0" smtClean="0"/>
              <a:t>满意的</a:t>
            </a:r>
            <a:r>
              <a:rPr lang="en-US" altLang="zh-CN" sz="3200" b="1" dirty="0" smtClean="0"/>
              <a:t>) with the _________ (</a:t>
            </a:r>
            <a:r>
              <a:rPr lang="zh-CN" altLang="en-US" sz="3200" b="1" dirty="0" smtClean="0"/>
              <a:t>气候</a:t>
            </a:r>
            <a:r>
              <a:rPr lang="en-US" altLang="zh-CN" sz="3200" b="1" dirty="0" smtClean="0"/>
              <a:t>) in Australia.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3200" b="1" dirty="0" smtClean="0"/>
              <a:t>5. Everyone seemed to have a secret or was just not acting ________ (</a:t>
            </a:r>
            <a:r>
              <a:rPr lang="zh-CN" altLang="en-US" sz="3200" b="1" dirty="0" smtClean="0"/>
              <a:t>正常地</a:t>
            </a:r>
            <a:r>
              <a:rPr lang="en-US" altLang="zh-CN" sz="3200" b="1" dirty="0" smtClean="0"/>
              <a:t>). Their ___________ (</a:t>
            </a:r>
            <a:r>
              <a:rPr lang="zh-CN" altLang="en-US" sz="3200" b="1" dirty="0" smtClean="0"/>
              <a:t>行为举止</a:t>
            </a:r>
            <a:r>
              <a:rPr lang="en-US" altLang="zh-CN" sz="3200" b="1" dirty="0" smtClean="0"/>
              <a:t>[</a:t>
            </a:r>
            <a:r>
              <a:rPr lang="zh-CN" altLang="en-US" sz="3200" b="1" dirty="0" smtClean="0"/>
              <a:t>不可数名词</a:t>
            </a:r>
            <a:r>
              <a:rPr lang="en-US" altLang="zh-CN" sz="3200" b="1" dirty="0" smtClean="0"/>
              <a:t>]) was a little strange.</a:t>
            </a:r>
          </a:p>
        </p:txBody>
      </p:sp>
      <p:sp>
        <p:nvSpPr>
          <p:cNvPr id="20483" name="文本框 252931"/>
          <p:cNvSpPr txBox="1">
            <a:spLocks noChangeArrowheads="1"/>
          </p:cNvSpPr>
          <p:nvPr/>
        </p:nvSpPr>
        <p:spPr bwMode="auto">
          <a:xfrm>
            <a:off x="2700338" y="549275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represent</a:t>
            </a:r>
          </a:p>
        </p:txBody>
      </p:sp>
      <p:sp>
        <p:nvSpPr>
          <p:cNvPr id="20484" name="文本框 252932"/>
          <p:cNvSpPr txBox="1">
            <a:spLocks noChangeArrowheads="1"/>
          </p:cNvSpPr>
          <p:nvPr/>
        </p:nvSpPr>
        <p:spPr bwMode="auto">
          <a:xfrm>
            <a:off x="5508625" y="546100"/>
            <a:ext cx="1439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relaxed</a:t>
            </a:r>
          </a:p>
        </p:txBody>
      </p:sp>
      <p:sp>
        <p:nvSpPr>
          <p:cNvPr id="20485" name="文本框 252933"/>
          <p:cNvSpPr txBox="1">
            <a:spLocks noChangeArrowheads="1"/>
          </p:cNvSpPr>
          <p:nvPr/>
        </p:nvSpPr>
        <p:spPr bwMode="auto">
          <a:xfrm>
            <a:off x="2916238" y="1697038"/>
            <a:ext cx="1944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mood</a:t>
            </a:r>
          </a:p>
        </p:txBody>
      </p:sp>
      <p:sp>
        <p:nvSpPr>
          <p:cNvPr id="20486" name="文本框 252934"/>
          <p:cNvSpPr txBox="1">
            <a:spLocks noChangeArrowheads="1"/>
          </p:cNvSpPr>
          <p:nvPr/>
        </p:nvSpPr>
        <p:spPr bwMode="auto">
          <a:xfrm>
            <a:off x="395288" y="2133600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rainbow</a:t>
            </a:r>
          </a:p>
        </p:txBody>
      </p:sp>
      <p:sp>
        <p:nvSpPr>
          <p:cNvPr id="20487" name="文本框 252935"/>
          <p:cNvSpPr txBox="1">
            <a:spLocks noChangeArrowheads="1"/>
          </p:cNvSpPr>
          <p:nvPr/>
        </p:nvSpPr>
        <p:spPr bwMode="auto">
          <a:xfrm>
            <a:off x="2484438" y="2708275"/>
            <a:ext cx="1439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remind</a:t>
            </a:r>
          </a:p>
        </p:txBody>
      </p:sp>
      <p:sp>
        <p:nvSpPr>
          <p:cNvPr id="20488" name="文本框 252936"/>
          <p:cNvSpPr txBox="1">
            <a:spLocks noChangeArrowheads="1"/>
          </p:cNvSpPr>
          <p:nvPr/>
        </p:nvSpPr>
        <p:spPr bwMode="auto">
          <a:xfrm>
            <a:off x="3348038" y="3786188"/>
            <a:ext cx="1871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satisfied</a:t>
            </a:r>
          </a:p>
        </p:txBody>
      </p:sp>
      <p:sp>
        <p:nvSpPr>
          <p:cNvPr id="20489" name="文本框 252937"/>
          <p:cNvSpPr txBox="1">
            <a:spLocks noChangeArrowheads="1"/>
          </p:cNvSpPr>
          <p:nvPr/>
        </p:nvSpPr>
        <p:spPr bwMode="auto">
          <a:xfrm>
            <a:off x="395288" y="4292600"/>
            <a:ext cx="1728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climate</a:t>
            </a:r>
          </a:p>
        </p:txBody>
      </p:sp>
      <p:sp>
        <p:nvSpPr>
          <p:cNvPr id="20490" name="文本框 252938"/>
          <p:cNvSpPr txBox="1">
            <a:spLocks noChangeArrowheads="1"/>
          </p:cNvSpPr>
          <p:nvPr/>
        </p:nvSpPr>
        <p:spPr bwMode="auto">
          <a:xfrm>
            <a:off x="3124200" y="5257800"/>
            <a:ext cx="1655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normally</a:t>
            </a:r>
          </a:p>
        </p:txBody>
      </p:sp>
      <p:sp>
        <p:nvSpPr>
          <p:cNvPr id="20491" name="文本框 252939"/>
          <p:cNvSpPr txBox="1">
            <a:spLocks noChangeArrowheads="1"/>
          </p:cNvSpPr>
          <p:nvPr/>
        </p:nvSpPr>
        <p:spPr bwMode="auto">
          <a:xfrm>
            <a:off x="533400" y="5715000"/>
            <a:ext cx="201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behaviour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占位符 25395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04800"/>
            <a:ext cx="8939213" cy="6126163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6. Some doctors have __________(</a:t>
            </a:r>
            <a:r>
              <a:rPr lang="zh-CN" altLang="en-US" sz="3200" b="1" dirty="0" smtClean="0"/>
              <a:t>发现，发觉</a:t>
            </a:r>
            <a:r>
              <a:rPr lang="en-US" altLang="zh-CN" sz="3200" b="1" dirty="0" smtClean="0"/>
              <a:t>) the </a:t>
            </a:r>
            <a:r>
              <a:rPr lang="en-US" altLang="zh-CN" sz="3200" b="1" dirty="0" err="1" smtClean="0"/>
              <a:t>colour</a:t>
            </a:r>
            <a:r>
              <a:rPr lang="en-US" altLang="zh-CN" sz="3200" b="1" dirty="0" smtClean="0"/>
              <a:t> therapy can help _________ (</a:t>
            </a:r>
            <a:r>
              <a:rPr lang="zh-CN" altLang="en-US" sz="3200" b="1" dirty="0" smtClean="0"/>
              <a:t>十几岁的青少年</a:t>
            </a:r>
            <a:r>
              <a:rPr lang="en-US" altLang="zh-CN" sz="3200" b="1" dirty="0" smtClean="0"/>
              <a:t>) get relaxed 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7. She _______(</a:t>
            </a:r>
            <a:r>
              <a:rPr lang="zh-CN" altLang="en-US" sz="3200" b="1" dirty="0" smtClean="0"/>
              <a:t>允诺</a:t>
            </a:r>
            <a:r>
              <a:rPr lang="en-US" altLang="zh-CN" sz="3200" b="1" dirty="0" smtClean="0"/>
              <a:t>) that she would work hard so that she could go to the best ________ (</a:t>
            </a:r>
            <a:r>
              <a:rPr lang="zh-CN" altLang="en-US" sz="3200" b="1" dirty="0" smtClean="0"/>
              <a:t>大学，学院</a:t>
            </a:r>
            <a:r>
              <a:rPr lang="en-US" altLang="zh-CN" sz="3200" b="1" dirty="0" smtClean="0"/>
              <a:t>) to have her further study.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8. Millie has _______ (</a:t>
            </a:r>
            <a:r>
              <a:rPr lang="zh-CN" altLang="en-US" sz="3200" b="1" dirty="0" smtClean="0"/>
              <a:t>苍白的）</a:t>
            </a:r>
            <a:r>
              <a:rPr lang="en-US" altLang="zh-CN" sz="3200" b="1" dirty="0" smtClean="0"/>
              <a:t>_______(</a:t>
            </a:r>
            <a:r>
              <a:rPr lang="zh-CN" altLang="en-US" sz="3200" b="1" dirty="0" smtClean="0"/>
              <a:t>皮肤</a:t>
            </a:r>
            <a:r>
              <a:rPr lang="en-US" altLang="zh-CN" sz="3200" b="1" dirty="0" smtClean="0"/>
              <a:t>) 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9. Send text messages to 1396, then you can get two ________ (</a:t>
            </a:r>
            <a:r>
              <a:rPr lang="zh-CN" altLang="en-US" sz="3200" b="1" dirty="0" smtClean="0"/>
              <a:t>免费的</a:t>
            </a:r>
            <a:r>
              <a:rPr lang="en-US" altLang="zh-CN" sz="3200" b="1" dirty="0" smtClean="0"/>
              <a:t>) tickets.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10. Mrs. Oliver's first ________(</a:t>
            </a:r>
            <a:r>
              <a:rPr lang="zh-CN" altLang="en-US" sz="3200" b="1" dirty="0" smtClean="0"/>
              <a:t>想法</a:t>
            </a:r>
            <a:r>
              <a:rPr lang="en-US" altLang="zh-CN" sz="3200" b="1" dirty="0" smtClean="0"/>
              <a:t>) was to get help and ________ (</a:t>
            </a:r>
            <a:r>
              <a:rPr lang="zh-CN" altLang="en-US" sz="3200" b="1" dirty="0" smtClean="0"/>
              <a:t>保护</a:t>
            </a:r>
            <a:r>
              <a:rPr lang="en-US" altLang="zh-CN" sz="3200" b="1" dirty="0" smtClean="0"/>
              <a:t>) from the police.</a:t>
            </a:r>
            <a:r>
              <a:rPr lang="en-US" altLang="zh-CN" sz="3200" dirty="0" smtClean="0"/>
              <a:t> 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3200" dirty="0" smtClean="0"/>
          </a:p>
        </p:txBody>
      </p:sp>
      <p:sp>
        <p:nvSpPr>
          <p:cNvPr id="21507" name="文本框 253955"/>
          <p:cNvSpPr txBox="1">
            <a:spLocks noChangeArrowheads="1"/>
          </p:cNvSpPr>
          <p:nvPr/>
        </p:nvSpPr>
        <p:spPr bwMode="auto">
          <a:xfrm>
            <a:off x="3851275" y="328613"/>
            <a:ext cx="21605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discovered</a:t>
            </a:r>
          </a:p>
        </p:txBody>
      </p:sp>
      <p:sp>
        <p:nvSpPr>
          <p:cNvPr id="21508" name="文本框 253956"/>
          <p:cNvSpPr txBox="1">
            <a:spLocks noChangeArrowheads="1"/>
          </p:cNvSpPr>
          <p:nvPr/>
        </p:nvSpPr>
        <p:spPr bwMode="auto">
          <a:xfrm>
            <a:off x="6248400" y="838200"/>
            <a:ext cx="1512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teens</a:t>
            </a:r>
          </a:p>
        </p:txBody>
      </p:sp>
      <p:sp>
        <p:nvSpPr>
          <p:cNvPr id="21509" name="文本框 253957"/>
          <p:cNvSpPr txBox="1">
            <a:spLocks noChangeArrowheads="1"/>
          </p:cNvSpPr>
          <p:nvPr/>
        </p:nvSpPr>
        <p:spPr bwMode="auto">
          <a:xfrm>
            <a:off x="1042988" y="1844675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promised</a:t>
            </a:r>
          </a:p>
        </p:txBody>
      </p:sp>
      <p:sp>
        <p:nvSpPr>
          <p:cNvPr id="21510" name="文本框 253958"/>
          <p:cNvSpPr txBox="1">
            <a:spLocks noChangeArrowheads="1"/>
          </p:cNvSpPr>
          <p:nvPr/>
        </p:nvSpPr>
        <p:spPr bwMode="auto">
          <a:xfrm>
            <a:off x="685800" y="2743200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college</a:t>
            </a:r>
          </a:p>
        </p:txBody>
      </p:sp>
      <p:sp>
        <p:nvSpPr>
          <p:cNvPr id="21511" name="文本框 253959"/>
          <p:cNvSpPr txBox="1">
            <a:spLocks noChangeArrowheads="1"/>
          </p:cNvSpPr>
          <p:nvPr/>
        </p:nvSpPr>
        <p:spPr bwMode="auto">
          <a:xfrm>
            <a:off x="2667000" y="3733800"/>
            <a:ext cx="1439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pale</a:t>
            </a:r>
          </a:p>
        </p:txBody>
      </p:sp>
      <p:sp>
        <p:nvSpPr>
          <p:cNvPr id="21512" name="文本框 253960"/>
          <p:cNvSpPr txBox="1">
            <a:spLocks noChangeArrowheads="1"/>
          </p:cNvSpPr>
          <p:nvPr/>
        </p:nvSpPr>
        <p:spPr bwMode="auto">
          <a:xfrm>
            <a:off x="6172200" y="40386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skin</a:t>
            </a:r>
          </a:p>
        </p:txBody>
      </p:sp>
      <p:sp>
        <p:nvSpPr>
          <p:cNvPr id="21513" name="文本框 253961"/>
          <p:cNvSpPr txBox="1">
            <a:spLocks noChangeArrowheads="1"/>
          </p:cNvSpPr>
          <p:nvPr/>
        </p:nvSpPr>
        <p:spPr bwMode="auto">
          <a:xfrm>
            <a:off x="2133600" y="4953000"/>
            <a:ext cx="1584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free</a:t>
            </a:r>
          </a:p>
        </p:txBody>
      </p:sp>
      <p:sp>
        <p:nvSpPr>
          <p:cNvPr id="21514" name="文本框 253962"/>
          <p:cNvSpPr txBox="1">
            <a:spLocks noChangeArrowheads="1"/>
          </p:cNvSpPr>
          <p:nvPr/>
        </p:nvSpPr>
        <p:spPr bwMode="auto">
          <a:xfrm>
            <a:off x="4343400" y="5562600"/>
            <a:ext cx="1584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thought</a:t>
            </a:r>
          </a:p>
        </p:txBody>
      </p:sp>
      <p:sp>
        <p:nvSpPr>
          <p:cNvPr id="21515" name="文本框 253963"/>
          <p:cNvSpPr txBox="1">
            <a:spLocks noChangeArrowheads="1"/>
          </p:cNvSpPr>
          <p:nvPr/>
        </p:nvSpPr>
        <p:spPr bwMode="auto">
          <a:xfrm>
            <a:off x="2895600" y="6019800"/>
            <a:ext cx="1944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protection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25497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908050"/>
          </a:xfrm>
          <a:noFill/>
        </p:spPr>
        <p:txBody>
          <a:bodyPr/>
          <a:lstStyle/>
          <a:p>
            <a:pPr algn="l"/>
            <a:r>
              <a:rPr lang="zh-CN" altLang="en-US" sz="3200" b="1" smtClean="0"/>
              <a:t>用所给单词的适当形式填空</a:t>
            </a:r>
            <a:r>
              <a:rPr lang="zh-CN" altLang="en-US" smtClean="0"/>
              <a:t>。</a:t>
            </a:r>
          </a:p>
        </p:txBody>
      </p:sp>
      <p:sp>
        <p:nvSpPr>
          <p:cNvPr id="22531" name="文本占位符 25497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9144000" cy="6021387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1.If you feel ______</a:t>
            </a:r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sleep), you can go to bed early.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2.Don’t be ______ (worry) about me, I can look after myself.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3.We should smile to hide our ______ (sad).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4.Sam made a ______ (decide) to go on a trip to Paris.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5.He didn’t like this toy because of his ______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(happy) on his face.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6.I hope this party will be held </a:t>
            </a:r>
            <a:r>
              <a:rPr lang="en-US" altLang="zh-CN" sz="3200" b="1" u="sng" dirty="0" smtClean="0"/>
              <a:t>                   </a:t>
            </a:r>
            <a:r>
              <a:rPr lang="en-US" altLang="zh-CN" sz="3200" b="1" dirty="0" smtClean="0"/>
              <a:t>(success).</a:t>
            </a:r>
          </a:p>
        </p:txBody>
      </p:sp>
      <p:sp>
        <p:nvSpPr>
          <p:cNvPr id="22532" name="文本框 254979"/>
          <p:cNvSpPr txBox="1">
            <a:spLocks noChangeArrowheads="1"/>
          </p:cNvSpPr>
          <p:nvPr/>
        </p:nvSpPr>
        <p:spPr bwMode="auto">
          <a:xfrm>
            <a:off x="2339975" y="1268413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2533" name="文本框 254980"/>
          <p:cNvSpPr txBox="1">
            <a:spLocks noChangeArrowheads="1"/>
          </p:cNvSpPr>
          <p:nvPr/>
        </p:nvSpPr>
        <p:spPr bwMode="auto">
          <a:xfrm>
            <a:off x="2268538" y="765175"/>
            <a:ext cx="12239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sleepy</a:t>
            </a:r>
          </a:p>
        </p:txBody>
      </p:sp>
      <p:sp>
        <p:nvSpPr>
          <p:cNvPr id="22534" name="文本框 254981"/>
          <p:cNvSpPr txBox="1">
            <a:spLocks noChangeArrowheads="1"/>
          </p:cNvSpPr>
          <p:nvPr/>
        </p:nvSpPr>
        <p:spPr bwMode="auto">
          <a:xfrm>
            <a:off x="1908175" y="1912938"/>
            <a:ext cx="1511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worried</a:t>
            </a:r>
          </a:p>
        </p:txBody>
      </p:sp>
      <p:sp>
        <p:nvSpPr>
          <p:cNvPr id="22535" name="文本框 254982"/>
          <p:cNvSpPr txBox="1">
            <a:spLocks noChangeArrowheads="1"/>
          </p:cNvSpPr>
          <p:nvPr/>
        </p:nvSpPr>
        <p:spPr bwMode="auto">
          <a:xfrm>
            <a:off x="6019800" y="2895600"/>
            <a:ext cx="1439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sadness</a:t>
            </a:r>
          </a:p>
        </p:txBody>
      </p:sp>
      <p:sp>
        <p:nvSpPr>
          <p:cNvPr id="22536" name="文本框 254983"/>
          <p:cNvSpPr txBox="1">
            <a:spLocks noChangeArrowheads="1"/>
          </p:cNvSpPr>
          <p:nvPr/>
        </p:nvSpPr>
        <p:spPr bwMode="auto">
          <a:xfrm>
            <a:off x="2482850" y="3570288"/>
            <a:ext cx="1584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decision</a:t>
            </a:r>
          </a:p>
        </p:txBody>
      </p:sp>
      <p:sp>
        <p:nvSpPr>
          <p:cNvPr id="22537" name="文本框 254984"/>
          <p:cNvSpPr txBox="1">
            <a:spLocks noChangeArrowheads="1"/>
          </p:cNvSpPr>
          <p:nvPr/>
        </p:nvSpPr>
        <p:spPr bwMode="auto">
          <a:xfrm>
            <a:off x="6589713" y="4652963"/>
            <a:ext cx="2303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unhappiness</a:t>
            </a:r>
          </a:p>
        </p:txBody>
      </p:sp>
      <p:sp>
        <p:nvSpPr>
          <p:cNvPr id="22538" name="文本框 254985"/>
          <p:cNvSpPr txBox="1">
            <a:spLocks noChangeArrowheads="1"/>
          </p:cNvSpPr>
          <p:nvPr/>
        </p:nvSpPr>
        <p:spPr bwMode="auto">
          <a:xfrm>
            <a:off x="6076950" y="5791200"/>
            <a:ext cx="2305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successfully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占位符 25600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8676456" cy="5721350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7.This old man has ______  (difficult) walking to the top floor.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8. Our Maths teacher is a man of great ______. He can solve the problems ______ (wise).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9.Green represents ______(grow) and it can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   make us feel ______ (nature).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/>
              <a:t>10.The ______  (power) red balances the calm white.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b="1" dirty="0" smtClean="0"/>
          </a:p>
        </p:txBody>
      </p:sp>
      <p:sp>
        <p:nvSpPr>
          <p:cNvPr id="23555" name="文本框 256003"/>
          <p:cNvSpPr txBox="1">
            <a:spLocks noChangeArrowheads="1"/>
          </p:cNvSpPr>
          <p:nvPr/>
        </p:nvSpPr>
        <p:spPr bwMode="auto">
          <a:xfrm>
            <a:off x="3635375" y="836613"/>
            <a:ext cx="1800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difficulty</a:t>
            </a:r>
          </a:p>
        </p:txBody>
      </p:sp>
      <p:sp>
        <p:nvSpPr>
          <p:cNvPr id="23556" name="文本框 256004"/>
          <p:cNvSpPr txBox="1">
            <a:spLocks noChangeArrowheads="1"/>
          </p:cNvSpPr>
          <p:nvPr/>
        </p:nvSpPr>
        <p:spPr bwMode="auto">
          <a:xfrm>
            <a:off x="612775" y="2417763"/>
            <a:ext cx="1511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wisdom</a:t>
            </a:r>
          </a:p>
        </p:txBody>
      </p:sp>
      <p:sp>
        <p:nvSpPr>
          <p:cNvPr id="23557" name="文本框 256005"/>
          <p:cNvSpPr txBox="1">
            <a:spLocks noChangeArrowheads="1"/>
          </p:cNvSpPr>
          <p:nvPr/>
        </p:nvSpPr>
        <p:spPr bwMode="auto">
          <a:xfrm>
            <a:off x="609600" y="29718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wisely</a:t>
            </a:r>
          </a:p>
        </p:txBody>
      </p:sp>
      <p:sp>
        <p:nvSpPr>
          <p:cNvPr id="23558" name="文本框 256006"/>
          <p:cNvSpPr txBox="1">
            <a:spLocks noChangeArrowheads="1"/>
          </p:cNvSpPr>
          <p:nvPr/>
        </p:nvSpPr>
        <p:spPr bwMode="auto">
          <a:xfrm>
            <a:off x="4419600" y="34290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growth</a:t>
            </a:r>
          </a:p>
        </p:txBody>
      </p:sp>
      <p:sp>
        <p:nvSpPr>
          <p:cNvPr id="23559" name="文本框 256007"/>
          <p:cNvSpPr txBox="1">
            <a:spLocks noChangeArrowheads="1"/>
          </p:cNvSpPr>
          <p:nvPr/>
        </p:nvSpPr>
        <p:spPr bwMode="auto">
          <a:xfrm>
            <a:off x="3097213" y="4406900"/>
            <a:ext cx="1439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natural</a:t>
            </a:r>
          </a:p>
        </p:txBody>
      </p:sp>
      <p:sp>
        <p:nvSpPr>
          <p:cNvPr id="23560" name="文本框 256008"/>
          <p:cNvSpPr txBox="1">
            <a:spLocks noChangeArrowheads="1"/>
          </p:cNvSpPr>
          <p:nvPr/>
        </p:nvSpPr>
        <p:spPr bwMode="auto">
          <a:xfrm>
            <a:off x="1457103" y="4693444"/>
            <a:ext cx="1655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powerful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2199</Words>
  <Application>Microsoft Office PowerPoint</Application>
  <PresentationFormat>全屏显示(4:3)</PresentationFormat>
  <Paragraphs>359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9" baseType="lpstr">
      <vt:lpstr>华文行楷</vt:lpstr>
      <vt:lpstr>华文新魏</vt:lpstr>
      <vt:lpstr>宋体</vt:lpstr>
      <vt:lpstr>微软雅黑</vt:lpstr>
      <vt:lpstr>Arial</vt:lpstr>
      <vt:lpstr>Arial Black</vt:lpstr>
      <vt:lpstr>Calibri</vt:lpstr>
      <vt:lpstr>Comic Sans MS</vt:lpstr>
      <vt:lpstr>Cooper Black</vt:lpstr>
      <vt:lpstr>Garamond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用所给单词的适当形式填空。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Indefinite Pronouns(不定代词)</vt:lpstr>
      <vt:lpstr> 选用下列不定代词填空 </vt:lpstr>
      <vt:lpstr>PowerPoint 演示文稿</vt:lpstr>
      <vt:lpstr>PowerPoint 演示文稿</vt:lpstr>
      <vt:lpstr>PowerPoint 演示文稿</vt:lpstr>
      <vt:lpstr>Choose the suitable words or phrases to fill in the blanks.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2017-01-21T06:23:00Z</dcterms:created>
  <dcterms:modified xsi:type="dcterms:W3CDTF">2023-01-16T22:39:15Z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24766987E32F48EF955152A5F606EB21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