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58" r:id="rId4"/>
    <p:sldId id="271" r:id="rId5"/>
    <p:sldId id="269" r:id="rId6"/>
    <p:sldId id="268" r:id="rId7"/>
    <p:sldId id="272" r:id="rId8"/>
    <p:sldId id="273" r:id="rId9"/>
    <p:sldId id="288" r:id="rId10"/>
    <p:sldId id="274" r:id="rId11"/>
    <p:sldId id="277" r:id="rId12"/>
    <p:sldId id="278" r:id="rId13"/>
    <p:sldId id="279" r:id="rId14"/>
    <p:sldId id="287" r:id="rId15"/>
    <p:sldId id="275" r:id="rId16"/>
    <p:sldId id="276" r:id="rId17"/>
    <p:sldId id="284" r:id="rId18"/>
    <p:sldId id="282" r:id="rId19"/>
    <p:sldId id="285" r:id="rId20"/>
    <p:sldId id="289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CC"/>
    <a:srgbClr val="0000FF"/>
    <a:srgbClr val="CCFF33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6"/>
    <p:restoredTop sz="94660"/>
  </p:normalViewPr>
  <p:slideViewPr>
    <p:cSldViewPr showGuides="1">
      <p:cViewPr>
        <p:scale>
          <a:sx n="107" d="100"/>
          <a:sy n="107" d="100"/>
        </p:scale>
        <p:origin x="-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84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4</a:t>
            </a:fld>
            <a:endParaRPr lang="en-US" altLang="zh-CN" sz="1200" dirty="0"/>
          </a:p>
        </p:txBody>
      </p:sp>
      <p:sp>
        <p:nvSpPr>
          <p:cNvPr id="36867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zh-CN" altLang="zh-CN" dirty="0"/>
          </a:p>
        </p:txBody>
      </p:sp>
      <p:pic>
        <p:nvPicPr>
          <p:cNvPr id="14339" name="Picture 10" descr="幻灯片底图 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0" name="WordArt 11"/>
          <p:cNvSpPr>
            <a:spLocks noTextEdit="1"/>
          </p:cNvSpPr>
          <p:nvPr/>
        </p:nvSpPr>
        <p:spPr>
          <a:xfrm>
            <a:off x="1681163" y="1700213"/>
            <a:ext cx="5781675" cy="1957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分解质因数</a:t>
            </a:r>
          </a:p>
        </p:txBody>
      </p:sp>
      <p:sp>
        <p:nvSpPr>
          <p:cNvPr id="14341" name="Text Box 16">
            <a:hlinkClick r:id="" action="ppaction://noaction"/>
          </p:cNvPr>
          <p:cNvSpPr txBox="1"/>
          <p:nvPr/>
        </p:nvSpPr>
        <p:spPr>
          <a:xfrm>
            <a:off x="647700" y="4149725"/>
            <a:ext cx="7848600" cy="77152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合数</a:t>
            </a: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=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质数</a:t>
            </a: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×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质数</a:t>
            </a: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</a:rPr>
              <a:t>×</a:t>
            </a: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……×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质数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476375" y="488950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u="sng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西师版五年级数学上册课件</a:t>
            </a:r>
          </a:p>
        </p:txBody>
      </p:sp>
      <p:sp>
        <p:nvSpPr>
          <p:cNvPr id="7" name="矩形 6"/>
          <p:cNvSpPr/>
          <p:nvPr/>
        </p:nvSpPr>
        <p:spPr>
          <a:xfrm>
            <a:off x="3182036" y="5949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24860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lnSpc>
                <a:spcPct val="90000"/>
              </a:lnSpc>
            </a:pPr>
            <a:r>
              <a:rPr lang="en-US" altLang="zh-CN" sz="4400" b="1" dirty="0"/>
              <a:t>52  </a:t>
            </a:r>
            <a:r>
              <a:rPr lang="zh-CN" altLang="en-US" sz="4400" b="1" dirty="0"/>
              <a:t>＝  </a:t>
            </a:r>
            <a:r>
              <a:rPr lang="en-US" altLang="zh-CN" sz="4400" b="1" dirty="0"/>
              <a:t>13  ×  4</a:t>
            </a:r>
            <a:r>
              <a:rPr lang="zh-CN" altLang="en-US" sz="4400" b="1" dirty="0"/>
              <a:t>，</a:t>
            </a:r>
            <a:r>
              <a:rPr lang="en-US" altLang="zh-CN" sz="4400" b="1" dirty="0"/>
              <a:t>13</a:t>
            </a:r>
            <a:r>
              <a:rPr lang="zh-CN" altLang="en-US" sz="4400" b="1" dirty="0"/>
              <a:t>和</a:t>
            </a:r>
            <a:r>
              <a:rPr lang="en-US" altLang="zh-CN" sz="4400" b="1" dirty="0"/>
              <a:t>4</a:t>
            </a:r>
            <a:r>
              <a:rPr lang="zh-CN" altLang="en-US" sz="4400" b="1" dirty="0"/>
              <a:t>都是</a:t>
            </a:r>
            <a:r>
              <a:rPr lang="en-US" altLang="zh-CN" sz="4400" b="1" dirty="0"/>
              <a:t>52</a:t>
            </a:r>
            <a:r>
              <a:rPr lang="zh-CN" altLang="en-US" sz="4400" b="1" dirty="0"/>
              <a:t>的因数吗？都是</a:t>
            </a:r>
            <a:r>
              <a:rPr lang="en-US" altLang="zh-CN" sz="4400" b="1" dirty="0"/>
              <a:t>52</a:t>
            </a:r>
            <a:r>
              <a:rPr lang="zh-CN" altLang="en-US" sz="4400" b="1" dirty="0"/>
              <a:t>的质因数吗？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23555" name="WordArt 3"/>
          <p:cNvSpPr>
            <a:spLocks noTextEdit="1"/>
          </p:cNvSpPr>
          <p:nvPr/>
        </p:nvSpPr>
        <p:spPr>
          <a:xfrm>
            <a:off x="2133600" y="152400"/>
            <a:ext cx="2590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  <p:pic>
        <p:nvPicPr>
          <p:cNvPr id="23556" name="Picture 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8" name="Text Box 6"/>
          <p:cNvSpPr txBox="1"/>
          <p:nvPr/>
        </p:nvSpPr>
        <p:spPr>
          <a:xfrm>
            <a:off x="1116013" y="3716338"/>
            <a:ext cx="6624637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答：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都是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52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的因数；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是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52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的因数，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不是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52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的因数。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301625" y="685800"/>
            <a:ext cx="6502400" cy="1230313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dirty="0"/>
              <a:t>判断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3600" dirty="0"/>
              <a:t>3</a:t>
            </a:r>
            <a:r>
              <a:rPr lang="zh-CN" altLang="en-US" sz="3600" dirty="0"/>
              <a:t>和</a:t>
            </a:r>
            <a:r>
              <a:rPr lang="en-US" altLang="zh-CN" sz="3600" dirty="0"/>
              <a:t>5</a:t>
            </a:r>
            <a:r>
              <a:rPr lang="zh-CN" altLang="en-US" sz="3600" dirty="0"/>
              <a:t>都是质因数。（    ）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3600" dirty="0"/>
              <a:t>合数都能分解质因数。（    ）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3600" dirty="0"/>
              <a:t>1</a:t>
            </a:r>
            <a:r>
              <a:rPr lang="zh-CN" altLang="en-US" sz="3600" dirty="0"/>
              <a:t>是任何合数的质因数。（    ）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3600" dirty="0"/>
              <a:t>质因数、合数与</a:t>
            </a:r>
            <a:r>
              <a:rPr lang="en-US" altLang="zh-CN" sz="3600" dirty="0"/>
              <a:t>1</a:t>
            </a:r>
            <a:r>
              <a:rPr lang="zh-CN" altLang="en-US" sz="3600" dirty="0"/>
              <a:t>组成自然数。（    ）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3600" dirty="0"/>
              <a:t>15</a:t>
            </a:r>
            <a:r>
              <a:rPr lang="zh-CN" altLang="en-US" sz="3600" dirty="0"/>
              <a:t>分解质因数是：</a:t>
            </a:r>
            <a:r>
              <a:rPr lang="en-US" altLang="zh-CN" sz="3600" dirty="0"/>
              <a:t>3×5</a:t>
            </a:r>
            <a:r>
              <a:rPr lang="zh-CN" altLang="en-US" sz="3600" dirty="0"/>
              <a:t>＝</a:t>
            </a:r>
            <a:r>
              <a:rPr lang="en-US" altLang="zh-CN" sz="3600" dirty="0"/>
              <a:t>15</a:t>
            </a:r>
            <a:r>
              <a:rPr lang="zh-CN" altLang="en-US" sz="3600" dirty="0"/>
              <a:t>（    ）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3600" dirty="0"/>
              <a:t>28</a:t>
            </a:r>
            <a:r>
              <a:rPr lang="zh-CN" altLang="en-US" sz="3600" dirty="0"/>
              <a:t>分解质因数是：</a:t>
            </a:r>
            <a:r>
              <a:rPr lang="en-US" altLang="zh-CN" sz="3600" dirty="0"/>
              <a:t>28</a:t>
            </a:r>
            <a:r>
              <a:rPr lang="zh-CN" altLang="en-US" sz="3600" dirty="0"/>
              <a:t>＝</a:t>
            </a:r>
            <a:r>
              <a:rPr lang="en-US" altLang="zh-CN" sz="3600" dirty="0"/>
              <a:t>2×2×7</a:t>
            </a:r>
            <a:r>
              <a:rPr lang="zh-CN" altLang="en-US" sz="3600" dirty="0"/>
              <a:t>（   ）</a:t>
            </a:r>
          </a:p>
        </p:txBody>
      </p:sp>
      <p:pic>
        <p:nvPicPr>
          <p:cNvPr id="24580" name="Picture 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9" name="Rectangle 5"/>
          <p:cNvSpPr>
            <a:spLocks noRot="1"/>
          </p:cNvSpPr>
          <p:nvPr/>
        </p:nvSpPr>
        <p:spPr>
          <a:xfrm>
            <a:off x="5219700" y="1484313"/>
            <a:ext cx="792163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6870" name="Rectangle 6"/>
          <p:cNvSpPr>
            <a:spLocks noRot="1"/>
          </p:cNvSpPr>
          <p:nvPr/>
        </p:nvSpPr>
        <p:spPr>
          <a:xfrm>
            <a:off x="6084888" y="2133600"/>
            <a:ext cx="792162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36871" name="Rectangle 7"/>
          <p:cNvSpPr>
            <a:spLocks noRot="1"/>
          </p:cNvSpPr>
          <p:nvPr/>
        </p:nvSpPr>
        <p:spPr>
          <a:xfrm>
            <a:off x="6372225" y="2708275"/>
            <a:ext cx="792163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6872" name="Rectangle 8"/>
          <p:cNvSpPr>
            <a:spLocks noRot="1"/>
          </p:cNvSpPr>
          <p:nvPr/>
        </p:nvSpPr>
        <p:spPr>
          <a:xfrm>
            <a:off x="7667625" y="3357563"/>
            <a:ext cx="792163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6873" name="Rectangle 9"/>
          <p:cNvSpPr>
            <a:spLocks noRot="1"/>
          </p:cNvSpPr>
          <p:nvPr/>
        </p:nvSpPr>
        <p:spPr>
          <a:xfrm>
            <a:off x="7092950" y="3933825"/>
            <a:ext cx="792163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6875" name="Rectangle 11"/>
          <p:cNvSpPr>
            <a:spLocks noRot="1"/>
          </p:cNvSpPr>
          <p:nvPr/>
        </p:nvSpPr>
        <p:spPr>
          <a:xfrm>
            <a:off x="7740650" y="4508500"/>
            <a:ext cx="792163" cy="720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40750" cy="1143000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sz="3600" dirty="0"/>
              <a:t>判断下面各题，对的画“√”，错的画“</a:t>
            </a:r>
            <a:r>
              <a:rPr lang="en-US" altLang="zh-CN" sz="3600" dirty="0"/>
              <a:t>×”</a:t>
            </a:r>
            <a:r>
              <a:rPr lang="zh-CN" altLang="en-US" sz="3600" dirty="0"/>
              <a:t>，并说明理由。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457200" y="1860550"/>
            <a:ext cx="8135938" cy="426561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dirty="0"/>
              <a:t>35</a:t>
            </a:r>
            <a:r>
              <a:rPr lang="zh-CN" altLang="en-US" b="1" dirty="0"/>
              <a:t>分解质因数是</a:t>
            </a:r>
            <a:r>
              <a:rPr lang="en-US" altLang="zh-CN" b="1" dirty="0"/>
              <a:t>35</a:t>
            </a:r>
            <a:r>
              <a:rPr lang="zh-CN" altLang="en-US" b="1" dirty="0"/>
              <a:t>＝</a:t>
            </a:r>
            <a:r>
              <a:rPr lang="en-US" altLang="zh-CN" b="1" dirty="0"/>
              <a:t>1×5×7</a:t>
            </a:r>
            <a:r>
              <a:rPr lang="zh-CN" altLang="en-US" b="1" dirty="0"/>
              <a:t>（   ）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</a:t>
            </a:r>
            <a:r>
              <a:rPr lang="en-US" altLang="zh-CN" b="1" dirty="0"/>
              <a:t>60</a:t>
            </a:r>
            <a:r>
              <a:rPr lang="zh-CN" altLang="en-US" b="1" dirty="0"/>
              <a:t>分解质因数是</a:t>
            </a:r>
            <a:r>
              <a:rPr lang="en-US" altLang="zh-CN" b="1" dirty="0"/>
              <a:t>60</a:t>
            </a:r>
            <a:r>
              <a:rPr lang="zh-CN" altLang="en-US" b="1" dirty="0"/>
              <a:t>＝</a:t>
            </a:r>
            <a:r>
              <a:rPr lang="en-US" altLang="zh-CN" b="1" dirty="0"/>
              <a:t>2×3×10</a:t>
            </a:r>
            <a:r>
              <a:rPr lang="zh-CN" altLang="en-US" b="1" dirty="0"/>
              <a:t>（     ）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r>
              <a:rPr lang="en-US" altLang="zh-CN" b="1" dirty="0"/>
              <a:t>27</a:t>
            </a:r>
            <a:r>
              <a:rPr lang="zh-CN" altLang="en-US" b="1" dirty="0"/>
              <a:t>分解质因数是</a:t>
            </a:r>
            <a:r>
              <a:rPr lang="en-US" altLang="zh-CN" b="1" dirty="0"/>
              <a:t>27</a:t>
            </a:r>
            <a:r>
              <a:rPr lang="zh-CN" altLang="en-US" b="1" dirty="0"/>
              <a:t>＝</a:t>
            </a:r>
            <a:r>
              <a:rPr lang="en-US" altLang="zh-CN" b="1" dirty="0"/>
              <a:t>3×3×3</a:t>
            </a:r>
            <a:r>
              <a:rPr lang="zh-CN" altLang="en-US" b="1" dirty="0"/>
              <a:t>（   ）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4</a:t>
            </a:r>
            <a:r>
              <a:rPr lang="zh-CN" altLang="en-US" b="1" dirty="0"/>
              <a:t>）</a:t>
            </a:r>
            <a:r>
              <a:rPr lang="en-US" altLang="zh-CN" b="1" dirty="0"/>
              <a:t>14</a:t>
            </a:r>
            <a:r>
              <a:rPr lang="zh-CN" altLang="en-US" b="1" dirty="0"/>
              <a:t>分解质因数是</a:t>
            </a:r>
            <a:r>
              <a:rPr lang="en-US" altLang="zh-CN" b="1" dirty="0"/>
              <a:t>2×7</a:t>
            </a:r>
            <a:r>
              <a:rPr lang="zh-CN" altLang="en-US" b="1" dirty="0"/>
              <a:t>＝</a:t>
            </a:r>
            <a:r>
              <a:rPr lang="en-US" altLang="zh-CN" b="1" dirty="0"/>
              <a:t>14</a:t>
            </a:r>
            <a:r>
              <a:rPr lang="zh-CN" altLang="en-US" b="1" dirty="0"/>
              <a:t>　　（   ）</a:t>
            </a:r>
          </a:p>
        </p:txBody>
      </p:sp>
      <p:pic>
        <p:nvPicPr>
          <p:cNvPr id="25604" name="Picture 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4" name="Rectangle 6"/>
          <p:cNvSpPr>
            <a:spLocks noRot="1"/>
          </p:cNvSpPr>
          <p:nvPr/>
        </p:nvSpPr>
        <p:spPr>
          <a:xfrm>
            <a:off x="7164388" y="1844675"/>
            <a:ext cx="503237" cy="422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7895" name="Rectangle 7"/>
          <p:cNvSpPr>
            <a:spLocks noRot="1"/>
          </p:cNvSpPr>
          <p:nvPr/>
        </p:nvSpPr>
        <p:spPr>
          <a:xfrm>
            <a:off x="7451725" y="2852738"/>
            <a:ext cx="503238" cy="422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37896" name="Rectangle 8"/>
          <p:cNvSpPr>
            <a:spLocks noRot="1"/>
          </p:cNvSpPr>
          <p:nvPr/>
        </p:nvSpPr>
        <p:spPr>
          <a:xfrm>
            <a:off x="7164388" y="3789363"/>
            <a:ext cx="503237" cy="422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37897" name="Rectangle 9"/>
          <p:cNvSpPr>
            <a:spLocks noRot="1"/>
          </p:cNvSpPr>
          <p:nvPr/>
        </p:nvSpPr>
        <p:spPr>
          <a:xfrm>
            <a:off x="7308850" y="4797425"/>
            <a:ext cx="503238" cy="422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3600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37896" grpId="0"/>
      <p:bldP spid="378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/>
          <p:nvPr/>
        </p:nvSpPr>
        <p:spPr>
          <a:xfrm>
            <a:off x="1116013" y="1268413"/>
            <a:ext cx="6911975" cy="287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做一做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zh-CN" altLang="en-US" sz="2800" dirty="0">
                <a:latin typeface="Arial" panose="020B0604020202020204" pitchFamily="34" charset="0"/>
              </a:rPr>
              <a:t>下面各算式哪些是分解质因数</a:t>
            </a:r>
            <a:r>
              <a:rPr lang="en-US" altLang="zh-CN" sz="2800" dirty="0">
                <a:latin typeface="Arial" panose="020B0604020202020204" pitchFamily="34" charset="0"/>
              </a:rPr>
              <a:t>,</a:t>
            </a:r>
            <a:r>
              <a:rPr lang="zh-CN" altLang="en-US" sz="2800" dirty="0">
                <a:latin typeface="Arial" panose="020B0604020202020204" pitchFamily="34" charset="0"/>
              </a:rPr>
              <a:t>哪些不是</a:t>
            </a:r>
            <a:r>
              <a:rPr lang="en-US" altLang="zh-CN" sz="2800" dirty="0">
                <a:latin typeface="Arial" panose="020B0604020202020204" pitchFamily="34" charset="0"/>
              </a:rPr>
              <a:t>?</a:t>
            </a:r>
            <a:r>
              <a:rPr lang="zh-CN" altLang="en-US" sz="2800" dirty="0">
                <a:latin typeface="Arial" panose="020B0604020202020204" pitchFamily="34" charset="0"/>
              </a:rPr>
              <a:t>为什么</a:t>
            </a:r>
            <a:r>
              <a:rPr lang="en-US" altLang="zh-CN" sz="2800" dirty="0">
                <a:latin typeface="Arial" panose="020B0604020202020204" pitchFamily="34" charset="0"/>
              </a:rPr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①</a:t>
            </a:r>
            <a:r>
              <a:rPr lang="en-US" altLang="zh-CN" sz="2800" dirty="0">
                <a:latin typeface="Arial" panose="020B0604020202020204" pitchFamily="34" charset="0"/>
              </a:rPr>
              <a:t>34=2 X 17                      </a:t>
            </a:r>
            <a:r>
              <a:rPr lang="en-US" altLang="zh-CN" sz="2400" dirty="0">
                <a:latin typeface="Arial" panose="020B0604020202020204" pitchFamily="34" charset="0"/>
              </a:rPr>
              <a:t>④</a:t>
            </a:r>
            <a:r>
              <a:rPr lang="en-US" altLang="zh-CN" sz="2800" dirty="0">
                <a:latin typeface="Arial" panose="020B0604020202020204" pitchFamily="34" charset="0"/>
              </a:rPr>
              <a:t>36=4 X 9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②</a:t>
            </a:r>
            <a:r>
              <a:rPr lang="en-US" altLang="zh-CN" sz="2800" dirty="0">
                <a:latin typeface="Arial" panose="020B0604020202020204" pitchFamily="34" charset="0"/>
              </a:rPr>
              <a:t>12=2 X 2 X 3                  </a:t>
            </a:r>
            <a:r>
              <a:rPr lang="en-US" altLang="zh-CN" sz="2400" dirty="0">
                <a:latin typeface="Arial" panose="020B0604020202020204" pitchFamily="34" charset="0"/>
              </a:rPr>
              <a:t>⑤</a:t>
            </a:r>
            <a:r>
              <a:rPr lang="en-US" altLang="zh-CN" sz="2800" dirty="0">
                <a:latin typeface="Arial" panose="020B0604020202020204" pitchFamily="34" charset="0"/>
              </a:rPr>
              <a:t>15=3 X 5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③</a:t>
            </a:r>
            <a:r>
              <a:rPr lang="en-US" altLang="zh-CN" sz="2800" dirty="0">
                <a:latin typeface="Arial" panose="020B0604020202020204" pitchFamily="34" charset="0"/>
              </a:rPr>
              <a:t>18=1 X2 X 3 X 3            </a:t>
            </a:r>
            <a:r>
              <a:rPr lang="en-US" altLang="zh-CN" sz="2400" dirty="0">
                <a:latin typeface="Arial" panose="020B0604020202020204" pitchFamily="34" charset="0"/>
              </a:rPr>
              <a:t>⑥</a:t>
            </a:r>
            <a:r>
              <a:rPr lang="en-US" altLang="zh-CN" sz="2800" dirty="0">
                <a:latin typeface="Arial" panose="020B0604020202020204" pitchFamily="34" charset="0"/>
              </a:rPr>
              <a:t>7 X 5=35</a:t>
            </a:r>
          </a:p>
        </p:txBody>
      </p:sp>
      <p:pic>
        <p:nvPicPr>
          <p:cNvPr id="26627" name="Picture 6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20" name="Text Box 8"/>
          <p:cNvSpPr txBox="1"/>
          <p:nvPr/>
        </p:nvSpPr>
        <p:spPr>
          <a:xfrm>
            <a:off x="1116013" y="4397375"/>
            <a:ext cx="6696075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</a:t>
            </a:r>
            <a:r>
              <a:rPr lang="en-US" altLang="en-US" sz="2400" dirty="0">
                <a:latin typeface="Arial" panose="020B0604020202020204" pitchFamily="34" charset="0"/>
              </a:rPr>
              <a:t>①</a:t>
            </a:r>
            <a:r>
              <a:rPr lang="en-US" altLang="zh-CN" sz="2400" dirty="0">
                <a:latin typeface="Arial" panose="020B0604020202020204" pitchFamily="34" charset="0"/>
              </a:rPr>
              <a:t>②⑤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是分解质因数</a:t>
            </a:r>
            <a:r>
              <a:rPr lang="en-US" altLang="zh-CN" sz="2400" b="1" dirty="0">
                <a:solidFill>
                  <a:srgbClr val="FF0066"/>
                </a:solidFill>
                <a:latin typeface="Arial" panose="020B0604020202020204" pitchFamily="34" charset="0"/>
              </a:rPr>
              <a:t>; </a:t>
            </a:r>
            <a:r>
              <a:rPr lang="en-US" altLang="zh-CN" sz="2400" b="1" dirty="0">
                <a:latin typeface="Arial" panose="020B0604020202020204" pitchFamily="34" charset="0"/>
              </a:rPr>
              <a:t>③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式中有</a:t>
            </a:r>
            <a:r>
              <a:rPr lang="en-US" altLang="zh-CN" sz="2400" b="1" dirty="0">
                <a:solidFill>
                  <a:srgbClr val="FF0066"/>
                </a:solidFill>
                <a:latin typeface="Arial" panose="020B0604020202020204" pitchFamily="34" charset="0"/>
              </a:rPr>
              <a:t>1,1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不是质数，也就不是质因数；</a:t>
            </a:r>
            <a:r>
              <a:rPr lang="zh-CN" altLang="en-US" sz="2400" b="1" dirty="0">
                <a:latin typeface="Arial" panose="020B0604020202020204" pitchFamily="34" charset="0"/>
              </a:rPr>
              <a:t>④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式中</a:t>
            </a:r>
            <a:r>
              <a:rPr lang="en-US" altLang="zh-CN" sz="2400" b="1" dirty="0">
                <a:solidFill>
                  <a:srgbClr val="FF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4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FF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9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都是合数；    </a:t>
            </a:r>
            <a:r>
              <a:rPr lang="zh-CN" altLang="en-US" sz="2400" dirty="0">
                <a:latin typeface="Arial" panose="020B0604020202020204" pitchFamily="34" charset="0"/>
              </a:rPr>
              <a:t>⑥</a:t>
            </a:r>
            <a:r>
              <a:rPr lang="zh-CN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不是分解质因数。分解质因数要把合数写在等号的左边。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/>
          <p:nvPr/>
        </p:nvSpPr>
        <p:spPr>
          <a:xfrm>
            <a:off x="1042988" y="908050"/>
            <a:ext cx="46085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用短除法分解质因数的方法</a:t>
            </a:r>
            <a:r>
              <a:rPr lang="en-US" altLang="zh-CN" sz="2400" b="1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50179" name="Text Box 3"/>
          <p:cNvSpPr txBox="1"/>
          <p:nvPr/>
        </p:nvSpPr>
        <p:spPr>
          <a:xfrm>
            <a:off x="2195513" y="1628775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6      </a:t>
            </a:r>
          </a:p>
        </p:txBody>
      </p:sp>
      <p:grpSp>
        <p:nvGrpSpPr>
          <p:cNvPr id="50180" name="Group 4"/>
          <p:cNvGrpSpPr/>
          <p:nvPr/>
        </p:nvGrpSpPr>
        <p:grpSpPr>
          <a:xfrm>
            <a:off x="2411413" y="1628775"/>
            <a:ext cx="574675" cy="431800"/>
            <a:chOff x="793" y="1434"/>
            <a:chExt cx="590" cy="272"/>
          </a:xfrm>
        </p:grpSpPr>
        <p:sp>
          <p:nvSpPr>
            <p:cNvPr id="27700" name="Line 5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1" name="Line 6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183" name="Text Box 7"/>
          <p:cNvSpPr txBox="1"/>
          <p:nvPr/>
        </p:nvSpPr>
        <p:spPr>
          <a:xfrm>
            <a:off x="1908175" y="1676400"/>
            <a:ext cx="3603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0184" name="Line 8"/>
          <p:cNvSpPr/>
          <p:nvPr/>
        </p:nvSpPr>
        <p:spPr>
          <a:xfrm>
            <a:off x="2987675" y="1844675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185" name="Line 9"/>
          <p:cNvSpPr/>
          <p:nvPr/>
        </p:nvSpPr>
        <p:spPr>
          <a:xfrm>
            <a:off x="2987675" y="2276475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186" name="Text Box 10"/>
          <p:cNvSpPr txBox="1"/>
          <p:nvPr/>
        </p:nvSpPr>
        <p:spPr>
          <a:xfrm>
            <a:off x="4427538" y="1484313"/>
            <a:ext cx="2089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用质数</a:t>
            </a:r>
            <a:r>
              <a:rPr lang="en-US" altLang="zh-CN" b="1" dirty="0">
                <a:latin typeface="Arial" panose="020B0604020202020204" pitchFamily="34" charset="0"/>
              </a:rPr>
              <a:t>2</a:t>
            </a:r>
            <a:r>
              <a:rPr lang="zh-CN" altLang="en-US" b="1" dirty="0">
                <a:latin typeface="Arial" panose="020B0604020202020204" pitchFamily="34" charset="0"/>
              </a:rPr>
              <a:t>去除</a:t>
            </a:r>
          </a:p>
        </p:txBody>
      </p:sp>
      <p:sp>
        <p:nvSpPr>
          <p:cNvPr id="50187" name="Text Box 11"/>
          <p:cNvSpPr txBox="1"/>
          <p:nvPr/>
        </p:nvSpPr>
        <p:spPr>
          <a:xfrm>
            <a:off x="4500563" y="1989138"/>
            <a:ext cx="1727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商是质数为止</a:t>
            </a:r>
          </a:p>
        </p:txBody>
      </p:sp>
      <p:sp>
        <p:nvSpPr>
          <p:cNvPr id="50188" name="Text Box 12"/>
          <p:cNvSpPr txBox="1"/>
          <p:nvPr/>
        </p:nvSpPr>
        <p:spPr>
          <a:xfrm>
            <a:off x="1908175" y="2852738"/>
            <a:ext cx="23034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     28</a:t>
            </a:r>
            <a:r>
              <a:rPr lang="en-US" altLang="zh-CN" b="1" dirty="0">
                <a:latin typeface="Arial" panose="020B0604020202020204" pitchFamily="34" charset="0"/>
              </a:rPr>
              <a:t>    </a:t>
            </a:r>
          </a:p>
        </p:txBody>
      </p:sp>
      <p:grpSp>
        <p:nvGrpSpPr>
          <p:cNvPr id="50189" name="Group 13"/>
          <p:cNvGrpSpPr/>
          <p:nvPr/>
        </p:nvGrpSpPr>
        <p:grpSpPr>
          <a:xfrm>
            <a:off x="2339975" y="2852738"/>
            <a:ext cx="863600" cy="431800"/>
            <a:chOff x="793" y="1434"/>
            <a:chExt cx="590" cy="272"/>
          </a:xfrm>
        </p:grpSpPr>
        <p:sp>
          <p:nvSpPr>
            <p:cNvPr id="27698" name="Line 14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9" name="Line 15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192" name="Group 16"/>
          <p:cNvGrpSpPr/>
          <p:nvPr/>
        </p:nvGrpSpPr>
        <p:grpSpPr>
          <a:xfrm>
            <a:off x="2627313" y="3284538"/>
            <a:ext cx="574675" cy="431800"/>
            <a:chOff x="793" y="1434"/>
            <a:chExt cx="590" cy="272"/>
          </a:xfrm>
        </p:grpSpPr>
        <p:sp>
          <p:nvSpPr>
            <p:cNvPr id="27696" name="Line 17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7" name="Line 18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195" name="Text Box 19"/>
          <p:cNvSpPr txBox="1"/>
          <p:nvPr/>
        </p:nvSpPr>
        <p:spPr>
          <a:xfrm>
            <a:off x="2484438" y="3284538"/>
            <a:ext cx="15827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14</a:t>
            </a:r>
          </a:p>
        </p:txBody>
      </p:sp>
      <p:sp>
        <p:nvSpPr>
          <p:cNvPr id="50196" name="Text Box 20"/>
          <p:cNvSpPr txBox="1"/>
          <p:nvPr/>
        </p:nvSpPr>
        <p:spPr>
          <a:xfrm>
            <a:off x="2771775" y="3716338"/>
            <a:ext cx="5048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0197" name="Text Box 21"/>
          <p:cNvSpPr txBox="1"/>
          <p:nvPr/>
        </p:nvSpPr>
        <p:spPr>
          <a:xfrm>
            <a:off x="4643438" y="3644900"/>
            <a:ext cx="172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商是质数为止</a:t>
            </a:r>
          </a:p>
        </p:txBody>
      </p:sp>
      <p:sp>
        <p:nvSpPr>
          <p:cNvPr id="50198" name="Line 22"/>
          <p:cNvSpPr/>
          <p:nvPr/>
        </p:nvSpPr>
        <p:spPr>
          <a:xfrm>
            <a:off x="3348038" y="3500438"/>
            <a:ext cx="11525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199" name="Text Box 23"/>
          <p:cNvSpPr txBox="1"/>
          <p:nvPr/>
        </p:nvSpPr>
        <p:spPr>
          <a:xfrm>
            <a:off x="4572000" y="3213100"/>
            <a:ext cx="30956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商是合数还要继续除</a:t>
            </a:r>
          </a:p>
        </p:txBody>
      </p:sp>
      <p:sp>
        <p:nvSpPr>
          <p:cNvPr id="50200" name="Line 24"/>
          <p:cNvSpPr/>
          <p:nvPr/>
        </p:nvSpPr>
        <p:spPr>
          <a:xfrm>
            <a:off x="3348038" y="3860800"/>
            <a:ext cx="11525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201" name="Text Box 25"/>
          <p:cNvSpPr txBox="1"/>
          <p:nvPr/>
        </p:nvSpPr>
        <p:spPr>
          <a:xfrm>
            <a:off x="2051050" y="4508500"/>
            <a:ext cx="12969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   60</a:t>
            </a:r>
          </a:p>
        </p:txBody>
      </p:sp>
      <p:sp>
        <p:nvSpPr>
          <p:cNvPr id="50202" name="Text Box 26"/>
          <p:cNvSpPr txBox="1"/>
          <p:nvPr/>
        </p:nvSpPr>
        <p:spPr>
          <a:xfrm>
            <a:off x="2411413" y="4941888"/>
            <a:ext cx="1152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30</a:t>
            </a:r>
          </a:p>
        </p:txBody>
      </p:sp>
      <p:sp>
        <p:nvSpPr>
          <p:cNvPr id="50203" name="Text Box 27"/>
          <p:cNvSpPr txBox="1"/>
          <p:nvPr/>
        </p:nvSpPr>
        <p:spPr>
          <a:xfrm>
            <a:off x="2195513" y="5373688"/>
            <a:ext cx="1584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  15</a:t>
            </a:r>
          </a:p>
        </p:txBody>
      </p:sp>
      <p:sp>
        <p:nvSpPr>
          <p:cNvPr id="50204" name="Text Box 28"/>
          <p:cNvSpPr txBox="1"/>
          <p:nvPr/>
        </p:nvSpPr>
        <p:spPr>
          <a:xfrm>
            <a:off x="2771775" y="5734050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50205" name="Group 29"/>
          <p:cNvGrpSpPr/>
          <p:nvPr/>
        </p:nvGrpSpPr>
        <p:grpSpPr>
          <a:xfrm>
            <a:off x="2339975" y="4941888"/>
            <a:ext cx="863600" cy="431800"/>
            <a:chOff x="793" y="1434"/>
            <a:chExt cx="590" cy="272"/>
          </a:xfrm>
        </p:grpSpPr>
        <p:sp>
          <p:nvSpPr>
            <p:cNvPr id="27694" name="Line 30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5" name="Line 31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208" name="Group 32"/>
          <p:cNvGrpSpPr/>
          <p:nvPr/>
        </p:nvGrpSpPr>
        <p:grpSpPr>
          <a:xfrm>
            <a:off x="2195513" y="4508500"/>
            <a:ext cx="1008062" cy="433388"/>
            <a:chOff x="793" y="1434"/>
            <a:chExt cx="590" cy="272"/>
          </a:xfrm>
        </p:grpSpPr>
        <p:sp>
          <p:nvSpPr>
            <p:cNvPr id="27692" name="Line 33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3" name="Line 34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211" name="Group 35"/>
          <p:cNvGrpSpPr/>
          <p:nvPr/>
        </p:nvGrpSpPr>
        <p:grpSpPr>
          <a:xfrm>
            <a:off x="2627313" y="5373688"/>
            <a:ext cx="576262" cy="431800"/>
            <a:chOff x="793" y="1434"/>
            <a:chExt cx="590" cy="272"/>
          </a:xfrm>
        </p:grpSpPr>
        <p:sp>
          <p:nvSpPr>
            <p:cNvPr id="27690" name="Line 36"/>
            <p:cNvSpPr/>
            <p:nvPr/>
          </p:nvSpPr>
          <p:spPr>
            <a:xfrm>
              <a:off x="793" y="1434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1" name="Line 37"/>
            <p:cNvSpPr/>
            <p:nvPr/>
          </p:nvSpPr>
          <p:spPr>
            <a:xfrm>
              <a:off x="793" y="1706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214" name="Line 38"/>
          <p:cNvSpPr/>
          <p:nvPr/>
        </p:nvSpPr>
        <p:spPr>
          <a:xfrm>
            <a:off x="3348038" y="5157788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215" name="Line 39"/>
          <p:cNvSpPr/>
          <p:nvPr/>
        </p:nvSpPr>
        <p:spPr>
          <a:xfrm>
            <a:off x="3348038" y="5589588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216" name="Line 40"/>
          <p:cNvSpPr/>
          <p:nvPr/>
        </p:nvSpPr>
        <p:spPr>
          <a:xfrm>
            <a:off x="3348038" y="5949950"/>
            <a:ext cx="1368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217" name="Text Box 41"/>
          <p:cNvSpPr txBox="1"/>
          <p:nvPr/>
        </p:nvSpPr>
        <p:spPr>
          <a:xfrm>
            <a:off x="4859338" y="4941888"/>
            <a:ext cx="17287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合数继续除</a:t>
            </a:r>
          </a:p>
        </p:txBody>
      </p:sp>
      <p:sp>
        <p:nvSpPr>
          <p:cNvPr id="50218" name="Text Box 42"/>
          <p:cNvSpPr txBox="1"/>
          <p:nvPr/>
        </p:nvSpPr>
        <p:spPr>
          <a:xfrm>
            <a:off x="4859338" y="5373688"/>
            <a:ext cx="17287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合数继续除</a:t>
            </a:r>
          </a:p>
        </p:txBody>
      </p:sp>
      <p:sp>
        <p:nvSpPr>
          <p:cNvPr id="50219" name="Text Box 43"/>
          <p:cNvSpPr txBox="1"/>
          <p:nvPr/>
        </p:nvSpPr>
        <p:spPr>
          <a:xfrm>
            <a:off x="4859338" y="5734050"/>
            <a:ext cx="172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商是质数为止</a:t>
            </a:r>
          </a:p>
        </p:txBody>
      </p:sp>
      <p:pic>
        <p:nvPicPr>
          <p:cNvPr id="27680" name="Picture 4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223" name="Text Box 47"/>
          <p:cNvSpPr txBox="1"/>
          <p:nvPr/>
        </p:nvSpPr>
        <p:spPr>
          <a:xfrm>
            <a:off x="2411413" y="2133600"/>
            <a:ext cx="360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0224" name="Text Box 48"/>
          <p:cNvSpPr txBox="1"/>
          <p:nvPr/>
        </p:nvSpPr>
        <p:spPr>
          <a:xfrm>
            <a:off x="1908175" y="2900363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  </a:t>
            </a:r>
          </a:p>
        </p:txBody>
      </p:sp>
      <p:sp>
        <p:nvSpPr>
          <p:cNvPr id="50225" name="Text Box 49"/>
          <p:cNvSpPr txBox="1"/>
          <p:nvPr/>
        </p:nvSpPr>
        <p:spPr>
          <a:xfrm>
            <a:off x="2124075" y="3332163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  </a:t>
            </a:r>
          </a:p>
        </p:txBody>
      </p:sp>
      <p:sp>
        <p:nvSpPr>
          <p:cNvPr id="50226" name="Text Box 50"/>
          <p:cNvSpPr txBox="1"/>
          <p:nvPr/>
        </p:nvSpPr>
        <p:spPr>
          <a:xfrm>
            <a:off x="3995738" y="2420938"/>
            <a:ext cx="25923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6=2×3</a:t>
            </a:r>
          </a:p>
        </p:txBody>
      </p:sp>
      <p:sp>
        <p:nvSpPr>
          <p:cNvPr id="50227" name="Text Box 51"/>
          <p:cNvSpPr txBox="1"/>
          <p:nvPr/>
        </p:nvSpPr>
        <p:spPr>
          <a:xfrm>
            <a:off x="4140200" y="4149725"/>
            <a:ext cx="35290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28=2×2×7</a:t>
            </a:r>
          </a:p>
        </p:txBody>
      </p:sp>
      <p:sp>
        <p:nvSpPr>
          <p:cNvPr id="50228" name="Text Box 52"/>
          <p:cNvSpPr txBox="1"/>
          <p:nvPr/>
        </p:nvSpPr>
        <p:spPr>
          <a:xfrm>
            <a:off x="1763713" y="4508500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   </a:t>
            </a:r>
          </a:p>
        </p:txBody>
      </p:sp>
      <p:sp>
        <p:nvSpPr>
          <p:cNvPr id="50229" name="Text Box 53"/>
          <p:cNvSpPr txBox="1"/>
          <p:nvPr/>
        </p:nvSpPr>
        <p:spPr>
          <a:xfrm>
            <a:off x="1763713" y="4941888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   </a:t>
            </a:r>
          </a:p>
        </p:txBody>
      </p:sp>
      <p:sp>
        <p:nvSpPr>
          <p:cNvPr id="50230" name="Text Box 54"/>
          <p:cNvSpPr txBox="1"/>
          <p:nvPr/>
        </p:nvSpPr>
        <p:spPr>
          <a:xfrm>
            <a:off x="2124075" y="5373688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3   </a:t>
            </a:r>
          </a:p>
        </p:txBody>
      </p:sp>
      <p:sp>
        <p:nvSpPr>
          <p:cNvPr id="50231" name="Text Box 55"/>
          <p:cNvSpPr txBox="1"/>
          <p:nvPr/>
        </p:nvSpPr>
        <p:spPr>
          <a:xfrm>
            <a:off x="2195513" y="6156325"/>
            <a:ext cx="4248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60=2×2×3×5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3" grpId="0"/>
      <p:bldP spid="50186" grpId="0"/>
      <p:bldP spid="50187" grpId="0"/>
      <p:bldP spid="50188" grpId="0"/>
      <p:bldP spid="50195" grpId="0"/>
      <p:bldP spid="50196" grpId="0"/>
      <p:bldP spid="50197" grpId="0"/>
      <p:bldP spid="50199" grpId="0"/>
      <p:bldP spid="50201" grpId="0"/>
      <p:bldP spid="50202" grpId="0"/>
      <p:bldP spid="50203" grpId="0"/>
      <p:bldP spid="50204" grpId="0"/>
      <p:bldP spid="50217" grpId="0"/>
      <p:bldP spid="50218" grpId="0"/>
      <p:bldP spid="50219" grpId="0"/>
      <p:bldP spid="50223" grpId="0"/>
      <p:bldP spid="50224" grpId="0"/>
      <p:bldP spid="50225" grpId="0"/>
      <p:bldP spid="50226" grpId="0"/>
      <p:bldP spid="50227" grpId="0"/>
      <p:bldP spid="50228" grpId="0"/>
      <p:bldP spid="50229" grpId="0"/>
      <p:bldP spid="50230" grpId="0"/>
      <p:bldP spid="502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/>
          <p:nvPr/>
        </p:nvSpPr>
        <p:spPr>
          <a:xfrm>
            <a:off x="1835150" y="1700213"/>
            <a:ext cx="5264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把 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分解质因数。</a:t>
            </a:r>
            <a:endParaRPr lang="zh-CN" altLang="en-US" sz="3200" dirty="0">
              <a:latin typeface="楷体_GB2312" pitchFamily="49" charset="-122"/>
            </a:endParaRPr>
          </a:p>
        </p:txBody>
      </p:sp>
      <p:sp>
        <p:nvSpPr>
          <p:cNvPr id="34819" name="Line 3"/>
          <p:cNvSpPr/>
          <p:nvPr/>
        </p:nvSpPr>
        <p:spPr>
          <a:xfrm flipH="1">
            <a:off x="1755775" y="2924175"/>
            <a:ext cx="7938" cy="428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0" name="Line 4"/>
          <p:cNvSpPr/>
          <p:nvPr/>
        </p:nvSpPr>
        <p:spPr>
          <a:xfrm>
            <a:off x="1763713" y="3357563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1" name="Text Box 5"/>
          <p:cNvSpPr txBox="1"/>
          <p:nvPr/>
        </p:nvSpPr>
        <p:spPr>
          <a:xfrm>
            <a:off x="1908175" y="28448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4822" name="Text Box 6"/>
          <p:cNvSpPr txBox="1"/>
          <p:nvPr/>
        </p:nvSpPr>
        <p:spPr>
          <a:xfrm>
            <a:off x="1295400" y="288607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23" name="Text Box 7"/>
          <p:cNvSpPr txBox="1"/>
          <p:nvPr/>
        </p:nvSpPr>
        <p:spPr>
          <a:xfrm>
            <a:off x="2051050" y="3341688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24" name="Text Box 8"/>
          <p:cNvSpPr txBox="1"/>
          <p:nvPr/>
        </p:nvSpPr>
        <p:spPr>
          <a:xfrm>
            <a:off x="611188" y="4437063"/>
            <a:ext cx="23463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25" name="Line 9"/>
          <p:cNvSpPr/>
          <p:nvPr/>
        </p:nvSpPr>
        <p:spPr>
          <a:xfrm>
            <a:off x="4575175" y="2971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6" name="Line 10"/>
          <p:cNvSpPr/>
          <p:nvPr/>
        </p:nvSpPr>
        <p:spPr>
          <a:xfrm>
            <a:off x="4575175" y="3352800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7" name="Text Box 11"/>
          <p:cNvSpPr txBox="1"/>
          <p:nvPr/>
        </p:nvSpPr>
        <p:spPr>
          <a:xfrm>
            <a:off x="4727575" y="28448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4828" name="Text Box 12"/>
          <p:cNvSpPr txBox="1"/>
          <p:nvPr/>
        </p:nvSpPr>
        <p:spPr>
          <a:xfrm>
            <a:off x="4114800" y="288607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29" name="Text Box 13"/>
          <p:cNvSpPr txBox="1"/>
          <p:nvPr/>
        </p:nvSpPr>
        <p:spPr>
          <a:xfrm>
            <a:off x="4738688" y="33416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4830" name="Line 14"/>
          <p:cNvSpPr/>
          <p:nvPr/>
        </p:nvSpPr>
        <p:spPr>
          <a:xfrm>
            <a:off x="4727575" y="3352800"/>
            <a:ext cx="0" cy="50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1" name="Line 15"/>
          <p:cNvSpPr/>
          <p:nvPr/>
        </p:nvSpPr>
        <p:spPr>
          <a:xfrm>
            <a:off x="4727575" y="3860800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2" name="Text Box 16"/>
          <p:cNvSpPr txBox="1"/>
          <p:nvPr/>
        </p:nvSpPr>
        <p:spPr>
          <a:xfrm>
            <a:off x="4284663" y="3341688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33" name="Text Box 17"/>
          <p:cNvSpPr txBox="1"/>
          <p:nvPr/>
        </p:nvSpPr>
        <p:spPr>
          <a:xfrm>
            <a:off x="4930775" y="3846513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34" name="Text Box 18"/>
          <p:cNvSpPr txBox="1"/>
          <p:nvPr/>
        </p:nvSpPr>
        <p:spPr>
          <a:xfrm>
            <a:off x="2916238" y="5445125"/>
            <a:ext cx="3109912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35" name="Line 19"/>
          <p:cNvSpPr/>
          <p:nvPr/>
        </p:nvSpPr>
        <p:spPr>
          <a:xfrm>
            <a:off x="7134225" y="2971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6" name="Line 20"/>
          <p:cNvSpPr/>
          <p:nvPr/>
        </p:nvSpPr>
        <p:spPr>
          <a:xfrm>
            <a:off x="7134225" y="3352800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7" name="Text Box 21"/>
          <p:cNvSpPr txBox="1"/>
          <p:nvPr/>
        </p:nvSpPr>
        <p:spPr>
          <a:xfrm>
            <a:off x="7286625" y="28448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34838" name="Text Box 22"/>
          <p:cNvSpPr txBox="1"/>
          <p:nvPr/>
        </p:nvSpPr>
        <p:spPr>
          <a:xfrm>
            <a:off x="6673850" y="288607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39" name="Text Box 23"/>
          <p:cNvSpPr txBox="1"/>
          <p:nvPr/>
        </p:nvSpPr>
        <p:spPr>
          <a:xfrm>
            <a:off x="7451725" y="3341688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9</a:t>
            </a:r>
          </a:p>
        </p:txBody>
      </p:sp>
      <p:grpSp>
        <p:nvGrpSpPr>
          <p:cNvPr id="34847" name="Group 31"/>
          <p:cNvGrpSpPr/>
          <p:nvPr/>
        </p:nvGrpSpPr>
        <p:grpSpPr>
          <a:xfrm>
            <a:off x="7308850" y="3357563"/>
            <a:ext cx="990600" cy="508000"/>
            <a:chOff x="4590" y="618"/>
            <a:chExt cx="624" cy="320"/>
          </a:xfrm>
        </p:grpSpPr>
        <p:sp>
          <p:nvSpPr>
            <p:cNvPr id="28702" name="Line 24"/>
            <p:cNvSpPr/>
            <p:nvPr/>
          </p:nvSpPr>
          <p:spPr>
            <a:xfrm>
              <a:off x="4604" y="618"/>
              <a:ext cx="0" cy="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3" name="Line 25"/>
            <p:cNvSpPr/>
            <p:nvPr/>
          </p:nvSpPr>
          <p:spPr>
            <a:xfrm>
              <a:off x="4590" y="935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42" name="Text Box 26"/>
          <p:cNvSpPr txBox="1"/>
          <p:nvPr/>
        </p:nvSpPr>
        <p:spPr>
          <a:xfrm>
            <a:off x="6889750" y="3341688"/>
            <a:ext cx="361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43" name="Text Box 27"/>
          <p:cNvSpPr txBox="1"/>
          <p:nvPr/>
        </p:nvSpPr>
        <p:spPr>
          <a:xfrm>
            <a:off x="7524750" y="38608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44" name="Text Box 28"/>
          <p:cNvSpPr txBox="1"/>
          <p:nvPr/>
        </p:nvSpPr>
        <p:spPr>
          <a:xfrm>
            <a:off x="6011863" y="4365625"/>
            <a:ext cx="281781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700" name="AutoShape 29"/>
          <p:cNvSpPr/>
          <p:nvPr/>
        </p:nvSpPr>
        <p:spPr>
          <a:xfrm>
            <a:off x="557213" y="333375"/>
            <a:ext cx="1566862" cy="935038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楷体_GB2312" pitchFamily="49" charset="-122"/>
              </a:rPr>
              <a:t>例如</a:t>
            </a:r>
          </a:p>
        </p:txBody>
      </p:sp>
      <p:pic>
        <p:nvPicPr>
          <p:cNvPr id="28701" name="Picture 30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1" grpId="0"/>
      <p:bldP spid="34822" grpId="0"/>
      <p:bldP spid="34823" grpId="0"/>
      <p:bldP spid="34824" grpId="0"/>
      <p:bldP spid="34827" grpId="0"/>
      <p:bldP spid="34828" grpId="0"/>
      <p:bldP spid="34829" grpId="0"/>
      <p:bldP spid="34832" grpId="0"/>
      <p:bldP spid="34833" grpId="0"/>
      <p:bldP spid="34834" grpId="0"/>
      <p:bldP spid="34837" grpId="0"/>
      <p:bldP spid="34838" grpId="0"/>
      <p:bldP spid="34839" grpId="0"/>
      <p:bldP spid="34842" grpId="0"/>
      <p:bldP spid="34843" grpId="0"/>
      <p:bldP spid="34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/>
          <p:nvPr/>
        </p:nvSpPr>
        <p:spPr>
          <a:xfrm>
            <a:off x="1763713" y="1773238"/>
            <a:ext cx="52641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把 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50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333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分解质因数。</a:t>
            </a:r>
            <a:endParaRPr lang="zh-CN" altLang="en-US" sz="2800" dirty="0">
              <a:latin typeface="楷体_GB2312" pitchFamily="49" charset="-122"/>
            </a:endParaRPr>
          </a:p>
        </p:txBody>
      </p:sp>
      <p:sp>
        <p:nvSpPr>
          <p:cNvPr id="35843" name="Line 3"/>
          <p:cNvSpPr/>
          <p:nvPr/>
        </p:nvSpPr>
        <p:spPr>
          <a:xfrm>
            <a:off x="1755775" y="2971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4"/>
          <p:cNvSpPr/>
          <p:nvPr/>
        </p:nvSpPr>
        <p:spPr>
          <a:xfrm>
            <a:off x="1755775" y="3352800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5" name="Text Box 5"/>
          <p:cNvSpPr txBox="1"/>
          <p:nvPr/>
        </p:nvSpPr>
        <p:spPr>
          <a:xfrm>
            <a:off x="1908175" y="28956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35846" name="Text Box 6"/>
          <p:cNvSpPr txBox="1"/>
          <p:nvPr/>
        </p:nvSpPr>
        <p:spPr>
          <a:xfrm>
            <a:off x="1295400" y="293687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5847" name="Text Box 7"/>
          <p:cNvSpPr txBox="1"/>
          <p:nvPr/>
        </p:nvSpPr>
        <p:spPr>
          <a:xfrm>
            <a:off x="2074863" y="3319463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9</a:t>
            </a:r>
          </a:p>
        </p:txBody>
      </p:sp>
      <p:grpSp>
        <p:nvGrpSpPr>
          <p:cNvPr id="35875" name="Group 35"/>
          <p:cNvGrpSpPr/>
          <p:nvPr/>
        </p:nvGrpSpPr>
        <p:grpSpPr>
          <a:xfrm>
            <a:off x="1835150" y="3357563"/>
            <a:ext cx="990600" cy="381000"/>
            <a:chOff x="1837" y="572"/>
            <a:chExt cx="624" cy="240"/>
          </a:xfrm>
        </p:grpSpPr>
        <p:sp>
          <p:nvSpPr>
            <p:cNvPr id="29734" name="Line 8"/>
            <p:cNvSpPr/>
            <p:nvPr/>
          </p:nvSpPr>
          <p:spPr>
            <a:xfrm>
              <a:off x="1837" y="572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5" name="Line 9"/>
            <p:cNvSpPr/>
            <p:nvPr/>
          </p:nvSpPr>
          <p:spPr>
            <a:xfrm>
              <a:off x="1837" y="799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50" name="Text Box 10"/>
          <p:cNvSpPr txBox="1"/>
          <p:nvPr/>
        </p:nvSpPr>
        <p:spPr>
          <a:xfrm>
            <a:off x="1511300" y="333375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5851" name="Text Box 11"/>
          <p:cNvSpPr txBox="1"/>
          <p:nvPr/>
        </p:nvSpPr>
        <p:spPr>
          <a:xfrm>
            <a:off x="2124075" y="373380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5852" name="Text Box 12"/>
          <p:cNvSpPr txBox="1"/>
          <p:nvPr/>
        </p:nvSpPr>
        <p:spPr>
          <a:xfrm>
            <a:off x="539750" y="4581525"/>
            <a:ext cx="27289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</a:p>
        </p:txBody>
      </p:sp>
      <p:grpSp>
        <p:nvGrpSpPr>
          <p:cNvPr id="35877" name="Group 37"/>
          <p:cNvGrpSpPr/>
          <p:nvPr/>
        </p:nvGrpSpPr>
        <p:grpSpPr>
          <a:xfrm>
            <a:off x="4572000" y="2924175"/>
            <a:ext cx="1008063" cy="381000"/>
            <a:chOff x="2880" y="754"/>
            <a:chExt cx="635" cy="240"/>
          </a:xfrm>
        </p:grpSpPr>
        <p:sp>
          <p:nvSpPr>
            <p:cNvPr id="29732" name="Line 13"/>
            <p:cNvSpPr/>
            <p:nvPr/>
          </p:nvSpPr>
          <p:spPr>
            <a:xfrm>
              <a:off x="2880" y="754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Line 14"/>
            <p:cNvSpPr/>
            <p:nvPr/>
          </p:nvSpPr>
          <p:spPr>
            <a:xfrm>
              <a:off x="2880" y="981"/>
              <a:ext cx="63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55" name="Text Box 15"/>
          <p:cNvSpPr txBox="1"/>
          <p:nvPr/>
        </p:nvSpPr>
        <p:spPr>
          <a:xfrm>
            <a:off x="4727575" y="28956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35856" name="Text Box 16"/>
          <p:cNvSpPr txBox="1"/>
          <p:nvPr/>
        </p:nvSpPr>
        <p:spPr>
          <a:xfrm>
            <a:off x="4114800" y="293687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5857" name="Text Box 17"/>
          <p:cNvSpPr txBox="1"/>
          <p:nvPr/>
        </p:nvSpPr>
        <p:spPr>
          <a:xfrm>
            <a:off x="4738688" y="330993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25</a:t>
            </a:r>
          </a:p>
        </p:txBody>
      </p:sp>
      <p:grpSp>
        <p:nvGrpSpPr>
          <p:cNvPr id="35876" name="Group 36"/>
          <p:cNvGrpSpPr/>
          <p:nvPr/>
        </p:nvGrpSpPr>
        <p:grpSpPr>
          <a:xfrm>
            <a:off x="4716463" y="3357563"/>
            <a:ext cx="990600" cy="381000"/>
            <a:chOff x="2978" y="799"/>
            <a:chExt cx="624" cy="240"/>
          </a:xfrm>
        </p:grpSpPr>
        <p:sp>
          <p:nvSpPr>
            <p:cNvPr id="29730" name="Line 18"/>
            <p:cNvSpPr/>
            <p:nvPr/>
          </p:nvSpPr>
          <p:spPr>
            <a:xfrm>
              <a:off x="2978" y="799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Line 19"/>
            <p:cNvSpPr/>
            <p:nvPr/>
          </p:nvSpPr>
          <p:spPr>
            <a:xfrm>
              <a:off x="2978" y="1026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60" name="Text Box 20"/>
          <p:cNvSpPr txBox="1"/>
          <p:nvPr/>
        </p:nvSpPr>
        <p:spPr>
          <a:xfrm>
            <a:off x="4356100" y="3357563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5861" name="Text Box 21"/>
          <p:cNvSpPr txBox="1"/>
          <p:nvPr/>
        </p:nvSpPr>
        <p:spPr>
          <a:xfrm>
            <a:off x="4883150" y="373380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5862" name="Text Box 22"/>
          <p:cNvSpPr txBox="1"/>
          <p:nvPr/>
        </p:nvSpPr>
        <p:spPr>
          <a:xfrm>
            <a:off x="3419475" y="5373688"/>
            <a:ext cx="272891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</a:t>
            </a:r>
          </a:p>
        </p:txBody>
      </p:sp>
      <p:grpSp>
        <p:nvGrpSpPr>
          <p:cNvPr id="35878" name="Group 38"/>
          <p:cNvGrpSpPr/>
          <p:nvPr/>
        </p:nvGrpSpPr>
        <p:grpSpPr>
          <a:xfrm>
            <a:off x="7164388" y="2997200"/>
            <a:ext cx="990600" cy="381000"/>
            <a:chOff x="4494" y="1194"/>
            <a:chExt cx="624" cy="240"/>
          </a:xfrm>
        </p:grpSpPr>
        <p:sp>
          <p:nvSpPr>
            <p:cNvPr id="29728" name="Line 23"/>
            <p:cNvSpPr/>
            <p:nvPr/>
          </p:nvSpPr>
          <p:spPr>
            <a:xfrm>
              <a:off x="4513" y="1194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Line 24"/>
            <p:cNvSpPr/>
            <p:nvPr/>
          </p:nvSpPr>
          <p:spPr>
            <a:xfrm>
              <a:off x="4494" y="1434"/>
              <a:ext cx="6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65" name="Text Box 25"/>
          <p:cNvSpPr txBox="1"/>
          <p:nvPr/>
        </p:nvSpPr>
        <p:spPr>
          <a:xfrm>
            <a:off x="7286625" y="2895600"/>
            <a:ext cx="641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333</a:t>
            </a:r>
          </a:p>
        </p:txBody>
      </p:sp>
      <p:sp>
        <p:nvSpPr>
          <p:cNvPr id="35866" name="Text Box 26"/>
          <p:cNvSpPr txBox="1"/>
          <p:nvPr/>
        </p:nvSpPr>
        <p:spPr>
          <a:xfrm>
            <a:off x="6673850" y="293687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5867" name="Text Box 27"/>
          <p:cNvSpPr txBox="1"/>
          <p:nvPr/>
        </p:nvSpPr>
        <p:spPr>
          <a:xfrm>
            <a:off x="7308850" y="3284538"/>
            <a:ext cx="641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111</a:t>
            </a:r>
          </a:p>
        </p:txBody>
      </p:sp>
      <p:grpSp>
        <p:nvGrpSpPr>
          <p:cNvPr id="35879" name="Group 39"/>
          <p:cNvGrpSpPr/>
          <p:nvPr/>
        </p:nvGrpSpPr>
        <p:grpSpPr>
          <a:xfrm>
            <a:off x="7308850" y="3429000"/>
            <a:ext cx="1030288" cy="381000"/>
            <a:chOff x="4590" y="1421"/>
            <a:chExt cx="649" cy="240"/>
          </a:xfrm>
        </p:grpSpPr>
        <p:sp>
          <p:nvSpPr>
            <p:cNvPr id="29726" name="Line 28"/>
            <p:cNvSpPr/>
            <p:nvPr/>
          </p:nvSpPr>
          <p:spPr>
            <a:xfrm>
              <a:off x="4604" y="1421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7" name="Line 29"/>
            <p:cNvSpPr/>
            <p:nvPr/>
          </p:nvSpPr>
          <p:spPr>
            <a:xfrm>
              <a:off x="4590" y="1661"/>
              <a:ext cx="64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70" name="Text Box 30"/>
          <p:cNvSpPr txBox="1"/>
          <p:nvPr/>
        </p:nvSpPr>
        <p:spPr>
          <a:xfrm>
            <a:off x="6889750" y="333375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5871" name="Text Box 31"/>
          <p:cNvSpPr txBox="1"/>
          <p:nvPr/>
        </p:nvSpPr>
        <p:spPr>
          <a:xfrm>
            <a:off x="7380288" y="3789363"/>
            <a:ext cx="565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 37</a:t>
            </a:r>
          </a:p>
        </p:txBody>
      </p:sp>
      <p:sp>
        <p:nvSpPr>
          <p:cNvPr id="35872" name="Text Box 32"/>
          <p:cNvSpPr txBox="1"/>
          <p:nvPr/>
        </p:nvSpPr>
        <p:spPr>
          <a:xfrm>
            <a:off x="6008688" y="4365625"/>
            <a:ext cx="313531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333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37</a:t>
            </a:r>
          </a:p>
        </p:txBody>
      </p:sp>
      <p:sp>
        <p:nvSpPr>
          <p:cNvPr id="29724" name="AutoShape 33"/>
          <p:cNvSpPr/>
          <p:nvPr/>
        </p:nvSpPr>
        <p:spPr>
          <a:xfrm>
            <a:off x="395288" y="333375"/>
            <a:ext cx="1638300" cy="935038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楷体_GB2312" pitchFamily="49" charset="-122"/>
              </a:rPr>
              <a:t>练习</a:t>
            </a:r>
          </a:p>
        </p:txBody>
      </p:sp>
      <p:pic>
        <p:nvPicPr>
          <p:cNvPr id="29725" name="Picture 3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6" grpId="0"/>
      <p:bldP spid="35847" grpId="0"/>
      <p:bldP spid="35850" grpId="0"/>
      <p:bldP spid="35851" grpId="0"/>
      <p:bldP spid="35852" grpId="0"/>
      <p:bldP spid="35855" grpId="0"/>
      <p:bldP spid="35856" grpId="0"/>
      <p:bldP spid="35857" grpId="0"/>
      <p:bldP spid="35860" grpId="0"/>
      <p:bldP spid="35861" grpId="0"/>
      <p:bldP spid="35862" grpId="0"/>
      <p:bldP spid="35865" grpId="0"/>
      <p:bldP spid="35866" grpId="0"/>
      <p:bldP spid="35867" grpId="0"/>
      <p:bldP spid="35870" grpId="0"/>
      <p:bldP spid="35871" grpId="0"/>
      <p:bldP spid="358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/>
          <p:nvPr/>
        </p:nvSpPr>
        <p:spPr>
          <a:xfrm>
            <a:off x="304800" y="1844675"/>
            <a:ext cx="8566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dirty="0">
                <a:latin typeface="宋体" panose="02010600030101010101" pitchFamily="2" charset="-122"/>
              </a:rPr>
              <a:t>1</a:t>
            </a:r>
            <a:r>
              <a:rPr lang="zh-CN" altLang="en-US" sz="4000" dirty="0">
                <a:latin typeface="宋体" panose="02010600030101010101" pitchFamily="2" charset="-122"/>
              </a:rPr>
              <a:t>、有没有简便的分解质因数的方法？</a:t>
            </a:r>
          </a:p>
        </p:txBody>
      </p:sp>
      <p:sp>
        <p:nvSpPr>
          <p:cNvPr id="44036" name="Rectangle 4"/>
          <p:cNvSpPr/>
          <p:nvPr/>
        </p:nvSpPr>
        <p:spPr>
          <a:xfrm>
            <a:off x="304800" y="3644900"/>
            <a:ext cx="81534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latin typeface="宋体" panose="02010600030101010101" pitchFamily="2" charset="-122"/>
              </a:rPr>
              <a:t>2</a:t>
            </a:r>
            <a:r>
              <a:rPr lang="zh-CN" altLang="en-US" sz="4000" dirty="0">
                <a:latin typeface="宋体" panose="02010600030101010101" pitchFamily="2" charset="-122"/>
              </a:rPr>
              <a:t>、用短除法的方法分解质因数是怎样除的？除数必须是什么数？必须除到最后的商是什么数为止？</a:t>
            </a:r>
          </a:p>
        </p:txBody>
      </p:sp>
      <p:sp>
        <p:nvSpPr>
          <p:cNvPr id="30724" name="WordArt 5"/>
          <p:cNvSpPr>
            <a:spLocks noTextEdit="1"/>
          </p:cNvSpPr>
          <p:nvPr/>
        </p:nvSpPr>
        <p:spPr>
          <a:xfrm>
            <a:off x="2209800" y="228600"/>
            <a:ext cx="152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反思</a:t>
            </a:r>
          </a:p>
        </p:txBody>
      </p:sp>
      <p:sp>
        <p:nvSpPr>
          <p:cNvPr id="44038" name="Rectangle 6"/>
          <p:cNvSpPr/>
          <p:nvPr/>
        </p:nvSpPr>
        <p:spPr>
          <a:xfrm>
            <a:off x="4514850" y="2708275"/>
            <a:ext cx="3657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）抓住数的特点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4039" name="Rectangle 7"/>
          <p:cNvSpPr/>
          <p:nvPr/>
        </p:nvSpPr>
        <p:spPr>
          <a:xfrm>
            <a:off x="1143000" y="2708275"/>
            <a:ext cx="3352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）利用乘法口诀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0727" name="Picture 8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  <p:bldP spid="44038" grpId="0"/>
      <p:bldP spid="44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/>
          <p:nvPr/>
        </p:nvSpPr>
        <p:spPr>
          <a:xfrm>
            <a:off x="395288" y="1628775"/>
            <a:ext cx="8064500" cy="2714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3200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　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把一个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数分解质因数，先用一个能整除这个合数的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数去除</a:t>
            </a:r>
            <a:r>
              <a:rPr lang="zh-CN" altLang="en-US" sz="24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（一般从最小的开始），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如果得出的商是质数，就把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和 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写成相乘的形式；如果得出的商是合数，就继续除下去，直到得出的商是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数为止。然后把各个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和最后的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写成连乘的形式。  </a:t>
            </a:r>
            <a:r>
              <a:rPr lang="zh-CN" altLang="en-US" sz="2800" b="1" u="sng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</a:t>
            </a:r>
          </a:p>
        </p:txBody>
      </p:sp>
      <p:sp>
        <p:nvSpPr>
          <p:cNvPr id="31747" name="WordArt 6"/>
          <p:cNvSpPr>
            <a:spLocks noTextEdit="1"/>
          </p:cNvSpPr>
          <p:nvPr/>
        </p:nvSpPr>
        <p:spPr>
          <a:xfrm>
            <a:off x="2051050" y="219075"/>
            <a:ext cx="2819400" cy="762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反思：分解质因数的方法</a:t>
            </a:r>
          </a:p>
        </p:txBody>
      </p:sp>
      <p:pic>
        <p:nvPicPr>
          <p:cNvPr id="31748" name="Picture 9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4" name="Rectangle 10"/>
          <p:cNvSpPr/>
          <p:nvPr/>
        </p:nvSpPr>
        <p:spPr>
          <a:xfrm>
            <a:off x="2555875" y="1700213"/>
            <a:ext cx="576263" cy="360362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合</a:t>
            </a:r>
          </a:p>
        </p:txBody>
      </p:sp>
      <p:sp>
        <p:nvSpPr>
          <p:cNvPr id="41995" name="Rectangle 11"/>
          <p:cNvSpPr/>
          <p:nvPr/>
        </p:nvSpPr>
        <p:spPr>
          <a:xfrm>
            <a:off x="2484438" y="3500438"/>
            <a:ext cx="576262" cy="360362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质</a:t>
            </a:r>
          </a:p>
        </p:txBody>
      </p:sp>
      <p:sp>
        <p:nvSpPr>
          <p:cNvPr id="41997" name="Rectangle 13"/>
          <p:cNvSpPr/>
          <p:nvPr/>
        </p:nvSpPr>
        <p:spPr>
          <a:xfrm>
            <a:off x="5651500" y="2636838"/>
            <a:ext cx="576263" cy="360362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商</a:t>
            </a:r>
          </a:p>
        </p:txBody>
      </p:sp>
      <p:sp>
        <p:nvSpPr>
          <p:cNvPr id="41998" name="Rectangle 14"/>
          <p:cNvSpPr/>
          <p:nvPr/>
        </p:nvSpPr>
        <p:spPr>
          <a:xfrm>
            <a:off x="2411413" y="2205038"/>
            <a:ext cx="576262" cy="360362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质</a:t>
            </a:r>
          </a:p>
        </p:txBody>
      </p:sp>
      <p:sp>
        <p:nvSpPr>
          <p:cNvPr id="42001" name="Rectangle 17"/>
          <p:cNvSpPr/>
          <p:nvPr/>
        </p:nvSpPr>
        <p:spPr>
          <a:xfrm>
            <a:off x="4211638" y="2636838"/>
            <a:ext cx="576262" cy="360362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除数</a:t>
            </a:r>
          </a:p>
        </p:txBody>
      </p:sp>
      <p:sp>
        <p:nvSpPr>
          <p:cNvPr id="42004" name="Rectangle 20"/>
          <p:cNvSpPr/>
          <p:nvPr/>
        </p:nvSpPr>
        <p:spPr>
          <a:xfrm>
            <a:off x="6443663" y="3429000"/>
            <a:ext cx="576262" cy="360363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除数</a:t>
            </a:r>
          </a:p>
        </p:txBody>
      </p:sp>
      <p:sp>
        <p:nvSpPr>
          <p:cNvPr id="42006" name="Rectangle 22"/>
          <p:cNvSpPr/>
          <p:nvPr/>
        </p:nvSpPr>
        <p:spPr>
          <a:xfrm>
            <a:off x="900113" y="3933825"/>
            <a:ext cx="576262" cy="360363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 animBg="1"/>
      <p:bldP spid="41995" grpId="0" animBg="1"/>
      <p:bldP spid="41997" grpId="0" animBg="1"/>
      <p:bldP spid="41998" grpId="0" animBg="1"/>
      <p:bldP spid="41998" grpId="1" animBg="1"/>
      <p:bldP spid="42001" grpId="0" animBg="1"/>
      <p:bldP spid="42004" grpId="0" animBg="1"/>
      <p:bldP spid="420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TextEdit="1"/>
          </p:cNvSpPr>
          <p:nvPr/>
        </p:nvSpPr>
        <p:spPr>
          <a:xfrm>
            <a:off x="2709863" y="23813"/>
            <a:ext cx="2438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  <p:pic>
        <p:nvPicPr>
          <p:cNvPr id="32771" name="Picture 4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63538" y="1341438"/>
            <a:ext cx="80645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、下列各式是分解质因数吗？为什么？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8=2×4             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12=2+3+7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15=3×5×1     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20=2×2×5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" y="3284538"/>
            <a:ext cx="8280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、每行中哪个数与其他的数不一样？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en-US" altLang="zh-CN" sz="3200" b="1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4    16    18     19      22       32      34      40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3     5      7       9       11      13       17      19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en-US" altLang="zh-CN" sz="3200" b="1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3    18     27     45      51      53       63     75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en-US" altLang="zh-CN" sz="32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6    12     18     24      30      36      42      58</a:t>
            </a:r>
          </a:p>
        </p:txBody>
      </p:sp>
      <p:sp>
        <p:nvSpPr>
          <p:cNvPr id="47113" name="Oval 9"/>
          <p:cNvSpPr/>
          <p:nvPr/>
        </p:nvSpPr>
        <p:spPr>
          <a:xfrm>
            <a:off x="3059113" y="3789363"/>
            <a:ext cx="720725" cy="50323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47114" name="Oval 10"/>
          <p:cNvSpPr/>
          <p:nvPr/>
        </p:nvSpPr>
        <p:spPr>
          <a:xfrm>
            <a:off x="3059113" y="4292600"/>
            <a:ext cx="720725" cy="5032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zh-CN" sz="3200" b="1" dirty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7115" name="Oval 11"/>
          <p:cNvSpPr/>
          <p:nvPr/>
        </p:nvSpPr>
        <p:spPr>
          <a:xfrm>
            <a:off x="7740650" y="5302250"/>
            <a:ext cx="720725" cy="5032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zh-CN" sz="3200" b="1" dirty="0">
                <a:solidFill>
                  <a:schemeClr val="tx2"/>
                </a:solidFill>
                <a:latin typeface="Arial" panose="020B0604020202020204" pitchFamily="34" charset="0"/>
              </a:rPr>
              <a:t>58</a:t>
            </a:r>
          </a:p>
        </p:txBody>
      </p:sp>
      <p:sp>
        <p:nvSpPr>
          <p:cNvPr id="47116" name="Oval 12"/>
          <p:cNvSpPr/>
          <p:nvPr/>
        </p:nvSpPr>
        <p:spPr>
          <a:xfrm>
            <a:off x="5435600" y="4797425"/>
            <a:ext cx="790575" cy="5048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3" grpId="0" animBg="1"/>
      <p:bldP spid="47114" grpId="0" animBg="1"/>
      <p:bldP spid="47115" grpId="0" animBg="1"/>
      <p:bldP spid="471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2514600" y="0"/>
            <a:ext cx="16002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latin typeface="Arial" panose="020B0604020202020204" pitchFamily="34" charset="0"/>
                <a:ea typeface="隶书" panose="02010509060101010101" pitchFamily="49" charset="-122"/>
              </a:rPr>
              <a:t>复习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023938" y="990600"/>
            <a:ext cx="545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自然数按因数的个数分为几类？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990600" y="1619250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自然数按因数的个数分为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质数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合数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和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三类。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90600" y="2286000"/>
            <a:ext cx="589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２．什么数叫质数？什么数叫合数？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33400" y="28194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一个数除了</a:t>
            </a:r>
            <a:r>
              <a:rPr kumimoji="1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和它本身，不再有别的因数，这个数叫做</a:t>
            </a: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质数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。（也叫做</a:t>
            </a: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素数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）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57200" y="3886200"/>
            <a:ext cx="7986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4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一个数除了</a:t>
            </a:r>
            <a:r>
              <a:rPr kumimoji="1" lang="en-US" altLang="zh-CN" sz="24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sz="24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和它本身，还有别的因数，这个数叫做</a:t>
            </a:r>
            <a:r>
              <a:rPr kumimoji="1" lang="zh-CN" altLang="en-US" sz="28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合数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09600" y="48006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复习乘法算式中各种数的名称。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524000" y="5486400"/>
            <a:ext cx="4310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　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因数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X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因数 ＝  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2" grpId="0"/>
      <p:bldP spid="48133" grpId="0"/>
      <p:bldP spid="48134" grpId="0"/>
      <p:bldP spid="48135" grpId="0"/>
      <p:bldP spid="48136" grpId="0"/>
      <p:bldP spid="481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4" name="Group 26"/>
          <p:cNvGraphicFramePr>
            <a:graphicFrameLocks noGrp="1"/>
          </p:cNvGraphicFramePr>
          <p:nvPr/>
        </p:nvGraphicFramePr>
        <p:xfrm>
          <a:off x="1187450" y="1397000"/>
          <a:ext cx="6697663" cy="4048125"/>
        </p:xfrm>
        <a:graphic>
          <a:graphicData uri="http://schemas.openxmlformats.org/drawingml/2006/table">
            <a:tbl>
              <a:tblPr/>
              <a:tblGrid>
                <a:gridCol w="168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所有因数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质因数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1" name="Text Box 23"/>
          <p:cNvSpPr txBox="1"/>
          <p:nvPr/>
        </p:nvSpPr>
        <p:spPr>
          <a:xfrm>
            <a:off x="1042988" y="549275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3.</a:t>
            </a:r>
            <a:r>
              <a:rPr lang="zh-CN" altLang="en-US" sz="4000" b="1" dirty="0">
                <a:latin typeface="Arial" panose="020B0604020202020204" pitchFamily="34" charset="0"/>
              </a:rPr>
              <a:t>填表 </a:t>
            </a:r>
          </a:p>
        </p:txBody>
      </p:sp>
      <p:sp>
        <p:nvSpPr>
          <p:cNvPr id="58395" name="Text Box 27"/>
          <p:cNvSpPr txBox="1"/>
          <p:nvPr/>
        </p:nvSpPr>
        <p:spPr>
          <a:xfrm>
            <a:off x="3132138" y="2852738"/>
            <a:ext cx="23034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8396" name="Text Box 28"/>
          <p:cNvSpPr txBox="1"/>
          <p:nvPr/>
        </p:nvSpPr>
        <p:spPr>
          <a:xfrm>
            <a:off x="5867400" y="2997200"/>
            <a:ext cx="23034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8397" name="Text Box 29"/>
          <p:cNvSpPr txBox="1"/>
          <p:nvPr/>
        </p:nvSpPr>
        <p:spPr>
          <a:xfrm>
            <a:off x="2916238" y="4149725"/>
            <a:ext cx="2592387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58398" name="Text Box 30"/>
          <p:cNvSpPr txBox="1"/>
          <p:nvPr/>
        </p:nvSpPr>
        <p:spPr>
          <a:xfrm>
            <a:off x="5795963" y="4221163"/>
            <a:ext cx="23034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1" grpId="0"/>
      <p:bldP spid="58395" grpId="0"/>
      <p:bldP spid="58396" grpId="0"/>
      <p:bldP spid="58397" grpId="0"/>
      <p:bldP spid="583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76375" y="403225"/>
            <a:ext cx="66960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下列各数哪些是质数？哪些是合数？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5      13       19        27     58      87      83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 startAt="24"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97         57           92         17</a:t>
            </a:r>
          </a:p>
        </p:txBody>
      </p:sp>
      <p:sp>
        <p:nvSpPr>
          <p:cNvPr id="16387" name="Text Box 4"/>
          <p:cNvSpPr txBox="1"/>
          <p:nvPr/>
        </p:nvSpPr>
        <p:spPr>
          <a:xfrm>
            <a:off x="1331913" y="2370138"/>
            <a:ext cx="707548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latin typeface="Arial" panose="020B0604020202020204" pitchFamily="34" charset="0"/>
                <a:ea typeface="隶书" panose="02010509060101010101" pitchFamily="49" charset="-122"/>
              </a:rPr>
              <a:t>比一比，看谁找得快！</a:t>
            </a:r>
          </a:p>
        </p:txBody>
      </p:sp>
      <p:sp>
        <p:nvSpPr>
          <p:cNvPr id="13317" name="Text Box 5"/>
          <p:cNvSpPr txBox="1"/>
          <p:nvPr/>
        </p:nvSpPr>
        <p:spPr>
          <a:xfrm>
            <a:off x="1619250" y="3716338"/>
            <a:ext cx="600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3318" name="Text Box 6"/>
          <p:cNvSpPr txBox="1"/>
          <p:nvPr/>
        </p:nvSpPr>
        <p:spPr>
          <a:xfrm>
            <a:off x="3429000" y="3724275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13319" name="Text Box 7"/>
          <p:cNvSpPr txBox="1"/>
          <p:nvPr/>
        </p:nvSpPr>
        <p:spPr>
          <a:xfrm>
            <a:off x="2286000" y="3724275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3320" name="Text Box 8"/>
          <p:cNvSpPr txBox="1"/>
          <p:nvPr/>
        </p:nvSpPr>
        <p:spPr>
          <a:xfrm>
            <a:off x="1576388" y="4508500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27</a:t>
            </a:r>
          </a:p>
        </p:txBody>
      </p:sp>
      <p:sp>
        <p:nvSpPr>
          <p:cNvPr id="13321" name="Text Box 9"/>
          <p:cNvSpPr txBox="1"/>
          <p:nvPr/>
        </p:nvSpPr>
        <p:spPr>
          <a:xfrm>
            <a:off x="2627313" y="4516438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58</a:t>
            </a:r>
          </a:p>
        </p:txBody>
      </p:sp>
      <p:sp>
        <p:nvSpPr>
          <p:cNvPr id="13322" name="Text Box 10"/>
          <p:cNvSpPr txBox="1"/>
          <p:nvPr/>
        </p:nvSpPr>
        <p:spPr>
          <a:xfrm>
            <a:off x="3808413" y="4508500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87</a:t>
            </a:r>
          </a:p>
        </p:txBody>
      </p:sp>
      <p:sp>
        <p:nvSpPr>
          <p:cNvPr id="13323" name="Text Box 11"/>
          <p:cNvSpPr txBox="1"/>
          <p:nvPr/>
        </p:nvSpPr>
        <p:spPr>
          <a:xfrm>
            <a:off x="4600575" y="3724275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83</a:t>
            </a:r>
          </a:p>
        </p:txBody>
      </p:sp>
      <p:sp>
        <p:nvSpPr>
          <p:cNvPr id="13324" name="Text Box 12"/>
          <p:cNvSpPr txBox="1"/>
          <p:nvPr/>
        </p:nvSpPr>
        <p:spPr>
          <a:xfrm>
            <a:off x="5751513" y="3716338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97</a:t>
            </a:r>
          </a:p>
        </p:txBody>
      </p:sp>
      <p:sp>
        <p:nvSpPr>
          <p:cNvPr id="13325" name="Text Box 13"/>
          <p:cNvSpPr txBox="1"/>
          <p:nvPr/>
        </p:nvSpPr>
        <p:spPr>
          <a:xfrm>
            <a:off x="6975475" y="4516438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92</a:t>
            </a:r>
          </a:p>
        </p:txBody>
      </p:sp>
      <p:sp>
        <p:nvSpPr>
          <p:cNvPr id="13326" name="Text Box 14"/>
          <p:cNvSpPr txBox="1"/>
          <p:nvPr/>
        </p:nvSpPr>
        <p:spPr>
          <a:xfrm>
            <a:off x="5867400" y="4516438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57</a:t>
            </a:r>
          </a:p>
        </p:txBody>
      </p:sp>
      <p:sp>
        <p:nvSpPr>
          <p:cNvPr id="13327" name="Text Box 15"/>
          <p:cNvSpPr txBox="1"/>
          <p:nvPr/>
        </p:nvSpPr>
        <p:spPr>
          <a:xfrm>
            <a:off x="4816475" y="4508500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24</a:t>
            </a:r>
          </a:p>
        </p:txBody>
      </p:sp>
      <p:pic>
        <p:nvPicPr>
          <p:cNvPr id="16399" name="Picture 17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30" name="Text Box 18"/>
          <p:cNvSpPr txBox="1"/>
          <p:nvPr/>
        </p:nvSpPr>
        <p:spPr>
          <a:xfrm>
            <a:off x="250825" y="3651250"/>
            <a:ext cx="1247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Arial" panose="020B0604020202020204" pitchFamily="34" charset="0"/>
              </a:rPr>
              <a:t>质数：</a:t>
            </a:r>
          </a:p>
        </p:txBody>
      </p:sp>
      <p:sp>
        <p:nvSpPr>
          <p:cNvPr id="13331" name="Text Box 19"/>
          <p:cNvSpPr txBox="1"/>
          <p:nvPr/>
        </p:nvSpPr>
        <p:spPr>
          <a:xfrm>
            <a:off x="250825" y="4516438"/>
            <a:ext cx="1392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Arial" panose="020B0604020202020204" pitchFamily="34" charset="0"/>
              </a:rPr>
              <a:t>合数：</a:t>
            </a:r>
          </a:p>
        </p:txBody>
      </p:sp>
      <p:sp>
        <p:nvSpPr>
          <p:cNvPr id="13332" name="Text Box 20"/>
          <p:cNvSpPr txBox="1"/>
          <p:nvPr/>
        </p:nvSpPr>
        <p:spPr>
          <a:xfrm>
            <a:off x="6904038" y="3716338"/>
            <a:ext cx="69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30" grpId="0"/>
      <p:bldP spid="13331" grpId="0"/>
      <p:bldP spid="133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idx="1"/>
          </p:nvPr>
        </p:nvSpPr>
        <p:spPr>
          <a:xfrm>
            <a:off x="468313" y="836613"/>
            <a:ext cx="2951162" cy="72707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4000" b="1" dirty="0"/>
              <a:t>24=</a:t>
            </a:r>
          </a:p>
        </p:txBody>
      </p:sp>
      <p:sp>
        <p:nvSpPr>
          <p:cNvPr id="28675" name="Text Box 3"/>
          <p:cNvSpPr txBox="1"/>
          <p:nvPr/>
        </p:nvSpPr>
        <p:spPr>
          <a:xfrm>
            <a:off x="1511300" y="855663"/>
            <a:ext cx="16208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2×12</a:t>
            </a:r>
          </a:p>
        </p:txBody>
      </p:sp>
      <p:sp>
        <p:nvSpPr>
          <p:cNvPr id="28676" name="Text Box 4"/>
          <p:cNvSpPr txBox="1"/>
          <p:nvPr/>
        </p:nvSpPr>
        <p:spPr>
          <a:xfrm>
            <a:off x="611188" y="1628775"/>
            <a:ext cx="38893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24=  3×8</a:t>
            </a:r>
          </a:p>
        </p:txBody>
      </p:sp>
      <p:sp>
        <p:nvSpPr>
          <p:cNvPr id="28677" name="Text Box 5"/>
          <p:cNvSpPr txBox="1"/>
          <p:nvPr/>
        </p:nvSpPr>
        <p:spPr>
          <a:xfrm>
            <a:off x="611188" y="2420938"/>
            <a:ext cx="29527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24= 4×6</a:t>
            </a:r>
          </a:p>
        </p:txBody>
      </p:sp>
      <p:sp>
        <p:nvSpPr>
          <p:cNvPr id="28678" name="Text Box 6"/>
          <p:cNvSpPr txBox="1"/>
          <p:nvPr/>
        </p:nvSpPr>
        <p:spPr>
          <a:xfrm>
            <a:off x="611188" y="3141663"/>
            <a:ext cx="33131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24= 2×2×6</a:t>
            </a:r>
          </a:p>
        </p:txBody>
      </p:sp>
      <p:sp>
        <p:nvSpPr>
          <p:cNvPr id="28680" name="Text Box 8"/>
          <p:cNvSpPr txBox="1"/>
          <p:nvPr/>
        </p:nvSpPr>
        <p:spPr>
          <a:xfrm>
            <a:off x="611188" y="3789363"/>
            <a:ext cx="33845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24= 4×2×3</a:t>
            </a:r>
          </a:p>
        </p:txBody>
      </p:sp>
      <p:sp>
        <p:nvSpPr>
          <p:cNvPr id="28681" name="Text Box 9"/>
          <p:cNvSpPr txBox="1"/>
          <p:nvPr/>
        </p:nvSpPr>
        <p:spPr>
          <a:xfrm>
            <a:off x="395288" y="5445125"/>
            <a:ext cx="8137525" cy="711200"/>
          </a:xfrm>
          <a:prstGeom prst="rect">
            <a:avLst/>
          </a:prstGeom>
          <a:solidFill>
            <a:srgbClr val="66FF99"/>
          </a:solidFill>
          <a:ln w="9525" cap="flat" cmpd="sng">
            <a:solidFill>
              <a:srgbClr val="66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合数＝质数</a:t>
            </a: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质数</a:t>
            </a: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×……×</a:t>
            </a: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质数</a:t>
            </a:r>
          </a:p>
        </p:txBody>
      </p:sp>
      <p:sp>
        <p:nvSpPr>
          <p:cNvPr id="28685" name="AutoShape 13"/>
          <p:cNvSpPr/>
          <p:nvPr/>
        </p:nvSpPr>
        <p:spPr>
          <a:xfrm>
            <a:off x="5219700" y="1123950"/>
            <a:ext cx="3097213" cy="1368425"/>
          </a:xfrm>
          <a:prstGeom prst="wedgeEllipseCallout">
            <a:avLst>
              <a:gd name="adj1" fmla="val -56255"/>
              <a:gd name="adj2" fmla="val 8897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哪个算式</a:t>
            </a: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  与众不同？</a:t>
            </a:r>
          </a:p>
        </p:txBody>
      </p:sp>
      <p:sp>
        <p:nvSpPr>
          <p:cNvPr id="28686" name="Text Box 14"/>
          <p:cNvSpPr txBox="1"/>
          <p:nvPr/>
        </p:nvSpPr>
        <p:spPr>
          <a:xfrm>
            <a:off x="827088" y="333375"/>
            <a:ext cx="7777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把</a:t>
            </a:r>
            <a:r>
              <a:rPr lang="en-US" altLang="zh-CN" sz="3200" b="1" dirty="0">
                <a:latin typeface="Times New Roman" panose="02020603050405020304" pitchFamily="18" charset="0"/>
              </a:rPr>
              <a:t>24</a:t>
            </a:r>
            <a:r>
              <a:rPr lang="zh-CN" altLang="en-US" sz="3200" b="1" dirty="0">
                <a:latin typeface="Times New Roman" panose="02020603050405020304" pitchFamily="18" charset="0"/>
              </a:rPr>
              <a:t>写成比它本身小的几个自然数相乘</a:t>
            </a:r>
          </a:p>
        </p:txBody>
      </p:sp>
      <p:sp>
        <p:nvSpPr>
          <p:cNvPr id="28687" name="Text Box 15"/>
          <p:cNvSpPr txBox="1"/>
          <p:nvPr/>
        </p:nvSpPr>
        <p:spPr>
          <a:xfrm>
            <a:off x="611188" y="4508500"/>
            <a:ext cx="38877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24= 2×2×2×3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5" grpId="0"/>
      <p:bldP spid="28676" grpId="0"/>
      <p:bldP spid="28677" grpId="0"/>
      <p:bldP spid="28678" grpId="0"/>
      <p:bldP spid="28680" grpId="0"/>
      <p:bldP spid="28681" grpId="0" animBg="1"/>
      <p:bldP spid="28685" grpId="0" animBg="1"/>
      <p:bldP spid="28686" grpId="0"/>
      <p:bldP spid="286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l" eaLnBrk="1" hangingPunct="1"/>
            <a:r>
              <a:rPr lang="zh-CN" altLang="en-US" sz="4000" b="1" dirty="0">
                <a:solidFill>
                  <a:schemeClr val="tx1"/>
                </a:solidFill>
              </a:rPr>
              <a:t>能否把下面的合数写成几个质数相乘的形式？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573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en-US" altLang="zh-CN" sz="4000" b="1" dirty="0"/>
              <a:t>4 </a:t>
            </a:r>
            <a:r>
              <a:rPr lang="zh-CN" altLang="en-US" sz="4000" b="1" dirty="0"/>
              <a:t>＝（       ）</a:t>
            </a:r>
            <a:r>
              <a:rPr lang="en-US" altLang="zh-CN" sz="4000" b="1" dirty="0"/>
              <a:t>×</a:t>
            </a:r>
            <a:r>
              <a:rPr lang="zh-CN" altLang="en-US" sz="4000" b="1" dirty="0"/>
              <a:t>（       ）</a:t>
            </a:r>
          </a:p>
          <a:p>
            <a:pPr eaLnBrk="1" hangingPunct="1"/>
            <a:r>
              <a:rPr lang="en-US" altLang="zh-CN" sz="4000" b="1" dirty="0"/>
              <a:t>6 </a:t>
            </a:r>
            <a:r>
              <a:rPr lang="zh-CN" altLang="en-US" sz="4000" b="1" dirty="0"/>
              <a:t>＝（      ）</a:t>
            </a:r>
            <a:r>
              <a:rPr lang="en-US" altLang="zh-CN" sz="4000" b="1" dirty="0"/>
              <a:t>×</a:t>
            </a:r>
            <a:r>
              <a:rPr lang="zh-CN" altLang="en-US" sz="4000" b="1" dirty="0"/>
              <a:t>（       ）</a:t>
            </a:r>
          </a:p>
        </p:txBody>
      </p:sp>
      <p:sp>
        <p:nvSpPr>
          <p:cNvPr id="26630" name="Rectangle 6"/>
          <p:cNvSpPr>
            <a:spLocks noRot="1" noChangeArrowheads="1"/>
          </p:cNvSpPr>
          <p:nvPr/>
        </p:nvSpPr>
        <p:spPr bwMode="auto">
          <a:xfrm>
            <a:off x="304800" y="3581400"/>
            <a:ext cx="8540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＝（       ）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       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＝（       ）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       ）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7" name="Rectangle 7"/>
          <p:cNvSpPr>
            <a:spLocks noRot="1"/>
          </p:cNvSpPr>
          <p:nvPr/>
        </p:nvSpPr>
        <p:spPr>
          <a:xfrm>
            <a:off x="328613" y="4870450"/>
            <a:ext cx="8839200" cy="1152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800" b="1" dirty="0">
                <a:solidFill>
                  <a:schemeClr val="tx2"/>
                </a:solidFill>
                <a:latin typeface="Arial" panose="020B0604020202020204" pitchFamily="34" charset="0"/>
              </a:rPr>
              <a:t>8 </a:t>
            </a:r>
            <a:r>
              <a:rPr lang="zh-CN" altLang="en-US" sz="4800" b="1" dirty="0">
                <a:solidFill>
                  <a:schemeClr val="tx2"/>
                </a:solidFill>
                <a:latin typeface="Arial" panose="020B0604020202020204" pitchFamily="34" charset="0"/>
              </a:rPr>
              <a:t>＝（   ）</a:t>
            </a:r>
            <a:r>
              <a:rPr lang="en-US" altLang="zh-CN" sz="4800" b="1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  <a:r>
              <a:rPr lang="zh-CN" altLang="en-US" sz="4800" b="1" dirty="0">
                <a:solidFill>
                  <a:schemeClr val="tx2"/>
                </a:solidFill>
                <a:latin typeface="Arial" panose="020B0604020202020204" pitchFamily="34" charset="0"/>
              </a:rPr>
              <a:t>（   ）</a:t>
            </a:r>
            <a:r>
              <a:rPr lang="en-US" altLang="zh-CN" sz="4800" b="1" dirty="0">
                <a:solidFill>
                  <a:schemeClr val="tx2"/>
                </a:solidFill>
                <a:latin typeface="Arial" panose="020B0604020202020204" pitchFamily="34" charset="0"/>
              </a:rPr>
              <a:t>×</a:t>
            </a:r>
            <a:r>
              <a:rPr lang="zh-CN" altLang="en-US" sz="4800" b="1" dirty="0">
                <a:solidFill>
                  <a:schemeClr val="tx2"/>
                </a:solidFill>
                <a:latin typeface="Arial" panose="020B0604020202020204" pitchFamily="34" charset="0"/>
              </a:rPr>
              <a:t>（  ） </a:t>
            </a:r>
          </a:p>
        </p:txBody>
      </p:sp>
      <p:pic>
        <p:nvPicPr>
          <p:cNvPr id="18438" name="Picture 8" descr="DD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5" y="6137275"/>
            <a:ext cx="165576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3" name="Rectangle 9"/>
          <p:cNvSpPr>
            <a:spLocks noRot="1"/>
          </p:cNvSpPr>
          <p:nvPr/>
        </p:nvSpPr>
        <p:spPr>
          <a:xfrm>
            <a:off x="971550" y="1557338"/>
            <a:ext cx="6480175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           2                2</a:t>
            </a:r>
          </a:p>
        </p:txBody>
      </p:sp>
      <p:sp>
        <p:nvSpPr>
          <p:cNvPr id="26634" name="Rectangle 10"/>
          <p:cNvSpPr>
            <a:spLocks noRot="1"/>
          </p:cNvSpPr>
          <p:nvPr/>
        </p:nvSpPr>
        <p:spPr>
          <a:xfrm>
            <a:off x="827088" y="2276475"/>
            <a:ext cx="6480175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           2                3</a:t>
            </a:r>
          </a:p>
        </p:txBody>
      </p:sp>
      <p:sp>
        <p:nvSpPr>
          <p:cNvPr id="26635" name="Rectangle 11"/>
          <p:cNvSpPr>
            <a:spLocks noRot="1"/>
          </p:cNvSpPr>
          <p:nvPr/>
        </p:nvSpPr>
        <p:spPr>
          <a:xfrm>
            <a:off x="2027238" y="3573463"/>
            <a:ext cx="3240087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3                3</a:t>
            </a:r>
          </a:p>
        </p:txBody>
      </p:sp>
      <p:sp>
        <p:nvSpPr>
          <p:cNvPr id="26636" name="Rectangle 12"/>
          <p:cNvSpPr>
            <a:spLocks noRot="1"/>
          </p:cNvSpPr>
          <p:nvPr/>
        </p:nvSpPr>
        <p:spPr>
          <a:xfrm>
            <a:off x="2197100" y="4292600"/>
            <a:ext cx="3779838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2               5          </a:t>
            </a:r>
          </a:p>
        </p:txBody>
      </p:sp>
      <p:sp>
        <p:nvSpPr>
          <p:cNvPr id="26637" name="Rectangle 13"/>
          <p:cNvSpPr>
            <a:spLocks noRot="1"/>
          </p:cNvSpPr>
          <p:nvPr/>
        </p:nvSpPr>
        <p:spPr>
          <a:xfrm>
            <a:off x="2197100" y="5057775"/>
            <a:ext cx="5183188" cy="781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2              2              2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/>
      <p:bldP spid="26635" grpId="0"/>
      <p:bldP spid="26636" grpId="0"/>
      <p:bldP spid="26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zh-CN" altLang="zh-CN" dirty="0"/>
          </a:p>
        </p:txBody>
      </p:sp>
      <p:pic>
        <p:nvPicPr>
          <p:cNvPr id="19459" name="Picture 4" descr="BJ10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5" name="Text Box 5"/>
          <p:cNvSpPr txBox="1"/>
          <p:nvPr/>
        </p:nvSpPr>
        <p:spPr>
          <a:xfrm>
            <a:off x="914400" y="1600200"/>
            <a:ext cx="71310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　每个合数都可以写成几个质数相乘的形式</a:t>
            </a:r>
            <a:r>
              <a:rPr lang="zh-CN" altLang="en-US" sz="2800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，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这几个质数叫做这个合数的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质因数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。　</a:t>
            </a:r>
            <a:endParaRPr lang="zh-CN" altLang="en-US" sz="2800" dirty="0">
              <a:solidFill>
                <a:srgbClr val="000099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5610" name="Rectangle 10"/>
          <p:cNvSpPr>
            <a:spLocks noGrp="1"/>
          </p:cNvSpPr>
          <p:nvPr>
            <p:ph idx="1"/>
          </p:nvPr>
        </p:nvSpPr>
        <p:spPr>
          <a:xfrm>
            <a:off x="898525" y="4173538"/>
            <a:ext cx="7342188" cy="15081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rgbClr val="000099"/>
                </a:solidFill>
                <a:ea typeface="幼圆" panose="02010509060101010101" pitchFamily="49" charset="-122"/>
              </a:rPr>
              <a:t>　   把一个合数用质因数相乘的形式表示出来叫做</a:t>
            </a:r>
            <a:r>
              <a:rPr lang="zh-CN" altLang="en-US" b="1" dirty="0">
                <a:solidFill>
                  <a:srgbClr val="FF0066"/>
                </a:solidFill>
                <a:ea typeface="幼圆" panose="02010509060101010101" pitchFamily="49" charset="-122"/>
              </a:rPr>
              <a:t>分解质因数</a:t>
            </a:r>
            <a:r>
              <a:rPr lang="zh-CN" altLang="en-US" b="1" dirty="0">
                <a:solidFill>
                  <a:srgbClr val="000099"/>
                </a:solidFill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19462" name="WordArt 11"/>
          <p:cNvSpPr>
            <a:spLocks noTextEdit="1"/>
          </p:cNvSpPr>
          <p:nvPr/>
        </p:nvSpPr>
        <p:spPr>
          <a:xfrm>
            <a:off x="457200" y="152400"/>
            <a:ext cx="2133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FF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  <p:sp>
        <p:nvSpPr>
          <p:cNvPr id="25612" name="Text Box 12"/>
          <p:cNvSpPr txBox="1"/>
          <p:nvPr/>
        </p:nvSpPr>
        <p:spPr>
          <a:xfrm>
            <a:off x="1143000" y="2895600"/>
            <a:ext cx="594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质因数既是因数，又是质数</a:t>
            </a:r>
          </a:p>
        </p:txBody>
      </p:sp>
      <p:pic>
        <p:nvPicPr>
          <p:cNvPr id="19464" name="Picture 14" descr="D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388" y="5805488"/>
            <a:ext cx="1655762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10" grpId="0" build="p"/>
      <p:bldP spid="25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/>
          <p:nvPr/>
        </p:nvSpPr>
        <p:spPr>
          <a:xfrm>
            <a:off x="152400" y="1371600"/>
            <a:ext cx="93614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28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可以写成哪几个质数相乘的形式？</a:t>
            </a:r>
          </a:p>
        </p:txBody>
      </p:sp>
      <p:sp>
        <p:nvSpPr>
          <p:cNvPr id="20483" name="Text Box 4"/>
          <p:cNvSpPr txBox="1"/>
          <p:nvPr/>
        </p:nvSpPr>
        <p:spPr>
          <a:xfrm>
            <a:off x="1585913" y="2405063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1749" name="Line 5"/>
          <p:cNvSpPr/>
          <p:nvPr/>
        </p:nvSpPr>
        <p:spPr>
          <a:xfrm flipH="1">
            <a:off x="1149350" y="2997200"/>
            <a:ext cx="64135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6"/>
          <p:cNvSpPr/>
          <p:nvPr/>
        </p:nvSpPr>
        <p:spPr>
          <a:xfrm>
            <a:off x="1863725" y="2997200"/>
            <a:ext cx="733425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Text Box 7"/>
          <p:cNvSpPr txBox="1"/>
          <p:nvPr/>
        </p:nvSpPr>
        <p:spPr>
          <a:xfrm>
            <a:off x="674688" y="5370513"/>
            <a:ext cx="24780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6 = 2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36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752" name="Text Box 8"/>
          <p:cNvSpPr txBox="1"/>
          <p:nvPr/>
        </p:nvSpPr>
        <p:spPr>
          <a:xfrm>
            <a:off x="5745163" y="2205038"/>
            <a:ext cx="825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31753" name="Line 9"/>
          <p:cNvSpPr/>
          <p:nvPr/>
        </p:nvSpPr>
        <p:spPr>
          <a:xfrm flipH="1">
            <a:off x="5557838" y="2852738"/>
            <a:ext cx="36830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4" name="Line 10"/>
          <p:cNvSpPr/>
          <p:nvPr/>
        </p:nvSpPr>
        <p:spPr>
          <a:xfrm>
            <a:off x="6199188" y="2852738"/>
            <a:ext cx="458787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1"/>
          <p:cNvSpPr/>
          <p:nvPr/>
        </p:nvSpPr>
        <p:spPr>
          <a:xfrm flipH="1">
            <a:off x="5054600" y="3932238"/>
            <a:ext cx="36830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2"/>
          <p:cNvSpPr/>
          <p:nvPr/>
        </p:nvSpPr>
        <p:spPr>
          <a:xfrm>
            <a:off x="5551488" y="4003675"/>
            <a:ext cx="458787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7" name="Line 13"/>
          <p:cNvSpPr/>
          <p:nvPr/>
        </p:nvSpPr>
        <p:spPr>
          <a:xfrm>
            <a:off x="6775450" y="4005263"/>
            <a:ext cx="458788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8" name="Text Box 14"/>
          <p:cNvSpPr txBox="1"/>
          <p:nvPr/>
        </p:nvSpPr>
        <p:spPr>
          <a:xfrm>
            <a:off x="1547813" y="3933825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1759" name="Text Box 15"/>
          <p:cNvSpPr txBox="1"/>
          <p:nvPr/>
        </p:nvSpPr>
        <p:spPr>
          <a:xfrm>
            <a:off x="5724525" y="3357563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1760" name="Text Box 16"/>
          <p:cNvSpPr txBox="1"/>
          <p:nvPr/>
        </p:nvSpPr>
        <p:spPr>
          <a:xfrm>
            <a:off x="5148263" y="4508500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1761" name="Text Box 17"/>
          <p:cNvSpPr txBox="1"/>
          <p:nvPr/>
        </p:nvSpPr>
        <p:spPr>
          <a:xfrm>
            <a:off x="6372225" y="4508500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1762" name="Text Box 18"/>
          <p:cNvSpPr txBox="1"/>
          <p:nvPr/>
        </p:nvSpPr>
        <p:spPr>
          <a:xfrm>
            <a:off x="866775" y="3933825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763" name="Text Box 19"/>
          <p:cNvSpPr txBox="1"/>
          <p:nvPr/>
        </p:nvSpPr>
        <p:spPr>
          <a:xfrm>
            <a:off x="2306638" y="3933825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764" name="Text Box 20"/>
          <p:cNvSpPr txBox="1"/>
          <p:nvPr/>
        </p:nvSpPr>
        <p:spPr>
          <a:xfrm>
            <a:off x="5259388" y="3357563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1765" name="Text Box 21"/>
          <p:cNvSpPr txBox="1"/>
          <p:nvPr/>
        </p:nvSpPr>
        <p:spPr>
          <a:xfrm>
            <a:off x="6483350" y="3357563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766" name="Text Box 22"/>
          <p:cNvSpPr txBox="1"/>
          <p:nvPr/>
        </p:nvSpPr>
        <p:spPr>
          <a:xfrm>
            <a:off x="4610100" y="4508500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767" name="Text Box 23"/>
          <p:cNvSpPr txBox="1"/>
          <p:nvPr/>
        </p:nvSpPr>
        <p:spPr>
          <a:xfrm>
            <a:off x="5834063" y="4508500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768" name="Text Box 24"/>
          <p:cNvSpPr txBox="1"/>
          <p:nvPr/>
        </p:nvSpPr>
        <p:spPr>
          <a:xfrm>
            <a:off x="7019925" y="4508500"/>
            <a:ext cx="54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769" name="Text Box 25"/>
          <p:cNvSpPr txBox="1"/>
          <p:nvPr/>
        </p:nvSpPr>
        <p:spPr>
          <a:xfrm>
            <a:off x="4646613" y="5445125"/>
            <a:ext cx="34861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28 = 2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3600" b="1" dirty="0">
                <a:latin typeface="Times New Roman" panose="02020603050405020304" pitchFamily="18" charset="0"/>
              </a:rPr>
              <a:t>2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×7</a:t>
            </a:r>
            <a:endParaRPr lang="en-US" altLang="zh-CN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05" name="WordArt 26"/>
          <p:cNvSpPr>
            <a:spLocks noTextEdit="1"/>
          </p:cNvSpPr>
          <p:nvPr/>
        </p:nvSpPr>
        <p:spPr>
          <a:xfrm>
            <a:off x="1392238" y="304800"/>
            <a:ext cx="167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8" grpId="0"/>
      <p:bldP spid="31759" grpId="0"/>
      <p:bldP spid="31760" grpId="0"/>
      <p:bldP spid="31761" grpId="0"/>
      <p:bldP spid="31762" grpId="0"/>
      <p:bldP spid="31763" grpId="0"/>
      <p:bldP spid="31764" grpId="0"/>
      <p:bldP spid="31765" grpId="0"/>
      <p:bldP spid="31766" grpId="0"/>
      <p:bldP spid="31767" grpId="0"/>
      <p:bldP spid="31768" grpId="0"/>
      <p:bldP spid="317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/>
          <p:nvPr/>
        </p:nvSpPr>
        <p:spPr>
          <a:xfrm>
            <a:off x="3352800" y="8382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32773" name="Line 5"/>
          <p:cNvSpPr/>
          <p:nvPr/>
        </p:nvSpPr>
        <p:spPr>
          <a:xfrm flipH="1">
            <a:off x="2932113" y="1498600"/>
            <a:ext cx="503237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6"/>
          <p:cNvSpPr/>
          <p:nvPr/>
        </p:nvSpPr>
        <p:spPr>
          <a:xfrm>
            <a:off x="3846513" y="1498600"/>
            <a:ext cx="720725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/>
          <p:nvPr/>
        </p:nvSpPr>
        <p:spPr>
          <a:xfrm flipH="1">
            <a:off x="2578100" y="2587625"/>
            <a:ext cx="287338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/>
          <p:nvPr/>
        </p:nvSpPr>
        <p:spPr>
          <a:xfrm>
            <a:off x="3154363" y="2586038"/>
            <a:ext cx="287337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Text Box 9"/>
          <p:cNvSpPr txBox="1"/>
          <p:nvPr/>
        </p:nvSpPr>
        <p:spPr>
          <a:xfrm>
            <a:off x="3635375" y="2060575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2778" name="Text Box 10"/>
          <p:cNvSpPr txBox="1"/>
          <p:nvPr/>
        </p:nvSpPr>
        <p:spPr>
          <a:xfrm>
            <a:off x="2627313" y="3213100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2779" name="Text Box 11"/>
          <p:cNvSpPr txBox="1"/>
          <p:nvPr/>
        </p:nvSpPr>
        <p:spPr>
          <a:xfrm>
            <a:off x="4738688" y="3209925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2780" name="Text Box 12"/>
          <p:cNvSpPr txBox="1"/>
          <p:nvPr/>
        </p:nvSpPr>
        <p:spPr>
          <a:xfrm>
            <a:off x="2779713" y="2032000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2781" name="Text Box 13"/>
          <p:cNvSpPr txBox="1"/>
          <p:nvPr/>
        </p:nvSpPr>
        <p:spPr>
          <a:xfrm>
            <a:off x="4521200" y="2011363"/>
            <a:ext cx="11541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2782" name="Text Box 14"/>
          <p:cNvSpPr txBox="1"/>
          <p:nvPr/>
        </p:nvSpPr>
        <p:spPr>
          <a:xfrm>
            <a:off x="2217738" y="3221038"/>
            <a:ext cx="43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83" name="Text Box 15"/>
          <p:cNvSpPr txBox="1"/>
          <p:nvPr/>
        </p:nvSpPr>
        <p:spPr>
          <a:xfrm>
            <a:off x="3200400" y="3276600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784" name="Text Box 16"/>
          <p:cNvSpPr txBox="1"/>
          <p:nvPr/>
        </p:nvSpPr>
        <p:spPr>
          <a:xfrm>
            <a:off x="1828800" y="4038600"/>
            <a:ext cx="48244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60 = 2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×3 </a:t>
            </a:r>
            <a:r>
              <a:rPr lang="en-US" altLang="zh-CN" sz="3200" b="1" dirty="0">
                <a:latin typeface="Times New Roman" panose="02020603050405020304" pitchFamily="18" charset="0"/>
              </a:rPr>
              <a:t>× 2×5</a:t>
            </a:r>
          </a:p>
        </p:txBody>
      </p:sp>
      <p:sp>
        <p:nvSpPr>
          <p:cNvPr id="32785" name="Line 17"/>
          <p:cNvSpPr/>
          <p:nvPr/>
        </p:nvSpPr>
        <p:spPr>
          <a:xfrm>
            <a:off x="5003800" y="2565400"/>
            <a:ext cx="287338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8"/>
          <p:cNvSpPr/>
          <p:nvPr/>
        </p:nvSpPr>
        <p:spPr>
          <a:xfrm flipH="1">
            <a:off x="4427538" y="2565400"/>
            <a:ext cx="287337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Text Box 19"/>
          <p:cNvSpPr txBox="1"/>
          <p:nvPr/>
        </p:nvSpPr>
        <p:spPr>
          <a:xfrm>
            <a:off x="3657600" y="3235325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32788" name="Text Box 20"/>
          <p:cNvSpPr txBox="1"/>
          <p:nvPr/>
        </p:nvSpPr>
        <p:spPr>
          <a:xfrm>
            <a:off x="4267200" y="3352800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89" name="Text Box 21"/>
          <p:cNvSpPr txBox="1"/>
          <p:nvPr/>
        </p:nvSpPr>
        <p:spPr>
          <a:xfrm>
            <a:off x="5334000" y="3276600"/>
            <a:ext cx="43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24" name="WordArt 23"/>
          <p:cNvSpPr>
            <a:spLocks noTextEdit="1"/>
          </p:cNvSpPr>
          <p:nvPr/>
        </p:nvSpPr>
        <p:spPr>
          <a:xfrm>
            <a:off x="1379538" y="333375"/>
            <a:ext cx="167640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</a:p>
        </p:txBody>
      </p:sp>
      <p:sp>
        <p:nvSpPr>
          <p:cNvPr id="32792" name="Text Box 24"/>
          <p:cNvSpPr txBox="1"/>
          <p:nvPr/>
        </p:nvSpPr>
        <p:spPr>
          <a:xfrm>
            <a:off x="1066800" y="48768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做一做：把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分解质因数。</a:t>
            </a:r>
          </a:p>
        </p:txBody>
      </p:sp>
      <p:sp>
        <p:nvSpPr>
          <p:cNvPr id="32794" name="Line 26"/>
          <p:cNvSpPr/>
          <p:nvPr/>
        </p:nvSpPr>
        <p:spPr>
          <a:xfrm>
            <a:off x="3924300" y="2565400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0" grpId="0"/>
      <p:bldP spid="32781" grpId="0"/>
      <p:bldP spid="32782" grpId="0"/>
      <p:bldP spid="32783" grpId="0"/>
      <p:bldP spid="32784" grpId="0"/>
      <p:bldP spid="32787" grpId="0"/>
      <p:bldP spid="32788" grpId="0"/>
      <p:bldP spid="32789" grpId="0"/>
      <p:bldP spid="32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/>
          <p:nvPr/>
        </p:nvSpPr>
        <p:spPr>
          <a:xfrm>
            <a:off x="827088" y="1844675"/>
            <a:ext cx="1219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35=</a:t>
            </a:r>
          </a:p>
        </p:txBody>
      </p:sp>
      <p:sp>
        <p:nvSpPr>
          <p:cNvPr id="51203" name="Text Box 3"/>
          <p:cNvSpPr txBox="1"/>
          <p:nvPr/>
        </p:nvSpPr>
        <p:spPr>
          <a:xfrm>
            <a:off x="3505200" y="1828800"/>
            <a:ext cx="3505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35</a:t>
            </a:r>
            <a:r>
              <a:rPr lang="zh-CN" altLang="en-US" sz="3600" dirty="0">
                <a:latin typeface="Times New Roman" panose="02020603050405020304" pitchFamily="18" charset="0"/>
              </a:rPr>
              <a:t>的质因数有：</a:t>
            </a:r>
          </a:p>
        </p:txBody>
      </p:sp>
      <p:sp>
        <p:nvSpPr>
          <p:cNvPr id="51204" name="Text Box 4"/>
          <p:cNvSpPr txBox="1"/>
          <p:nvPr/>
        </p:nvSpPr>
        <p:spPr>
          <a:xfrm>
            <a:off x="827088" y="299720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28=</a:t>
            </a:r>
          </a:p>
        </p:txBody>
      </p:sp>
      <p:sp>
        <p:nvSpPr>
          <p:cNvPr id="51205" name="Text Box 5"/>
          <p:cNvSpPr txBox="1"/>
          <p:nvPr/>
        </p:nvSpPr>
        <p:spPr>
          <a:xfrm>
            <a:off x="3810000" y="2971800"/>
            <a:ext cx="3657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28</a:t>
            </a:r>
            <a:r>
              <a:rPr lang="zh-CN" altLang="en-US" sz="3600" dirty="0">
                <a:latin typeface="Times New Roman" panose="02020603050405020304" pitchFamily="18" charset="0"/>
              </a:rPr>
              <a:t>的质因数有：</a:t>
            </a:r>
          </a:p>
        </p:txBody>
      </p:sp>
      <p:sp>
        <p:nvSpPr>
          <p:cNvPr id="51206" name="Text Box 6"/>
          <p:cNvSpPr txBox="1"/>
          <p:nvPr/>
        </p:nvSpPr>
        <p:spPr>
          <a:xfrm>
            <a:off x="1619250" y="1844675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5×7</a:t>
            </a:r>
          </a:p>
        </p:txBody>
      </p:sp>
      <p:sp>
        <p:nvSpPr>
          <p:cNvPr id="51207" name="Text Box 7"/>
          <p:cNvSpPr txBox="1"/>
          <p:nvPr/>
        </p:nvSpPr>
        <p:spPr>
          <a:xfrm>
            <a:off x="1619250" y="2997200"/>
            <a:ext cx="1981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2×2 ×7</a:t>
            </a:r>
          </a:p>
        </p:txBody>
      </p:sp>
      <p:sp>
        <p:nvSpPr>
          <p:cNvPr id="51208" name="Text Box 8"/>
          <p:cNvSpPr txBox="1"/>
          <p:nvPr/>
        </p:nvSpPr>
        <p:spPr>
          <a:xfrm>
            <a:off x="6659563" y="1844675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5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209" name="Text Box 9"/>
          <p:cNvSpPr txBox="1"/>
          <p:nvPr/>
        </p:nvSpPr>
        <p:spPr>
          <a:xfrm>
            <a:off x="827088" y="4076700"/>
            <a:ext cx="1066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14=</a:t>
            </a:r>
          </a:p>
        </p:txBody>
      </p:sp>
      <p:sp>
        <p:nvSpPr>
          <p:cNvPr id="51210" name="Text Box 10"/>
          <p:cNvSpPr txBox="1"/>
          <p:nvPr/>
        </p:nvSpPr>
        <p:spPr>
          <a:xfrm>
            <a:off x="3200400" y="4114800"/>
            <a:ext cx="3581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14</a:t>
            </a:r>
            <a:r>
              <a:rPr lang="zh-CN" altLang="en-US" sz="3600" dirty="0">
                <a:latin typeface="Times New Roman" panose="02020603050405020304" pitchFamily="18" charset="0"/>
              </a:rPr>
              <a:t>的质因数有：</a:t>
            </a:r>
          </a:p>
        </p:txBody>
      </p:sp>
      <p:sp>
        <p:nvSpPr>
          <p:cNvPr id="51211" name="Text Box 11"/>
          <p:cNvSpPr txBox="1"/>
          <p:nvPr/>
        </p:nvSpPr>
        <p:spPr>
          <a:xfrm>
            <a:off x="1692275" y="40767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2×7</a:t>
            </a:r>
          </a:p>
        </p:txBody>
      </p:sp>
      <p:sp>
        <p:nvSpPr>
          <p:cNvPr id="51212" name="Text Box 12"/>
          <p:cNvSpPr txBox="1"/>
          <p:nvPr/>
        </p:nvSpPr>
        <p:spPr>
          <a:xfrm>
            <a:off x="6248400" y="411480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213" name="Text Box 13"/>
          <p:cNvSpPr txBox="1"/>
          <p:nvPr/>
        </p:nvSpPr>
        <p:spPr>
          <a:xfrm>
            <a:off x="6858000" y="2971800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en-US" altLang="zh-CN" sz="3600" dirty="0">
                <a:latin typeface="Times New Roman" panose="02020603050405020304" pitchFamily="18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  <p:bldP spid="51204" grpId="0"/>
      <p:bldP spid="51205" grpId="0"/>
      <p:bldP spid="51206" grpId="0"/>
      <p:bldP spid="51207" grpId="0"/>
      <p:bldP spid="51208" grpId="0"/>
      <p:bldP spid="51209" grpId="0"/>
      <p:bldP spid="51210" grpId="0"/>
      <p:bldP spid="51211" grpId="0"/>
      <p:bldP spid="51212" grpId="0"/>
      <p:bldP spid="512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916</Words>
  <Application>Microsoft Office PowerPoint</Application>
  <PresentationFormat>全屏显示(4:3)</PresentationFormat>
  <Paragraphs>233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黑体</vt:lpstr>
      <vt:lpstr>华文彩云</vt:lpstr>
      <vt:lpstr>华文仿宋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能否把下面的合数写成几个质数相乘的形式？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判断</vt:lpstr>
      <vt:lpstr>判断下面各题，对的画“√”，错的画“×”，并说明理由。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2001-12-31T16:02:11Z</dcterms:created>
  <dcterms:modified xsi:type="dcterms:W3CDTF">2023-01-16T22:39:27Z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01C818F136014AF99F256F9659A67202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