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5" r:id="rId2"/>
    <p:sldId id="515" r:id="rId3"/>
    <p:sldId id="514" r:id="rId4"/>
    <p:sldId id="517" r:id="rId5"/>
    <p:sldId id="518" r:id="rId6"/>
    <p:sldId id="519" r:id="rId7"/>
    <p:sldId id="521" r:id="rId8"/>
    <p:sldId id="522" r:id="rId9"/>
    <p:sldId id="524" r:id="rId10"/>
    <p:sldId id="523" r:id="rId11"/>
    <p:sldId id="406" r:id="rId12"/>
    <p:sldId id="405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EFEF"/>
    <a:srgbClr val="CEEDFD"/>
    <a:srgbClr val="0033CC"/>
    <a:srgbClr val="FFF5D9"/>
    <a:srgbClr val="0894DB"/>
    <a:srgbClr val="1A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9876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06544-2637-437B-9F87-75F62AD54ED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9E0332B-D6EB-46CB-B6AD-DF33AAC03D4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6C46A0-6D0A-43BD-85A3-270CE2B443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E42F908-838E-4853-A816-366AF1D700D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0F23270-79BC-4DB0-A7F5-AC392ACF764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E3FC68-5DCA-453F-9D38-E5E967D08B16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DE36AC0-0A62-433A-9AE0-F6CCF99B8C79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658C15-9789-49A3-9D8D-4DC3333B2CA4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B2177-6580-4314-AE1A-800C1383EA7A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09CC08-8147-4C93-829E-341FF9C9D49F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A7D7F5-EC40-4BD8-9E8F-EFA03CEAC5F5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806C-510D-4BD6-A17B-4B97CBAB963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EA11-817F-4FC6-A6AB-ADC62E89DF1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0C17-D92C-4002-8C4D-E802770411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DBDD-DE5F-47F8-962B-9EF3248BAE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67A0-307E-4677-8718-7C9CCEA605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C2BF-9C7B-4243-9D17-AB22F507523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DD58-0FF0-4A74-A614-C6D1F985798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5976-D550-418D-88B8-BA334A9B060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4D11-4331-4248-ADD6-BFCDBA492A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8242-1190-4B96-84BD-53CA2112272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4BE-DF63-45E3-A6BB-ACAD7CC478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1091-D2D7-439D-B982-EEE65393BC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E7AF-355F-4F19-9ADE-FF62841029A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9D697-8FBB-4427-8053-082CCAF18AE4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A_图片 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Unit6PartALet&#8217;s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Unit6PartALet&#8217;stalk&#35838;&#25991;&#24405;&#38899;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4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4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3.mp3" TargetMode="External"/><Relationship Id="rId11" Type="http://schemas.openxmlformats.org/officeDocument/2006/relationships/image" Target="../media/image19.png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3.mp3" TargetMode="External"/><Relationship Id="rId10" Type="http://schemas.openxmlformats.org/officeDocument/2006/relationships/image" Target="../media/image20.jpeg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2.mp3" TargetMode="External"/><Relationship Id="rId9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9.mp3" TargetMode="External"/><Relationship Id="rId13" Type="http://schemas.openxmlformats.org/officeDocument/2006/relationships/image" Target="../media/image21.jpeg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6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9.mp3" TargetMode="External"/><Relationship Id="rId12" Type="http://schemas.openxmlformats.org/officeDocument/2006/relationships/notesSlide" Target="../notesSlides/notesSlide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5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7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7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8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6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2&#35838;&#26102;&#25945;&#23398;&#35838;&#20214;\08.mp3" TargetMode="Externa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827584" y="1028700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4" name="标题 6"/>
          <p:cNvSpPr txBox="1"/>
          <p:nvPr/>
        </p:nvSpPr>
        <p:spPr bwMode="auto">
          <a:xfrm>
            <a:off x="0" y="3068960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Unit6 Today Is Her Birthday</a:t>
            </a:r>
            <a:endParaRPr lang="zh-CN" altLang="en-US" sz="40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10"/>
          <p:cNvSpPr>
            <a:spLocks noChangeArrowheads="1"/>
          </p:cNvSpPr>
          <p:nvPr/>
        </p:nvSpPr>
        <p:spPr bwMode="auto">
          <a:xfrm>
            <a:off x="2133361" y="3972525"/>
            <a:ext cx="4465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765175"/>
            <a:ext cx="3671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18933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20963"/>
            <a:ext cx="13684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491038"/>
            <a:ext cx="1666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450" y="5037138"/>
            <a:ext cx="1343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6325" y="2744788"/>
            <a:ext cx="18192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16663" y="2657475"/>
            <a:ext cx="165576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标题 2"/>
          <p:cNvSpPr txBox="1"/>
          <p:nvPr/>
        </p:nvSpPr>
        <p:spPr bwMode="auto">
          <a:xfrm>
            <a:off x="611188" y="292100"/>
            <a:ext cx="41052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173038" y="2176463"/>
            <a:ext cx="7200900" cy="197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He / She is going to …</a:t>
            </a:r>
            <a:endParaRPr lang="zh-CN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27088" y="1492250"/>
            <a:ext cx="237648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2"/>
          <p:cNvSpPr txBox="1"/>
          <p:nvPr/>
        </p:nvSpPr>
        <p:spPr bwMode="auto">
          <a:xfrm>
            <a:off x="185738" y="1668463"/>
            <a:ext cx="9061450" cy="197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What is … going to do for his/her … on the birthday?</a:t>
            </a:r>
            <a:endParaRPr lang="zh-CN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1515" name="图片 2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3525" y="4679950"/>
            <a:ext cx="173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2"/>
          <p:cNvSpPr txBox="1"/>
          <p:nvPr/>
        </p:nvSpPr>
        <p:spPr bwMode="auto">
          <a:xfrm>
            <a:off x="73660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1668463" y="4251325"/>
            <a:ext cx="4941887" cy="865188"/>
          </a:xfrm>
          <a:prstGeom prst="wedgeRoundRectCallout">
            <a:avLst>
              <a:gd name="adj1" fmla="val -1082"/>
              <a:gd name="adj2" fmla="val 967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What are you going to do for your mother on her birthday?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34287" cy="40513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28775" y="2816225"/>
            <a:ext cx="415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I’m going to … for 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00200" y="3424238"/>
            <a:ext cx="4157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How about …?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73275" y="3905250"/>
            <a:ext cx="413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… going to have …?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76450" y="4579938"/>
            <a:ext cx="1873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Yes, …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19250" y="5219700"/>
            <a:ext cx="4321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Happy birthday to you!</a:t>
            </a:r>
          </a:p>
        </p:txBody>
      </p:sp>
      <p:pic>
        <p:nvPicPr>
          <p:cNvPr id="1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0463" y="28321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0463" y="34782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2213" y="43672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左大括号 7"/>
          <p:cNvSpPr/>
          <p:nvPr/>
        </p:nvSpPr>
        <p:spPr>
          <a:xfrm>
            <a:off x="1782763" y="4189413"/>
            <a:ext cx="358775" cy="8143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9838" y="5273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4438" y="475297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378679" y="5531085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58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25475" y="1487488"/>
            <a:ext cx="7751763" cy="39751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508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04441" y="1700808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人一组，分角色表演课文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talk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Unit6 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065213" y="19859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46125" y="345281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125538" y="41925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100138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71525" y="419258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928688" y="44783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468313" y="276225"/>
            <a:ext cx="2232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50" y="1931988"/>
            <a:ext cx="1657350" cy="144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1713" y="1949450"/>
            <a:ext cx="1917700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1350" y="4114800"/>
            <a:ext cx="17018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654425" y="4108450"/>
            <a:ext cx="1824038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57963" y="4114800"/>
            <a:ext cx="1870075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55061" y="1948995"/>
            <a:ext cx="1675996" cy="144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2916238" y="1020763"/>
            <a:ext cx="438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Magic fingers</a:t>
            </a:r>
            <a:endParaRPr lang="zh-CN" altLang="en-US" sz="40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85488" y="3440473"/>
            <a:ext cx="6151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98035" y="5725424"/>
            <a:ext cx="728053" cy="8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4320" y="3435313"/>
            <a:ext cx="568426" cy="6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3714" y="5763075"/>
            <a:ext cx="6151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00457" y="5806816"/>
            <a:ext cx="627026" cy="7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3714" y="3426743"/>
            <a:ext cx="554546" cy="6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 txBox="1"/>
          <p:nvPr/>
        </p:nvSpPr>
        <p:spPr bwMode="auto">
          <a:xfrm>
            <a:off x="611188" y="292100"/>
            <a:ext cx="23764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Think and tick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24844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288" y="1944688"/>
            <a:ext cx="1690687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513" y="4270375"/>
            <a:ext cx="16081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650674" y="1951087"/>
            <a:ext cx="1699778" cy="168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5215586">
            <a:off x="3568701" y="4183062"/>
            <a:ext cx="1917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225821">
            <a:off x="6171406" y="1653382"/>
            <a:ext cx="165893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7763" y="4270375"/>
            <a:ext cx="19256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58875" y="3643313"/>
            <a:ext cx="790575" cy="6270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05275" y="3595688"/>
            <a:ext cx="790575" cy="6270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94500" y="3595688"/>
            <a:ext cx="792163" cy="6270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94500" y="5967413"/>
            <a:ext cx="792163" cy="6286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94163" y="6083300"/>
            <a:ext cx="790575" cy="6286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8550" y="5908675"/>
            <a:ext cx="790575" cy="6286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88975" y="1409700"/>
            <a:ext cx="818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are you going to do for your mother on her birthday?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31113" y="5297488"/>
            <a:ext cx="8905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标题 2"/>
          <p:cNvSpPr txBox="1"/>
          <p:nvPr/>
        </p:nvSpPr>
        <p:spPr bwMode="auto">
          <a:xfrm>
            <a:off x="611188" y="292100"/>
            <a:ext cx="41767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871538" y="987425"/>
            <a:ext cx="5572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1550" y="1533525"/>
            <a:ext cx="4968875" cy="23813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0825" y="1433513"/>
            <a:ext cx="7904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Q1: What is Wu Chen going to do?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7013" y="2654300"/>
            <a:ext cx="7904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Q2: Is Wu Chen going to buy some </a:t>
            </a:r>
            <a:r>
              <a:rPr kumimoji="1" lang="en-US" altLang="zh-CN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flowers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8438" y="4003675"/>
            <a:ext cx="854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Q3: What are Wu Chen’s father and mother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  going to do?</a:t>
            </a:r>
          </a:p>
        </p:txBody>
      </p:sp>
      <p:pic>
        <p:nvPicPr>
          <p:cNvPr id="14" name="Unit6PartALet’s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6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7538" y="2055813"/>
            <a:ext cx="79041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She’s going to buy a gift for her grandma.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31825" y="3241675"/>
            <a:ext cx="3016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Yes, she is.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73088" y="5049838"/>
            <a:ext cx="778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They are going to buy a birthday card.</a:t>
            </a: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658100" y="5445125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95" y="1328095"/>
            <a:ext cx="7841536" cy="518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标题 2"/>
          <p:cNvSpPr txBox="1"/>
          <p:nvPr/>
        </p:nvSpPr>
        <p:spPr bwMode="auto">
          <a:xfrm>
            <a:off x="611188" y="292100"/>
            <a:ext cx="41052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162083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736600" y="1655763"/>
            <a:ext cx="3213100" cy="785812"/>
          </a:xfrm>
          <a:prstGeom prst="wedgeRoundRectCallout">
            <a:avLst>
              <a:gd name="adj1" fmla="val -6618"/>
              <a:gd name="adj2" fmla="val 918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Where are you going, Wu Chen?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862388" y="4052888"/>
            <a:ext cx="5257800" cy="928687"/>
          </a:xfrm>
          <a:prstGeom prst="wedgeRoundRectCallout">
            <a:avLst>
              <a:gd name="adj1" fmla="val -40344"/>
              <a:gd name="adj2" fmla="val -947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I’m going to buy a gift for my grandma. Today is her birthday.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860550"/>
            <a:ext cx="3889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302125"/>
            <a:ext cx="43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782638" y="5618163"/>
            <a:ext cx="3419475" cy="511175"/>
          </a:xfrm>
          <a:prstGeom prst="wedgeRoundRectCallout">
            <a:avLst>
              <a:gd name="adj1" fmla="val -13395"/>
              <a:gd name="adj2" fmla="val -1302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How about flowers?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595813" y="5173663"/>
            <a:ext cx="3790950" cy="1152525"/>
          </a:xfrm>
          <a:prstGeom prst="wedgeRoundRectCallout">
            <a:avLst>
              <a:gd name="adj1" fmla="val -24036"/>
              <a:gd name="adj2" fmla="val -979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Good idea!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And I’m going to make a card for her.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672138"/>
            <a:ext cx="4048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626100"/>
            <a:ext cx="4429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961727" y="1232073"/>
            <a:ext cx="7243009" cy="504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标题 2"/>
          <p:cNvSpPr txBox="1"/>
          <p:nvPr/>
        </p:nvSpPr>
        <p:spPr bwMode="auto">
          <a:xfrm>
            <a:off x="611188" y="292100"/>
            <a:ext cx="41052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660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92250"/>
            <a:ext cx="162083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401638" y="2278063"/>
            <a:ext cx="3778250" cy="782637"/>
          </a:xfrm>
          <a:prstGeom prst="wedgeRoundRectCallout">
            <a:avLst>
              <a:gd name="adj1" fmla="val -6618"/>
              <a:gd name="adj2" fmla="val 918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Are you going to have a birthday party?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524250" y="1152525"/>
            <a:ext cx="3835400" cy="514350"/>
          </a:xfrm>
          <a:prstGeom prst="wedgeRoundRectCallout">
            <a:avLst>
              <a:gd name="adj1" fmla="val -12851"/>
              <a:gd name="adj2" fmla="val 1138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Happy birthday to you!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530600" y="1152525"/>
            <a:ext cx="3836988" cy="514350"/>
          </a:xfrm>
          <a:prstGeom prst="wedgeRoundRectCallout">
            <a:avLst>
              <a:gd name="adj1" fmla="val -777"/>
              <a:gd name="adj2" fmla="val 860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Happy birthday to you!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516313" y="1152525"/>
            <a:ext cx="3836987" cy="514350"/>
          </a:xfrm>
          <a:prstGeom prst="wedgeRoundRectCallout">
            <a:avLst>
              <a:gd name="adj1" fmla="val 12226"/>
              <a:gd name="adj2" fmla="val 930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Happy birthday to you!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552950" y="4519613"/>
            <a:ext cx="1801813" cy="360362"/>
          </a:xfrm>
          <a:prstGeom prst="wedgeRoundRectCallout">
            <a:avLst>
              <a:gd name="adj1" fmla="val -62114"/>
              <a:gd name="adj2" fmla="val -1099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Yes, I am.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502150" y="5100638"/>
            <a:ext cx="3648075" cy="844550"/>
          </a:xfrm>
          <a:prstGeom prst="wedgeRoundRectCallout">
            <a:avLst>
              <a:gd name="adj1" fmla="val -38764"/>
              <a:gd name="adj2" fmla="val -753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They’re going to buy a birthday cake.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33388" y="5980113"/>
            <a:ext cx="4319587" cy="563562"/>
          </a:xfrm>
          <a:prstGeom prst="wedgeRoundRectCallout">
            <a:avLst>
              <a:gd name="adj1" fmla="val -17313"/>
              <a:gd name="adj2" fmla="val -1126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How about your parents?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492375"/>
            <a:ext cx="35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43425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054725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23190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8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5330825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611188" y="292100"/>
            <a:ext cx="2520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23825" y="1306513"/>
            <a:ext cx="597852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 it by yourselves for one minute.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自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读对话一分钟。</a:t>
            </a:r>
          </a:p>
        </p:txBody>
      </p:sp>
      <p:grpSp>
        <p:nvGrpSpPr>
          <p:cNvPr id="16388" name="Group 3"/>
          <p:cNvGrpSpPr/>
          <p:nvPr/>
        </p:nvGrpSpPr>
        <p:grpSpPr bwMode="auto">
          <a:xfrm>
            <a:off x="285750" y="3429000"/>
            <a:ext cx="4319588" cy="2736850"/>
            <a:chOff x="-103" y="464"/>
            <a:chExt cx="3084" cy="1001"/>
          </a:xfrm>
        </p:grpSpPr>
        <p:sp>
          <p:nvSpPr>
            <p:cNvPr id="16403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roundRect">
              <a:avLst>
                <a:gd name="adj" fmla="val 16667"/>
              </a:avLst>
            </a:prstGeom>
            <a:solidFill>
              <a:srgbClr val="E0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6" name="Text Box 51"/>
            <p:cNvSpPr txBox="1">
              <a:spLocks noChangeArrowheads="1"/>
            </p:cNvSpPr>
            <p:nvPr/>
          </p:nvSpPr>
          <p:spPr bwMode="auto">
            <a:xfrm>
              <a:off x="4" y="540"/>
              <a:ext cx="77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ea typeface="+mn-ea"/>
                </a:rPr>
                <a:t>Tips:</a:t>
              </a:r>
              <a:endPara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endParaRPr>
            </a:p>
          </p:txBody>
        </p:sp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-49" y="787"/>
              <a:ext cx="297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60950" y="1725613"/>
            <a:ext cx="3960813" cy="4103687"/>
          </a:xfrm>
          <a:prstGeom prst="ellipse">
            <a:avLst/>
          </a:prstGeom>
          <a:solidFill>
            <a:srgbClr val="5BC4ED"/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10"/>
          <p:cNvGrpSpPr/>
          <p:nvPr/>
        </p:nvGrpSpPr>
        <p:grpSpPr bwMode="auto">
          <a:xfrm>
            <a:off x="5943970" y="601228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16391" name="WordArt 18"/>
          <p:cNvSpPr>
            <a:spLocks noChangeArrowheads="1" noChangeShapeType="1"/>
          </p:cNvSpPr>
          <p:nvPr/>
        </p:nvSpPr>
        <p:spPr bwMode="auto">
          <a:xfrm>
            <a:off x="5854700" y="1412875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8397875" y="2684463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8358188" y="4516438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789738" y="1652588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892925" y="5538788"/>
            <a:ext cx="66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202238" y="4516438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126038" y="2743200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345113" y="2008188"/>
            <a:ext cx="3373437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6950075" y="2241550"/>
            <a:ext cx="150813" cy="3206750"/>
            <a:chOff x="0" y="0"/>
            <a:chExt cx="364" cy="1451"/>
          </a:xfrm>
        </p:grpSpPr>
        <p:sp>
          <p:nvSpPr>
            <p:cNvPr id="16401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FFE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402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16400" name="Oval 24"/>
          <p:cNvSpPr>
            <a:spLocks noChangeArrowheads="1"/>
          </p:cNvSpPr>
          <p:nvPr/>
        </p:nvSpPr>
        <p:spPr bwMode="auto">
          <a:xfrm>
            <a:off x="6700838" y="3681413"/>
            <a:ext cx="681037" cy="706437"/>
          </a:xfrm>
          <a:prstGeom prst="ellipse">
            <a:avLst/>
          </a:prstGeom>
          <a:solidFill>
            <a:srgbClr val="FFE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611188" y="292100"/>
            <a:ext cx="2520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9725" y="2157413"/>
          <a:ext cx="8351838" cy="4525962"/>
        </p:xfrm>
        <a:graphic>
          <a:graphicData uri="http://schemas.openxmlformats.org/drawingml/2006/table">
            <a:tbl>
              <a:tblPr/>
              <a:tblGrid>
                <a:gridCol w="153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612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小组合作，声音洪亮，有感情地正确朗读课文。</a:t>
                      </a: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65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小组合作默契，声音洪亮，脱离课本，口语表达较准确流利，感情与肢体语言较丰富。</a:t>
                      </a:r>
                      <a:endParaRPr kumimoji="0" lang="en-US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69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marL="85725"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85725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小组合作默契，声音洪亮，能结合已有知识或生活，对内容有创新，口语表达准确流利，感情与肢体语言丰富。</a:t>
                      </a: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90000"/>
                        <a:defRPr>
                          <a:solidFill>
                            <a:srgbClr val="BF9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79E2D8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幼圆" panose="020105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幼圆" panose="020105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1436" marR="91436" marT="34264" marB="342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3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5388" y="3697288"/>
            <a:ext cx="528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图片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2888" y="2463800"/>
            <a:ext cx="5826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3088" y="3697288"/>
            <a:ext cx="5286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827088" y="1484313"/>
            <a:ext cx="7561262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角色扮演，小组先进行练习，然后展示，其他同学评价。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37" name="图片 19" descr="图片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875566">
            <a:off x="8221663" y="1036638"/>
            <a:ext cx="5445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8" name="TextBox 19"/>
          <p:cNvSpPr txBox="1">
            <a:spLocks noChangeArrowheads="1"/>
          </p:cNvSpPr>
          <p:nvPr/>
        </p:nvSpPr>
        <p:spPr bwMode="auto">
          <a:xfrm>
            <a:off x="2932113" y="1023938"/>
            <a:ext cx="3241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algn="ctr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Role play</a:t>
            </a:r>
            <a:endParaRPr lang="zh-CN" altLang="en-US" sz="3200" b="1">
              <a:solidFill>
                <a:srgbClr val="1A93C8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39" name="图片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9813" y="5300663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图片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1625" y="5300663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图片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5500" y="5300663"/>
            <a:ext cx="5651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11188" y="2474913"/>
            <a:ext cx="93821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Good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595313" y="3798888"/>
            <a:ext cx="954087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Great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344488" y="5421313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ea typeface="+mn-ea"/>
              </a:rPr>
              <a:t>Excellent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611188" y="292100"/>
            <a:ext cx="2520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27088" y="1492250"/>
            <a:ext cx="2952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736600" y="973138"/>
            <a:ext cx="39068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1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6200" y="2959100"/>
            <a:ext cx="41878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042988" y="1725613"/>
            <a:ext cx="3743325" cy="865187"/>
          </a:xfrm>
          <a:prstGeom prst="wedgeRoundRectCallout">
            <a:avLst>
              <a:gd name="adj1" fmla="val 18581"/>
              <a:gd name="adj2" fmla="val 1146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Are you going to have a birthday party?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35600" y="2343150"/>
            <a:ext cx="720725" cy="495300"/>
          </a:xfrm>
          <a:prstGeom prst="wedgeRoundRectCallout">
            <a:avLst>
              <a:gd name="adj1" fmla="val -18525"/>
              <a:gd name="adj2" fmla="val 1461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…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27088" y="5089525"/>
            <a:ext cx="3241675" cy="865188"/>
          </a:xfrm>
          <a:prstGeom prst="wedgeRoundRectCallout">
            <a:avLst>
              <a:gd name="adj1" fmla="val 27144"/>
              <a:gd name="adj2" fmla="val -1214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How about …?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500563" y="5191125"/>
            <a:ext cx="2447925" cy="660400"/>
          </a:xfrm>
          <a:prstGeom prst="wedgeRoundRectCallout">
            <a:avLst>
              <a:gd name="adj1" fmla="val 4325"/>
              <a:gd name="adj2" fmla="val -1687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…going to …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464</Words>
  <Application>Microsoft Office PowerPoint</Application>
  <PresentationFormat>全屏显示(4:3)</PresentationFormat>
  <Paragraphs>90</Paragraphs>
  <Slides>12</Slides>
  <Notes>7</Notes>
  <HiddenSlides>0</HiddenSlides>
  <MMClips>10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优教通专用字体logo</vt:lpstr>
      <vt:lpstr>幼圆</vt:lpstr>
      <vt:lpstr>Arial</vt:lpstr>
      <vt:lpstr>Arial Black</vt:lpstr>
      <vt:lpstr>Baskerville Old Face</vt:lpstr>
      <vt:lpstr>Calibri</vt:lpstr>
      <vt:lpstr>Comic Sans MS</vt:lpstr>
      <vt:lpstr>Constantia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5B44863B8A924BBAA225F69D8CFF2C20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