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264" r:id="rId3"/>
    <p:sldId id="471" r:id="rId4"/>
    <p:sldId id="493" r:id="rId5"/>
    <p:sldId id="501" r:id="rId6"/>
    <p:sldId id="494" r:id="rId7"/>
    <p:sldId id="495" r:id="rId8"/>
    <p:sldId id="502" r:id="rId9"/>
    <p:sldId id="503" r:id="rId10"/>
    <p:sldId id="496" r:id="rId11"/>
    <p:sldId id="504" r:id="rId12"/>
    <p:sldId id="505" r:id="rId13"/>
    <p:sldId id="497" r:id="rId14"/>
    <p:sldId id="506" r:id="rId15"/>
    <p:sldId id="507" r:id="rId16"/>
    <p:sldId id="508" r:id="rId17"/>
    <p:sldId id="26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72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72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624843"/>
            <a:ext cx="6286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000" b="1" kern="100" dirty="0">
                <a:cs typeface="+mn-ea"/>
                <a:sym typeface="+mn-lt"/>
              </a:rPr>
              <a:t>14.1.4 </a:t>
            </a:r>
            <a:r>
              <a:rPr lang="zh-CN" altLang="en-US" sz="4000" b="1" kern="100" dirty="0">
                <a:cs typeface="+mn-ea"/>
                <a:sym typeface="+mn-lt"/>
              </a:rPr>
              <a:t>同底数幂相除 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02672" y="1168809"/>
            <a:ext cx="9433528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  观察：</a:t>
            </a:r>
            <a:r>
              <a:rPr lang="en-US" altLang="zh-CN" sz="2400" dirty="0">
                <a:cs typeface="+mn-ea"/>
                <a:sym typeface="+mn-lt"/>
              </a:rPr>
              <a:t>12a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÷3ab</a:t>
            </a:r>
            <a:r>
              <a:rPr lang="en-US" altLang="zh-CN" sz="2400" baseline="30000" dirty="0">
                <a:cs typeface="+mn-ea"/>
                <a:sym typeface="+mn-lt"/>
              </a:rPr>
              <a:t>2 </a:t>
            </a:r>
            <a:r>
              <a:rPr lang="en-US" altLang="zh-CN" sz="2400" dirty="0">
                <a:cs typeface="+mn-ea"/>
                <a:sym typeface="+mn-lt"/>
              </a:rPr>
              <a:t>=4a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，尝试总结单项式除以单项式的法则？</a:t>
            </a:r>
          </a:p>
        </p:txBody>
      </p:sp>
      <p:sp>
        <p:nvSpPr>
          <p:cNvPr id="6" name="矩形 5"/>
          <p:cNvSpPr/>
          <p:nvPr/>
        </p:nvSpPr>
        <p:spPr>
          <a:xfrm>
            <a:off x="1043971" y="1991209"/>
            <a:ext cx="6416928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 12a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÷3ab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=12•a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•b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•x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÷3•a•b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=12•a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•b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•x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÷3•a•b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•x</a:t>
            </a:r>
            <a:r>
              <a:rPr lang="en-US" altLang="zh-CN" sz="2400" baseline="30000" dirty="0">
                <a:cs typeface="+mn-ea"/>
                <a:sym typeface="+mn-lt"/>
              </a:rPr>
              <a:t>0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=(12÷3)(a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÷a</a:t>
            </a:r>
            <a:r>
              <a:rPr lang="en-US" altLang="zh-CN" sz="2400" baseline="30000" dirty="0">
                <a:cs typeface="+mn-ea"/>
                <a:sym typeface="+mn-lt"/>
              </a:rPr>
              <a:t>1</a:t>
            </a:r>
            <a:r>
              <a:rPr lang="en-US" altLang="zh-CN" sz="2400" dirty="0">
                <a:cs typeface="+mn-ea"/>
                <a:sym typeface="+mn-lt"/>
              </a:rPr>
              <a:t>)(b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÷b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)(x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  <a:r>
              <a:rPr lang="en-US" altLang="zh-CN" sz="2400" dirty="0">
                <a:cs typeface="+mn-ea"/>
                <a:sym typeface="+mn-lt"/>
              </a:rPr>
              <a:t>÷x</a:t>
            </a:r>
            <a:r>
              <a:rPr lang="en-US" altLang="zh-CN" sz="2400" baseline="30000" dirty="0">
                <a:cs typeface="+mn-ea"/>
                <a:sym typeface="+mn-lt"/>
              </a:rPr>
              <a:t>0</a:t>
            </a:r>
            <a:r>
              <a:rPr lang="en-US" altLang="zh-CN" sz="2400" dirty="0"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=4a</a:t>
            </a:r>
            <a:r>
              <a:rPr lang="en-US" altLang="zh-CN" sz="2400" baseline="30000" dirty="0">
                <a:cs typeface="+mn-ea"/>
                <a:sym typeface="+mn-lt"/>
              </a:rPr>
              <a:t>3-1</a:t>
            </a:r>
            <a:r>
              <a:rPr lang="en-US" altLang="zh-CN" sz="2400" dirty="0">
                <a:cs typeface="+mn-ea"/>
                <a:sym typeface="+mn-lt"/>
              </a:rPr>
              <a:t>b</a:t>
            </a:r>
            <a:r>
              <a:rPr lang="en-US" altLang="zh-CN" sz="2400" baseline="30000" dirty="0">
                <a:cs typeface="+mn-ea"/>
                <a:sym typeface="+mn-lt"/>
              </a:rPr>
              <a:t>2-2</a:t>
            </a: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3-0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=4a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b</a:t>
            </a:r>
            <a:r>
              <a:rPr lang="en-US" altLang="zh-CN" sz="2400" baseline="30000" dirty="0">
                <a:cs typeface="+mn-ea"/>
                <a:sym typeface="+mn-lt"/>
              </a:rPr>
              <a:t>0</a:t>
            </a: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=4a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3</a:t>
            </a:r>
          </a:p>
        </p:txBody>
      </p:sp>
      <p:sp>
        <p:nvSpPr>
          <p:cNvPr id="7" name="矩形 6"/>
          <p:cNvSpPr/>
          <p:nvPr/>
        </p:nvSpPr>
        <p:spPr>
          <a:xfrm>
            <a:off x="6096000" y="2709000"/>
            <a:ext cx="4718401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       一般地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单项式相除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把系数与同底数幂分别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相除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作为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商的因式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，对于只在被除式里含有的字母，则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连同它的指数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作为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商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的一个因式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83601" y="1877697"/>
            <a:ext cx="9559000" cy="3531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除法是乘法的逆运算，</a:t>
            </a:r>
            <a:r>
              <a:rPr lang="zh-CN" altLang="en-US" sz="2000" b="1" dirty="0">
                <a:cs typeface="+mn-ea"/>
                <a:sym typeface="+mn-lt"/>
              </a:rPr>
              <a:t>计算</a:t>
            </a:r>
            <a:r>
              <a:rPr lang="en-US" altLang="zh-CN" sz="2000" dirty="0">
                <a:cs typeface="+mn-ea"/>
                <a:sym typeface="+mn-lt"/>
              </a:rPr>
              <a:t>(</a:t>
            </a:r>
            <a:r>
              <a:rPr lang="en-US" altLang="zh-CN" sz="2000" dirty="0" err="1">
                <a:cs typeface="+mn-ea"/>
                <a:sym typeface="+mn-lt"/>
              </a:rPr>
              <a:t>am+bm</a:t>
            </a:r>
            <a:r>
              <a:rPr lang="en-US" altLang="zh-CN" sz="2000" dirty="0">
                <a:cs typeface="+mn-ea"/>
                <a:sym typeface="+mn-lt"/>
              </a:rPr>
              <a:t>)÷m</a:t>
            </a:r>
            <a:r>
              <a:rPr lang="en-US" altLang="zh-CN" sz="2000" baseline="30000" dirty="0">
                <a:cs typeface="+mn-ea"/>
                <a:sym typeface="+mn-lt"/>
              </a:rPr>
              <a:t> 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？ </a:t>
            </a:r>
            <a:r>
              <a:rPr lang="zh-CN" altLang="en-US" sz="2000" b="1" dirty="0">
                <a:cs typeface="+mn-ea"/>
                <a:sym typeface="+mn-lt"/>
              </a:rPr>
              <a:t>，就是要求一个多项式，使得它与</a:t>
            </a:r>
            <a:r>
              <a:rPr lang="en-US" altLang="zh-CN" sz="2000" dirty="0">
                <a:cs typeface="+mn-ea"/>
                <a:sym typeface="+mn-lt"/>
              </a:rPr>
              <a:t>m</a:t>
            </a:r>
            <a:r>
              <a:rPr lang="zh-CN" altLang="en-US" sz="2000" b="1" dirty="0">
                <a:cs typeface="+mn-ea"/>
                <a:sym typeface="+mn-lt"/>
              </a:rPr>
              <a:t>相乘得</a:t>
            </a:r>
            <a:r>
              <a:rPr lang="en-US" altLang="zh-CN" sz="2000" dirty="0">
                <a:cs typeface="+mn-ea"/>
                <a:sym typeface="+mn-lt"/>
              </a:rPr>
              <a:t>(</a:t>
            </a:r>
            <a:r>
              <a:rPr lang="en-US" altLang="zh-CN" sz="2000" dirty="0" err="1">
                <a:cs typeface="+mn-ea"/>
                <a:sym typeface="+mn-lt"/>
              </a:rPr>
              <a:t>am+bm</a:t>
            </a:r>
            <a:r>
              <a:rPr lang="en-US" altLang="zh-CN" sz="2000" dirty="0">
                <a:cs typeface="+mn-ea"/>
                <a:sym typeface="+mn-lt"/>
              </a:rPr>
              <a:t>)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∵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 (</a:t>
            </a:r>
            <a:r>
              <a:rPr lang="en-US" altLang="zh-CN" sz="2800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)m =</a:t>
            </a:r>
            <a:r>
              <a:rPr lang="en-US" altLang="zh-CN" sz="2800" b="1" dirty="0" err="1">
                <a:solidFill>
                  <a:srgbClr val="FF0000"/>
                </a:solidFill>
                <a:cs typeface="+mn-ea"/>
                <a:sym typeface="+mn-lt"/>
              </a:rPr>
              <a:t>am+bm</a:t>
            </a:r>
            <a:endParaRPr lang="en-US" altLang="zh-CN" sz="2800" b="1" baseline="30000" dirty="0">
              <a:solidFill>
                <a:srgbClr val="33BD56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800" b="1" dirty="0">
                <a:cs typeface="+mn-ea"/>
                <a:sym typeface="+mn-lt"/>
              </a:rPr>
              <a:t> ∴</a:t>
            </a:r>
            <a:r>
              <a:rPr lang="en-US" altLang="zh-CN" sz="2800" b="1" dirty="0">
                <a:cs typeface="+mn-ea"/>
                <a:sym typeface="+mn-lt"/>
              </a:rPr>
              <a:t> </a:t>
            </a:r>
            <a:r>
              <a:rPr lang="en-US" altLang="zh-CN" sz="2800" dirty="0">
                <a:cs typeface="+mn-ea"/>
                <a:sym typeface="+mn-lt"/>
              </a:rPr>
              <a:t>(</a:t>
            </a:r>
            <a:r>
              <a:rPr lang="en-US" altLang="zh-CN" sz="2800" dirty="0" err="1">
                <a:cs typeface="+mn-ea"/>
                <a:sym typeface="+mn-lt"/>
              </a:rPr>
              <a:t>am+bm</a:t>
            </a:r>
            <a:r>
              <a:rPr lang="en-US" altLang="zh-CN" sz="2800" dirty="0">
                <a:cs typeface="+mn-ea"/>
                <a:sym typeface="+mn-lt"/>
              </a:rPr>
              <a:t>)÷m</a:t>
            </a:r>
            <a:r>
              <a:rPr lang="en-US" altLang="zh-CN" sz="2800" baseline="30000" dirty="0">
                <a:cs typeface="+mn-ea"/>
                <a:sym typeface="+mn-lt"/>
              </a:rPr>
              <a:t> 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  <a:r>
              <a:rPr lang="en-US" altLang="zh-CN" sz="2800" b="1" dirty="0" err="1">
                <a:cs typeface="+mn-ea"/>
                <a:sym typeface="+mn-lt"/>
              </a:rPr>
              <a:t>a+b</a:t>
            </a: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800" b="1" dirty="0">
                <a:cs typeface="+mn-ea"/>
                <a:sym typeface="+mn-lt"/>
              </a:rPr>
              <a:t>又</a:t>
            </a:r>
            <a:r>
              <a:rPr lang="en-US" altLang="zh-CN" sz="2800" b="1" dirty="0" err="1">
                <a:cs typeface="+mn-ea"/>
                <a:sym typeface="+mn-lt"/>
              </a:rPr>
              <a:t>am÷m+bm÷m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  <a:r>
              <a:rPr lang="en-US" altLang="zh-CN" sz="2800" b="1" dirty="0" err="1">
                <a:cs typeface="+mn-ea"/>
                <a:sym typeface="+mn-lt"/>
              </a:rPr>
              <a:t>a+b</a:t>
            </a:r>
            <a:endParaRPr lang="en-US" altLang="zh-CN" sz="28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800" b="1" dirty="0">
                <a:cs typeface="+mn-ea"/>
                <a:sym typeface="+mn-lt"/>
              </a:rPr>
              <a:t>∴</a:t>
            </a:r>
            <a:r>
              <a:rPr lang="en-US" altLang="zh-CN" sz="2800" dirty="0">
                <a:cs typeface="+mn-ea"/>
                <a:sym typeface="+mn-lt"/>
              </a:rPr>
              <a:t> (</a:t>
            </a:r>
            <a:r>
              <a:rPr lang="en-US" altLang="zh-CN" sz="2800" dirty="0" err="1">
                <a:cs typeface="+mn-ea"/>
                <a:sym typeface="+mn-lt"/>
              </a:rPr>
              <a:t>am+bm</a:t>
            </a:r>
            <a:r>
              <a:rPr lang="en-US" altLang="zh-CN" sz="2800" dirty="0">
                <a:cs typeface="+mn-ea"/>
                <a:sym typeface="+mn-lt"/>
              </a:rPr>
              <a:t>)÷m =</a:t>
            </a:r>
            <a:r>
              <a:rPr lang="en-US" altLang="zh-CN" sz="2800" b="1" dirty="0">
                <a:cs typeface="+mn-ea"/>
                <a:sym typeface="+mn-lt"/>
              </a:rPr>
              <a:t> </a:t>
            </a:r>
            <a:r>
              <a:rPr lang="en-US" altLang="zh-CN" sz="2800" b="1" dirty="0" err="1">
                <a:cs typeface="+mn-ea"/>
                <a:sym typeface="+mn-lt"/>
              </a:rPr>
              <a:t>am÷m+bm÷m</a:t>
            </a:r>
            <a:r>
              <a:rPr lang="en-US" altLang="zh-CN" sz="2800" baseline="30000" dirty="0">
                <a:cs typeface="+mn-ea"/>
                <a:sym typeface="+mn-lt"/>
              </a:rPr>
              <a:t> </a:t>
            </a:r>
            <a:endParaRPr lang="en-US" altLang="zh-CN" sz="28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83600" y="1124744"/>
            <a:ext cx="8404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2800" dirty="0">
                <a:cs typeface="+mn-ea"/>
                <a:sym typeface="+mn-lt"/>
              </a:rPr>
              <a:t>计算：</a:t>
            </a:r>
            <a:r>
              <a:rPr lang="en-US" altLang="zh-CN" sz="2800" dirty="0">
                <a:cs typeface="+mn-ea"/>
                <a:sym typeface="+mn-lt"/>
              </a:rPr>
              <a:t>(</a:t>
            </a:r>
            <a:r>
              <a:rPr lang="en-US" altLang="zh-CN" sz="2800" dirty="0" err="1">
                <a:cs typeface="+mn-ea"/>
                <a:sym typeface="+mn-lt"/>
              </a:rPr>
              <a:t>am+bm</a:t>
            </a:r>
            <a:r>
              <a:rPr lang="en-US" altLang="zh-CN" sz="2800" dirty="0">
                <a:cs typeface="+mn-ea"/>
                <a:sym typeface="+mn-lt"/>
              </a:rPr>
              <a:t>)÷m</a:t>
            </a:r>
            <a:r>
              <a:rPr lang="en-US" altLang="zh-CN" sz="2800" baseline="30000" dirty="0">
                <a:cs typeface="+mn-ea"/>
                <a:sym typeface="+mn-lt"/>
              </a:rPr>
              <a:t> </a:t>
            </a:r>
            <a:r>
              <a:rPr lang="en-US" altLang="zh-CN" sz="2800" dirty="0">
                <a:cs typeface="+mn-ea"/>
                <a:sym typeface="+mn-lt"/>
              </a:rPr>
              <a:t>=</a:t>
            </a:r>
            <a:r>
              <a:rPr lang="zh-CN" altLang="en-US" sz="2800" dirty="0">
                <a:cs typeface="+mn-ea"/>
                <a:sym typeface="+mn-lt"/>
              </a:rPr>
              <a:t>？</a:t>
            </a:r>
          </a:p>
        </p:txBody>
      </p:sp>
      <p:sp>
        <p:nvSpPr>
          <p:cNvPr id="12" name="矩形 11"/>
          <p:cNvSpPr/>
          <p:nvPr/>
        </p:nvSpPr>
        <p:spPr>
          <a:xfrm>
            <a:off x="7718657" y="3033709"/>
            <a:ext cx="3539063" cy="3053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        一般地，多项式除以单项式，先把这个多项式的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每一项</a:t>
            </a:r>
            <a:r>
              <a:rPr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除以这个单项式，再把所得的商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相加</a:t>
            </a:r>
            <a:r>
              <a:rPr lang="en-US" altLang="zh-CN" sz="1865" b="1" dirty="0">
                <a:solidFill>
                  <a:prstClr val="black"/>
                </a:solidFill>
                <a:cs typeface="+mn-ea"/>
                <a:sym typeface="+mn-lt"/>
              </a:rPr>
              <a:t>. </a:t>
            </a:r>
          </a:p>
          <a:p>
            <a:pPr defTabSz="914400">
              <a:lnSpc>
                <a:spcPct val="150000"/>
              </a:lnSpc>
              <a:defRPr/>
            </a:pPr>
            <a:r>
              <a:rPr lang="en-US" altLang="zh-CN" sz="1865" b="1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思路</a:t>
            </a:r>
            <a:r>
              <a:rPr lang="en-US" altLang="zh-CN" sz="1865" b="1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  <a:r>
              <a:rPr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多项式除以单项式问题转化为单项式除以单项式问题解决）。</a:t>
            </a:r>
            <a:endParaRPr lang="en-US" altLang="zh-CN" sz="1865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探索多项式与单项式的除法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1117176" y="1148685"/>
          <a:ext cx="9817524" cy="51617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86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单</a:t>
                      </a:r>
                      <a:r>
                        <a:rPr lang="en-US" altLang="zh-CN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/</a:t>
                      </a:r>
                      <a:r>
                        <a:rPr lang="zh-CN" altLang="en-US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多项式</a:t>
                      </a:r>
                      <a:r>
                        <a:rPr lang="en-US" altLang="zh-CN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÷</a:t>
                      </a:r>
                      <a:r>
                        <a:rPr lang="zh-CN" altLang="en-US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单项式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运算结果（注意符号变化）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77">
                <a:tc>
                  <a:txBody>
                    <a:bodyPr/>
                    <a:lstStyle/>
                    <a:p>
                      <a:pPr algn="ctr"/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101740" y="2605574"/>
            <a:ext cx="82426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-2b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2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7987734" y="3327558"/>
                <a:ext cx="1033488" cy="683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en-US" altLang="zh-CN" sz="2665" b="1" i="1" smtClean="0">
                        <a:solidFill>
                          <a:srgbClr val="00BBFE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en-US" altLang="zh-CN" sz="2665" b="1" i="1">
                            <a:solidFill>
                              <a:srgbClr val="00BBFE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 b="1" i="1">
                            <a:solidFill>
                              <a:srgbClr val="00BBFE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2665" b="1" i="1">
                            <a:solidFill>
                              <a:srgbClr val="00BBFE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665" b="1" dirty="0">
                    <a:solidFill>
                      <a:srgbClr val="00BBFE"/>
                    </a:solidFill>
                    <a:cs typeface="+mn-ea"/>
                    <a:sym typeface="+mn-lt"/>
                  </a:rPr>
                  <a:t>ab</a:t>
                </a:r>
                <a:endParaRPr lang="zh-CN" altLang="en-US" sz="2665" b="1" dirty="0">
                  <a:solidFill>
                    <a:srgbClr val="00BBFE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734" y="3327558"/>
                <a:ext cx="1033488" cy="683777"/>
              </a:xfrm>
              <a:prstGeom prst="rect">
                <a:avLst/>
              </a:prstGeom>
              <a:blipFill rotWithShape="1">
                <a:blip r:embed="rId4"/>
                <a:stretch>
                  <a:fillRect l="-7" t="-23" r="-1373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8222499" y="4230553"/>
            <a:ext cx="56618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7y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879372" y="4952537"/>
            <a:ext cx="157927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4a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2</a:t>
            </a:r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-2a+1</a:t>
            </a:r>
          </a:p>
        </p:txBody>
      </p:sp>
      <p:sp>
        <p:nvSpPr>
          <p:cNvPr id="23" name="矩形 22"/>
          <p:cNvSpPr/>
          <p:nvPr/>
        </p:nvSpPr>
        <p:spPr>
          <a:xfrm>
            <a:off x="8021247" y="5674522"/>
            <a:ext cx="1061509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3x-2y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graphicFrame>
        <p:nvGraphicFramePr>
          <p:cNvPr id="14" name="Object 2" descr="image30"/>
          <p:cNvGraphicFramePr/>
          <p:nvPr/>
        </p:nvGraphicFramePr>
        <p:xfrm>
          <a:off x="2105838" y="2629341"/>
          <a:ext cx="1666535" cy="442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公式" r:id="rId5" imgW="19507200" imgH="5181600" progId="Equations">
                  <p:embed/>
                </p:oleObj>
              </mc:Choice>
              <mc:Fallback>
                <p:oleObj name="公式" r:id="rId5" imgW="19507200" imgH="5181600" progId="Equations">
                  <p:embed/>
                  <p:pic>
                    <p:nvPicPr>
                      <p:cNvPr id="0" name="Object 2" descr="image3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5838" y="2629341"/>
                        <a:ext cx="1666535" cy="4428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 descr="image31"/>
          <p:cNvGraphicFramePr/>
          <p:nvPr/>
        </p:nvGraphicFramePr>
        <p:xfrm>
          <a:off x="2105838" y="3406753"/>
          <a:ext cx="2206792" cy="43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公式" r:id="rId7" imgW="18592800" imgH="4572000" progId="Equations">
                  <p:embed/>
                </p:oleObj>
              </mc:Choice>
              <mc:Fallback>
                <p:oleObj name="公式" r:id="rId7" imgW="18592800" imgH="4572000" progId="Equations">
                  <p:embed/>
                  <p:pic>
                    <p:nvPicPr>
                      <p:cNvPr id="0" name="Object 3" descr="image3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05838" y="3406753"/>
                        <a:ext cx="2206792" cy="43530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 descr="image32"/>
          <p:cNvGraphicFramePr/>
          <p:nvPr/>
        </p:nvGraphicFramePr>
        <p:xfrm>
          <a:off x="2105838" y="4176637"/>
          <a:ext cx="2712369" cy="39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r:id="rId9" imgW="31699200" imgH="5486400" progId="Equation.3">
                  <p:embed/>
                </p:oleObj>
              </mc:Choice>
              <mc:Fallback>
                <p:oleObj r:id="rId9" imgW="31699200" imgH="5486400" progId="Equation.3">
                  <p:embed/>
                  <p:pic>
                    <p:nvPicPr>
                      <p:cNvPr id="0" name="Object 4" descr="image3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05838" y="4176637"/>
                        <a:ext cx="2712369" cy="3984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 descr="image41"/>
          <p:cNvGraphicFramePr/>
          <p:nvPr/>
        </p:nvGraphicFramePr>
        <p:xfrm>
          <a:off x="2105838" y="4909634"/>
          <a:ext cx="2508814" cy="42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公式" r:id="rId11" imgW="33223200" imgH="5486400" progId="Equations">
                  <p:embed/>
                </p:oleObj>
              </mc:Choice>
              <mc:Fallback>
                <p:oleObj name="公式" r:id="rId11" imgW="33223200" imgH="5486400" progId="Equations">
                  <p:embed/>
                  <p:pic>
                    <p:nvPicPr>
                      <p:cNvPr id="0" name="Object 2" descr="image4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05838" y="4909634"/>
                        <a:ext cx="2508814" cy="4270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 descr="image47"/>
          <p:cNvGraphicFramePr/>
          <p:nvPr/>
        </p:nvGraphicFramePr>
        <p:xfrm>
          <a:off x="2105838" y="5671272"/>
          <a:ext cx="2861301" cy="50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公式" r:id="rId13" imgW="27127200" imgH="5181600" progId="Equations">
                  <p:embed/>
                </p:oleObj>
              </mc:Choice>
              <mc:Fallback>
                <p:oleObj name="公式" r:id="rId13" imgW="27127200" imgH="5181600" progId="Equations">
                  <p:embed/>
                  <p:pic>
                    <p:nvPicPr>
                      <p:cNvPr id="0" name="Object 2" descr="image4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05838" y="5671272"/>
                        <a:ext cx="2861301" cy="50601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03446" y="995910"/>
                <a:ext cx="8989192" cy="859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32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32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sup>
                    </m:sSup>
                    <m:r>
                      <a:rPr lang="en-US" altLang="zh-CN" sz="32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32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</m:oMath>
                </a14:m>
                <a:r>
                  <a:rPr lang="zh-CN" altLang="zh-CN" sz="32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sup>
                    </m:sSup>
                    <m:r>
                      <a:rPr lang="en-US" altLang="zh-CN" sz="32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32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</m:t>
                    </m:r>
                  </m:oMath>
                </a14:m>
                <a:r>
                  <a:rPr lang="zh-CN" altLang="zh-CN" sz="32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  <m:r>
                          <a:rPr lang="zh-CN" altLang="en-US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en-US" altLang="zh-CN" sz="32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sup>
                    </m:sSup>
                    <m:r>
                      <a:rPr lang="en-US" altLang="zh-CN" sz="32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32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32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endParaRPr lang="zh-CN" altLang="zh-CN" sz="32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995910"/>
                <a:ext cx="8989192" cy="859018"/>
              </a:xfrm>
              <a:prstGeom prst="rect">
                <a:avLst/>
              </a:prstGeom>
              <a:blipFill rotWithShape="1">
                <a:blip r:embed="rId3"/>
                <a:stretch>
                  <a:fillRect l="-5" t="-27" r="6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03445" y="1885555"/>
                <a:ext cx="6096000" cy="44627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∴x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3a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=3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=27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2b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=2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=4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3a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÷x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2b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27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27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5" y="1885555"/>
                <a:ext cx="6096000" cy="4462760"/>
              </a:xfrm>
              <a:prstGeom prst="rect">
                <a:avLst/>
              </a:prstGeom>
              <a:blipFill rotWithShape="1">
                <a:blip r:embed="rId4"/>
                <a:stretch>
                  <a:fillRect l="-7" t="-5" r="7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694710" y="1124744"/>
                <a:ext cx="516488" cy="629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sz="18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8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27</m:t>
                          </m:r>
                        </m:num>
                        <m:den>
                          <m:r>
                            <a:rPr lang="en-US" altLang="zh-CN" sz="18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710" y="1124744"/>
                <a:ext cx="516488" cy="629788"/>
              </a:xfrm>
              <a:prstGeom prst="rect">
                <a:avLst/>
              </a:prstGeom>
              <a:blipFill rotWithShape="1">
                <a:blip r:embed="rId5"/>
                <a:stretch>
                  <a:fillRect l="-80" t="-25" r="3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97280" y="1140844"/>
                <a:ext cx="10789920" cy="730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𝟓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𝒙</m:t>
                    </m:r>
                    <m:r>
                      <a:rPr lang="zh-CN" altLang="en-US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𝟓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sup>
                    </m:sSup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÷</m:t>
                    </m:r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𝒚</m:t>
                        </m:r>
                      </m:sup>
                    </m:sSup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÷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</a:t>
                </a:r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。</a:t>
                </a:r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1140844"/>
                <a:ext cx="10789920" cy="730777"/>
              </a:xfrm>
              <a:prstGeom prst="rect">
                <a:avLst/>
              </a:prstGeom>
              <a:blipFill rotWithShape="1">
                <a:blip r:embed="rId3"/>
                <a:stretch>
                  <a:fillRect t="-53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097281" y="2132975"/>
                <a:ext cx="8159932" cy="134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sup>
                    </m:sSup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÷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sup>
                    </m:sSup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÷3=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p>
                    </m:sSup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sup>
                    </m:sSup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</m:oMath>
                </a14:m>
                <a:r>
                  <a:rPr lang="zh-CN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，故答案为：</a:t>
                </a:r>
                <a:r>
                  <a:rPr lang="en-US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1.</a:t>
                </a:r>
                <a:endParaRPr lang="zh-CN" altLang="zh-CN" sz="2665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1" y="2132975"/>
                <a:ext cx="8159932" cy="1346459"/>
              </a:xfrm>
              <a:prstGeom prst="rect">
                <a:avLst/>
              </a:prstGeom>
              <a:blipFill rotWithShape="1">
                <a:blip r:embed="rId4"/>
                <a:stretch>
                  <a:fillRect t="-1" r="2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8229448" y="1254976"/>
            <a:ext cx="37542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03445" y="1082995"/>
                <a:ext cx="7729167" cy="721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𝒎</m:t>
                        </m:r>
                      </m:sup>
                    </m:sSup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</m:t>
                    </m:r>
                  </m:oMath>
                </a14:m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𝒏</m:t>
                        </m:r>
                      </m:sup>
                    </m:sSup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𝟒</m:t>
                    </m:r>
                  </m:oMath>
                </a14:m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𝒎</m:t>
                        </m:r>
                        <m:r>
                          <a:rPr lang="zh-CN" altLang="en-US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𝒏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值为</a:t>
                </a:r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</a:t>
                </a:r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5" y="1082995"/>
                <a:ext cx="7729167" cy="721672"/>
              </a:xfrm>
              <a:prstGeom prst="rect">
                <a:avLst/>
              </a:prstGeom>
              <a:blipFill rotWithShape="1">
                <a:blip r:embed="rId3"/>
                <a:stretch>
                  <a:fillRect l="-6" t="-44" r="5" b="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185037" y="1773911"/>
            <a:ext cx="69320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∵3</a:t>
            </a:r>
            <a:r>
              <a:rPr lang="en-US" altLang="zh-CN" sz="2400" kern="100" baseline="30000" dirty="0">
                <a:cs typeface="+mn-ea"/>
                <a:sym typeface="+mn-lt"/>
              </a:rPr>
              <a:t>m</a:t>
            </a:r>
            <a:r>
              <a:rPr lang="en-US" altLang="zh-CN" sz="2400" kern="100" dirty="0">
                <a:cs typeface="+mn-ea"/>
                <a:sym typeface="+mn-lt"/>
              </a:rPr>
              <a:t>=2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  <a:r>
              <a:rPr lang="en-US" altLang="zh-CN" sz="2400" kern="100" dirty="0">
                <a:cs typeface="+mn-ea"/>
                <a:sym typeface="+mn-lt"/>
              </a:rPr>
              <a:t>9</a:t>
            </a:r>
            <a:r>
              <a:rPr lang="en-US" altLang="zh-CN" sz="2400" kern="100" baseline="30000" dirty="0">
                <a:cs typeface="+mn-ea"/>
                <a:sym typeface="+mn-lt"/>
              </a:rPr>
              <a:t>n</a:t>
            </a:r>
            <a:r>
              <a:rPr lang="en-US" altLang="zh-CN" sz="2400" kern="100" dirty="0">
                <a:cs typeface="+mn-ea"/>
                <a:sym typeface="+mn-lt"/>
              </a:rPr>
              <a:t>=4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∴3</a:t>
            </a:r>
            <a:r>
              <a:rPr lang="en-US" altLang="zh-CN" sz="2400" kern="100" baseline="30000" dirty="0">
                <a:cs typeface="+mn-ea"/>
                <a:sym typeface="+mn-lt"/>
              </a:rPr>
              <a:t>3m-2n+1</a:t>
            </a:r>
            <a:r>
              <a:rPr lang="en-US" altLang="zh-CN" sz="2400" kern="100" dirty="0">
                <a:cs typeface="+mn-ea"/>
                <a:sym typeface="+mn-lt"/>
              </a:rPr>
              <a:t>=3</a:t>
            </a:r>
            <a:r>
              <a:rPr lang="en-US" altLang="zh-CN" sz="2400" kern="100" baseline="30000" dirty="0">
                <a:cs typeface="+mn-ea"/>
                <a:sym typeface="+mn-lt"/>
              </a:rPr>
              <a:t>3m</a:t>
            </a:r>
            <a:r>
              <a:rPr lang="en-US" altLang="zh-CN" sz="2400" kern="100" dirty="0">
                <a:cs typeface="+mn-ea"/>
                <a:sym typeface="+mn-lt"/>
              </a:rPr>
              <a:t>÷3</a:t>
            </a:r>
            <a:r>
              <a:rPr lang="en-US" altLang="zh-CN" sz="2400" kern="100" baseline="30000" dirty="0">
                <a:cs typeface="+mn-ea"/>
                <a:sym typeface="+mn-lt"/>
              </a:rPr>
              <a:t>2n</a:t>
            </a:r>
            <a:r>
              <a:rPr lang="en-US" altLang="zh-CN" sz="2400" kern="100" dirty="0">
                <a:cs typeface="+mn-ea"/>
                <a:sym typeface="+mn-lt"/>
              </a:rPr>
              <a:t>×3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</a:t>
            </a:r>
            <a:r>
              <a:rPr lang="zh-CN" altLang="zh-CN" sz="2400" kern="100" dirty="0">
                <a:cs typeface="+mn-ea"/>
                <a:sym typeface="+mn-lt"/>
              </a:rPr>
              <a:t>（</a:t>
            </a:r>
            <a:r>
              <a:rPr lang="en-US" altLang="zh-CN" sz="2400" kern="100" dirty="0">
                <a:cs typeface="+mn-ea"/>
                <a:sym typeface="+mn-lt"/>
              </a:rPr>
              <a:t>3</a:t>
            </a:r>
            <a:r>
              <a:rPr lang="en-US" altLang="zh-CN" sz="2400" kern="100" baseline="30000" dirty="0">
                <a:cs typeface="+mn-ea"/>
                <a:sym typeface="+mn-lt"/>
              </a:rPr>
              <a:t>m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en-US" altLang="zh-CN" sz="2400" kern="100" dirty="0">
                <a:cs typeface="+mn-ea"/>
                <a:sym typeface="+mn-lt"/>
              </a:rPr>
              <a:t>÷9</a:t>
            </a:r>
            <a:r>
              <a:rPr lang="en-US" altLang="zh-CN" sz="2400" kern="100" baseline="30000" dirty="0">
                <a:cs typeface="+mn-ea"/>
                <a:sym typeface="+mn-lt"/>
              </a:rPr>
              <a:t>n</a:t>
            </a:r>
            <a:r>
              <a:rPr lang="en-US" altLang="zh-CN" sz="2400" kern="100" dirty="0">
                <a:cs typeface="+mn-ea"/>
                <a:sym typeface="+mn-lt"/>
              </a:rPr>
              <a:t>×3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=2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en-US" altLang="zh-CN" sz="2400" kern="100" dirty="0">
                <a:cs typeface="+mn-ea"/>
                <a:sym typeface="+mn-lt"/>
              </a:rPr>
              <a:t>÷4×3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=6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6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/>
          <p:cNvSpPr/>
          <p:nvPr/>
        </p:nvSpPr>
        <p:spPr>
          <a:xfrm>
            <a:off x="7917004" y="123202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27611" y="1168809"/>
                <a:ext cx="10824755" cy="134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𝒂</m:t>
                    </m:r>
                  </m:oMath>
                </a14:m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是不为零的实数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𝟓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𝒏</m:t>
                        </m:r>
                        <m:r>
                          <a:rPr lang="zh-CN" altLang="en-US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sup>
                    </m:sSup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÷</m:t>
                    </m:r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𝒏</m:t>
                        </m:r>
                        <m:r>
                          <a:rPr lang="zh-CN" altLang="en-US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sz="2665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e>
                      <m:sup>
                        <m:r>
                          <a:rPr lang="en-US" altLang="zh-CN" sz="2665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n</a:t>
                </a:r>
                <a:r>
                  <a:rPr lang="zh-CN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的值是</a:t>
                </a:r>
                <a:r>
                  <a:rPr lang="en-US" altLang="zh-CN" sz="2665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___________</a:t>
                </a:r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11" y="1168809"/>
                <a:ext cx="10824755" cy="1346459"/>
              </a:xfrm>
              <a:prstGeom prst="rect">
                <a:avLst/>
              </a:prstGeom>
              <a:blipFill rotWithShape="1">
                <a:blip r:embed="rId3"/>
                <a:stretch>
                  <a:fillRect l="-2" t="-30" r="1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973395" y="2900062"/>
                <a:ext cx="10878971" cy="2885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÷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(3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2)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sup>
                    </m:sSup>
                    <m:r>
                      <m:rPr>
                        <m:nor/>
                      </m:rPr>
                      <a:rPr lang="zh-CN" altLang="zh-CN" sz="24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∴2n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－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∴n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95" y="2900062"/>
                <a:ext cx="10878971" cy="2885342"/>
              </a:xfrm>
              <a:prstGeom prst="rect">
                <a:avLst/>
              </a:prstGeom>
              <a:blipFill rotWithShape="1">
                <a:blip r:embed="rId4"/>
                <a:stretch>
                  <a:fillRect l="-5" t="-1" r="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909642" y="1953516"/>
            <a:ext cx="37382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51674" y="132800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1674" y="2139527"/>
            <a:ext cx="10348517" cy="15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、理解同底数幂的除法法则，会进行同底数幂的除法的运算。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、懂得零指数幂的意义，并会进行相关运算。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、探索单项式除以单项式及多项式除以单项式运算法则。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51674" y="4050264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同底数幂的除法的运算性质和零指数幂的意义。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同底数幂的除法的运算中指数的运算。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77751" y="1180747"/>
            <a:ext cx="10236497" cy="1259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   </a:t>
            </a: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一个压缩文件大小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665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7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K</a:t>
            </a: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，一个存储量为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665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14</a:t>
            </a:r>
            <a:r>
              <a:rPr lang="en-US" altLang="zh-CN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K</a:t>
            </a:r>
            <a:r>
              <a:rPr lang="zh-CN" altLang="en-US" sz="2665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的移动存储器能存储多少个这样的文件？</a:t>
            </a:r>
          </a:p>
        </p:txBody>
      </p:sp>
      <p:sp>
        <p:nvSpPr>
          <p:cNvPr id="6" name="矩形 5"/>
          <p:cNvSpPr/>
          <p:nvPr/>
        </p:nvSpPr>
        <p:spPr>
          <a:xfrm>
            <a:off x="1313029" y="3056467"/>
            <a:ext cx="3866059" cy="21974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altLang="zh-CN" sz="1865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/>
            <a:endParaRPr lang="en-US" altLang="zh-CN" sz="1865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/>
            <a:endParaRPr lang="en-US" altLang="zh-CN" sz="1865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/>
            <a:endParaRPr lang="en-US" altLang="zh-CN" sz="1865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/>
            <a:r>
              <a:rPr lang="en-US" altLang="zh-CN" sz="1865" dirty="0">
                <a:solidFill>
                  <a:schemeClr val="bg1"/>
                </a:solidFill>
                <a:cs typeface="+mn-ea"/>
                <a:sym typeface="+mn-lt"/>
              </a:rPr>
              <a:t>…</a:t>
            </a:r>
          </a:p>
          <a:p>
            <a:pPr algn="ctr" defTabSz="914400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3200" baseline="30000" dirty="0">
                <a:solidFill>
                  <a:schemeClr val="bg1"/>
                </a:solidFill>
                <a:cs typeface="+mn-ea"/>
                <a:sym typeface="+mn-lt"/>
              </a:rPr>
              <a:t>14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59467" y="3280834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36792" y="3280834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14117" y="3280834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89392" y="3280834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59467" y="3858851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36792" y="3858851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14117" y="3858851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289392" y="3858851"/>
            <a:ext cx="516467" cy="296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en-US" altLang="zh-CN" sz="1865" b="1" baseline="300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71012" y="3698680"/>
            <a:ext cx="3184196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533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5335" baseline="30000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en-US" altLang="zh-CN" sz="5335" dirty="0">
                <a:solidFill>
                  <a:srgbClr val="FF0000"/>
                </a:solidFill>
                <a:cs typeface="+mn-ea"/>
                <a:sym typeface="+mn-lt"/>
              </a:rPr>
              <a:t>÷2</a:t>
            </a:r>
            <a:r>
              <a:rPr lang="en-US" altLang="zh-CN" sz="5335" baseline="300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endParaRPr lang="zh-CN" altLang="en-US" sz="53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21537" y="2049676"/>
            <a:ext cx="9642716" cy="363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400" dirty="0">
                <a:cs typeface="+mn-ea"/>
                <a:sym typeface="+mn-lt"/>
              </a:rPr>
              <a:t>   除法是乘法的逆运算，计算</a:t>
            </a:r>
            <a:r>
              <a:rPr lang="zh-CN" altLang="en-US" sz="2400" b="1" dirty="0">
                <a:cs typeface="+mn-ea"/>
                <a:sym typeface="+mn-lt"/>
              </a:rPr>
              <a:t>计算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14</a:t>
            </a:r>
            <a:r>
              <a:rPr lang="en-US" altLang="zh-CN" sz="2400" dirty="0">
                <a:cs typeface="+mn-ea"/>
                <a:sym typeface="+mn-lt"/>
              </a:rPr>
              <a:t>÷2</a:t>
            </a:r>
            <a:r>
              <a:rPr lang="en-US" altLang="zh-CN" sz="2400" baseline="30000" dirty="0">
                <a:cs typeface="+mn-ea"/>
                <a:sym typeface="+mn-lt"/>
              </a:rPr>
              <a:t>7 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zh-CN" altLang="en-US" sz="2400" b="1" dirty="0">
                <a:cs typeface="+mn-ea"/>
                <a:sym typeface="+mn-lt"/>
              </a:rPr>
              <a:t>？，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zh-CN" altLang="en-US" sz="2400" b="1" dirty="0">
                <a:cs typeface="+mn-ea"/>
                <a:sym typeface="+mn-lt"/>
              </a:rPr>
              <a:t>就是要求一个数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，使得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与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7</a:t>
            </a:r>
            <a:r>
              <a:rPr lang="zh-CN" altLang="en-US" sz="2400" b="1" dirty="0">
                <a:cs typeface="+mn-ea"/>
                <a:sym typeface="+mn-lt"/>
              </a:rPr>
              <a:t>相乘得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14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250000"/>
              </a:lnSpc>
            </a:pPr>
            <a:r>
              <a:rPr lang="zh-CN" altLang="en-US" sz="2400" b="1" dirty="0">
                <a:cs typeface="+mn-ea"/>
                <a:sym typeface="+mn-lt"/>
              </a:rPr>
              <a:t>因为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7</a:t>
            </a:r>
            <a:r>
              <a:rPr lang="en-US" altLang="zh-CN" sz="2400" b="1" dirty="0">
                <a:cs typeface="+mn-ea"/>
                <a:sym typeface="+mn-lt"/>
              </a:rPr>
              <a:t>×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7 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en-US" altLang="zh-CN" sz="2400" dirty="0">
                <a:cs typeface="+mn-ea"/>
                <a:sym typeface="+mn-lt"/>
              </a:rPr>
              <a:t> 2</a:t>
            </a:r>
            <a:r>
              <a:rPr lang="en-US" altLang="zh-CN" sz="2400" baseline="30000" dirty="0">
                <a:cs typeface="+mn-ea"/>
                <a:sym typeface="+mn-lt"/>
              </a:rPr>
              <a:t>14 </a:t>
            </a:r>
            <a:r>
              <a:rPr lang="zh-CN" altLang="en-US" sz="2400" b="1" dirty="0">
                <a:cs typeface="+mn-ea"/>
                <a:sym typeface="+mn-lt"/>
              </a:rPr>
              <a:t>，所以</a:t>
            </a:r>
            <a:r>
              <a:rPr lang="en-US" altLang="zh-CN" sz="2400" b="1" dirty="0">
                <a:cs typeface="+mn-ea"/>
                <a:sym typeface="+mn-lt"/>
              </a:rPr>
              <a:t>X=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7</a:t>
            </a:r>
            <a:r>
              <a:rPr lang="zh-CN" altLang="en-US" sz="2400" b="1" dirty="0">
                <a:cs typeface="+mn-ea"/>
                <a:sym typeface="+mn-lt"/>
              </a:rPr>
              <a:t>，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zh-CN" altLang="en-US" sz="2400" b="1" dirty="0">
                <a:cs typeface="+mn-ea"/>
                <a:sym typeface="+mn-lt"/>
              </a:rPr>
              <a:t>即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14</a:t>
            </a:r>
            <a:r>
              <a:rPr lang="en-US" altLang="zh-CN" sz="2400" dirty="0">
                <a:cs typeface="+mn-ea"/>
                <a:sym typeface="+mn-lt"/>
              </a:rPr>
              <a:t>÷2</a:t>
            </a:r>
            <a:r>
              <a:rPr lang="en-US" altLang="zh-CN" sz="2400" baseline="30000" dirty="0">
                <a:cs typeface="+mn-ea"/>
                <a:sym typeface="+mn-lt"/>
              </a:rPr>
              <a:t>7 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en-US" altLang="zh-CN" sz="2400" baseline="30000" dirty="0">
                <a:cs typeface="+mn-ea"/>
                <a:sym typeface="+mn-lt"/>
              </a:rPr>
              <a:t>7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4653" y="1173749"/>
            <a:ext cx="47131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200" b="1" dirty="0">
                <a:cs typeface="+mn-ea"/>
                <a:sym typeface="+mn-lt"/>
              </a:rPr>
              <a:t>计算：</a:t>
            </a:r>
            <a:r>
              <a:rPr lang="en-US" altLang="zh-CN" sz="3200" b="1" dirty="0">
                <a:cs typeface="+mn-ea"/>
                <a:sym typeface="+mn-lt"/>
              </a:rPr>
              <a:t>2</a:t>
            </a:r>
            <a:r>
              <a:rPr lang="en-US" altLang="zh-CN" sz="3200" b="1" baseline="30000" dirty="0">
                <a:cs typeface="+mn-ea"/>
                <a:sym typeface="+mn-lt"/>
              </a:rPr>
              <a:t>14</a:t>
            </a:r>
            <a:r>
              <a:rPr lang="en-US" altLang="zh-CN" sz="3200" b="1" dirty="0">
                <a:cs typeface="+mn-ea"/>
                <a:sym typeface="+mn-lt"/>
              </a:rPr>
              <a:t>÷2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r>
              <a:rPr lang="zh-CN" altLang="en-US" sz="3200" b="1" dirty="0">
                <a:cs typeface="+mn-ea"/>
                <a:sym typeface="+mn-lt"/>
              </a:rPr>
              <a:t> </a:t>
            </a:r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zh-CN" altLang="en-US" sz="3200" b="1" dirty="0">
                <a:cs typeface="+mn-ea"/>
                <a:sym typeface="+mn-lt"/>
              </a:rPr>
              <a:t>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探索同底数幂的除法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00643" y="1908184"/>
            <a:ext cx="9642716" cy="3626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   除法是乘法的逆运算，</a:t>
            </a:r>
            <a:r>
              <a:rPr lang="zh-CN" altLang="en-US" sz="2400" b="1" dirty="0">
                <a:cs typeface="+mn-ea"/>
                <a:sym typeface="+mn-lt"/>
              </a:rPr>
              <a:t>计算</a:t>
            </a:r>
            <a:r>
              <a:rPr lang="en-US" altLang="zh-CN" sz="2400" dirty="0" err="1">
                <a:cs typeface="+mn-ea"/>
                <a:sym typeface="+mn-lt"/>
              </a:rPr>
              <a:t>a</a:t>
            </a:r>
            <a:r>
              <a:rPr lang="en-US" altLang="zh-CN" sz="2400" baseline="30000" dirty="0" err="1">
                <a:cs typeface="+mn-ea"/>
                <a:sym typeface="+mn-lt"/>
              </a:rPr>
              <a:t>m</a:t>
            </a:r>
            <a:r>
              <a:rPr lang="en-US" altLang="zh-CN" sz="2400" dirty="0" err="1">
                <a:cs typeface="+mn-ea"/>
                <a:sym typeface="+mn-lt"/>
              </a:rPr>
              <a:t>÷a</a:t>
            </a:r>
            <a:r>
              <a:rPr lang="en-US" altLang="zh-CN" sz="2400" baseline="30000" dirty="0" err="1">
                <a:cs typeface="+mn-ea"/>
                <a:sym typeface="+mn-lt"/>
              </a:rPr>
              <a:t>n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zh-CN" altLang="en-US" sz="2400" b="1" dirty="0">
                <a:cs typeface="+mn-ea"/>
                <a:sym typeface="+mn-lt"/>
              </a:rPr>
              <a:t>？，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就是要求一个数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，使得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与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相乘得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m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∵</a:t>
            </a:r>
            <a:r>
              <a:rPr lang="en-US" altLang="zh-CN" sz="3600" dirty="0">
                <a:cs typeface="+mn-ea"/>
                <a:sym typeface="+mn-lt"/>
              </a:rPr>
              <a:t> a</a:t>
            </a:r>
            <a:r>
              <a:rPr lang="en-US" altLang="zh-CN" sz="3600" baseline="30000" dirty="0">
                <a:cs typeface="+mn-ea"/>
                <a:sym typeface="+mn-lt"/>
              </a:rPr>
              <a:t>n </a:t>
            </a:r>
            <a:r>
              <a:rPr lang="en-US" altLang="zh-CN" sz="3600" dirty="0">
                <a:cs typeface="+mn-ea"/>
                <a:sym typeface="+mn-lt"/>
              </a:rPr>
              <a:t>• a</a:t>
            </a:r>
            <a:r>
              <a:rPr lang="en-US" altLang="zh-CN" sz="3600" baseline="30000" dirty="0">
                <a:cs typeface="+mn-ea"/>
                <a:sym typeface="+mn-lt"/>
              </a:rPr>
              <a:t>m-n </a:t>
            </a:r>
            <a:r>
              <a:rPr lang="en-US" altLang="zh-CN" sz="3600" dirty="0">
                <a:cs typeface="+mn-ea"/>
                <a:sym typeface="+mn-lt"/>
              </a:rPr>
              <a:t>= a</a:t>
            </a:r>
            <a:r>
              <a:rPr lang="en-US" altLang="zh-CN" sz="3600" baseline="30000" dirty="0">
                <a:cs typeface="+mn-ea"/>
                <a:sym typeface="+mn-lt"/>
              </a:rPr>
              <a:t>m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∴</a:t>
            </a:r>
            <a:r>
              <a:rPr lang="en-US" altLang="zh-CN" sz="3600" dirty="0">
                <a:cs typeface="+mn-ea"/>
                <a:sym typeface="+mn-lt"/>
              </a:rPr>
              <a:t> </a:t>
            </a:r>
            <a:r>
              <a:rPr lang="en-US" altLang="zh-CN" sz="3600" dirty="0" err="1">
                <a:cs typeface="+mn-ea"/>
                <a:sym typeface="+mn-lt"/>
              </a:rPr>
              <a:t>a</a:t>
            </a:r>
            <a:r>
              <a:rPr lang="en-US" altLang="zh-CN" sz="3600" baseline="30000" dirty="0" err="1">
                <a:cs typeface="+mn-ea"/>
                <a:sym typeface="+mn-lt"/>
              </a:rPr>
              <a:t>m</a:t>
            </a:r>
            <a:r>
              <a:rPr lang="en-US" altLang="zh-CN" sz="3600" dirty="0" err="1">
                <a:cs typeface="+mn-ea"/>
                <a:sym typeface="+mn-lt"/>
              </a:rPr>
              <a:t>÷a</a:t>
            </a:r>
            <a:r>
              <a:rPr lang="en-US" altLang="zh-CN" sz="3600" baseline="30000" dirty="0" err="1">
                <a:cs typeface="+mn-ea"/>
                <a:sym typeface="+mn-lt"/>
              </a:rPr>
              <a:t>n</a:t>
            </a:r>
            <a:r>
              <a:rPr lang="en-US" altLang="zh-CN" sz="3600" dirty="0">
                <a:cs typeface="+mn-ea"/>
                <a:sym typeface="+mn-lt"/>
              </a:rPr>
              <a:t> = a</a:t>
            </a:r>
            <a:r>
              <a:rPr lang="en-US" altLang="zh-CN" sz="3600" baseline="30000" dirty="0">
                <a:cs typeface="+mn-ea"/>
                <a:sym typeface="+mn-lt"/>
              </a:rPr>
              <a:t>m-n</a:t>
            </a:r>
            <a:endParaRPr lang="en-US" altLang="zh-CN" sz="3600" b="1" baseline="300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2800" y="1168808"/>
            <a:ext cx="84045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200" dirty="0">
                <a:cs typeface="+mn-ea"/>
                <a:sym typeface="+mn-lt"/>
              </a:rPr>
              <a:t>计算：</a:t>
            </a:r>
            <a:r>
              <a:rPr lang="en-US" altLang="zh-CN" sz="3200" dirty="0" err="1">
                <a:cs typeface="+mn-ea"/>
                <a:sym typeface="+mn-lt"/>
              </a:rPr>
              <a:t>a</a:t>
            </a:r>
            <a:r>
              <a:rPr lang="en-US" altLang="zh-CN" sz="3200" baseline="30000" dirty="0" err="1">
                <a:cs typeface="+mn-ea"/>
                <a:sym typeface="+mn-lt"/>
              </a:rPr>
              <a:t>m</a:t>
            </a:r>
            <a:r>
              <a:rPr lang="en-US" altLang="zh-CN" sz="3200" dirty="0" err="1">
                <a:cs typeface="+mn-ea"/>
                <a:sym typeface="+mn-lt"/>
              </a:rPr>
              <a:t>÷a</a:t>
            </a:r>
            <a:r>
              <a:rPr lang="en-US" altLang="zh-CN" sz="3200" baseline="30000" dirty="0" err="1">
                <a:cs typeface="+mn-ea"/>
                <a:sym typeface="+mn-lt"/>
              </a:rPr>
              <a:t>n</a:t>
            </a:r>
            <a:r>
              <a:rPr lang="en-US" altLang="zh-CN" sz="3200" dirty="0">
                <a:cs typeface="+mn-ea"/>
                <a:sym typeface="+mn-lt"/>
              </a:rPr>
              <a:t>=</a:t>
            </a:r>
            <a:r>
              <a:rPr lang="zh-CN" altLang="en-US" sz="3200" dirty="0">
                <a:cs typeface="+mn-ea"/>
                <a:sym typeface="+mn-lt"/>
              </a:rPr>
              <a:t>？</a:t>
            </a:r>
            <a:r>
              <a:rPr lang="en-US" altLang="zh-CN" sz="2000" dirty="0">
                <a:cs typeface="+mn-ea"/>
                <a:sym typeface="+mn-lt"/>
              </a:rPr>
              <a:t>(a</a:t>
            </a:r>
            <a:r>
              <a:rPr lang="zh-CN" altLang="en-US" sz="2000" dirty="0">
                <a:cs typeface="+mn-ea"/>
                <a:sym typeface="+mn-lt"/>
              </a:rPr>
              <a:t>≠</a:t>
            </a:r>
            <a:r>
              <a:rPr lang="en-US" altLang="zh-CN" sz="2000" dirty="0">
                <a:cs typeface="+mn-ea"/>
                <a:sym typeface="+mn-lt"/>
              </a:rPr>
              <a:t>0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en-US" altLang="zh-CN" sz="2000" dirty="0">
                <a:cs typeface="+mn-ea"/>
                <a:sym typeface="+mn-lt"/>
              </a:rPr>
              <a:t>n</a:t>
            </a:r>
            <a:r>
              <a:rPr lang="zh-CN" altLang="en-US" sz="2000" dirty="0">
                <a:cs typeface="+mn-ea"/>
                <a:sym typeface="+mn-lt"/>
              </a:rPr>
              <a:t>都是正整数，且</a:t>
            </a:r>
            <a:r>
              <a:rPr lang="en-US" altLang="zh-CN" sz="2000" dirty="0">
                <a:cs typeface="+mn-ea"/>
                <a:sym typeface="+mn-lt"/>
              </a:rPr>
              <a:t>m&gt;n)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探索同底数幂的除法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847377" y="1341089"/>
            <a:ext cx="9022022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4400"/>
            <a:r>
              <a:rPr lang="en-US" altLang="zh-CN" sz="3200" dirty="0" err="1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200" baseline="30000" dirty="0" err="1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en-US" altLang="zh-CN" sz="3200" dirty="0" err="1">
                <a:solidFill>
                  <a:srgbClr val="FF0000"/>
                </a:solidFill>
                <a:cs typeface="+mn-ea"/>
                <a:sym typeface="+mn-lt"/>
              </a:rPr>
              <a:t>÷a</a:t>
            </a:r>
            <a:r>
              <a:rPr lang="en-US" altLang="zh-CN" sz="3200" baseline="30000" dirty="0" err="1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 =a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m-n</a:t>
            </a:r>
            <a:r>
              <a:rPr lang="en-US" altLang="zh-CN" sz="3200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cs typeface="+mn-ea"/>
                <a:sym typeface="+mn-lt"/>
              </a:rPr>
              <a:t>(a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≠</a:t>
            </a:r>
            <a:r>
              <a:rPr lang="en-US" altLang="zh-CN" sz="3200" dirty="0">
                <a:solidFill>
                  <a:schemeClr val="tx1"/>
                </a:solidFill>
                <a:cs typeface="+mn-ea"/>
                <a:sym typeface="+mn-lt"/>
              </a:rPr>
              <a:t>0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schemeClr val="tx1"/>
                </a:solidFill>
                <a:cs typeface="+mn-ea"/>
                <a:sym typeface="+mn-lt"/>
              </a:rPr>
              <a:t>m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、</a:t>
            </a:r>
            <a:r>
              <a:rPr lang="en-US" altLang="zh-CN" sz="3200" dirty="0">
                <a:solidFill>
                  <a:schemeClr val="tx1"/>
                </a:solidFill>
                <a:cs typeface="+mn-ea"/>
                <a:sym typeface="+mn-lt"/>
              </a:rPr>
              <a:t>n</a:t>
            </a:r>
            <a:r>
              <a:rPr lang="zh-CN" altLang="en-US" sz="3200" dirty="0">
                <a:solidFill>
                  <a:schemeClr val="tx1"/>
                </a:solidFill>
                <a:cs typeface="+mn-ea"/>
                <a:sym typeface="+mn-lt"/>
              </a:rPr>
              <a:t>都是正整数，且</a:t>
            </a:r>
            <a:r>
              <a:rPr lang="en-US" altLang="zh-CN" sz="3200" dirty="0">
                <a:solidFill>
                  <a:schemeClr val="tx1"/>
                </a:solidFill>
                <a:cs typeface="+mn-ea"/>
                <a:sym typeface="+mn-lt"/>
              </a:rPr>
              <a:t>m&gt;n)</a:t>
            </a:r>
            <a:r>
              <a:rPr lang="en-US" altLang="zh-CN" sz="3200" baseline="30000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endParaRPr lang="zh-CN" altLang="en-US" sz="3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7377" y="2388388"/>
            <a:ext cx="8658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即同底数幂相除，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底数不变</a:t>
            </a:r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指数相减</a:t>
            </a:r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47377" y="3054978"/>
            <a:ext cx="6545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特殊情况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en-US" altLang="zh-CN" sz="2400" dirty="0" err="1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400" baseline="30000" dirty="0" err="1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en-US" altLang="zh-CN" sz="2400" dirty="0" err="1">
                <a:solidFill>
                  <a:srgbClr val="FF0000"/>
                </a:solidFill>
                <a:cs typeface="+mn-ea"/>
                <a:sym typeface="+mn-lt"/>
              </a:rPr>
              <a:t>÷a</a:t>
            </a:r>
            <a:r>
              <a:rPr lang="en-US" altLang="zh-CN" sz="2400" baseline="30000" dirty="0" err="1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？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47377" y="3721568"/>
            <a:ext cx="7081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根据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同底数幂法则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：</a:t>
            </a:r>
            <a:r>
              <a:rPr lang="en-US" altLang="zh-CN" sz="2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000" baseline="30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m</a:t>
            </a:r>
            <a:r>
              <a:rPr lang="en-US" altLang="zh-CN" sz="2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÷a</a:t>
            </a:r>
            <a:r>
              <a:rPr lang="en-US" altLang="zh-CN" sz="2000" baseline="30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m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= a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m-m 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 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47377" y="4326603"/>
            <a:ext cx="7081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根据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除法的意义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：</a:t>
            </a:r>
            <a:r>
              <a:rPr lang="en-US" altLang="zh-CN" sz="2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en-US" altLang="zh-CN" sz="2000" baseline="30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m</a:t>
            </a:r>
            <a:r>
              <a:rPr lang="en-US" altLang="zh-CN" sz="2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÷a</a:t>
            </a:r>
            <a:r>
              <a:rPr lang="en-US" altLang="zh-CN" sz="2000" baseline="300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m</a:t>
            </a:r>
            <a:r>
              <a:rPr lang="en-US" altLang="zh-CN" sz="20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en-US" altLang="zh-CN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  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47377" y="4931638"/>
            <a:ext cx="168026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=1</a:t>
            </a:r>
            <a:r>
              <a:rPr lang="en-US" altLang="zh-CN" sz="2400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 (a</a:t>
            </a:r>
            <a:r>
              <a:rPr lang="zh-CN" altLang="en-US" sz="2400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≠</a:t>
            </a:r>
            <a:r>
              <a:rPr lang="en-US" altLang="zh-CN" sz="2400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0)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7377" y="5598230"/>
            <a:ext cx="8658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即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任何不等于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的数的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次幂都等于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14376" y="1249761"/>
            <a:ext cx="10487023" cy="4556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因为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不能做除数，所以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底数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运用同底数幂法则关键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看底数是否相同，而指数相减是指被除式的指数减去除式的指数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注意指数为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的情况，如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÷x</a:t>
            </a:r>
            <a:r>
              <a:rPr lang="en-US" altLang="zh-CN" sz="2400" b="1" baseline="30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x</a:t>
            </a:r>
            <a:r>
              <a:rPr lang="en-US" altLang="zh-CN" sz="2400" b="1" baseline="300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，计算时候容易遗漏或将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的指数当做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0.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多个同底数幂相除时，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应按顺序计算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同底数幂的注意事项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1035246" y="1201744"/>
          <a:ext cx="10140754" cy="4970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70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642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同底数幂除法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运算结果（注意符号变化）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8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÷x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(ab)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÷(ab)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(ab)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m+3</a:t>
                      </a: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÷(ab)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(-a)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÷(-a)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(-a)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en-US" altLang="zh-C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÷(-a)</a:t>
                      </a:r>
                      <a:r>
                        <a:rPr lang="en-US" altLang="zh-CN" sz="2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248181" y="2635511"/>
            <a:ext cx="49725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x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6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078263" y="3369781"/>
            <a:ext cx="837089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a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3</a:t>
            </a:r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b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3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43235" y="4104051"/>
            <a:ext cx="150714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a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m+1</a:t>
            </a:r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b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m+1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042997" y="4838321"/>
            <a:ext cx="90762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(-a)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3 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236960" y="5572590"/>
            <a:ext cx="51969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00BBFE"/>
                </a:solidFill>
                <a:cs typeface="+mn-ea"/>
                <a:sym typeface="+mn-lt"/>
              </a:rPr>
              <a:t>a</a:t>
            </a:r>
            <a:r>
              <a:rPr lang="en-US" altLang="zh-CN" sz="2665" b="1" baseline="30000" dirty="0">
                <a:solidFill>
                  <a:srgbClr val="00BBFE"/>
                </a:solidFill>
                <a:cs typeface="+mn-ea"/>
                <a:sym typeface="+mn-lt"/>
              </a:rPr>
              <a:t>2</a:t>
            </a:r>
            <a:endParaRPr lang="zh-CN" altLang="en-US" sz="2665" b="1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46521" y="1963986"/>
            <a:ext cx="10898959" cy="3890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   除法是乘法的逆运算，计算</a:t>
            </a:r>
            <a:r>
              <a:rPr lang="zh-CN" altLang="en-US" sz="2000" b="1" dirty="0">
                <a:cs typeface="+mn-ea"/>
                <a:sym typeface="+mn-lt"/>
              </a:rPr>
              <a:t>计算</a:t>
            </a:r>
            <a:r>
              <a:rPr lang="en-US" altLang="zh-CN" sz="2000" dirty="0">
                <a:cs typeface="+mn-ea"/>
                <a:sym typeface="+mn-lt"/>
              </a:rPr>
              <a:t>12a</a:t>
            </a:r>
            <a:r>
              <a:rPr lang="en-US" altLang="zh-CN" sz="2000" baseline="30000" dirty="0">
                <a:cs typeface="+mn-ea"/>
                <a:sym typeface="+mn-lt"/>
              </a:rPr>
              <a:t>3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en-US" altLang="zh-CN" sz="2000" baseline="30000" dirty="0">
                <a:cs typeface="+mn-ea"/>
                <a:sym typeface="+mn-lt"/>
              </a:rPr>
              <a:t>3 </a:t>
            </a:r>
            <a:r>
              <a:rPr lang="en-US" altLang="zh-CN" sz="2000" dirty="0">
                <a:cs typeface="+mn-ea"/>
                <a:sym typeface="+mn-lt"/>
              </a:rPr>
              <a:t>÷3ab</a:t>
            </a:r>
            <a:r>
              <a:rPr lang="en-US" altLang="zh-CN" sz="2000" baseline="30000" dirty="0">
                <a:cs typeface="+mn-ea"/>
                <a:sym typeface="+mn-lt"/>
              </a:rPr>
              <a:t>2 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en-US" altLang="zh-CN" sz="2000" baseline="30000" dirty="0">
                <a:cs typeface="+mn-ea"/>
                <a:sym typeface="+mn-lt"/>
              </a:rPr>
              <a:t> </a:t>
            </a:r>
            <a:r>
              <a:rPr lang="zh-CN" altLang="en-US" sz="2000" b="1" dirty="0">
                <a:cs typeface="+mn-ea"/>
                <a:sym typeface="+mn-lt"/>
              </a:rPr>
              <a:t>？，就是要求一个单项式，使得它与</a:t>
            </a:r>
            <a:r>
              <a:rPr lang="en-US" altLang="zh-CN" sz="2000" dirty="0">
                <a:cs typeface="+mn-ea"/>
                <a:sym typeface="+mn-lt"/>
              </a:rPr>
              <a:t>3ab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相乘得</a:t>
            </a:r>
            <a:r>
              <a:rPr lang="en-US" altLang="zh-CN" sz="2000" dirty="0">
                <a:cs typeface="+mn-ea"/>
                <a:sym typeface="+mn-lt"/>
              </a:rPr>
              <a:t>12a</a:t>
            </a:r>
            <a:r>
              <a:rPr lang="en-US" altLang="zh-CN" sz="2000" baseline="30000" dirty="0">
                <a:cs typeface="+mn-ea"/>
                <a:sym typeface="+mn-lt"/>
              </a:rPr>
              <a:t>3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en-US" altLang="zh-CN" sz="2000" baseline="30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250000"/>
              </a:lnSpc>
            </a:pPr>
            <a:r>
              <a:rPr lang="zh-CN" altLang="en-US" sz="3200" b="1" dirty="0">
                <a:cs typeface="+mn-ea"/>
                <a:sym typeface="+mn-lt"/>
              </a:rPr>
              <a:t>∵</a:t>
            </a:r>
            <a:r>
              <a:rPr lang="en-US" altLang="zh-CN" sz="3200" b="1" dirty="0">
                <a:cs typeface="+mn-ea"/>
                <a:sym typeface="+mn-lt"/>
              </a:rPr>
              <a:t> 4a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3 </a:t>
            </a:r>
            <a:r>
              <a:rPr lang="en-US" altLang="zh-CN" sz="3200" b="1" dirty="0">
                <a:cs typeface="+mn-ea"/>
                <a:sym typeface="+mn-lt"/>
              </a:rPr>
              <a:t>• 3ab</a:t>
            </a:r>
            <a:r>
              <a:rPr lang="en-US" altLang="zh-CN" sz="3200" b="1" baseline="30000" dirty="0">
                <a:cs typeface="+mn-ea"/>
                <a:sym typeface="+mn-lt"/>
              </a:rPr>
              <a:t>2 </a:t>
            </a:r>
            <a:r>
              <a:rPr lang="en-US" altLang="zh-CN" sz="3200" b="1" dirty="0">
                <a:cs typeface="+mn-ea"/>
                <a:sym typeface="+mn-lt"/>
              </a:rPr>
              <a:t>= 12a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3 </a:t>
            </a:r>
          </a:p>
          <a:p>
            <a:pPr defTabSz="914400">
              <a:lnSpc>
                <a:spcPct val="250000"/>
              </a:lnSpc>
            </a:pPr>
            <a:r>
              <a:rPr lang="zh-CN" altLang="en-US" sz="3200" b="1" dirty="0">
                <a:cs typeface="+mn-ea"/>
                <a:sym typeface="+mn-lt"/>
              </a:rPr>
              <a:t>∴</a:t>
            </a:r>
            <a:r>
              <a:rPr lang="en-US" altLang="zh-CN" sz="3200" b="1" dirty="0">
                <a:cs typeface="+mn-ea"/>
                <a:sym typeface="+mn-lt"/>
              </a:rPr>
              <a:t> 12a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3 </a:t>
            </a:r>
            <a:r>
              <a:rPr lang="en-US" altLang="zh-CN" sz="3200" b="1" dirty="0">
                <a:cs typeface="+mn-ea"/>
                <a:sym typeface="+mn-lt"/>
              </a:rPr>
              <a:t>÷3ab</a:t>
            </a:r>
            <a:r>
              <a:rPr lang="en-US" altLang="zh-CN" sz="3200" b="1" baseline="30000" dirty="0">
                <a:cs typeface="+mn-ea"/>
                <a:sym typeface="+mn-lt"/>
              </a:rPr>
              <a:t>2 </a:t>
            </a:r>
            <a:r>
              <a:rPr lang="en-US" altLang="zh-CN" sz="3200" b="1" dirty="0">
                <a:cs typeface="+mn-ea"/>
                <a:sym typeface="+mn-lt"/>
              </a:rPr>
              <a:t>= 4a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994700" y="1210557"/>
            <a:ext cx="84045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200" b="1" dirty="0">
                <a:cs typeface="+mn-ea"/>
                <a:sym typeface="+mn-lt"/>
              </a:rPr>
              <a:t>计算：</a:t>
            </a:r>
            <a:r>
              <a:rPr lang="en-US" altLang="zh-CN" sz="3200" b="1" dirty="0">
                <a:cs typeface="+mn-ea"/>
                <a:sym typeface="+mn-lt"/>
              </a:rPr>
              <a:t>12a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en-US" altLang="zh-CN" sz="3200" b="1" baseline="30000" dirty="0">
                <a:cs typeface="+mn-ea"/>
                <a:sym typeface="+mn-lt"/>
              </a:rPr>
              <a:t>2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3 </a:t>
            </a:r>
            <a:r>
              <a:rPr lang="en-US" altLang="zh-CN" sz="3200" b="1" dirty="0">
                <a:cs typeface="+mn-ea"/>
                <a:sym typeface="+mn-lt"/>
              </a:rPr>
              <a:t>÷3ab</a:t>
            </a:r>
            <a:r>
              <a:rPr lang="en-US" altLang="zh-CN" sz="3200" b="1" baseline="30000" dirty="0">
                <a:cs typeface="+mn-ea"/>
                <a:sym typeface="+mn-lt"/>
              </a:rPr>
              <a:t>2 </a:t>
            </a:r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zh-CN" altLang="en-US" sz="3200" b="1" dirty="0">
                <a:cs typeface="+mn-ea"/>
                <a:sym typeface="+mn-lt"/>
              </a:rPr>
              <a:t>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858" y="249195"/>
            <a:ext cx="526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探索单项式与单项式的除法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0l2jwcou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宽屏</PresentationFormat>
  <Paragraphs>159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思源黑体 CN Regular</vt:lpstr>
      <vt:lpstr>宋体</vt:lpstr>
      <vt:lpstr>Arial</vt:lpstr>
      <vt:lpstr>Calibri</vt:lpstr>
      <vt:lpstr>Cambria Math</vt:lpstr>
      <vt:lpstr>www.2ppt.com</vt:lpstr>
      <vt:lpstr>公式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2020-04-06T07:52:00Z</dcterms:created>
  <dcterms:modified xsi:type="dcterms:W3CDTF">2023-01-16T22:39:58Z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91D88C4886EE4A85AB80E45484DE1243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