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2" r:id="rId4"/>
    <p:sldId id="272" r:id="rId5"/>
    <p:sldId id="273" r:id="rId6"/>
    <p:sldId id="258" r:id="rId7"/>
  </p:sldIdLst>
  <p:sldSz cx="9144000" cy="6858000" type="screen4x3"/>
  <p:notesSz cx="7559675" cy="1069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1pPr>
    <a:lvl2pPr marL="48387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2pPr>
    <a:lvl3pPr marL="96774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3pPr>
    <a:lvl4pPr marL="145161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4pPr>
    <a:lvl5pPr marL="193548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5pPr>
    <a:lvl6pPr marL="2419350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6pPr>
    <a:lvl7pPr marL="290258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7pPr>
    <a:lvl8pPr marL="338645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8pPr>
    <a:lvl9pPr marL="387032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859" cy="5364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2066" y="0"/>
            <a:ext cx="3275859" cy="5364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5065"/>
            <a:ext cx="3275859" cy="536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2066" y="10155065"/>
            <a:ext cx="3275859" cy="536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57AE59-4F86-4037-A074-EC6A2012388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637830-2C6C-46DB-8948-E61C68ED193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87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774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161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548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935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258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645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7032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637830-2C6C-46DB-8948-E61C68ED193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89363"/>
            <a:ext cx="6400800" cy="1271587"/>
          </a:xfrm>
          <a:noFill/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rgbClr val="FF6699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B1EE7-BCE8-4445-98BD-8CC3E60595C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14FF8-05A9-406B-938E-6A80D31CF6E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C57A8-1CA2-48FC-A298-42E24545BBCB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8E6C6-9ABB-48C7-9274-0F7C64DBDE4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203CD-2CBA-453A-9D7F-EE4C04487C80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13D4-2C6B-4BFC-BBEB-81533B2DD6C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0E83B-9078-4050-87A1-F00FE0A37127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6D258-3EB7-47A7-AE2B-00466C5E3CA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1788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1788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3C583-3A6D-42AF-AAC3-09D6F1BFAC93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B321A-5D4A-4592-8A34-665F2F99598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B7D7-B9E0-47D8-860E-90381CCDE5AF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EC77-8A59-466C-B605-48D1F40929A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6655C-34A5-4712-A436-065FC3E1F6E8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10A9-C00A-405F-A067-5CCC172973C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AB46-71D0-48A1-B748-171CD3E04673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0FF63-942B-454A-B42B-2B06B5E55C0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62FB6-E410-4B2C-8148-F62369BB21A1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FA71C-B85E-478F-B7A0-B1CDA9B634F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EE282-C7F5-4163-A26B-7219E9ADD8B6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D57F-4738-424E-BFE7-CE1E814B4ED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1788"/>
            <a:ext cx="8229600" cy="4524375"/>
          </a:xfrm>
          <a:prstGeom prst="rect">
            <a:avLst/>
          </a:prstGeom>
          <a:solidFill>
            <a:schemeClr val="bg1">
              <a:alpha val="2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778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C593439-72A8-41E2-A000-96BCED98F915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778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778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300A4BE-B7F1-4006-9462-7D0C3FE84E7E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Administrator\&#26700;&#38754;\&#35838;&#20214;\Unit3%20&#31532;4&#35838;&#26102;&#21442;&#32771;&#35838;&#20214;\Unit3PartBLetschant&#35838;&#25991;&#24405;&#38899;.mp3" TargetMode="External"/><Relationship Id="rId1" Type="http://schemas.microsoft.com/office/2007/relationships/media" Target="file:///C:\Documents%20and%20Settings\Administrator\&#26700;&#38754;\&#35838;&#20214;\Unit3%20&#31532;4&#35838;&#26102;&#21442;&#32771;&#35838;&#20214;\Unit3PartBLetschant&#35838;&#25991;&#24405;&#38899;.mp3" TargetMode="Externa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12776"/>
            <a:ext cx="9144000" cy="1944216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solidFill>
                  <a:schemeClr val="tx1"/>
                </a:solidFill>
                <a:effectLst/>
              </a:rPr>
              <a:t>陕旅版四年级上册</a:t>
            </a:r>
            <a:r>
              <a:rPr lang="en-US" altLang="zh-CN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zh-CN" sz="3600" dirty="0" smtClean="0">
                <a:solidFill>
                  <a:schemeClr val="tx1"/>
                </a:solidFill>
                <a:effectLst/>
              </a:rPr>
            </a:br>
            <a:r>
              <a:rPr lang="en-US" altLang="zh-CN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zh-CN" dirty="0" smtClean="0">
                <a:solidFill>
                  <a:schemeClr val="tx1"/>
                </a:solidFill>
                <a:effectLst/>
              </a:rPr>
            </a:br>
            <a:r>
              <a:rPr lang="en-US" altLang="zh-CN" sz="44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altLang="zh-CN" sz="4400" b="0" dirty="0" smtClean="0">
                <a:solidFill>
                  <a:schemeClr val="tx1"/>
                </a:solidFill>
                <a:effectLst/>
              </a:rPr>
              <a:t>Unit3 What’s for breakfast?</a:t>
            </a:r>
            <a:r>
              <a:rPr lang="en-US" altLang="zh-CN" sz="4400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zh-CN" sz="4400" dirty="0" smtClean="0">
                <a:solidFill>
                  <a:schemeClr val="tx1"/>
                </a:solidFill>
                <a:effectLst/>
              </a:rPr>
            </a:br>
            <a:r>
              <a:rPr lang="zh-CN" altLang="en-US" dirty="0" smtClean="0">
                <a:solidFill>
                  <a:schemeClr val="tx1"/>
                </a:solidFill>
                <a:effectLst/>
              </a:rPr>
              <a:t>第</a:t>
            </a:r>
            <a:r>
              <a:rPr lang="en-US" altLang="zh-CN" dirty="0" smtClean="0">
                <a:solidFill>
                  <a:schemeClr val="tx1"/>
                </a:solidFill>
                <a:effectLst/>
              </a:rPr>
              <a:t>4</a:t>
            </a:r>
            <a:r>
              <a:rPr lang="zh-CN" altLang="en-US" dirty="0" smtClean="0">
                <a:solidFill>
                  <a:schemeClr val="tx1"/>
                </a:solidFill>
                <a:effectLst/>
              </a:rPr>
              <a:t>课时</a:t>
            </a:r>
            <a:endParaRPr lang="zh-CN" altLang="zh-CN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58924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83568" y="838350"/>
            <a:ext cx="8001630" cy="3514027"/>
          </a:xfrm>
          <a:prstGeom prst="rect">
            <a:avLst/>
          </a:prstGeom>
          <a:noFill/>
        </p:spPr>
        <p:txBody>
          <a:bodyPr lIns="96762" tIns="48381" rIns="96762" bIns="48381">
            <a:spAutoFit/>
          </a:bodyPr>
          <a:lstStyle/>
          <a:p>
            <a:pPr>
              <a:defRPr/>
            </a:pPr>
            <a:r>
              <a:rPr lang="zh-CN" altLang="en-US" sz="4200" b="1" dirty="0">
                <a:latin typeface="+mn-lt"/>
                <a:ea typeface="+mj-ea"/>
              </a:rPr>
              <a:t>教学目标：</a:t>
            </a:r>
            <a:endParaRPr lang="en-US" altLang="zh-CN" sz="4200" b="1" dirty="0">
              <a:latin typeface="+mn-lt"/>
              <a:ea typeface="+mj-ea"/>
            </a:endParaRPr>
          </a:p>
          <a:p>
            <a:pPr>
              <a:defRPr/>
            </a:pPr>
            <a:r>
              <a:rPr lang="en-US" altLang="zh-CN" sz="3600" dirty="0">
                <a:latin typeface="+mn-lt"/>
                <a:ea typeface="+mj-ea"/>
              </a:rPr>
              <a:t>1.</a:t>
            </a:r>
            <a:r>
              <a:rPr lang="zh-CN" altLang="zh-CN" sz="3600" dirty="0">
                <a:latin typeface="+mn-lt"/>
                <a:ea typeface="+mj-ea"/>
              </a:rPr>
              <a:t>听懂理解</a:t>
            </a:r>
            <a:r>
              <a:rPr lang="en-US" altLang="zh-CN" sz="3600" dirty="0">
                <a:latin typeface="+mn-lt"/>
                <a:ea typeface="+mj-ea"/>
              </a:rPr>
              <a:t>Let’s chant </a:t>
            </a:r>
            <a:r>
              <a:rPr lang="zh-CN" altLang="zh-CN" sz="3600" dirty="0">
                <a:latin typeface="+mn-lt"/>
                <a:ea typeface="+mj-ea"/>
              </a:rPr>
              <a:t>部分的内容，并且能有节奏地跟读说唱，要求模仿正确，语音语调自然。</a:t>
            </a:r>
          </a:p>
          <a:p>
            <a:pPr>
              <a:defRPr/>
            </a:pPr>
            <a:r>
              <a:rPr lang="en-US" altLang="zh-CN" sz="3600" dirty="0">
                <a:latin typeface="+mn-lt"/>
                <a:ea typeface="+mj-ea"/>
              </a:rPr>
              <a:t>2.</a:t>
            </a:r>
            <a:r>
              <a:rPr lang="zh-CN" altLang="zh-CN" sz="3600" dirty="0">
                <a:latin typeface="+mn-lt"/>
                <a:ea typeface="+mj-ea"/>
              </a:rPr>
              <a:t>懂得珍惜粮食的意识，养成健康的饮食习惯。</a:t>
            </a:r>
            <a:endParaRPr lang="zh-CN" altLang="en-US" sz="3600" dirty="0">
              <a:latin typeface="+mn-lt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61067"/>
            <a:ext cx="3428790" cy="4675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428791" y="1219723"/>
            <a:ext cx="5715210" cy="4136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dirty="0"/>
              <a:t>1. What can you see in the picture?</a:t>
            </a:r>
            <a:endParaRPr lang="zh-CN" altLang="zh-CN" sz="3400" dirty="0"/>
          </a:p>
          <a:p>
            <a:r>
              <a:rPr lang="en-US" altLang="zh-CN" sz="3400" dirty="0"/>
              <a:t>2. Do they have milk and bread for breakfast?</a:t>
            </a:r>
            <a:endParaRPr lang="zh-CN" altLang="zh-CN" sz="3400" dirty="0"/>
          </a:p>
          <a:p>
            <a:r>
              <a:rPr lang="en-US" altLang="zh-CN" sz="3400" dirty="0"/>
              <a:t>3. What do you like for dinner? </a:t>
            </a:r>
          </a:p>
          <a:p>
            <a:endParaRPr lang="zh-CN" altLang="zh-CN" sz="3400" dirty="0"/>
          </a:p>
          <a:p>
            <a:endParaRPr lang="zh-CN" altLang="en-US"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0" y="2058073"/>
            <a:ext cx="5564014" cy="1661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dirty="0">
                <a:solidFill>
                  <a:srgbClr val="FF0000"/>
                </a:solidFill>
              </a:rPr>
              <a:t>Let’s chant</a:t>
            </a:r>
            <a:endParaRPr lang="zh-CN" altLang="zh-CN" sz="3400" dirty="0">
              <a:solidFill>
                <a:srgbClr val="FF0000"/>
              </a:solidFill>
            </a:endParaRPr>
          </a:p>
          <a:p>
            <a:endParaRPr lang="en-US" altLang="zh-CN" sz="3400" dirty="0">
              <a:solidFill>
                <a:srgbClr val="FF0000"/>
              </a:solidFill>
            </a:endParaRPr>
          </a:p>
          <a:p>
            <a:endParaRPr lang="zh-CN" altLang="en-US" sz="3400" dirty="0">
              <a:solidFill>
                <a:srgbClr val="FF0000"/>
              </a:solidFill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2286420" y="0"/>
            <a:ext cx="6606060" cy="689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2500" dirty="0"/>
              <a:t>What’s for breakfast?</a:t>
            </a:r>
          </a:p>
          <a:p>
            <a:r>
              <a:rPr lang="en-US" altLang="zh-CN" sz="2500" dirty="0"/>
              <a:t>Milk and bread.</a:t>
            </a:r>
          </a:p>
          <a:p>
            <a:r>
              <a:rPr lang="en-US" altLang="zh-CN" sz="2500" dirty="0"/>
              <a:t>Milk and bread. Milk and bread.</a:t>
            </a:r>
          </a:p>
          <a:p>
            <a:r>
              <a:rPr lang="en-US" altLang="zh-CN" sz="2500" dirty="0"/>
              <a:t>No. No. No. </a:t>
            </a:r>
          </a:p>
          <a:p>
            <a:r>
              <a:rPr lang="en-US" altLang="zh-CN" sz="2500" dirty="0"/>
              <a:t>Let’s have porridge and eggs instead.</a:t>
            </a:r>
          </a:p>
          <a:p>
            <a:endParaRPr lang="en-US" altLang="zh-CN" sz="2500" dirty="0"/>
          </a:p>
          <a:p>
            <a:r>
              <a:rPr lang="en-US" altLang="zh-CN" sz="2500" dirty="0"/>
              <a:t>What’s for lunch?</a:t>
            </a:r>
          </a:p>
          <a:p>
            <a:r>
              <a:rPr lang="en-US" altLang="zh-CN" sz="2500" dirty="0"/>
              <a:t>Fish and chicken.</a:t>
            </a:r>
          </a:p>
          <a:p>
            <a:r>
              <a:rPr lang="en-US" altLang="zh-CN" sz="2500" dirty="0"/>
              <a:t>Fish and chicken. Fish and chicken.</a:t>
            </a:r>
          </a:p>
          <a:p>
            <a:r>
              <a:rPr lang="en-US" altLang="zh-CN" sz="2500" dirty="0"/>
              <a:t>No. No. No. </a:t>
            </a:r>
          </a:p>
          <a:p>
            <a:r>
              <a:rPr lang="en-US" altLang="zh-CN" sz="2500" dirty="0"/>
              <a:t>Let’s have rice and vegetables instead.</a:t>
            </a:r>
          </a:p>
          <a:p>
            <a:endParaRPr lang="en-US" altLang="zh-CN" sz="2500" dirty="0"/>
          </a:p>
          <a:p>
            <a:r>
              <a:rPr lang="en-US" altLang="zh-CN" sz="2500" dirty="0"/>
              <a:t>What’s for dinner?</a:t>
            </a:r>
          </a:p>
          <a:p>
            <a:r>
              <a:rPr lang="en-US" altLang="zh-CN" sz="2500" dirty="0"/>
              <a:t>Noodles and dumplings.</a:t>
            </a:r>
          </a:p>
          <a:p>
            <a:r>
              <a:rPr lang="en-US" altLang="zh-CN" sz="2500" dirty="0"/>
              <a:t>Noodles and dumplings. </a:t>
            </a:r>
          </a:p>
          <a:p>
            <a:r>
              <a:rPr lang="en-US" altLang="zh-CN" sz="2500" dirty="0"/>
              <a:t>Noodles and dumplings.</a:t>
            </a:r>
          </a:p>
          <a:p>
            <a:r>
              <a:rPr lang="en-US" altLang="zh-CN" sz="2500" dirty="0"/>
              <a:t>That’s OK. OK. OK</a:t>
            </a:r>
            <a:r>
              <a:rPr lang="en-US" altLang="zh-CN" sz="2500" dirty="0" smtClean="0"/>
              <a:t>.</a:t>
            </a:r>
            <a:endParaRPr lang="en-US" altLang="zh-CN" sz="2500" dirty="0"/>
          </a:p>
        </p:txBody>
      </p:sp>
      <p:pic>
        <p:nvPicPr>
          <p:cNvPr id="4" name="Unit3PartBLetschant课文录音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00" y="2819139"/>
            <a:ext cx="608144" cy="6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3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523721" y="838350"/>
            <a:ext cx="4801314" cy="2182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dirty="0">
                <a:solidFill>
                  <a:srgbClr val="FF0000"/>
                </a:solidFill>
              </a:rPr>
              <a:t>Ask and answer</a:t>
            </a:r>
            <a:endParaRPr lang="zh-CN" altLang="zh-CN" sz="3400" dirty="0">
              <a:solidFill>
                <a:srgbClr val="FF0000"/>
              </a:solidFill>
            </a:endParaRPr>
          </a:p>
          <a:p>
            <a:endParaRPr lang="zh-CN" altLang="zh-CN" sz="3400" dirty="0">
              <a:solidFill>
                <a:srgbClr val="FF0000"/>
              </a:solidFill>
            </a:endParaRPr>
          </a:p>
          <a:p>
            <a:endParaRPr lang="en-US" altLang="zh-CN" sz="3400" dirty="0">
              <a:solidFill>
                <a:srgbClr val="FF0000"/>
              </a:solidFill>
            </a:endParaRPr>
          </a:p>
          <a:p>
            <a:endParaRPr lang="zh-CN" altLang="en-US" sz="3400" dirty="0">
              <a:solidFill>
                <a:srgbClr val="FF0000"/>
              </a:solidFill>
            </a:endParaRPr>
          </a:p>
        </p:txBody>
      </p:sp>
      <p:pic>
        <p:nvPicPr>
          <p:cNvPr id="717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8122" y="0"/>
            <a:ext cx="3722782" cy="91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1599318" y="1370928"/>
            <a:ext cx="6706384" cy="1661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2500" dirty="0"/>
              <a:t>A: What do we/ you have for…?</a:t>
            </a:r>
          </a:p>
          <a:p>
            <a:r>
              <a:rPr lang="en-US" altLang="zh-CN" sz="2500" dirty="0"/>
              <a:t>B: We/ I have…</a:t>
            </a:r>
          </a:p>
          <a:p>
            <a:r>
              <a:rPr lang="en-US" altLang="zh-CN" sz="2500" dirty="0"/>
              <a:t>A: What does he/ she have for…?</a:t>
            </a:r>
          </a:p>
          <a:p>
            <a:r>
              <a:rPr lang="en-US" altLang="zh-CN" sz="2500" dirty="0"/>
              <a:t>B: He/ She has</a:t>
            </a:r>
            <a:r>
              <a:rPr lang="en-US" altLang="zh-CN" sz="2500" dirty="0" smtClean="0"/>
              <a:t>… </a:t>
            </a:r>
            <a:endParaRPr lang="zh-CN" altLang="en-US" sz="2500" dirty="0"/>
          </a:p>
        </p:txBody>
      </p:sp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52195" y="3173632"/>
            <a:ext cx="5639611" cy="368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1370844" y="1"/>
            <a:ext cx="7620280" cy="114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</a:rPr>
              <a:t>Complete and act</a:t>
            </a:r>
          </a:p>
          <a:p>
            <a:endParaRPr lang="zh-CN" altLang="en-US" sz="3400" b="1">
              <a:solidFill>
                <a:srgbClr val="FF0000"/>
              </a:solidFill>
            </a:endParaRPr>
          </a:p>
        </p:txBody>
      </p:sp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9318" y="989555"/>
            <a:ext cx="7346447" cy="50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花瓣与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花瓣与风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花瓣与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花瓣与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花瓣与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花瓣与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花瓣与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花瓣与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花瓣与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花瓣与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花瓣与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花瓣与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花瓣与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花瓣与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主题14</Template>
  <TotalTime>0</TotalTime>
  <Words>205</Words>
  <Application>Microsoft Office PowerPoint</Application>
  <PresentationFormat>全屏显示(4:3)</PresentationFormat>
  <Paragraphs>34</Paragraphs>
  <Slides>6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华文行楷</vt:lpstr>
      <vt:lpstr>宋体</vt:lpstr>
      <vt:lpstr>微软雅黑</vt:lpstr>
      <vt:lpstr>Arial</vt:lpstr>
      <vt:lpstr>Calibri</vt:lpstr>
      <vt:lpstr>WWW.2PPT.COM
</vt:lpstr>
      <vt:lpstr>陕旅版四年级上册   Unit3 What’s for breakfast? 第4课时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2009-03-02T17:56:00Z</dcterms:created>
  <dcterms:modified xsi:type="dcterms:W3CDTF">2023-01-16T22:40:03Z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1C7024BDD5934B90881BF4E244A7B11B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