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3" r:id="rId6"/>
    <p:sldId id="259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1" r:id="rId20"/>
    <p:sldId id="275" r:id="rId21"/>
    <p:sldId id="262" r:id="rId22"/>
    <p:sldId id="276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C5D5-6EAA-418C-AF51-85EBCD98D2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126F-2F23-48C3-B897-42FE57AFAE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Tm="3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21255" y="-1574158"/>
            <a:ext cx="4393686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13977" y="1738730"/>
            <a:ext cx="492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活动策划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689185" y="-1387155"/>
            <a:ext cx="6813630" cy="10025848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健康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多吃粗粮身体好</a:t>
            </a:r>
            <a:r>
              <a:rPr lang="en-US" altLang="zh-CN" sz="4000" dirty="0">
                <a:cs typeface="+mn-ea"/>
                <a:sym typeface="+mn-lt"/>
              </a:rPr>
              <a:t>》 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1926281"/>
            <a:ext cx="5027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1.</a:t>
            </a:r>
            <a:r>
              <a:rPr lang="zh-CN" altLang="en-US" sz="2000" b="1" dirty="0">
                <a:cs typeface="+mn-ea"/>
                <a:sym typeface="+mn-lt"/>
              </a:rPr>
              <a:t>了解各种粗粮的名称，感知它们基本的外形特征，并用清楚、正确的语言进行表达和交流。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能主动地参与粗粮的观察与操作活动，合作地完成操作任务。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3.</a:t>
            </a:r>
            <a:r>
              <a:rPr lang="zh-CN" altLang="en-US" sz="2000" b="1" dirty="0">
                <a:cs typeface="+mn-ea"/>
                <a:sym typeface="+mn-lt"/>
              </a:rPr>
              <a:t>了解粗粮对人体健康的作用，懂得要爱惜粮食。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39520" y="1281254"/>
            <a:ext cx="3336629" cy="4736159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数学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数一数</a:t>
            </a:r>
            <a:r>
              <a:rPr lang="en-US" altLang="zh-CN" sz="4000" dirty="0"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218904"/>
            <a:ext cx="45495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1.</a:t>
            </a:r>
            <a:r>
              <a:rPr lang="zh-CN" altLang="en-US" sz="2000" b="1" dirty="0">
                <a:cs typeface="+mn-ea"/>
                <a:sym typeface="+mn-lt"/>
              </a:rPr>
              <a:t>感知玉米的排列方式，学习用合适的方法做标记，正确计数玉米的列数。 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探索玉米列数是双数的规律。 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3.</a:t>
            </a:r>
            <a:r>
              <a:rPr lang="zh-CN" altLang="en-US" sz="2000" b="1" dirty="0">
                <a:cs typeface="+mn-ea"/>
                <a:sym typeface="+mn-lt"/>
              </a:rPr>
              <a:t>激发幼儿对数学的兴趣，培养幼儿积极关注身边事物的情感态度。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1051" y="557530"/>
            <a:ext cx="5742940" cy="574294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语言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腊日</a:t>
            </a:r>
            <a:r>
              <a:rPr lang="en-US" altLang="zh-CN" sz="4000" dirty="0"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1988127"/>
            <a:ext cx="45495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1.</a:t>
            </a:r>
            <a:r>
              <a:rPr lang="zh-CN" altLang="en-US" sz="2000" b="1" dirty="0">
                <a:cs typeface="+mn-ea"/>
                <a:sym typeface="+mn-lt"/>
              </a:rPr>
              <a:t>了解中国的传统节日</a:t>
            </a:r>
            <a:r>
              <a:rPr lang="en-US" altLang="zh-CN" sz="2000" b="1" dirty="0">
                <a:cs typeface="+mn-ea"/>
                <a:sym typeface="+mn-lt"/>
              </a:rPr>
              <a:t>—</a:t>
            </a:r>
            <a:r>
              <a:rPr lang="zh-CN" altLang="en-US" sz="2000" b="1" dirty="0">
                <a:cs typeface="+mn-ea"/>
                <a:sym typeface="+mn-lt"/>
              </a:rPr>
              <a:t>腊八节的习俗，表达人们对生活的热爱，对美好情感的追求。 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幼儿喜欢朗读古诗，并能通过声音和动作进行表演。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58648" y="1178560"/>
            <a:ext cx="4500880" cy="450088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音乐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拾豆豆</a:t>
            </a:r>
            <a:r>
              <a:rPr lang="en-US" altLang="zh-CN" sz="4000" dirty="0">
                <a:cs typeface="+mn-ea"/>
                <a:sym typeface="+mn-lt"/>
              </a:rPr>
              <a:t>》 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327673"/>
            <a:ext cx="4549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、受和表现京剧曲调的韵味，并边唱边表演 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zh-CN" altLang="en-US" sz="2000" b="1" dirty="0">
                <a:cs typeface="+mn-ea"/>
                <a:sym typeface="+mn-lt"/>
              </a:rPr>
              <a:t>．初步懂得丰收不忘爱惜劳动果实的道理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171" y="1549430"/>
            <a:ext cx="5263950" cy="3582552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科学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认识各种豆</a:t>
            </a:r>
            <a:r>
              <a:rPr lang="en-US" altLang="zh-CN" sz="4000" dirty="0">
                <a:cs typeface="+mn-ea"/>
                <a:sym typeface="+mn-lt"/>
              </a:rPr>
              <a:t>》 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255472"/>
            <a:ext cx="4549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cs typeface="+mn-ea"/>
                <a:sym typeface="+mn-lt"/>
              </a:rPr>
              <a:t>1.</a:t>
            </a:r>
            <a:r>
              <a:rPr lang="zh-CN" altLang="en-US" sz="2000" b="1">
                <a:cs typeface="+mn-ea"/>
                <a:sym typeface="+mn-lt"/>
              </a:rPr>
              <a:t>在感知各种豆类的基础上，引导幼儿大胆表述豆类的特征及用途。 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cs typeface="+mn-ea"/>
                <a:sym typeface="+mn-lt"/>
              </a:rPr>
              <a:t>2.</a:t>
            </a:r>
            <a:r>
              <a:rPr lang="zh-CN" altLang="en-US" sz="2000" b="1">
                <a:cs typeface="+mn-ea"/>
                <a:sym typeface="+mn-lt"/>
              </a:rPr>
              <a:t>了解、认识各种豆类食品，激发幼儿喜欢吃豆类食品。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952347"/>
            <a:ext cx="5815323" cy="440944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美术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豆豆贴画</a:t>
            </a:r>
            <a:r>
              <a:rPr lang="en-US" altLang="zh-CN" sz="4000" dirty="0">
                <a:cs typeface="+mn-ea"/>
                <a:sym typeface="+mn-lt"/>
              </a:rPr>
              <a:t>》 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560320"/>
            <a:ext cx="4549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cs typeface="+mn-ea"/>
                <a:sym typeface="+mn-lt"/>
              </a:rPr>
              <a:t>1</a:t>
            </a:r>
            <a:r>
              <a:rPr lang="zh-CN" altLang="en-US" sz="2000" b="1">
                <a:cs typeface="+mn-ea"/>
                <a:sym typeface="+mn-lt"/>
              </a:rPr>
              <a:t>．了解各种豆子的特征及其作用。 </a:t>
            </a:r>
          </a:p>
          <a:p>
            <a:pPr>
              <a:lnSpc>
                <a:spcPct val="150000"/>
              </a:lnSpc>
            </a:pPr>
            <a:r>
              <a:rPr lang="en-US" altLang="zh-CN" sz="2000" b="1">
                <a:cs typeface="+mn-ea"/>
                <a:sym typeface="+mn-lt"/>
              </a:rPr>
              <a:t>2</a:t>
            </a:r>
            <a:r>
              <a:rPr lang="zh-CN" altLang="en-US" sz="2000" b="1">
                <a:cs typeface="+mn-ea"/>
                <a:sym typeface="+mn-lt"/>
              </a:rPr>
              <a:t>．充分发挥幼儿的创造力和想象力，利用各种豆子进行贴画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48508" y="1437213"/>
            <a:ext cx="5187900" cy="412737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娱乐游戏</a:t>
            </a:r>
            <a:r>
              <a:rPr lang="en-US" altLang="zh-CN" sz="4000" dirty="0">
                <a:cs typeface="+mn-ea"/>
                <a:sym typeface="+mn-lt"/>
              </a:rPr>
              <a:t>《</a:t>
            </a:r>
            <a:r>
              <a:rPr lang="zh-CN" altLang="en-US" sz="4000" dirty="0">
                <a:cs typeface="+mn-ea"/>
                <a:sym typeface="+mn-lt"/>
              </a:rPr>
              <a:t>炒豆豆</a:t>
            </a:r>
            <a:r>
              <a:rPr lang="en-US" altLang="zh-CN" sz="4000" dirty="0">
                <a:cs typeface="+mn-ea"/>
                <a:sym typeface="+mn-lt"/>
              </a:rPr>
              <a:t>》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137159"/>
            <a:ext cx="4549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活动目标： 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． 学会念儿歌“炒黄豆”，并能边念边做动作。  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</a:t>
            </a:r>
            <a:r>
              <a:rPr lang="zh-CN" altLang="en-US" sz="2000" b="1" dirty="0">
                <a:cs typeface="+mn-ea"/>
                <a:sym typeface="+mn-lt"/>
              </a:rPr>
              <a:t>．掌握立滚翻的技巧，发展动作的灵活性和协调性。 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000" b="1" dirty="0">
                <a:cs typeface="+mn-ea"/>
                <a:sym typeface="+mn-lt"/>
              </a:rPr>
              <a:t>．乐意和同伴结对玩耍，体验民间游戏所带来的乐趣。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00269" y="1548473"/>
            <a:ext cx="4581016" cy="427153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主题家长社会资源： </a:t>
            </a:r>
          </a:p>
        </p:txBody>
      </p:sp>
      <p:sp>
        <p:nvSpPr>
          <p:cNvPr id="4" name="矩形 3"/>
          <p:cNvSpPr/>
          <p:nvPr/>
        </p:nvSpPr>
        <p:spPr>
          <a:xfrm>
            <a:off x="6402936" y="2368544"/>
            <a:ext cx="4549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1. </a:t>
            </a:r>
            <a:r>
              <a:rPr lang="zh-CN" altLang="en-US" sz="1600" b="1" dirty="0">
                <a:cs typeface="+mn-ea"/>
                <a:sym typeface="+mn-lt"/>
              </a:rPr>
              <a:t>建议家长在日常饮食中，特别是在吃腊八粥时，有意的介绍一些粗粮给孩子认识，并了解粗粮的营养价值。 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2. </a:t>
            </a:r>
            <a:r>
              <a:rPr lang="zh-CN" altLang="en-US" sz="1600" b="1" dirty="0">
                <a:cs typeface="+mn-ea"/>
                <a:sym typeface="+mn-lt"/>
              </a:rPr>
              <a:t>请家长讲一讲关于腊八节的传说故事以及风俗习惯，让孩子有一定的知识经验准备。 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3. </a:t>
            </a:r>
            <a:r>
              <a:rPr lang="zh-CN" altLang="en-US" sz="1600" b="1" dirty="0">
                <a:cs typeface="+mn-ea"/>
                <a:sym typeface="+mn-lt"/>
              </a:rPr>
              <a:t>情感资源：邀请爷爷奶来幼儿园吃腊八粥，感受节日的快乐，增进情感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4158" y="213360"/>
            <a:ext cx="5923280" cy="592328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2969" y="3257099"/>
            <a:ext cx="469070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4.</a:t>
            </a:r>
            <a:r>
              <a:rPr lang="zh-CN" altLang="en-US" sz="7200" dirty="0">
                <a:cs typeface="+mn-ea"/>
                <a:sym typeface="+mn-lt"/>
              </a:rPr>
              <a:t>环境布置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环境布置</a:t>
            </a:r>
          </a:p>
        </p:txBody>
      </p:sp>
      <p:sp>
        <p:nvSpPr>
          <p:cNvPr id="4" name="矩形 3"/>
          <p:cNvSpPr/>
          <p:nvPr/>
        </p:nvSpPr>
        <p:spPr>
          <a:xfrm>
            <a:off x="6373357" y="1904072"/>
            <a:ext cx="5076963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1. </a:t>
            </a:r>
            <a:r>
              <a:rPr lang="zh-CN" altLang="en-US" sz="2000" b="1" dirty="0">
                <a:cs typeface="+mn-ea"/>
                <a:sym typeface="+mn-lt"/>
              </a:rPr>
              <a:t>收集各种粗粮实物，放在科学区，让孩子观察认识，并了解其营养价值。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2. </a:t>
            </a:r>
            <a:r>
              <a:rPr lang="zh-CN" altLang="en-US" sz="2000" b="1" dirty="0">
                <a:cs typeface="+mn-ea"/>
                <a:sym typeface="+mn-lt"/>
              </a:rPr>
              <a:t>收集腊八节饮食习俗的图片和古诗图片让孩子大胆的讲述。 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3. </a:t>
            </a:r>
            <a:r>
              <a:rPr lang="zh-CN" altLang="en-US" sz="2000" b="1" dirty="0">
                <a:cs typeface="+mn-ea"/>
                <a:sym typeface="+mn-lt"/>
              </a:rPr>
              <a:t>用</a:t>
            </a:r>
            <a:r>
              <a:rPr lang="en-US" altLang="zh-CN" sz="2000" b="1" dirty="0" err="1">
                <a:cs typeface="+mn-ea"/>
                <a:sym typeface="+mn-lt"/>
              </a:rPr>
              <a:t>kt</a:t>
            </a:r>
            <a:r>
              <a:rPr lang="zh-CN" altLang="en-US" sz="2000" b="1" dirty="0">
                <a:cs typeface="+mn-ea"/>
                <a:sym typeface="+mn-lt"/>
              </a:rPr>
              <a:t>板制作一只“碗”，制作豆贴画。 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4. </a:t>
            </a:r>
            <a:r>
              <a:rPr lang="zh-CN" altLang="en-US" sz="2000" b="1" dirty="0">
                <a:cs typeface="+mn-ea"/>
                <a:sym typeface="+mn-lt"/>
              </a:rPr>
              <a:t>教室外墙制作两颗祈福树，请家长和孩子在红布条上写上文字，画上图案祈福。 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5. </a:t>
            </a:r>
            <a:r>
              <a:rPr lang="zh-CN" altLang="en-US" sz="2000" b="1" dirty="0">
                <a:cs typeface="+mn-ea"/>
                <a:sym typeface="+mn-lt"/>
              </a:rPr>
              <a:t>将腊八粥里的八种材料陈列在主题墙上。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60822" y="910313"/>
            <a:ext cx="5118654" cy="5118654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7980" y="530023"/>
            <a:ext cx="223651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4" name="矩形 3"/>
          <p:cNvSpPr/>
          <p:nvPr/>
        </p:nvSpPr>
        <p:spPr>
          <a:xfrm>
            <a:off x="3582232" y="2055958"/>
            <a:ext cx="241284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1.</a:t>
            </a:r>
            <a:r>
              <a:rPr lang="zh-CN" altLang="en-US" sz="3600" dirty="0">
                <a:cs typeface="+mn-ea"/>
                <a:sym typeface="+mn-lt"/>
              </a:rPr>
              <a:t>活动背景</a:t>
            </a:r>
          </a:p>
        </p:txBody>
      </p:sp>
      <p:sp>
        <p:nvSpPr>
          <p:cNvPr id="5" name="矩形 4"/>
          <p:cNvSpPr/>
          <p:nvPr/>
        </p:nvSpPr>
        <p:spPr>
          <a:xfrm>
            <a:off x="3582232" y="3105833"/>
            <a:ext cx="241284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2.</a:t>
            </a:r>
            <a:r>
              <a:rPr lang="zh-CN" altLang="en-US" sz="3600" dirty="0">
                <a:cs typeface="+mn-ea"/>
                <a:sym typeface="+mn-lt"/>
              </a:rPr>
              <a:t>活动目标</a:t>
            </a:r>
          </a:p>
        </p:txBody>
      </p:sp>
      <p:sp>
        <p:nvSpPr>
          <p:cNvPr id="6" name="矩形 5"/>
          <p:cNvSpPr/>
          <p:nvPr/>
        </p:nvSpPr>
        <p:spPr>
          <a:xfrm>
            <a:off x="3582232" y="4155708"/>
            <a:ext cx="241284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3.</a:t>
            </a:r>
            <a:r>
              <a:rPr lang="zh-CN" altLang="en-US" sz="3600" dirty="0">
                <a:cs typeface="+mn-ea"/>
                <a:sym typeface="+mn-lt"/>
              </a:rPr>
              <a:t>活动安排</a:t>
            </a:r>
          </a:p>
        </p:txBody>
      </p:sp>
      <p:sp>
        <p:nvSpPr>
          <p:cNvPr id="7" name="矩形 6"/>
          <p:cNvSpPr/>
          <p:nvPr/>
        </p:nvSpPr>
        <p:spPr>
          <a:xfrm>
            <a:off x="6203357" y="3105834"/>
            <a:ext cx="243688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4.</a:t>
            </a:r>
            <a:r>
              <a:rPr lang="zh-CN" altLang="en-US" sz="3600" dirty="0">
                <a:cs typeface="+mn-ea"/>
                <a:sym typeface="+mn-lt"/>
              </a:rPr>
              <a:t>环境布置</a:t>
            </a:r>
          </a:p>
        </p:txBody>
      </p:sp>
      <p:sp>
        <p:nvSpPr>
          <p:cNvPr id="8" name="矩形 7"/>
          <p:cNvSpPr/>
          <p:nvPr/>
        </p:nvSpPr>
        <p:spPr>
          <a:xfrm>
            <a:off x="6203357" y="4155709"/>
            <a:ext cx="2409634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5.</a:t>
            </a:r>
            <a:r>
              <a:rPr lang="zh-CN" altLang="en-US" sz="3600" dirty="0">
                <a:cs typeface="+mn-ea"/>
                <a:sym typeface="+mn-lt"/>
              </a:rPr>
              <a:t>活动要求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1509196" y="1191742"/>
            <a:ext cx="4393686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2969" y="3257099"/>
            <a:ext cx="463620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5.</a:t>
            </a:r>
            <a:r>
              <a:rPr lang="zh-CN" altLang="en-US" sz="7200" dirty="0">
                <a:cs typeface="+mn-ea"/>
                <a:sym typeface="+mn-lt"/>
              </a:rPr>
              <a:t>活动要求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90777" y="840587"/>
            <a:ext cx="599226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活动要求</a:t>
            </a:r>
          </a:p>
        </p:txBody>
      </p:sp>
      <p:sp>
        <p:nvSpPr>
          <p:cNvPr id="4" name="矩形 3"/>
          <p:cNvSpPr/>
          <p:nvPr/>
        </p:nvSpPr>
        <p:spPr>
          <a:xfrm>
            <a:off x="6431280" y="1548473"/>
            <a:ext cx="4978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cs typeface="+mn-ea"/>
                <a:sym typeface="+mn-lt"/>
              </a:rPr>
              <a:t>教师要利用传统的节日资源，充分挖掘教材的教育功能，综合运用各种教学手段，让幼儿在看看、说说、唱唱、跳跳、做做的活动中，加深幼儿对腊八节习俗的理解，感受腊八节的欢乐。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cs typeface="+mn-ea"/>
                <a:sym typeface="+mn-lt"/>
              </a:rPr>
              <a:t>在教学过程中，教师能注重给幼儿创设一个轻松活泼的活动氛围，给予幼儿充分的表达自由和动手机会，采用开放式的教学方法，注意动静交替，让孩子们始终积极参与活动，使他们的语言表达能力、动手操作能力、感受能力都能得到了培养。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cs typeface="+mn-ea"/>
                <a:sym typeface="+mn-lt"/>
              </a:rPr>
              <a:t>各班老师结合班级情况以及年龄特点选上相关课程，及时将教学收获轨迹呈现。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12302" y="-1849120"/>
            <a:ext cx="5818643" cy="3271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82320" y="2389059"/>
            <a:ext cx="5324190" cy="2365174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1621" y="2239056"/>
            <a:ext cx="574876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zh-CN" altLang="en-US" sz="9600" dirty="0">
                <a:cs typeface="+mn-ea"/>
                <a:sym typeface="+mn-lt"/>
              </a:rPr>
              <a:t>谢谢欣赏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2969" y="3257099"/>
            <a:ext cx="464261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1.</a:t>
            </a:r>
            <a:r>
              <a:rPr lang="zh-CN" altLang="en-US" sz="7200" dirty="0">
                <a:cs typeface="+mn-ea"/>
                <a:sym typeface="+mn-lt"/>
              </a:rPr>
              <a:t>活动背景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4019" y="1145387"/>
            <a:ext cx="432577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农历十二月初八</a:t>
            </a:r>
          </a:p>
        </p:txBody>
      </p:sp>
      <p:sp>
        <p:nvSpPr>
          <p:cNvPr id="4" name="矩形 3"/>
          <p:cNvSpPr/>
          <p:nvPr/>
        </p:nvSpPr>
        <p:spPr>
          <a:xfrm>
            <a:off x="1546456" y="2061036"/>
            <a:ext cx="9080904" cy="373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农历十二月初八是我国历史悠久的传统节日“腊八节”。俗话说：“过了腊八就是年。”以往，这一天人们都会煮上香糯甜美的腊八粥，当吃着香粥时也预示着新年的脚步已越来越进。而如今，随着生活条件改善，工作节奏加快，年轻一辈的家长们已很少会记得过腊八节，煮腊八粥，感受传统节日，通过听听、说说、吃吃、看看过一个热热闹闹的腊八节。腊八节在我国有着很悠久的传统和历史，而我们的孩子对这些习俗和节日不甚了解。所以我们生成“腊八节”这一节日主题课程，让孩子从多方面了解腊八节的习俗和饮食习惯，能积极的参与到活动中，学会关爱需要帮助的人们，在寒冷的冬天，感受节日带来的温暖和快乐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2969" y="3257099"/>
            <a:ext cx="464261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2.</a:t>
            </a:r>
            <a:r>
              <a:rPr lang="zh-CN" altLang="en-US" sz="7200" dirty="0">
                <a:cs typeface="+mn-ea"/>
                <a:sym typeface="+mn-lt"/>
              </a:rPr>
              <a:t>活动目标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4019" y="840587"/>
            <a:ext cx="432577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主题总目标： </a:t>
            </a:r>
          </a:p>
        </p:txBody>
      </p:sp>
      <p:sp>
        <p:nvSpPr>
          <p:cNvPr id="4" name="矩形 3"/>
          <p:cNvSpPr/>
          <p:nvPr/>
        </p:nvSpPr>
        <p:spPr>
          <a:xfrm>
            <a:off x="1081378" y="2304089"/>
            <a:ext cx="5014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1</a:t>
            </a:r>
            <a:r>
              <a:rPr lang="zh-CN" altLang="en-US" sz="2000" b="1" dirty="0">
                <a:cs typeface="+mn-ea"/>
                <a:sym typeface="+mn-lt"/>
              </a:rPr>
              <a:t>．知道腊八节的时间、来历和风俗习惯，感受传统民俗节日的气氛。 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了解认识各种粗粮的名称，感知它们的外形和营养价值。 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3</a:t>
            </a:r>
            <a:r>
              <a:rPr lang="zh-CN" altLang="en-US" sz="2000" b="1" dirty="0">
                <a:cs typeface="+mn-ea"/>
                <a:sym typeface="+mn-lt"/>
              </a:rPr>
              <a:t>．能积极主动的参与主题活动的环境布置和材料收集。 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cs typeface="+mn-ea"/>
                <a:sym typeface="+mn-lt"/>
              </a:rPr>
              <a:t>4</a:t>
            </a:r>
            <a:r>
              <a:rPr lang="zh-CN" altLang="en-US" sz="2000" b="1" dirty="0">
                <a:cs typeface="+mn-ea"/>
                <a:sym typeface="+mn-lt"/>
              </a:rPr>
              <a:t>．积极主动的参与邀请爷爷奶奶来幼儿园共度节日，给爷爷奶奶送上腊八粥。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2302" y="1704257"/>
            <a:ext cx="4452680" cy="4452678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4019" y="840587"/>
            <a:ext cx="432577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主题领域目标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1066800" y="1836711"/>
            <a:ext cx="5029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健康：认识各种常见粗粮，知道人体需要吸收不同的食物营养，了解一些食物搭配的相关知识。 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语言：乐意主动地欣赏诗歌体裁的作品，能在集体面前大胆的讲话，态度自然，声音响亮。 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科学：对周围的事物感兴趣，有好奇心和求知欲；培养孩子节约粮食的意识。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62040" y="1062184"/>
            <a:ext cx="4008120" cy="4008120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624" y="65310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4019" y="840587"/>
            <a:ext cx="432577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cs typeface="+mn-ea"/>
                <a:sym typeface="+mn-lt"/>
              </a:rPr>
              <a:t>主题总目标： </a:t>
            </a:r>
          </a:p>
        </p:txBody>
      </p:sp>
      <p:sp>
        <p:nvSpPr>
          <p:cNvPr id="4" name="矩形 3"/>
          <p:cNvSpPr/>
          <p:nvPr/>
        </p:nvSpPr>
        <p:spPr>
          <a:xfrm>
            <a:off x="1546456" y="2137472"/>
            <a:ext cx="45495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艺术：在美术活动中自由自在的表达，引导幼儿感受美术活动的乐趣。感受不同音乐形式的演唱风格，对音乐活动产生学习的兴趣。 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cs typeface="+mn-ea"/>
                <a:sym typeface="+mn-lt"/>
              </a:rPr>
              <a:t>社会：体验人与人相互交流、合作、沟通、关爱的重要和快乐，乐于与人交流。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12302" y="-1849120"/>
            <a:ext cx="5818643" cy="4409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66609" y="1832141"/>
            <a:ext cx="3414751" cy="3130905"/>
          </a:xfrm>
          <a:prstGeom prst="rect">
            <a:avLst/>
          </a:prstGeom>
        </p:spPr>
      </p:pic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46288" y="-173621"/>
            <a:ext cx="3804621" cy="478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2969" y="3257099"/>
            <a:ext cx="464261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3.</a:t>
            </a:r>
            <a:r>
              <a:rPr lang="zh-CN" altLang="en-US" sz="7200" dirty="0">
                <a:cs typeface="+mn-ea"/>
                <a:sym typeface="+mn-lt"/>
              </a:rPr>
              <a:t>活动安排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adsdv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宽屏</PresentationFormat>
  <Paragraphs>80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2022-03-11T05:33:25Z</dcterms:created>
  <dcterms:modified xsi:type="dcterms:W3CDTF">2023-01-10T12:13:57Z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9F1B4F3340DB49AABBE769D78F6DE381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