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AA7"/>
    <a:srgbClr val="00EBFF"/>
    <a:srgbClr val="FC94D2"/>
    <a:srgbClr val="FAD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50" d="100"/>
          <a:sy n="50" d="100"/>
        </p:scale>
        <p:origin x="-282"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4C270-FAD8-495A-9FA7-8B53A8DBC8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CB510-59E9-474D-9CAA-1C2A0DD570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2CB510-59E9-474D-9CAA-1C2A0DD5700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b="50000"/>
          <a:stretch>
            <a:fillRect/>
          </a:stretch>
        </p:blipFill>
        <p:spPr>
          <a:xfrm>
            <a:off x="0" y="-1"/>
            <a:ext cx="12190992" cy="3428717"/>
          </a:xfrm>
          <a:prstGeom prst="rect">
            <a:avLst/>
          </a:prstGeom>
        </p:spPr>
      </p:pic>
      <p:pic>
        <p:nvPicPr>
          <p:cNvPr id="14" name="图片 13"/>
          <p:cNvPicPr>
            <a:picLocks noChangeAspect="1"/>
          </p:cNvPicPr>
          <p:nvPr/>
        </p:nvPicPr>
        <p:blipFill rotWithShape="1">
          <a:blip r:embed="rId4" cstate="screen"/>
          <a:srcRect l="44579" t="3514" b="14164"/>
          <a:stretch>
            <a:fillRect/>
          </a:stretch>
        </p:blipFill>
        <p:spPr>
          <a:xfrm flipH="1">
            <a:off x="-1" y="8040"/>
            <a:ext cx="8246177" cy="6172201"/>
          </a:xfrm>
          <a:prstGeom prst="rect">
            <a:avLst/>
          </a:prstGeom>
        </p:spPr>
      </p:pic>
      <p:pic>
        <p:nvPicPr>
          <p:cNvPr id="39" name="图片 38"/>
          <p:cNvPicPr>
            <a:picLocks noChangeAspect="1"/>
          </p:cNvPicPr>
          <p:nvPr/>
        </p:nvPicPr>
        <p:blipFill rotWithShape="1">
          <a:blip r:embed="rId5" cstate="screen"/>
          <a:srcRect t="-11"/>
          <a:stretch>
            <a:fillRect/>
          </a:stretch>
        </p:blipFill>
        <p:spPr>
          <a:xfrm flipH="1">
            <a:off x="10413999" y="1"/>
            <a:ext cx="1777999" cy="2191514"/>
          </a:xfrm>
          <a:prstGeom prst="rect">
            <a:avLst/>
          </a:prstGeom>
        </p:spPr>
      </p:pic>
      <p:pic>
        <p:nvPicPr>
          <p:cNvPr id="51" name="图片 50"/>
          <p:cNvPicPr>
            <a:picLocks noChangeAspect="1"/>
          </p:cNvPicPr>
          <p:nvPr/>
        </p:nvPicPr>
        <p:blipFill rotWithShape="1">
          <a:blip r:embed="rId6" cstate="screen"/>
          <a:srcRect l="48021" t="48518" r="4" b="5182"/>
          <a:stretch>
            <a:fillRect/>
          </a:stretch>
        </p:blipFill>
        <p:spPr>
          <a:xfrm>
            <a:off x="5615787" y="2279843"/>
            <a:ext cx="6336291" cy="3175000"/>
          </a:xfrm>
          <a:prstGeom prst="rect">
            <a:avLst/>
          </a:prstGeom>
        </p:spPr>
      </p:pic>
      <p:pic>
        <p:nvPicPr>
          <p:cNvPr id="43" name="图片 42"/>
          <p:cNvPicPr>
            <a:picLocks noChangeAspect="1"/>
          </p:cNvPicPr>
          <p:nvPr/>
        </p:nvPicPr>
        <p:blipFill>
          <a:blip r:embed="rId7" cstate="screen"/>
          <a:stretch>
            <a:fillRect/>
          </a:stretch>
        </p:blipFill>
        <p:spPr>
          <a:xfrm>
            <a:off x="1008" y="2379093"/>
            <a:ext cx="12190992" cy="4470866"/>
          </a:xfrm>
          <a:prstGeom prst="rect">
            <a:avLst/>
          </a:prstGeom>
        </p:spPr>
      </p:pic>
      <p:pic>
        <p:nvPicPr>
          <p:cNvPr id="52" name="图片 51"/>
          <p:cNvPicPr>
            <a:picLocks noChangeAspect="1"/>
          </p:cNvPicPr>
          <p:nvPr/>
        </p:nvPicPr>
        <p:blipFill rotWithShape="1">
          <a:blip r:embed="rId8" cstate="screen"/>
          <a:srcRect/>
          <a:stretch>
            <a:fillRect/>
          </a:stretch>
        </p:blipFill>
        <p:spPr>
          <a:xfrm>
            <a:off x="4388314" y="114097"/>
            <a:ext cx="2454946" cy="2578119"/>
          </a:xfrm>
          <a:prstGeom prst="rect">
            <a:avLst/>
          </a:prstGeom>
        </p:spPr>
      </p:pic>
      <p:pic>
        <p:nvPicPr>
          <p:cNvPr id="5" name="图片 4"/>
          <p:cNvPicPr>
            <a:picLocks noChangeAspect="1"/>
          </p:cNvPicPr>
          <p:nvPr/>
        </p:nvPicPr>
        <p:blipFill rotWithShape="1">
          <a:blip r:embed="rId9" cstate="screen"/>
          <a:srcRect l="6214" t="6298" r="8210" b="9452"/>
          <a:stretch>
            <a:fillRect/>
          </a:stretch>
        </p:blipFill>
        <p:spPr>
          <a:xfrm>
            <a:off x="1016000" y="249239"/>
            <a:ext cx="9971043" cy="47228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fltVal val="0"/>
                                          </p:val>
                                        </p:tav>
                                        <p:tav tm="100000">
                                          <p:val>
                                            <p:strVal val="#ppt_w"/>
                                          </p:val>
                                        </p:tav>
                                      </p:tavLst>
                                    </p:anim>
                                    <p:anim calcmode="lin" valueType="num">
                                      <p:cBhvr>
                                        <p:cTn id="18" dur="1000" fill="hold"/>
                                        <p:tgtEl>
                                          <p:spTgt spid="43"/>
                                        </p:tgtEl>
                                        <p:attrNameLst>
                                          <p:attrName>ppt_h</p:attrName>
                                        </p:attrNameLst>
                                      </p:cBhvr>
                                      <p:tavLst>
                                        <p:tav tm="0">
                                          <p:val>
                                            <p:fltVal val="0"/>
                                          </p:val>
                                        </p:tav>
                                        <p:tav tm="100000">
                                          <p:val>
                                            <p:strVal val="#ppt_h"/>
                                          </p:val>
                                        </p:tav>
                                      </p:tavLst>
                                    </p:anim>
                                    <p:anim calcmode="lin" valueType="num">
                                      <p:cBhvr>
                                        <p:cTn id="19" dur="1000" fill="hold"/>
                                        <p:tgtEl>
                                          <p:spTgt spid="43"/>
                                        </p:tgtEl>
                                        <p:attrNameLst>
                                          <p:attrName>style.rotation</p:attrName>
                                        </p:attrNameLst>
                                      </p:cBhvr>
                                      <p:tavLst>
                                        <p:tav tm="0">
                                          <p:val>
                                            <p:fltVal val="90"/>
                                          </p:val>
                                        </p:tav>
                                        <p:tav tm="100000">
                                          <p:val>
                                            <p:fltVal val="0"/>
                                          </p:val>
                                        </p:tav>
                                      </p:tavLst>
                                    </p:anim>
                                    <p:animEffect transition="in" filter="fade">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3985054" y="291288"/>
            <a:ext cx="4221891" cy="4489948"/>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816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方正少儿简体" panose="03000509000000000000" pitchFamily="65" charset="-122"/>
                <a:ea typeface="方正少儿简体" panose="03000509000000000000" pitchFamily="65" charset="-122"/>
              </a:rPr>
              <a:t>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571499" y="982522"/>
            <a:ext cx="3505201" cy="5151577"/>
          </a:xfrm>
          <a:prstGeom prst="rect">
            <a:avLst/>
          </a:prstGeom>
        </p:spPr>
      </p:pic>
      <p:pic>
        <p:nvPicPr>
          <p:cNvPr id="4" name="图片 3"/>
          <p:cNvPicPr>
            <a:picLocks noChangeAspect="1"/>
          </p:cNvPicPr>
          <p:nvPr/>
        </p:nvPicPr>
        <p:blipFill rotWithShape="1">
          <a:blip r:embed="rId4" cstate="screen"/>
          <a:srcRect/>
          <a:stretch>
            <a:fillRect/>
          </a:stretch>
        </p:blipFill>
        <p:spPr>
          <a:xfrm>
            <a:off x="7095627" y="1079499"/>
            <a:ext cx="3737474" cy="5257801"/>
          </a:xfrm>
          <a:prstGeom prst="rect">
            <a:avLst/>
          </a:prstGeom>
        </p:spPr>
      </p:pic>
      <p:sp>
        <p:nvSpPr>
          <p:cNvPr id="6" name="矩形 5"/>
          <p:cNvSpPr/>
          <p:nvPr/>
        </p:nvSpPr>
        <p:spPr>
          <a:xfrm>
            <a:off x="4108836" y="1520735"/>
            <a:ext cx="2954655" cy="4690193"/>
          </a:xfrm>
          <a:prstGeom prst="rect">
            <a:avLst/>
          </a:prstGeom>
        </p:spPr>
        <p:txBody>
          <a:bodyPr vert="eaVert"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1925</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8</a:t>
            </a:r>
            <a:r>
              <a:rPr lang="zh-CN" altLang="en-US" dirty="0">
                <a:latin typeface="华康少女文字W5" panose="040F0509000000000000" pitchFamily="81" charset="-122"/>
                <a:ea typeface="华康少女文字W5" panose="040F0509000000000000" pitchFamily="81" charset="-122"/>
              </a:rPr>
              <a:t>月，世界</a:t>
            </a:r>
            <a:r>
              <a:rPr lang="en-US" altLang="zh-CN" dirty="0">
                <a:latin typeface="华康少女文字W5" panose="040F0509000000000000" pitchFamily="81" charset="-122"/>
                <a:ea typeface="华康少女文字W5" panose="040F0509000000000000" pitchFamily="81" charset="-122"/>
              </a:rPr>
              <a:t>54</a:t>
            </a:r>
            <a:r>
              <a:rPr lang="zh-CN" altLang="en-US" dirty="0">
                <a:latin typeface="华康少女文字W5" panose="040F0509000000000000" pitchFamily="81" charset="-122"/>
                <a:ea typeface="华康少女文字W5" panose="040F0509000000000000" pitchFamily="81" charset="-122"/>
              </a:rPr>
              <a:t>个国家的代表在瑞士日内瓦举行“儿童幸福国际大会”，发表了爱护儿童、保障儿童福利的宣言。国际儿童幸福促进会倡议建立儿童纪念日，英国、美国、日本等国积极响应，先后建立了自己国家的儿童节。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028699" y="749301"/>
            <a:ext cx="1422401" cy="2133599"/>
          </a:xfrm>
          <a:prstGeom prst="rect">
            <a:avLst/>
          </a:prstGeom>
        </p:spPr>
      </p:pic>
      <p:pic>
        <p:nvPicPr>
          <p:cNvPr id="4" name="图片 3"/>
          <p:cNvPicPr>
            <a:picLocks noChangeAspect="1"/>
          </p:cNvPicPr>
          <p:nvPr/>
        </p:nvPicPr>
        <p:blipFill rotWithShape="1">
          <a:blip r:embed="rId3" cstate="screen"/>
          <a:srcRect/>
          <a:stretch>
            <a:fillRect/>
          </a:stretch>
        </p:blipFill>
        <p:spPr>
          <a:xfrm>
            <a:off x="3505199" y="749301"/>
            <a:ext cx="1422401" cy="2133599"/>
          </a:xfrm>
          <a:prstGeom prst="rect">
            <a:avLst/>
          </a:prstGeom>
        </p:spPr>
      </p:pic>
      <p:pic>
        <p:nvPicPr>
          <p:cNvPr id="5" name="图片 4"/>
          <p:cNvPicPr>
            <a:picLocks noChangeAspect="1"/>
          </p:cNvPicPr>
          <p:nvPr/>
        </p:nvPicPr>
        <p:blipFill rotWithShape="1">
          <a:blip r:embed="rId3" cstate="screen"/>
          <a:srcRect/>
          <a:stretch>
            <a:fillRect/>
          </a:stretch>
        </p:blipFill>
        <p:spPr>
          <a:xfrm>
            <a:off x="5981699" y="749301"/>
            <a:ext cx="1422401" cy="2133599"/>
          </a:xfrm>
          <a:prstGeom prst="rect">
            <a:avLst/>
          </a:prstGeom>
        </p:spPr>
      </p:pic>
      <p:pic>
        <p:nvPicPr>
          <p:cNvPr id="6" name="图片 5"/>
          <p:cNvPicPr>
            <a:picLocks noChangeAspect="1"/>
          </p:cNvPicPr>
          <p:nvPr/>
        </p:nvPicPr>
        <p:blipFill rotWithShape="1">
          <a:blip r:embed="rId3" cstate="screen"/>
          <a:srcRect/>
          <a:stretch>
            <a:fillRect/>
          </a:stretch>
        </p:blipFill>
        <p:spPr>
          <a:xfrm>
            <a:off x="8458199" y="749301"/>
            <a:ext cx="1422401" cy="2133599"/>
          </a:xfrm>
          <a:prstGeom prst="rect">
            <a:avLst/>
          </a:prstGeom>
        </p:spPr>
      </p:pic>
      <p:sp>
        <p:nvSpPr>
          <p:cNvPr id="8" name="矩形 7"/>
          <p:cNvSpPr/>
          <p:nvPr/>
        </p:nvSpPr>
        <p:spPr>
          <a:xfrm>
            <a:off x="654050" y="2806363"/>
            <a:ext cx="2324100" cy="3316614"/>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二战结束后，世界经济萧条，为了悼念利迪策村和全世界所有在战争中死难的儿童，反对虐杀和毒害儿童，以及保障儿童权利。</a:t>
            </a:r>
          </a:p>
        </p:txBody>
      </p:sp>
      <p:sp>
        <p:nvSpPr>
          <p:cNvPr id="9" name="矩形 8"/>
          <p:cNvSpPr/>
          <p:nvPr/>
        </p:nvSpPr>
        <p:spPr>
          <a:xfrm>
            <a:off x="3263900" y="2908637"/>
            <a:ext cx="2209802" cy="3316614"/>
          </a:xfrm>
          <a:prstGeom prst="rect">
            <a:avLst/>
          </a:prstGeom>
        </p:spPr>
        <p:txBody>
          <a:bodyPr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月，国际民主妇女联合会在莫斯科举行理事会议为了保障世界各国儿童的生存权、保健权和受教育权，</a:t>
            </a:r>
          </a:p>
        </p:txBody>
      </p:sp>
      <p:sp>
        <p:nvSpPr>
          <p:cNvPr id="10" name="矩形 9"/>
          <p:cNvSpPr/>
          <p:nvPr/>
        </p:nvSpPr>
        <p:spPr>
          <a:xfrm>
            <a:off x="5797552" y="2921337"/>
            <a:ext cx="1885948" cy="2208618"/>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为了改善儿童的生活，会议决定以每年的</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日为国际儿童节。</a:t>
            </a:r>
          </a:p>
        </p:txBody>
      </p:sp>
      <p:sp>
        <p:nvSpPr>
          <p:cNvPr id="11" name="矩形 10"/>
          <p:cNvSpPr/>
          <p:nvPr/>
        </p:nvSpPr>
        <p:spPr>
          <a:xfrm>
            <a:off x="8366125" y="2921337"/>
            <a:ext cx="1885948" cy="2762616"/>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我国儿童节，早期为每年的</a:t>
            </a:r>
            <a:r>
              <a:rPr lang="en-US" altLang="zh-CN" dirty="0">
                <a:latin typeface="华康少女文字W5" panose="040F0509000000000000" pitchFamily="81" charset="-122"/>
                <a:ea typeface="华康少女文字W5" panose="040F0509000000000000" pitchFamily="81" charset="-122"/>
              </a:rPr>
              <a:t>4</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4</a:t>
            </a:r>
            <a:r>
              <a:rPr lang="zh-CN" altLang="en-US" dirty="0">
                <a:latin typeface="华康少女文字W5" panose="040F0509000000000000" pitchFamily="81" charset="-122"/>
                <a:ea typeface="华康少女文字W5" panose="040F0509000000000000" pitchFamily="81" charset="-122"/>
              </a:rPr>
              <a:t>日，是</a:t>
            </a:r>
            <a:r>
              <a:rPr lang="en-US" altLang="zh-CN" dirty="0">
                <a:latin typeface="华康少女文字W5" panose="040F0509000000000000" pitchFamily="81" charset="-122"/>
                <a:ea typeface="华康少女文字W5" panose="040F0509000000000000" pitchFamily="81" charset="-122"/>
              </a:rPr>
              <a:t>1931</a:t>
            </a:r>
            <a:r>
              <a:rPr lang="zh-CN" altLang="en-US" dirty="0">
                <a:latin typeface="华康少女文字W5" panose="040F0509000000000000" pitchFamily="81" charset="-122"/>
                <a:ea typeface="华康少女文字W5" panose="040F0509000000000000" pitchFamily="81" charset="-122"/>
              </a:rPr>
              <a:t>年根据中华慈幼协会的建议设立的。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4165600" y="2142072"/>
            <a:ext cx="3594100" cy="4715928"/>
          </a:xfrm>
          <a:prstGeom prst="rect">
            <a:avLst/>
          </a:prstGeom>
        </p:spPr>
      </p:pic>
      <p:sp>
        <p:nvSpPr>
          <p:cNvPr id="5" name="矩形 4"/>
          <p:cNvSpPr/>
          <p:nvPr/>
        </p:nvSpPr>
        <p:spPr>
          <a:xfrm>
            <a:off x="2641600" y="808335"/>
            <a:ext cx="6451600" cy="1123513"/>
          </a:xfrm>
          <a:prstGeom prst="rect">
            <a:avLst/>
          </a:prstGeom>
        </p:spPr>
        <p:txBody>
          <a:bodyPr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12</a:t>
            </a:r>
            <a:r>
              <a:rPr lang="zh-CN" altLang="en-US" dirty="0">
                <a:latin typeface="华康少女文字W5" panose="040F0509000000000000" pitchFamily="81" charset="-122"/>
                <a:ea typeface="华康少女文字W5" panose="040F0509000000000000" pitchFamily="81" charset="-122"/>
              </a:rPr>
              <a:t>月，中央人民政府政务院发出通令，废除旧的儿童节，将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日作为我国的儿童节，与国际儿童节统一起来。</a:t>
            </a:r>
          </a:p>
        </p:txBody>
      </p:sp>
      <p:sp>
        <p:nvSpPr>
          <p:cNvPr id="6" name="矩形 5"/>
          <p:cNvSpPr/>
          <p:nvPr/>
        </p:nvSpPr>
        <p:spPr>
          <a:xfrm>
            <a:off x="825500" y="3467100"/>
            <a:ext cx="3175000" cy="2208618"/>
          </a:xfrm>
          <a:prstGeom prst="rect">
            <a:avLst/>
          </a:prstGeom>
        </p:spPr>
        <p:txBody>
          <a:bodyPr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12</a:t>
            </a:r>
            <a:r>
              <a:rPr lang="zh-CN" altLang="en-US" dirty="0">
                <a:latin typeface="华康少女文字W5" panose="040F0509000000000000" pitchFamily="81" charset="-122"/>
                <a:ea typeface="华康少女文字W5" panose="040F0509000000000000" pitchFamily="81" charset="-122"/>
              </a:rPr>
              <a:t>月，中央人民政府政务院发出通令，废除旧的儿童节，将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日作为我国的儿童节，与国际儿童节统一起来。</a:t>
            </a:r>
          </a:p>
        </p:txBody>
      </p:sp>
      <p:sp>
        <p:nvSpPr>
          <p:cNvPr id="7" name="矩形 6"/>
          <p:cNvSpPr/>
          <p:nvPr/>
        </p:nvSpPr>
        <p:spPr>
          <a:xfrm>
            <a:off x="7924800" y="3467100"/>
            <a:ext cx="3175000" cy="2208618"/>
          </a:xfrm>
          <a:prstGeom prst="rect">
            <a:avLst/>
          </a:prstGeom>
        </p:spPr>
        <p:txBody>
          <a:bodyPr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12</a:t>
            </a:r>
            <a:r>
              <a:rPr lang="zh-CN" altLang="en-US" dirty="0">
                <a:latin typeface="华康少女文字W5" panose="040F0509000000000000" pitchFamily="81" charset="-122"/>
                <a:ea typeface="华康少女文字W5" panose="040F0509000000000000" pitchFamily="81" charset="-122"/>
              </a:rPr>
              <a:t>月，中央人民政府政务院发出通令，废除旧的儿童节，将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日作为我国的儿童节，与国际儿童节统一起来。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2409367" y="792672"/>
            <a:ext cx="1534158" cy="2481724"/>
          </a:xfrm>
          <a:prstGeom prst="rect">
            <a:avLst/>
          </a:prstGeom>
        </p:spPr>
      </p:pic>
      <p:pic>
        <p:nvPicPr>
          <p:cNvPr id="4" name="图片 3"/>
          <p:cNvPicPr>
            <a:picLocks noChangeAspect="1"/>
          </p:cNvPicPr>
          <p:nvPr/>
        </p:nvPicPr>
        <p:blipFill rotWithShape="1">
          <a:blip r:embed="rId3" cstate="screen"/>
          <a:srcRect/>
          <a:stretch>
            <a:fillRect/>
          </a:stretch>
        </p:blipFill>
        <p:spPr>
          <a:xfrm rot="2717448">
            <a:off x="3469741" y="1213813"/>
            <a:ext cx="1534158" cy="2481724"/>
          </a:xfrm>
          <a:prstGeom prst="rect">
            <a:avLst/>
          </a:prstGeom>
        </p:spPr>
      </p:pic>
      <p:pic>
        <p:nvPicPr>
          <p:cNvPr id="5" name="图片 4"/>
          <p:cNvPicPr>
            <a:picLocks noChangeAspect="1"/>
          </p:cNvPicPr>
          <p:nvPr/>
        </p:nvPicPr>
        <p:blipFill rotWithShape="1">
          <a:blip r:embed="rId3" cstate="screen"/>
          <a:srcRect/>
          <a:stretch>
            <a:fillRect/>
          </a:stretch>
        </p:blipFill>
        <p:spPr>
          <a:xfrm rot="5672343">
            <a:off x="3891545" y="2277426"/>
            <a:ext cx="1534158" cy="2481724"/>
          </a:xfrm>
          <a:prstGeom prst="rect">
            <a:avLst/>
          </a:prstGeom>
        </p:spPr>
      </p:pic>
      <p:pic>
        <p:nvPicPr>
          <p:cNvPr id="7" name="图片 6"/>
          <p:cNvPicPr>
            <a:picLocks noChangeAspect="1"/>
          </p:cNvPicPr>
          <p:nvPr/>
        </p:nvPicPr>
        <p:blipFill rotWithShape="1">
          <a:blip r:embed="rId3" cstate="screen"/>
          <a:srcRect/>
          <a:stretch>
            <a:fillRect/>
          </a:stretch>
        </p:blipFill>
        <p:spPr>
          <a:xfrm rot="18839797">
            <a:off x="1369469" y="1218179"/>
            <a:ext cx="1534158" cy="2481724"/>
          </a:xfrm>
          <a:prstGeom prst="rect">
            <a:avLst/>
          </a:prstGeom>
        </p:spPr>
      </p:pic>
      <p:pic>
        <p:nvPicPr>
          <p:cNvPr id="9" name="图片 8"/>
          <p:cNvPicPr>
            <a:picLocks noChangeAspect="1"/>
          </p:cNvPicPr>
          <p:nvPr/>
        </p:nvPicPr>
        <p:blipFill rotWithShape="1">
          <a:blip r:embed="rId3" cstate="screen"/>
          <a:srcRect/>
          <a:stretch>
            <a:fillRect/>
          </a:stretch>
        </p:blipFill>
        <p:spPr>
          <a:xfrm flipV="1">
            <a:off x="2585649" y="3586355"/>
            <a:ext cx="1534158" cy="2481724"/>
          </a:xfrm>
          <a:prstGeom prst="rect">
            <a:avLst/>
          </a:prstGeom>
        </p:spPr>
      </p:pic>
      <p:pic>
        <p:nvPicPr>
          <p:cNvPr id="10" name="图片 9"/>
          <p:cNvPicPr>
            <a:picLocks noChangeAspect="1"/>
          </p:cNvPicPr>
          <p:nvPr/>
        </p:nvPicPr>
        <p:blipFill rotWithShape="1">
          <a:blip r:embed="rId3" cstate="screen"/>
          <a:srcRect/>
          <a:stretch>
            <a:fillRect/>
          </a:stretch>
        </p:blipFill>
        <p:spPr>
          <a:xfrm rot="18882552" flipV="1">
            <a:off x="3538050" y="3185306"/>
            <a:ext cx="1534158" cy="2481724"/>
          </a:xfrm>
          <a:prstGeom prst="rect">
            <a:avLst/>
          </a:prstGeom>
        </p:spPr>
      </p:pic>
      <p:pic>
        <p:nvPicPr>
          <p:cNvPr id="11" name="图片 10"/>
          <p:cNvPicPr>
            <a:picLocks noChangeAspect="1"/>
          </p:cNvPicPr>
          <p:nvPr/>
        </p:nvPicPr>
        <p:blipFill rotWithShape="1">
          <a:blip r:embed="rId3" cstate="screen"/>
          <a:srcRect/>
          <a:stretch>
            <a:fillRect/>
          </a:stretch>
        </p:blipFill>
        <p:spPr>
          <a:xfrm rot="5081801" flipV="1">
            <a:off x="976913" y="2287722"/>
            <a:ext cx="1534158" cy="2481724"/>
          </a:xfrm>
          <a:prstGeom prst="rect">
            <a:avLst/>
          </a:prstGeom>
        </p:spPr>
      </p:pic>
      <p:pic>
        <p:nvPicPr>
          <p:cNvPr id="12" name="图片 11"/>
          <p:cNvPicPr>
            <a:picLocks noChangeAspect="1"/>
          </p:cNvPicPr>
          <p:nvPr/>
        </p:nvPicPr>
        <p:blipFill rotWithShape="1">
          <a:blip r:embed="rId3" cstate="screen"/>
          <a:srcRect/>
          <a:stretch>
            <a:fillRect/>
          </a:stretch>
        </p:blipFill>
        <p:spPr>
          <a:xfrm rot="2760203" flipV="1">
            <a:off x="1488071" y="3180939"/>
            <a:ext cx="1534158" cy="2481724"/>
          </a:xfrm>
          <a:prstGeom prst="rect">
            <a:avLst/>
          </a:prstGeom>
        </p:spPr>
      </p:pic>
      <p:sp>
        <p:nvSpPr>
          <p:cNvPr id="15" name="矩形 14"/>
          <p:cNvSpPr/>
          <p:nvPr/>
        </p:nvSpPr>
        <p:spPr>
          <a:xfrm>
            <a:off x="5963473" y="1573768"/>
            <a:ext cx="4062651" cy="3710464"/>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世界上许多国都将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日定为儿童的节日。欧美国家，儿童节的日期各不相同，而且往往很少举行社会公众性的庆祝活动。有人误解只有社会主义国家才将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日定为儿童节，事实上，美国的一些组织也开始考虑将儿童节定在</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2" y="1181100"/>
            <a:ext cx="3530599" cy="3048000"/>
          </a:xfrm>
          <a:prstGeom prst="rect">
            <a:avLst/>
          </a:prstGeom>
          <a:no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140201" y="1181100"/>
            <a:ext cx="3530599"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70801" y="1181100"/>
            <a:ext cx="3530599" cy="3048000"/>
          </a:xfrm>
          <a:prstGeom prst="rect">
            <a:avLst/>
          </a:prstGeom>
          <a:no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screen"/>
          <a:srcRect/>
          <a:stretch>
            <a:fillRect/>
          </a:stretch>
        </p:blipFill>
        <p:spPr>
          <a:xfrm>
            <a:off x="1327152" y="1155704"/>
            <a:ext cx="2095499" cy="3073396"/>
          </a:xfrm>
          <a:prstGeom prst="rect">
            <a:avLst/>
          </a:prstGeom>
        </p:spPr>
      </p:pic>
      <p:pic>
        <p:nvPicPr>
          <p:cNvPr id="8" name="图片 7"/>
          <p:cNvPicPr>
            <a:picLocks noChangeAspect="1"/>
          </p:cNvPicPr>
          <p:nvPr/>
        </p:nvPicPr>
        <p:blipFill rotWithShape="1">
          <a:blip r:embed="rId3" cstate="screen"/>
          <a:srcRect/>
          <a:stretch>
            <a:fillRect/>
          </a:stretch>
        </p:blipFill>
        <p:spPr>
          <a:xfrm>
            <a:off x="8388350" y="1155704"/>
            <a:ext cx="2095499" cy="3073396"/>
          </a:xfrm>
          <a:prstGeom prst="rect">
            <a:avLst/>
          </a:prstGeom>
        </p:spPr>
      </p:pic>
      <p:sp>
        <p:nvSpPr>
          <p:cNvPr id="9" name="矩形 8"/>
          <p:cNvSpPr/>
          <p:nvPr/>
        </p:nvSpPr>
        <p:spPr>
          <a:xfrm>
            <a:off x="4162147" y="1561584"/>
            <a:ext cx="3508653" cy="2287032"/>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世界上许多国都将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日定为儿童的节日。欧美国家，儿童节的日期各不相同，而且往往很少举行社会公众性的庆祝活动。</a:t>
            </a:r>
          </a:p>
        </p:txBody>
      </p:sp>
      <p:sp>
        <p:nvSpPr>
          <p:cNvPr id="10" name="矩形 9"/>
          <p:cNvSpPr/>
          <p:nvPr/>
        </p:nvSpPr>
        <p:spPr>
          <a:xfrm>
            <a:off x="796648" y="4609584"/>
            <a:ext cx="10030102" cy="1100622"/>
          </a:xfrm>
          <a:prstGeom prst="rect">
            <a:avLst/>
          </a:prstGeom>
        </p:spPr>
        <p:txBody>
          <a:bodyPr vert="horz"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世界上许多国都将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日定为儿童的节日。欧美国家，儿童节的日期各不相同，而且往往很少举行社会公众性的庆祝活动。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a:stretch>
            <a:fillRect/>
          </a:stretch>
        </p:blipFill>
        <p:spPr>
          <a:xfrm>
            <a:off x="3983236" y="530226"/>
            <a:ext cx="3849745" cy="4472024"/>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308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方正少儿简体" panose="03000509000000000000" pitchFamily="65" charset="-122"/>
                <a:ea typeface="方正少儿简体" panose="03000509000000000000" pitchFamily="65" charset="-122"/>
              </a:rPr>
              <a:t>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44459"/>
            <a:ext cx="4025900" cy="6902459"/>
          </a:xfrm>
          <a:prstGeom prst="rect">
            <a:avLst/>
          </a:prstGeom>
        </p:spPr>
      </p:pic>
      <p:sp>
        <p:nvSpPr>
          <p:cNvPr id="6" name="矩形 5"/>
          <p:cNvSpPr/>
          <p:nvPr/>
        </p:nvSpPr>
        <p:spPr>
          <a:xfrm>
            <a:off x="4064000" y="1810435"/>
            <a:ext cx="6096000" cy="3893502"/>
          </a:xfrm>
          <a:prstGeom prst="rect">
            <a:avLst/>
          </a:prstGeom>
        </p:spPr>
        <p:txBody>
          <a:bodyPr>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1925</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8</a:t>
            </a:r>
            <a:r>
              <a:rPr lang="zh-CN" altLang="en-US" dirty="0">
                <a:latin typeface="华康少女文字W5" panose="040F0509000000000000" pitchFamily="81" charset="-122"/>
                <a:ea typeface="华康少女文字W5" panose="040F0509000000000000" pitchFamily="81" charset="-122"/>
              </a:rPr>
              <a:t>月在瑞士日内瓦召开的关于儿童福利的国际会议上，首次提出了“国际儿童节”的概念。本次大会有</a:t>
            </a:r>
            <a:r>
              <a:rPr lang="en-US" altLang="zh-CN" dirty="0">
                <a:latin typeface="华康少女文字W5" panose="040F0509000000000000" pitchFamily="81" charset="-122"/>
                <a:ea typeface="华康少女文字W5" panose="040F0509000000000000" pitchFamily="81" charset="-122"/>
              </a:rPr>
              <a:t>54</a:t>
            </a:r>
            <a:r>
              <a:rPr lang="zh-CN" altLang="en-US" dirty="0">
                <a:latin typeface="华康少女文字W5" panose="040F0509000000000000" pitchFamily="81" charset="-122"/>
                <a:ea typeface="华康少女文字W5" panose="040F0509000000000000" pitchFamily="81" charset="-122"/>
              </a:rPr>
              <a:t>个国家的爱护儿童代表，聚集在瑞士日内瓦举行“儿童幸福国际大会”，通过</a:t>
            </a:r>
            <a:r>
              <a:rPr lang="en-US" altLang="zh-CN" dirty="0">
                <a:latin typeface="华康少女文字W5" panose="040F0509000000000000" pitchFamily="81" charset="-122"/>
                <a:ea typeface="华康少女文字W5" panose="040F0509000000000000" pitchFamily="81" charset="-122"/>
              </a:rPr>
              <a:t>《</a:t>
            </a:r>
            <a:r>
              <a:rPr lang="zh-CN" altLang="en-US" dirty="0">
                <a:latin typeface="华康少女文字W5" panose="040F0509000000000000" pitchFamily="81" charset="-122"/>
                <a:ea typeface="华康少女文字W5" panose="040F0509000000000000" pitchFamily="81" charset="-122"/>
              </a:rPr>
              <a:t>日内瓦保障儿童宣言</a:t>
            </a:r>
            <a:r>
              <a:rPr lang="en-US" altLang="zh-CN" dirty="0">
                <a:latin typeface="华康少女文字W5" panose="040F0509000000000000" pitchFamily="81" charset="-122"/>
                <a:ea typeface="华康少女文字W5" panose="040F0509000000000000" pitchFamily="81" charset="-122"/>
              </a:rPr>
              <a:t>》</a:t>
            </a:r>
            <a:r>
              <a:rPr lang="zh-CN" altLang="en-US" dirty="0">
                <a:latin typeface="华康少女文字W5" panose="040F0509000000000000" pitchFamily="81" charset="-122"/>
                <a:ea typeface="华康少女文字W5" panose="040F0509000000000000" pitchFamily="81" charset="-122"/>
              </a:rPr>
              <a:t>。宣言中，对于儿童精神上应有的享受、贫苦儿童的救济、儿童危险工作的避免、儿童谋生机会的获得，以及怎样救养儿童等问题，均有热烈讨论。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369873" y="475065"/>
            <a:ext cx="1803400" cy="3392837"/>
          </a:xfrm>
          <a:prstGeom prst="rect">
            <a:avLst/>
          </a:prstGeom>
        </p:spPr>
      </p:pic>
      <p:pic>
        <p:nvPicPr>
          <p:cNvPr id="3" name="图片 2"/>
          <p:cNvPicPr>
            <a:picLocks noChangeAspect="1"/>
          </p:cNvPicPr>
          <p:nvPr/>
        </p:nvPicPr>
        <p:blipFill rotWithShape="1">
          <a:blip r:embed="rId3" cstate="screen"/>
          <a:srcRect/>
          <a:stretch>
            <a:fillRect/>
          </a:stretch>
        </p:blipFill>
        <p:spPr>
          <a:xfrm>
            <a:off x="5067300" y="3256365"/>
            <a:ext cx="1803400" cy="3392837"/>
          </a:xfrm>
          <a:prstGeom prst="rect">
            <a:avLst/>
          </a:prstGeom>
        </p:spPr>
      </p:pic>
      <p:pic>
        <p:nvPicPr>
          <p:cNvPr id="4" name="图片 3"/>
          <p:cNvPicPr>
            <a:picLocks noChangeAspect="1"/>
          </p:cNvPicPr>
          <p:nvPr/>
        </p:nvPicPr>
        <p:blipFill rotWithShape="1">
          <a:blip r:embed="rId3" cstate="screen"/>
          <a:srcRect/>
          <a:stretch>
            <a:fillRect/>
          </a:stretch>
        </p:blipFill>
        <p:spPr>
          <a:xfrm>
            <a:off x="8575952" y="475064"/>
            <a:ext cx="1803400" cy="3392837"/>
          </a:xfrm>
          <a:prstGeom prst="rect">
            <a:avLst/>
          </a:prstGeom>
        </p:spPr>
      </p:pic>
      <p:sp>
        <p:nvSpPr>
          <p:cNvPr id="6" name="矩形 5"/>
          <p:cNvSpPr/>
          <p:nvPr/>
        </p:nvSpPr>
        <p:spPr>
          <a:xfrm>
            <a:off x="517247" y="3647538"/>
            <a:ext cx="3508653" cy="2417898"/>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自此次大会后，一方面藉以鼓舞儿童，让儿童感到幸福、快乐，另一方面也为引起社会重视与爱护，各国政府都先后规定“儿童节”。</a:t>
            </a:r>
          </a:p>
        </p:txBody>
      </p:sp>
      <p:sp>
        <p:nvSpPr>
          <p:cNvPr id="7" name="矩形 6"/>
          <p:cNvSpPr/>
          <p:nvPr/>
        </p:nvSpPr>
        <p:spPr>
          <a:xfrm>
            <a:off x="4214673" y="688438"/>
            <a:ext cx="3508653" cy="2417898"/>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自此次大会后，一方面藉以鼓舞儿童，让儿童感到幸福、快乐，另一方面也为引起社会重视与爱护，各国政府都先后规定“儿童节”。</a:t>
            </a:r>
          </a:p>
        </p:txBody>
      </p:sp>
      <p:sp>
        <p:nvSpPr>
          <p:cNvPr id="8" name="矩形 7"/>
          <p:cNvSpPr/>
          <p:nvPr/>
        </p:nvSpPr>
        <p:spPr>
          <a:xfrm>
            <a:off x="7723326" y="3867901"/>
            <a:ext cx="3508653" cy="2417898"/>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自此次大会后，一方面藉以鼓舞儿童，让儿童感到幸福、快乐，另一方面也为引起社会重视与爱护，各国政府都先后规定“儿童节”。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p:cNvSpPr/>
          <p:nvPr/>
        </p:nvSpPr>
        <p:spPr>
          <a:xfrm>
            <a:off x="12700" y="1828800"/>
            <a:ext cx="12179300" cy="2904571"/>
          </a:xfrm>
          <a:custGeom>
            <a:avLst/>
            <a:gdLst>
              <a:gd name="connsiteX0" fmla="*/ 0 w 12179300"/>
              <a:gd name="connsiteY0" fmla="*/ 0 h 2904571"/>
              <a:gd name="connsiteX1" fmla="*/ 1485900 w 12179300"/>
              <a:gd name="connsiteY1" fmla="*/ 1219200 h 2904571"/>
              <a:gd name="connsiteX2" fmla="*/ 4406900 w 12179300"/>
              <a:gd name="connsiteY2" fmla="*/ 2286000 h 2904571"/>
              <a:gd name="connsiteX3" fmla="*/ 7747000 w 12179300"/>
              <a:gd name="connsiteY3" fmla="*/ 38100 h 2904571"/>
              <a:gd name="connsiteX4" fmla="*/ 10350500 w 12179300"/>
              <a:gd name="connsiteY4" fmla="*/ 2819400 h 2904571"/>
              <a:gd name="connsiteX5" fmla="*/ 12179300 w 12179300"/>
              <a:gd name="connsiteY5" fmla="*/ 1917700 h 290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9300" h="2904571">
                <a:moveTo>
                  <a:pt x="0" y="0"/>
                </a:moveTo>
                <a:cubicBezTo>
                  <a:pt x="375708" y="419100"/>
                  <a:pt x="751417" y="838200"/>
                  <a:pt x="1485900" y="1219200"/>
                </a:cubicBezTo>
                <a:cubicBezTo>
                  <a:pt x="2220383" y="1600200"/>
                  <a:pt x="3363383" y="2482850"/>
                  <a:pt x="4406900" y="2286000"/>
                </a:cubicBezTo>
                <a:cubicBezTo>
                  <a:pt x="5450417" y="2089150"/>
                  <a:pt x="6756400" y="-50800"/>
                  <a:pt x="7747000" y="38100"/>
                </a:cubicBezTo>
                <a:cubicBezTo>
                  <a:pt x="8737600" y="127000"/>
                  <a:pt x="9611783" y="2506133"/>
                  <a:pt x="10350500" y="2819400"/>
                </a:cubicBezTo>
                <a:cubicBezTo>
                  <a:pt x="11089217" y="3132667"/>
                  <a:pt x="11634258" y="2525183"/>
                  <a:pt x="12179300" y="1917700"/>
                </a:cubicBezTo>
              </a:path>
            </a:pathLst>
          </a:custGeom>
          <a:noFill/>
          <a:ln>
            <a:solidFill>
              <a:srgbClr val="FC94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cstate="screen"/>
          <a:srcRect/>
          <a:stretch>
            <a:fillRect/>
          </a:stretch>
        </p:blipFill>
        <p:spPr>
          <a:xfrm flipH="1">
            <a:off x="609600" y="1168793"/>
            <a:ext cx="2101850" cy="2904571"/>
          </a:xfrm>
          <a:prstGeom prst="rect">
            <a:avLst/>
          </a:prstGeom>
        </p:spPr>
      </p:pic>
      <p:pic>
        <p:nvPicPr>
          <p:cNvPr id="3" name="图片 2"/>
          <p:cNvPicPr>
            <a:picLocks noChangeAspect="1"/>
          </p:cNvPicPr>
          <p:nvPr/>
        </p:nvPicPr>
        <p:blipFill rotWithShape="1">
          <a:blip r:embed="rId3" cstate="screen"/>
          <a:srcRect/>
          <a:stretch>
            <a:fillRect/>
          </a:stretch>
        </p:blipFill>
        <p:spPr>
          <a:xfrm flipH="1">
            <a:off x="3460751" y="2527588"/>
            <a:ext cx="2101850" cy="2904571"/>
          </a:xfrm>
          <a:prstGeom prst="rect">
            <a:avLst/>
          </a:prstGeom>
        </p:spPr>
      </p:pic>
      <p:pic>
        <p:nvPicPr>
          <p:cNvPr id="4" name="图片 3"/>
          <p:cNvPicPr>
            <a:picLocks noChangeAspect="1"/>
          </p:cNvPicPr>
          <p:nvPr/>
        </p:nvPicPr>
        <p:blipFill rotWithShape="1">
          <a:blip r:embed="rId3" cstate="screen"/>
          <a:srcRect/>
          <a:stretch>
            <a:fillRect/>
          </a:stretch>
        </p:blipFill>
        <p:spPr>
          <a:xfrm flipH="1">
            <a:off x="6629400" y="863623"/>
            <a:ext cx="2101850" cy="2904571"/>
          </a:xfrm>
          <a:prstGeom prst="rect">
            <a:avLst/>
          </a:prstGeom>
        </p:spPr>
      </p:pic>
      <p:pic>
        <p:nvPicPr>
          <p:cNvPr id="5" name="图片 4"/>
          <p:cNvPicPr>
            <a:picLocks noChangeAspect="1"/>
          </p:cNvPicPr>
          <p:nvPr/>
        </p:nvPicPr>
        <p:blipFill rotWithShape="1">
          <a:blip r:embed="rId3" cstate="screen"/>
          <a:srcRect/>
          <a:stretch>
            <a:fillRect/>
          </a:stretch>
        </p:blipFill>
        <p:spPr>
          <a:xfrm flipH="1">
            <a:off x="9480550" y="3060723"/>
            <a:ext cx="2101850" cy="2904571"/>
          </a:xfrm>
          <a:prstGeom prst="rect">
            <a:avLst/>
          </a:prstGeom>
        </p:spPr>
      </p:pic>
      <p:sp>
        <p:nvSpPr>
          <p:cNvPr id="7" name="矩形 6"/>
          <p:cNvSpPr/>
          <p:nvPr/>
        </p:nvSpPr>
        <p:spPr>
          <a:xfrm>
            <a:off x="272098" y="3862161"/>
            <a:ext cx="3436302" cy="2208618"/>
          </a:xfrm>
          <a:prstGeom prst="rect">
            <a:avLst/>
          </a:prstGeom>
        </p:spPr>
        <p:txBody>
          <a:bodyPr vert="horz"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月国际民主妇女联合会在莫斯科召开执委会，正式决定每年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日为全世界少年儿童的节日，即国际儿童节。</a:t>
            </a:r>
          </a:p>
        </p:txBody>
      </p:sp>
      <p:sp>
        <p:nvSpPr>
          <p:cNvPr id="9" name="矩形 8"/>
          <p:cNvSpPr/>
          <p:nvPr/>
        </p:nvSpPr>
        <p:spPr>
          <a:xfrm>
            <a:off x="2793525" y="449956"/>
            <a:ext cx="3436302" cy="2208618"/>
          </a:xfrm>
          <a:prstGeom prst="rect">
            <a:avLst/>
          </a:prstGeom>
        </p:spPr>
        <p:txBody>
          <a:bodyPr vert="horz"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月国际民主妇女联合会在莫斯科召开执委会，正式决定每年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日为全世界少年儿童的节日，即国际儿童节。</a:t>
            </a:r>
          </a:p>
        </p:txBody>
      </p:sp>
      <p:sp>
        <p:nvSpPr>
          <p:cNvPr id="10" name="矩形 9"/>
          <p:cNvSpPr/>
          <p:nvPr/>
        </p:nvSpPr>
        <p:spPr>
          <a:xfrm>
            <a:off x="5803424" y="3511422"/>
            <a:ext cx="3436302" cy="2208618"/>
          </a:xfrm>
          <a:prstGeom prst="rect">
            <a:avLst/>
          </a:prstGeom>
        </p:spPr>
        <p:txBody>
          <a:bodyPr vert="horz" wrap="square">
            <a:spAutoFit/>
          </a:bodyPr>
          <a:lstStyle/>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月国际民主妇女联合会在莫斯科召开执委会，正式决定每年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日为全世界少年儿童的节日，即国际儿童节。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折角 8"/>
          <p:cNvSpPr/>
          <p:nvPr/>
        </p:nvSpPr>
        <p:spPr>
          <a:xfrm>
            <a:off x="622300" y="634999"/>
            <a:ext cx="10947400" cy="5588000"/>
          </a:xfrm>
          <a:prstGeom prst="foldedCorner">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cstate="screen"/>
          <a:srcRect/>
          <a:stretch>
            <a:fillRect/>
          </a:stretch>
        </p:blipFill>
        <p:spPr>
          <a:xfrm flipH="1">
            <a:off x="755650" y="730249"/>
            <a:ext cx="4178300" cy="5168900"/>
          </a:xfrm>
          <a:prstGeom prst="rect">
            <a:avLst/>
          </a:prstGeom>
        </p:spPr>
      </p:pic>
      <p:sp>
        <p:nvSpPr>
          <p:cNvPr id="11" name="矩形 10"/>
          <p:cNvSpPr/>
          <p:nvPr/>
        </p:nvSpPr>
        <p:spPr>
          <a:xfrm>
            <a:off x="5086350" y="1118687"/>
            <a:ext cx="6350000" cy="4620624"/>
          </a:xfrm>
          <a:prstGeom prst="rect">
            <a:avLst/>
          </a:prstGeom>
        </p:spPr>
        <p:txBody>
          <a:bodyPr wrap="square">
            <a:spAutoFit/>
          </a:bodyPr>
          <a:lstStyle/>
          <a:p>
            <a:pPr>
              <a:lnSpc>
                <a:spcPct val="150000"/>
              </a:lnSpc>
            </a:pPr>
            <a:r>
              <a:rPr lang="zh-CN" altLang="en-US" b="1" dirty="0">
                <a:latin typeface="华康少女文字W5" panose="040F0509000000000000" pitchFamily="81" charset="-122"/>
                <a:ea typeface="华康少女文字W5" panose="040F0509000000000000" pitchFamily="81" charset="-122"/>
              </a:rPr>
              <a:t>国际儿童节</a:t>
            </a:r>
            <a:r>
              <a:rPr lang="zh-CN" altLang="en-US" dirty="0">
                <a:latin typeface="华康少女文字W5" panose="040F0509000000000000" pitchFamily="81" charset="-122"/>
                <a:ea typeface="华康少女文字W5" panose="040F0509000000000000" pitchFamily="81" charset="-122"/>
              </a:rPr>
              <a:t>（又称儿童节，</a:t>
            </a:r>
            <a:r>
              <a:rPr lang="en-US" altLang="zh-CN" dirty="0">
                <a:latin typeface="华康少女文字W5" panose="040F0509000000000000" pitchFamily="81" charset="-122"/>
                <a:ea typeface="华康少女文字W5" panose="040F0509000000000000" pitchFamily="81" charset="-122"/>
              </a:rPr>
              <a:t>International Children's Day</a:t>
            </a:r>
            <a:r>
              <a:rPr lang="zh-CN" altLang="en-US" dirty="0">
                <a:latin typeface="华康少女文字W5" panose="040F0509000000000000" pitchFamily="81" charset="-122"/>
                <a:ea typeface="华康少女文字W5" panose="040F0509000000000000" pitchFamily="81" charset="-122"/>
              </a:rPr>
              <a:t>）定于每年的</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日。为了悼念</a:t>
            </a:r>
            <a:r>
              <a:rPr lang="en-US" altLang="zh-CN" dirty="0">
                <a:latin typeface="华康少女文字W5" panose="040F0509000000000000" pitchFamily="81" charset="-122"/>
                <a:ea typeface="华康少女文字W5" panose="040F0509000000000000" pitchFamily="81" charset="-122"/>
              </a:rPr>
              <a:t>1942</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10</a:t>
            </a:r>
            <a:r>
              <a:rPr lang="zh-CN" altLang="en-US" dirty="0">
                <a:latin typeface="华康少女文字W5" panose="040F0509000000000000" pitchFamily="81" charset="-122"/>
                <a:ea typeface="华康少女文字W5" panose="040F0509000000000000" pitchFamily="81" charset="-122"/>
              </a:rPr>
              <a:t>日的利迪策惨案和全世界所有在战争中死难的儿童，反对虐杀和毒害儿童，以及保障儿童权利。</a:t>
            </a:r>
          </a:p>
          <a:p>
            <a:pPr>
              <a:lnSpc>
                <a:spcPct val="15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月，国际民主妇女联合会在莫斯科举行理事会议，中国和其他国家的代表愤怒地揭露了帝国主义分子和各国反动派残杀、毒害儿童的罪行。会议决定以每年的</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日为国际儿童节。它是为了保障世界各国儿童的生存权、保健权和受教育权，抚养权，为了改善儿童的生活，为了反对虐杀儿童和毒害儿童而设立的节日。目前世界上许多国家都将</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日定为儿童的节日。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3025268"/>
            <a:ext cx="2921000" cy="3832732"/>
          </a:xfrm>
          <a:prstGeom prst="rect">
            <a:avLst/>
          </a:prstGeom>
        </p:spPr>
      </p:pic>
      <p:pic>
        <p:nvPicPr>
          <p:cNvPr id="3" name="图片 2"/>
          <p:cNvPicPr>
            <a:picLocks noChangeAspect="1"/>
          </p:cNvPicPr>
          <p:nvPr/>
        </p:nvPicPr>
        <p:blipFill rotWithShape="1">
          <a:blip r:embed="rId3" cstate="screen"/>
          <a:srcRect/>
          <a:stretch>
            <a:fillRect/>
          </a:stretch>
        </p:blipFill>
        <p:spPr>
          <a:xfrm flipH="1">
            <a:off x="2489200" y="3025268"/>
            <a:ext cx="2921000" cy="3832732"/>
          </a:xfrm>
          <a:prstGeom prst="rect">
            <a:avLst/>
          </a:prstGeom>
        </p:spPr>
      </p:pic>
      <p:pic>
        <p:nvPicPr>
          <p:cNvPr id="4" name="图片 3"/>
          <p:cNvPicPr>
            <a:picLocks noChangeAspect="1"/>
          </p:cNvPicPr>
          <p:nvPr/>
        </p:nvPicPr>
        <p:blipFill rotWithShape="1">
          <a:blip r:embed="rId3" cstate="screen"/>
          <a:srcRect/>
          <a:stretch>
            <a:fillRect/>
          </a:stretch>
        </p:blipFill>
        <p:spPr>
          <a:xfrm>
            <a:off x="5295902" y="3025268"/>
            <a:ext cx="2755898" cy="3832732"/>
          </a:xfrm>
          <a:prstGeom prst="rect">
            <a:avLst/>
          </a:prstGeom>
        </p:spPr>
      </p:pic>
      <p:pic>
        <p:nvPicPr>
          <p:cNvPr id="5" name="图片 4"/>
          <p:cNvPicPr>
            <a:picLocks noChangeAspect="1"/>
          </p:cNvPicPr>
          <p:nvPr/>
        </p:nvPicPr>
        <p:blipFill rotWithShape="1">
          <a:blip r:embed="rId3" cstate="screen"/>
          <a:srcRect/>
          <a:stretch>
            <a:fillRect/>
          </a:stretch>
        </p:blipFill>
        <p:spPr>
          <a:xfrm flipH="1">
            <a:off x="7632702" y="3025268"/>
            <a:ext cx="2666998" cy="3832732"/>
          </a:xfrm>
          <a:prstGeom prst="rect">
            <a:avLst/>
          </a:prstGeom>
        </p:spPr>
      </p:pic>
      <p:pic>
        <p:nvPicPr>
          <p:cNvPr id="6" name="图片 5"/>
          <p:cNvPicPr>
            <a:picLocks noChangeAspect="1"/>
          </p:cNvPicPr>
          <p:nvPr/>
        </p:nvPicPr>
        <p:blipFill rotWithShape="1">
          <a:blip r:embed="rId3" cstate="screen"/>
          <a:srcRect/>
          <a:stretch>
            <a:fillRect/>
          </a:stretch>
        </p:blipFill>
        <p:spPr>
          <a:xfrm>
            <a:off x="9436100" y="3025268"/>
            <a:ext cx="2921000" cy="3832732"/>
          </a:xfrm>
          <a:prstGeom prst="rect">
            <a:avLst/>
          </a:prstGeom>
        </p:spPr>
      </p:pic>
      <p:sp>
        <p:nvSpPr>
          <p:cNvPr id="8" name="矩形 7"/>
          <p:cNvSpPr/>
          <p:nvPr/>
        </p:nvSpPr>
        <p:spPr>
          <a:xfrm>
            <a:off x="685802" y="445442"/>
            <a:ext cx="9296398" cy="2231508"/>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自此次大会后，一方面藉以鼓舞儿童，让儿童感到幸福、快乐，另一方面也为引起社会重视与爱护，各国政府都先后规定“儿童节”。</a:t>
            </a:r>
          </a:p>
          <a:p>
            <a:pPr>
              <a:lnSpc>
                <a:spcPct val="200000"/>
              </a:lnSpc>
            </a:pPr>
            <a:r>
              <a:rPr lang="en-US" altLang="zh-CN" dirty="0">
                <a:latin typeface="华康少女文字W5" panose="040F0509000000000000" pitchFamily="81" charset="-122"/>
                <a:ea typeface="华康少女文字W5" panose="040F0509000000000000" pitchFamily="81" charset="-122"/>
              </a:rPr>
              <a:t>1949</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11</a:t>
            </a:r>
            <a:r>
              <a:rPr lang="zh-CN" altLang="en-US" dirty="0">
                <a:latin typeface="华康少女文字W5" panose="040F0509000000000000" pitchFamily="81" charset="-122"/>
                <a:ea typeface="华康少女文字W5" panose="040F0509000000000000" pitchFamily="81" charset="-122"/>
              </a:rPr>
              <a:t>月国际民主妇女联合会在莫斯科召开执委会，正式决定每年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日为全世界少年儿童的节日，即国际儿童节。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a:stretch>
            <a:fillRect/>
          </a:stretch>
        </p:blipFill>
        <p:spPr>
          <a:xfrm>
            <a:off x="4076287" y="165100"/>
            <a:ext cx="3944646" cy="4816706"/>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943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方正少儿简体" panose="03000509000000000000" pitchFamily="65" charset="-122"/>
                <a:ea typeface="方正少儿简体" panose="03000509000000000000" pitchFamily="65" charset="-122"/>
              </a:rPr>
              <a:t>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4100" y="1114336"/>
            <a:ext cx="8369300" cy="1677511"/>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儿童是国家的未来，是民族的希望，给所有儿童创造良好的家庭、社会和学习环境，让他们健康、快乐、幸福地成长，一直是世界各国努力的目标，一年一度的“六一国际儿童节”就是专门为儿童们设立的节日。</a:t>
            </a:r>
          </a:p>
        </p:txBody>
      </p:sp>
      <p:pic>
        <p:nvPicPr>
          <p:cNvPr id="16" name="图片 15"/>
          <p:cNvPicPr>
            <a:picLocks noChangeAspect="1"/>
          </p:cNvPicPr>
          <p:nvPr/>
        </p:nvPicPr>
        <p:blipFill rotWithShape="1">
          <a:blip r:embed="rId3" cstate="screen"/>
          <a:srcRect/>
          <a:stretch>
            <a:fillRect/>
          </a:stretch>
        </p:blipFill>
        <p:spPr>
          <a:xfrm>
            <a:off x="1325993" y="3520815"/>
            <a:ext cx="2547507" cy="2763805"/>
          </a:xfrm>
          <a:prstGeom prst="rect">
            <a:avLst/>
          </a:prstGeom>
        </p:spPr>
      </p:pic>
      <p:pic>
        <p:nvPicPr>
          <p:cNvPr id="17" name="图片 16"/>
          <p:cNvPicPr>
            <a:picLocks noChangeAspect="1"/>
          </p:cNvPicPr>
          <p:nvPr/>
        </p:nvPicPr>
        <p:blipFill rotWithShape="1">
          <a:blip r:embed="rId3" cstate="screen"/>
          <a:srcRect/>
          <a:stretch>
            <a:fillRect/>
          </a:stretch>
        </p:blipFill>
        <p:spPr>
          <a:xfrm>
            <a:off x="5238750" y="2855347"/>
            <a:ext cx="2547507" cy="2763805"/>
          </a:xfrm>
          <a:prstGeom prst="rect">
            <a:avLst/>
          </a:prstGeom>
        </p:spPr>
      </p:pic>
      <p:pic>
        <p:nvPicPr>
          <p:cNvPr id="18" name="图片 17"/>
          <p:cNvPicPr>
            <a:picLocks noChangeAspect="1"/>
          </p:cNvPicPr>
          <p:nvPr/>
        </p:nvPicPr>
        <p:blipFill rotWithShape="1">
          <a:blip r:embed="rId3" cstate="screen"/>
          <a:srcRect/>
          <a:stretch>
            <a:fillRect/>
          </a:stretch>
        </p:blipFill>
        <p:spPr>
          <a:xfrm>
            <a:off x="8670254" y="2047097"/>
            <a:ext cx="2547507" cy="27638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6172200" y="1193800"/>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screen"/>
          <a:srcRect/>
          <a:stretch>
            <a:fillRect/>
          </a:stretch>
        </p:blipFill>
        <p:spPr>
          <a:xfrm>
            <a:off x="8486405" y="819527"/>
            <a:ext cx="1495795" cy="2104254"/>
          </a:xfrm>
          <a:prstGeom prst="rect">
            <a:avLst/>
          </a:prstGeom>
        </p:spPr>
      </p:pic>
      <p:sp>
        <p:nvSpPr>
          <p:cNvPr id="6" name="云形 5"/>
          <p:cNvSpPr/>
          <p:nvPr/>
        </p:nvSpPr>
        <p:spPr>
          <a:xfrm>
            <a:off x="1081259" y="1245156"/>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screen"/>
          <a:srcRect/>
          <a:stretch>
            <a:fillRect/>
          </a:stretch>
        </p:blipFill>
        <p:spPr>
          <a:xfrm>
            <a:off x="3395464" y="870883"/>
            <a:ext cx="1495795" cy="2104254"/>
          </a:xfrm>
          <a:prstGeom prst="rect">
            <a:avLst/>
          </a:prstGeom>
        </p:spPr>
      </p:pic>
      <p:sp>
        <p:nvSpPr>
          <p:cNvPr id="8" name="云形 7"/>
          <p:cNvSpPr/>
          <p:nvPr/>
        </p:nvSpPr>
        <p:spPr>
          <a:xfrm>
            <a:off x="6350000" y="3956261"/>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cstate="screen"/>
          <a:srcRect/>
          <a:stretch>
            <a:fillRect/>
          </a:stretch>
        </p:blipFill>
        <p:spPr>
          <a:xfrm>
            <a:off x="8664205" y="3581988"/>
            <a:ext cx="1495795" cy="2104254"/>
          </a:xfrm>
          <a:prstGeom prst="rect">
            <a:avLst/>
          </a:prstGeom>
        </p:spPr>
      </p:pic>
      <p:sp>
        <p:nvSpPr>
          <p:cNvPr id="10" name="云形 9"/>
          <p:cNvSpPr/>
          <p:nvPr/>
        </p:nvSpPr>
        <p:spPr>
          <a:xfrm>
            <a:off x="1081259" y="3956261"/>
            <a:ext cx="3132337" cy="2196678"/>
          </a:xfrm>
          <a:prstGeom prst="cloud">
            <a:avLst/>
          </a:prstGeom>
          <a:solidFill>
            <a:schemeClr val="bg1">
              <a:alpha val="7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cstate="screen"/>
          <a:srcRect/>
          <a:stretch>
            <a:fillRect/>
          </a:stretch>
        </p:blipFill>
        <p:spPr>
          <a:xfrm>
            <a:off x="3395464" y="3581988"/>
            <a:ext cx="1495795" cy="2104254"/>
          </a:xfrm>
          <a:prstGeom prst="rect">
            <a:avLst/>
          </a:prstGeom>
        </p:spPr>
      </p:pic>
      <p:sp>
        <p:nvSpPr>
          <p:cNvPr id="2" name="矩形 1"/>
          <p:cNvSpPr/>
          <p:nvPr/>
        </p:nvSpPr>
        <p:spPr>
          <a:xfrm>
            <a:off x="1357498" y="1741828"/>
            <a:ext cx="2438400" cy="1100622"/>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日本是世界上庆祝儿童节次数最多的国家，</a:t>
            </a:r>
          </a:p>
        </p:txBody>
      </p:sp>
      <p:sp>
        <p:nvSpPr>
          <p:cNvPr id="12" name="矩形 11"/>
          <p:cNvSpPr/>
          <p:nvPr/>
        </p:nvSpPr>
        <p:spPr>
          <a:xfrm>
            <a:off x="6589542" y="1741828"/>
            <a:ext cx="2438400" cy="1100622"/>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日本是世界上庆祝儿童节次数最多的国家，</a:t>
            </a:r>
          </a:p>
        </p:txBody>
      </p:sp>
      <p:sp>
        <p:nvSpPr>
          <p:cNvPr id="13" name="矩形 12"/>
          <p:cNvSpPr/>
          <p:nvPr/>
        </p:nvSpPr>
        <p:spPr>
          <a:xfrm>
            <a:off x="1357498" y="4514150"/>
            <a:ext cx="2438400" cy="1100622"/>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日本是世界上庆祝儿童节次数最多的国家，</a:t>
            </a:r>
          </a:p>
        </p:txBody>
      </p:sp>
      <p:sp>
        <p:nvSpPr>
          <p:cNvPr id="14" name="矩形 13"/>
          <p:cNvSpPr/>
          <p:nvPr/>
        </p:nvSpPr>
        <p:spPr>
          <a:xfrm>
            <a:off x="6589542" y="4514150"/>
            <a:ext cx="2438400" cy="1100622"/>
          </a:xfrm>
          <a:prstGeom prst="rect">
            <a:avLst/>
          </a:prstGeom>
        </p:spPr>
        <p:txBody>
          <a:bodyPr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日本是世界上庆祝儿童节次数最多的国家，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2"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3850675" y="1100459"/>
            <a:ext cx="1422548" cy="2090712"/>
          </a:xfrm>
          <a:prstGeom prst="rect">
            <a:avLst/>
          </a:prstGeom>
        </p:spPr>
      </p:pic>
      <p:pic>
        <p:nvPicPr>
          <p:cNvPr id="3" name="图片 2"/>
          <p:cNvPicPr>
            <a:picLocks noChangeAspect="1"/>
          </p:cNvPicPr>
          <p:nvPr/>
        </p:nvPicPr>
        <p:blipFill rotWithShape="1">
          <a:blip r:embed="rId4" cstate="screen"/>
          <a:srcRect/>
          <a:stretch>
            <a:fillRect/>
          </a:stretch>
        </p:blipFill>
        <p:spPr>
          <a:xfrm>
            <a:off x="5550943" y="986854"/>
            <a:ext cx="1707057" cy="2239881"/>
          </a:xfrm>
          <a:prstGeom prst="rect">
            <a:avLst/>
          </a:prstGeom>
        </p:spPr>
      </p:pic>
      <p:pic>
        <p:nvPicPr>
          <p:cNvPr id="4" name="图片 3"/>
          <p:cNvPicPr>
            <a:picLocks noChangeAspect="1"/>
          </p:cNvPicPr>
          <p:nvPr/>
        </p:nvPicPr>
        <p:blipFill rotWithShape="1">
          <a:blip r:embed="rId5" cstate="screen"/>
          <a:srcRect/>
          <a:stretch>
            <a:fillRect/>
          </a:stretch>
        </p:blipFill>
        <p:spPr>
          <a:xfrm>
            <a:off x="3762952" y="3550866"/>
            <a:ext cx="1432029" cy="2316515"/>
          </a:xfrm>
          <a:prstGeom prst="rect">
            <a:avLst/>
          </a:prstGeom>
        </p:spPr>
      </p:pic>
      <p:pic>
        <p:nvPicPr>
          <p:cNvPr id="5" name="图片 4"/>
          <p:cNvPicPr>
            <a:picLocks noChangeAspect="1"/>
          </p:cNvPicPr>
          <p:nvPr/>
        </p:nvPicPr>
        <p:blipFill rotWithShape="1">
          <a:blip r:embed="rId6" cstate="screen"/>
          <a:srcRect/>
          <a:stretch>
            <a:fillRect/>
          </a:stretch>
        </p:blipFill>
        <p:spPr>
          <a:xfrm>
            <a:off x="5550943" y="3679356"/>
            <a:ext cx="1612221" cy="2130661"/>
          </a:xfrm>
          <a:prstGeom prst="rect">
            <a:avLst/>
          </a:prstGeom>
        </p:spPr>
      </p:pic>
      <p:cxnSp>
        <p:nvCxnSpPr>
          <p:cNvPr id="7" name="直接连接符 6"/>
          <p:cNvCxnSpPr/>
          <p:nvPr/>
        </p:nvCxnSpPr>
        <p:spPr>
          <a:xfrm>
            <a:off x="809631" y="3313773"/>
            <a:ext cx="9139865" cy="0"/>
          </a:xfrm>
          <a:prstGeom prst="line">
            <a:avLst/>
          </a:prstGeom>
          <a:ln>
            <a:solidFill>
              <a:srgbClr val="FC94D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414964" y="986854"/>
            <a:ext cx="0" cy="4905423"/>
          </a:xfrm>
          <a:prstGeom prst="line">
            <a:avLst/>
          </a:prstGeom>
          <a:ln>
            <a:solidFill>
              <a:srgbClr val="FC94D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65189" y="770641"/>
            <a:ext cx="2975494" cy="2373835"/>
          </a:xfrm>
          <a:prstGeom prst="rect">
            <a:avLst/>
          </a:prstGeom>
        </p:spPr>
        <p:txBody>
          <a:bodyPr wrap="square">
            <a:spAutoFit/>
          </a:bodyPr>
          <a:lstStyle/>
          <a:p>
            <a:pPr>
              <a:lnSpc>
                <a:spcPct val="150000"/>
              </a:lnSpc>
            </a:pPr>
            <a:r>
              <a:rPr lang="zh-CN" altLang="en-US" dirty="0"/>
              <a:t>韩国的儿童节于</a:t>
            </a:r>
            <a:r>
              <a:rPr lang="en-US" altLang="zh-CN" dirty="0"/>
              <a:t>1923</a:t>
            </a:r>
            <a:r>
              <a:rPr lang="zh-CN" altLang="en-US" dirty="0"/>
              <a:t>年，从“男孩节”演变过来的。也是韩国的公众假日，每年的</a:t>
            </a:r>
            <a:r>
              <a:rPr lang="en-US" altLang="zh-CN" dirty="0"/>
              <a:t>5</a:t>
            </a:r>
            <a:r>
              <a:rPr lang="zh-CN" altLang="en-US" dirty="0"/>
              <a:t>月</a:t>
            </a:r>
            <a:r>
              <a:rPr lang="en-US" altLang="zh-CN" dirty="0"/>
              <a:t>5</a:t>
            </a:r>
            <a:r>
              <a:rPr lang="zh-CN" altLang="en-US" dirty="0"/>
              <a:t>日。这一天，孩子们可以尽情享受欢乐，父母要给孩子准备他们最想要的礼物。</a:t>
            </a:r>
          </a:p>
        </p:txBody>
      </p:sp>
      <p:sp>
        <p:nvSpPr>
          <p:cNvPr id="19" name="矩形 18"/>
          <p:cNvSpPr/>
          <p:nvPr/>
        </p:nvSpPr>
        <p:spPr>
          <a:xfrm>
            <a:off x="7157909" y="770641"/>
            <a:ext cx="3141791" cy="2543132"/>
          </a:xfrm>
          <a:prstGeom prst="rect">
            <a:avLst/>
          </a:prstGeom>
        </p:spPr>
        <p:txBody>
          <a:bodyPr wrap="square">
            <a:spAutoFit/>
          </a:bodyPr>
          <a:lstStyle/>
          <a:p>
            <a:pPr>
              <a:lnSpc>
                <a:spcPct val="150000"/>
              </a:lnSpc>
            </a:pPr>
            <a:r>
              <a:rPr lang="zh-CN" altLang="en-US" dirty="0"/>
              <a:t>韩国的儿童节于</a:t>
            </a:r>
            <a:r>
              <a:rPr lang="en-US" altLang="zh-CN" dirty="0"/>
              <a:t>1923</a:t>
            </a:r>
            <a:r>
              <a:rPr lang="zh-CN" altLang="en-US" dirty="0"/>
              <a:t>年，从“男孩节”演变过来的。也是韩国的公众假日，每年的</a:t>
            </a:r>
            <a:r>
              <a:rPr lang="en-US" altLang="zh-CN" dirty="0"/>
              <a:t>5</a:t>
            </a:r>
            <a:r>
              <a:rPr lang="zh-CN" altLang="en-US" dirty="0"/>
              <a:t>月</a:t>
            </a:r>
            <a:r>
              <a:rPr lang="en-US" altLang="zh-CN" dirty="0"/>
              <a:t>5</a:t>
            </a:r>
            <a:r>
              <a:rPr lang="zh-CN" altLang="en-US" dirty="0"/>
              <a:t>日。这一天，孩子们可以尽情享受欢乐，父母要给孩子准备他们最想要的礼物。</a:t>
            </a:r>
          </a:p>
        </p:txBody>
      </p:sp>
      <p:sp>
        <p:nvSpPr>
          <p:cNvPr id="22" name="矩形 21"/>
          <p:cNvSpPr/>
          <p:nvPr/>
        </p:nvSpPr>
        <p:spPr>
          <a:xfrm>
            <a:off x="765189" y="3436376"/>
            <a:ext cx="2975494" cy="2373835"/>
          </a:xfrm>
          <a:prstGeom prst="rect">
            <a:avLst/>
          </a:prstGeom>
        </p:spPr>
        <p:txBody>
          <a:bodyPr wrap="square">
            <a:spAutoFit/>
          </a:bodyPr>
          <a:lstStyle/>
          <a:p>
            <a:pPr>
              <a:lnSpc>
                <a:spcPct val="150000"/>
              </a:lnSpc>
            </a:pPr>
            <a:r>
              <a:rPr lang="zh-CN" altLang="en-US" dirty="0"/>
              <a:t>韩国的儿童节于</a:t>
            </a:r>
            <a:r>
              <a:rPr lang="en-US" altLang="zh-CN" dirty="0"/>
              <a:t>1923</a:t>
            </a:r>
            <a:r>
              <a:rPr lang="zh-CN" altLang="en-US" dirty="0"/>
              <a:t>年，从“男孩节”演变过来的。也是韩国的公众假日，每年的</a:t>
            </a:r>
            <a:r>
              <a:rPr lang="en-US" altLang="zh-CN" dirty="0"/>
              <a:t>5</a:t>
            </a:r>
            <a:r>
              <a:rPr lang="zh-CN" altLang="en-US" dirty="0"/>
              <a:t>月</a:t>
            </a:r>
            <a:r>
              <a:rPr lang="en-US" altLang="zh-CN" dirty="0"/>
              <a:t>5</a:t>
            </a:r>
            <a:r>
              <a:rPr lang="zh-CN" altLang="en-US" dirty="0"/>
              <a:t>日。这一天，孩子们可以尽情享受欢乐，父母要给孩子准备他们最想要的礼物。</a:t>
            </a:r>
          </a:p>
        </p:txBody>
      </p:sp>
      <p:sp>
        <p:nvSpPr>
          <p:cNvPr id="23" name="矩形 22"/>
          <p:cNvSpPr/>
          <p:nvPr/>
        </p:nvSpPr>
        <p:spPr>
          <a:xfrm>
            <a:off x="7157909" y="3448148"/>
            <a:ext cx="3141791" cy="2543132"/>
          </a:xfrm>
          <a:prstGeom prst="rect">
            <a:avLst/>
          </a:prstGeom>
        </p:spPr>
        <p:txBody>
          <a:bodyPr wrap="square">
            <a:spAutoFit/>
          </a:bodyPr>
          <a:lstStyle/>
          <a:p>
            <a:pPr>
              <a:lnSpc>
                <a:spcPct val="150000"/>
              </a:lnSpc>
            </a:pPr>
            <a:r>
              <a:rPr lang="zh-CN" altLang="en-US" dirty="0"/>
              <a:t>韩国的儿童节于</a:t>
            </a:r>
            <a:r>
              <a:rPr lang="en-US" altLang="zh-CN" dirty="0"/>
              <a:t>1923</a:t>
            </a:r>
            <a:r>
              <a:rPr lang="zh-CN" altLang="en-US" dirty="0"/>
              <a:t>年，从“男孩节”演变过来的。也是韩国的公众假日，每年的</a:t>
            </a:r>
            <a:r>
              <a:rPr lang="en-US" altLang="zh-CN" dirty="0"/>
              <a:t>5</a:t>
            </a:r>
            <a:r>
              <a:rPr lang="zh-CN" altLang="en-US" dirty="0"/>
              <a:t>月</a:t>
            </a:r>
            <a:r>
              <a:rPr lang="en-US" altLang="zh-CN" dirty="0"/>
              <a:t>5</a:t>
            </a:r>
            <a:r>
              <a:rPr lang="zh-CN" altLang="en-US" dirty="0"/>
              <a:t>日。这一天，孩子们可以尽情享受欢乐，父母要给孩子准备他们最想要的礼物。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b="50000"/>
          <a:stretch>
            <a:fillRect/>
          </a:stretch>
        </p:blipFill>
        <p:spPr>
          <a:xfrm>
            <a:off x="0" y="-1"/>
            <a:ext cx="12190992" cy="3428717"/>
          </a:xfrm>
          <a:prstGeom prst="rect">
            <a:avLst/>
          </a:prstGeom>
        </p:spPr>
      </p:pic>
      <p:pic>
        <p:nvPicPr>
          <p:cNvPr id="14" name="图片 13"/>
          <p:cNvPicPr>
            <a:picLocks noChangeAspect="1"/>
          </p:cNvPicPr>
          <p:nvPr/>
        </p:nvPicPr>
        <p:blipFill rotWithShape="1">
          <a:blip r:embed="rId4" cstate="screen"/>
          <a:srcRect l="44579" t="3514" b="14164"/>
          <a:stretch>
            <a:fillRect/>
          </a:stretch>
        </p:blipFill>
        <p:spPr>
          <a:xfrm flipH="1">
            <a:off x="-1" y="8040"/>
            <a:ext cx="8246177" cy="6172201"/>
          </a:xfrm>
          <a:prstGeom prst="rect">
            <a:avLst/>
          </a:prstGeom>
        </p:spPr>
      </p:pic>
      <p:pic>
        <p:nvPicPr>
          <p:cNvPr id="39" name="图片 38"/>
          <p:cNvPicPr>
            <a:picLocks noChangeAspect="1"/>
          </p:cNvPicPr>
          <p:nvPr/>
        </p:nvPicPr>
        <p:blipFill rotWithShape="1">
          <a:blip r:embed="rId5" cstate="screen"/>
          <a:srcRect t="-11"/>
          <a:stretch>
            <a:fillRect/>
          </a:stretch>
        </p:blipFill>
        <p:spPr>
          <a:xfrm flipH="1">
            <a:off x="10413999" y="1"/>
            <a:ext cx="1777999" cy="2191514"/>
          </a:xfrm>
          <a:prstGeom prst="rect">
            <a:avLst/>
          </a:prstGeom>
        </p:spPr>
      </p:pic>
      <p:pic>
        <p:nvPicPr>
          <p:cNvPr id="51" name="图片 50"/>
          <p:cNvPicPr>
            <a:picLocks noChangeAspect="1"/>
          </p:cNvPicPr>
          <p:nvPr/>
        </p:nvPicPr>
        <p:blipFill rotWithShape="1">
          <a:blip r:embed="rId6" cstate="screen"/>
          <a:srcRect l="48021" t="48518" r="4" b="5182"/>
          <a:stretch>
            <a:fillRect/>
          </a:stretch>
        </p:blipFill>
        <p:spPr>
          <a:xfrm>
            <a:off x="5615787" y="2279843"/>
            <a:ext cx="6336291" cy="3175000"/>
          </a:xfrm>
          <a:prstGeom prst="rect">
            <a:avLst/>
          </a:prstGeom>
        </p:spPr>
      </p:pic>
      <p:pic>
        <p:nvPicPr>
          <p:cNvPr id="43" name="图片 42"/>
          <p:cNvPicPr>
            <a:picLocks noChangeAspect="1"/>
          </p:cNvPicPr>
          <p:nvPr/>
        </p:nvPicPr>
        <p:blipFill>
          <a:blip r:embed="rId7" cstate="screen"/>
          <a:stretch>
            <a:fillRect/>
          </a:stretch>
        </p:blipFill>
        <p:spPr>
          <a:xfrm>
            <a:off x="1008" y="2379093"/>
            <a:ext cx="12190992" cy="4470866"/>
          </a:xfrm>
          <a:prstGeom prst="rect">
            <a:avLst/>
          </a:prstGeom>
        </p:spPr>
      </p:pic>
      <p:pic>
        <p:nvPicPr>
          <p:cNvPr id="52" name="图片 51"/>
          <p:cNvPicPr>
            <a:picLocks noChangeAspect="1"/>
          </p:cNvPicPr>
          <p:nvPr/>
        </p:nvPicPr>
        <p:blipFill rotWithShape="1">
          <a:blip r:embed="rId8" cstate="screen"/>
          <a:srcRect/>
          <a:stretch>
            <a:fillRect/>
          </a:stretch>
        </p:blipFill>
        <p:spPr>
          <a:xfrm>
            <a:off x="4388314" y="114097"/>
            <a:ext cx="2454946" cy="2578119"/>
          </a:xfrm>
          <a:prstGeom prst="rect">
            <a:avLst/>
          </a:prstGeom>
        </p:spPr>
      </p:pic>
      <p:pic>
        <p:nvPicPr>
          <p:cNvPr id="5" name="图片 4"/>
          <p:cNvPicPr>
            <a:picLocks noChangeAspect="1"/>
          </p:cNvPicPr>
          <p:nvPr/>
        </p:nvPicPr>
        <p:blipFill rotWithShape="1">
          <a:blip r:embed="rId9" cstate="screen"/>
          <a:srcRect l="6214" t="6298" r="8210" b="9452"/>
          <a:stretch>
            <a:fillRect/>
          </a:stretch>
        </p:blipFill>
        <p:spPr>
          <a:xfrm>
            <a:off x="1016000" y="249239"/>
            <a:ext cx="9971043" cy="47228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000" fill="hold"/>
                                        <p:tgtEl>
                                          <p:spTgt spid="43"/>
                                        </p:tgtEl>
                                        <p:attrNameLst>
                                          <p:attrName>ppt_w</p:attrName>
                                        </p:attrNameLst>
                                      </p:cBhvr>
                                      <p:tavLst>
                                        <p:tav tm="0">
                                          <p:val>
                                            <p:fltVal val="0"/>
                                          </p:val>
                                        </p:tav>
                                        <p:tav tm="100000">
                                          <p:val>
                                            <p:strVal val="#ppt_w"/>
                                          </p:val>
                                        </p:tav>
                                      </p:tavLst>
                                    </p:anim>
                                    <p:anim calcmode="lin" valueType="num">
                                      <p:cBhvr>
                                        <p:cTn id="18" dur="1000" fill="hold"/>
                                        <p:tgtEl>
                                          <p:spTgt spid="43"/>
                                        </p:tgtEl>
                                        <p:attrNameLst>
                                          <p:attrName>ppt_h</p:attrName>
                                        </p:attrNameLst>
                                      </p:cBhvr>
                                      <p:tavLst>
                                        <p:tav tm="0">
                                          <p:val>
                                            <p:fltVal val="0"/>
                                          </p:val>
                                        </p:tav>
                                        <p:tav tm="100000">
                                          <p:val>
                                            <p:strVal val="#ppt_h"/>
                                          </p:val>
                                        </p:tav>
                                      </p:tavLst>
                                    </p:anim>
                                    <p:anim calcmode="lin" valueType="num">
                                      <p:cBhvr>
                                        <p:cTn id="19" dur="1000" fill="hold"/>
                                        <p:tgtEl>
                                          <p:spTgt spid="43"/>
                                        </p:tgtEl>
                                        <p:attrNameLst>
                                          <p:attrName>style.rotation</p:attrName>
                                        </p:attrNameLst>
                                      </p:cBhvr>
                                      <p:tavLst>
                                        <p:tav tm="0">
                                          <p:val>
                                            <p:fltVal val="90"/>
                                          </p:val>
                                        </p:tav>
                                        <p:tav tm="100000">
                                          <p:val>
                                            <p:fltVal val="0"/>
                                          </p:val>
                                        </p:tav>
                                      </p:tavLst>
                                    </p:anim>
                                    <p:animEffect transition="in" filter="fade">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a:stretch>
            <a:fillRect/>
          </a:stretch>
        </p:blipFill>
        <p:spPr>
          <a:xfrm>
            <a:off x="-1" y="-1"/>
            <a:ext cx="9250069" cy="3171165"/>
          </a:xfrm>
          <a:prstGeom prst="rect">
            <a:avLst/>
          </a:prstGeom>
        </p:spPr>
      </p:pic>
      <p:sp>
        <p:nvSpPr>
          <p:cNvPr id="8" name="文本框 7"/>
          <p:cNvSpPr txBox="1"/>
          <p:nvPr/>
        </p:nvSpPr>
        <p:spPr>
          <a:xfrm>
            <a:off x="550802" y="136295"/>
            <a:ext cx="2236510" cy="1323439"/>
          </a:xfrm>
          <a:prstGeom prst="rect">
            <a:avLst/>
          </a:prstGeom>
          <a:noFill/>
        </p:spPr>
        <p:txBody>
          <a:bodyPr wrap="none" rtlCol="0">
            <a:spAutoFit/>
          </a:bodyPr>
          <a:lstStyle/>
          <a:p>
            <a:r>
              <a:rPr lang="zh-CN" altLang="en-US" sz="8000" dirty="0">
                <a:latin typeface="方正少儿简体" panose="03000509000000000000" pitchFamily="65" charset="-122"/>
                <a:ea typeface="方正少儿简体" panose="03000509000000000000" pitchFamily="65" charset="-122"/>
              </a:rPr>
              <a:t>目录</a:t>
            </a:r>
          </a:p>
        </p:txBody>
      </p:sp>
      <p:grpSp>
        <p:nvGrpSpPr>
          <p:cNvPr id="16" name="组合 15"/>
          <p:cNvGrpSpPr/>
          <p:nvPr/>
        </p:nvGrpSpPr>
        <p:grpSpPr>
          <a:xfrm>
            <a:off x="1366583" y="1943100"/>
            <a:ext cx="9250069" cy="2870199"/>
            <a:chOff x="1366583" y="1814363"/>
            <a:chExt cx="9250069" cy="2870199"/>
          </a:xfrm>
        </p:grpSpPr>
        <p:grpSp>
          <p:nvGrpSpPr>
            <p:cNvPr id="10" name="组合 9"/>
            <p:cNvGrpSpPr/>
            <p:nvPr/>
          </p:nvGrpSpPr>
          <p:grpSpPr>
            <a:xfrm>
              <a:off x="1366583" y="1814363"/>
              <a:ext cx="9250069" cy="2870199"/>
              <a:chOff x="1341183" y="1993900"/>
              <a:chExt cx="9250069" cy="2870199"/>
            </a:xfrm>
          </p:grpSpPr>
          <p:pic>
            <p:nvPicPr>
              <p:cNvPr id="3" name="图片 2"/>
              <p:cNvPicPr>
                <a:picLocks noChangeAspect="1"/>
              </p:cNvPicPr>
              <p:nvPr/>
            </p:nvPicPr>
            <p:blipFill rotWithShape="1">
              <a:blip r:embed="rId4" cstate="screen"/>
              <a:srcRect t="39501" b="27743"/>
              <a:stretch>
                <a:fillRect/>
              </a:stretch>
            </p:blipFill>
            <p:spPr>
              <a:xfrm>
                <a:off x="1341183" y="1993900"/>
                <a:ext cx="6899517" cy="2870199"/>
              </a:xfrm>
              <a:prstGeom prst="rect">
                <a:avLst/>
              </a:prstGeom>
            </p:spPr>
          </p:pic>
          <p:pic>
            <p:nvPicPr>
              <p:cNvPr id="9" name="图片 8"/>
              <p:cNvPicPr>
                <a:picLocks noChangeAspect="1"/>
              </p:cNvPicPr>
              <p:nvPr/>
            </p:nvPicPr>
            <p:blipFill rotWithShape="1">
              <a:blip r:embed="rId5" cstate="screen"/>
              <a:srcRect/>
              <a:stretch>
                <a:fillRect/>
              </a:stretch>
            </p:blipFill>
            <p:spPr>
              <a:xfrm>
                <a:off x="8240700" y="1993900"/>
                <a:ext cx="2350552" cy="2870199"/>
              </a:xfrm>
              <a:prstGeom prst="rect">
                <a:avLst/>
              </a:prstGeom>
            </p:spPr>
          </p:pic>
        </p:grpSp>
        <p:sp>
          <p:nvSpPr>
            <p:cNvPr id="11" name="文本框 10"/>
            <p:cNvSpPr txBox="1"/>
            <p:nvPr/>
          </p:nvSpPr>
          <p:spPr>
            <a:xfrm>
              <a:off x="1860549"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方正少儿简体" panose="03000509000000000000" pitchFamily="65" charset="-122"/>
                  <a:ea typeface="方正少儿简体" panose="03000509000000000000" pitchFamily="65" charset="-122"/>
                </a:rPr>
                <a:t>壹</a:t>
              </a:r>
            </a:p>
          </p:txBody>
        </p:sp>
        <p:sp>
          <p:nvSpPr>
            <p:cNvPr id="12" name="文本框 11"/>
            <p:cNvSpPr txBox="1"/>
            <p:nvPr/>
          </p:nvSpPr>
          <p:spPr>
            <a:xfrm>
              <a:off x="4159752"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方正少儿简体" panose="03000509000000000000" pitchFamily="65" charset="-122"/>
                  <a:ea typeface="方正少儿简体" panose="03000509000000000000" pitchFamily="65" charset="-122"/>
                </a:rPr>
                <a:t>贰</a:t>
              </a:r>
            </a:p>
          </p:txBody>
        </p:sp>
        <p:sp>
          <p:nvSpPr>
            <p:cNvPr id="13" name="文本框 12"/>
            <p:cNvSpPr txBox="1"/>
            <p:nvPr/>
          </p:nvSpPr>
          <p:spPr>
            <a:xfrm>
              <a:off x="6458955"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方正少儿简体" panose="03000509000000000000" pitchFamily="65" charset="-122"/>
                  <a:ea typeface="方正少儿简体" panose="03000509000000000000" pitchFamily="65" charset="-122"/>
                </a:rPr>
                <a:t>叁</a:t>
              </a:r>
            </a:p>
          </p:txBody>
        </p:sp>
        <p:sp>
          <p:nvSpPr>
            <p:cNvPr id="14" name="文本框 13"/>
            <p:cNvSpPr txBox="1"/>
            <p:nvPr/>
          </p:nvSpPr>
          <p:spPr>
            <a:xfrm>
              <a:off x="8784786" y="2857295"/>
              <a:ext cx="1313180" cy="144655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8800" dirty="0">
                  <a:solidFill>
                    <a:schemeClr val="bg1"/>
                  </a:solidFill>
                  <a:latin typeface="方正少儿简体" panose="03000509000000000000" pitchFamily="65" charset="-122"/>
                  <a:ea typeface="方正少儿简体" panose="03000509000000000000" pitchFamily="65" charset="-122"/>
                </a:rPr>
                <a:t>肆</a:t>
              </a:r>
            </a:p>
          </p:txBody>
        </p:sp>
      </p:grpSp>
      <p:sp>
        <p:nvSpPr>
          <p:cNvPr id="15" name="文本框 14"/>
          <p:cNvSpPr txBox="1"/>
          <p:nvPr/>
        </p:nvSpPr>
        <p:spPr>
          <a:xfrm>
            <a:off x="1870808" y="4582962"/>
            <a:ext cx="1200329" cy="1785104"/>
          </a:xfrm>
          <a:prstGeom prst="rect">
            <a:avLst/>
          </a:prstGeom>
          <a:noFill/>
        </p:spPr>
        <p:txBody>
          <a:bodyPr vert="eaVert" wrap="none" rtlCol="0">
            <a:spAutoFit/>
          </a:bodyPr>
          <a:lstStyle/>
          <a:p>
            <a:r>
              <a:rPr lang="zh-CN" altLang="en-US" sz="6600" dirty="0">
                <a:latin typeface="方正少儿简体" panose="03000509000000000000" pitchFamily="65" charset="-122"/>
                <a:ea typeface="方正少儿简体" panose="03000509000000000000" pitchFamily="65" charset="-122"/>
              </a:rPr>
              <a:t>由来</a:t>
            </a:r>
          </a:p>
        </p:txBody>
      </p:sp>
      <p:sp>
        <p:nvSpPr>
          <p:cNvPr id="17" name="文本框 16"/>
          <p:cNvSpPr txBox="1"/>
          <p:nvPr/>
        </p:nvSpPr>
        <p:spPr>
          <a:xfrm>
            <a:off x="4216176" y="4582962"/>
            <a:ext cx="1200329" cy="1785104"/>
          </a:xfrm>
          <a:prstGeom prst="rect">
            <a:avLst/>
          </a:prstGeom>
          <a:noFill/>
        </p:spPr>
        <p:txBody>
          <a:bodyPr vert="eaVert" wrap="none" rtlCol="0">
            <a:spAutoFit/>
          </a:bodyPr>
          <a:lstStyle/>
          <a:p>
            <a:r>
              <a:rPr lang="zh-CN" altLang="en-US" sz="6600" dirty="0">
                <a:latin typeface="方正少儿简体" panose="03000509000000000000" pitchFamily="65" charset="-122"/>
                <a:ea typeface="方正少儿简体" panose="03000509000000000000" pitchFamily="65" charset="-122"/>
              </a:rPr>
              <a:t>沿革</a:t>
            </a:r>
          </a:p>
        </p:txBody>
      </p:sp>
      <p:sp>
        <p:nvSpPr>
          <p:cNvPr id="18" name="文本框 17"/>
          <p:cNvSpPr txBox="1"/>
          <p:nvPr/>
        </p:nvSpPr>
        <p:spPr>
          <a:xfrm>
            <a:off x="6571806" y="4582962"/>
            <a:ext cx="1200329" cy="1785104"/>
          </a:xfrm>
          <a:prstGeom prst="rect">
            <a:avLst/>
          </a:prstGeom>
          <a:noFill/>
        </p:spPr>
        <p:txBody>
          <a:bodyPr vert="eaVert" wrap="none" rtlCol="0">
            <a:spAutoFit/>
          </a:bodyPr>
          <a:lstStyle/>
          <a:p>
            <a:r>
              <a:rPr lang="zh-CN" altLang="en-US" sz="6600" dirty="0">
                <a:latin typeface="方正少儿简体" panose="03000509000000000000" pitchFamily="65" charset="-122"/>
                <a:ea typeface="方正少儿简体" panose="03000509000000000000" pitchFamily="65" charset="-122"/>
              </a:rPr>
              <a:t>提出</a:t>
            </a:r>
          </a:p>
        </p:txBody>
      </p:sp>
      <p:sp>
        <p:nvSpPr>
          <p:cNvPr id="19" name="文本框 18"/>
          <p:cNvSpPr txBox="1"/>
          <p:nvPr/>
        </p:nvSpPr>
        <p:spPr>
          <a:xfrm>
            <a:off x="8917174" y="4582962"/>
            <a:ext cx="1200329" cy="1785104"/>
          </a:xfrm>
          <a:prstGeom prst="rect">
            <a:avLst/>
          </a:prstGeom>
          <a:noFill/>
        </p:spPr>
        <p:txBody>
          <a:bodyPr vert="eaVert" wrap="none" rtlCol="0">
            <a:spAutoFit/>
          </a:bodyPr>
          <a:lstStyle/>
          <a:p>
            <a:r>
              <a:rPr lang="zh-CN" altLang="en-US" sz="6600" dirty="0">
                <a:latin typeface="方正少儿简体" panose="03000509000000000000" pitchFamily="65" charset="-122"/>
                <a:ea typeface="方正少儿简体" panose="03000509000000000000" pitchFamily="65" charset="-122"/>
              </a:rPr>
              <a:t>习俗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down)">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4076286" y="291288"/>
            <a:ext cx="3841305" cy="4472024"/>
          </a:xfrm>
          <a:prstGeom prst="rect">
            <a:avLst/>
          </a:prstGeom>
        </p:spPr>
      </p:pic>
      <p:pic>
        <p:nvPicPr>
          <p:cNvPr id="2" name="图片 1"/>
          <p:cNvPicPr>
            <a:picLocks noChangeAspect="1"/>
          </p:cNvPicPr>
          <p:nvPr/>
        </p:nvPicPr>
        <p:blipFill rotWithShape="1">
          <a:blip r:embed="rId4" cstate="screen"/>
          <a:srcRect t="39055"/>
          <a:stretch>
            <a:fillRect/>
          </a:stretch>
        </p:blipFill>
        <p:spPr>
          <a:xfrm>
            <a:off x="504" y="3873500"/>
            <a:ext cx="12190992" cy="2984216"/>
          </a:xfrm>
          <a:prstGeom prst="rect">
            <a:avLst/>
          </a:prstGeom>
        </p:spPr>
      </p:pic>
      <p:sp>
        <p:nvSpPr>
          <p:cNvPr id="4" name="文本框 3"/>
          <p:cNvSpPr txBox="1"/>
          <p:nvPr/>
        </p:nvSpPr>
        <p:spPr>
          <a:xfrm>
            <a:off x="4930847" y="2082800"/>
            <a:ext cx="1954381" cy="2215991"/>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13800" dirty="0">
                <a:solidFill>
                  <a:schemeClr val="bg1"/>
                </a:solidFill>
                <a:latin typeface="方正少儿简体" panose="03000509000000000000" pitchFamily="65" charset="-122"/>
                <a:ea typeface="方正少儿简体" panose="03000509000000000000" pitchFamily="65" charset="-122"/>
              </a:rPr>
              <a:t>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1562100" y="1162050"/>
            <a:ext cx="8813800" cy="5016500"/>
          </a:xfrm>
          <a:prstGeom prst="cloud">
            <a:avLst/>
          </a:prstGeom>
          <a:solidFill>
            <a:schemeClr val="bg1">
              <a:alpha val="80000"/>
            </a:schemeClr>
          </a:solidFill>
          <a:ln>
            <a:solidFill>
              <a:srgbClr val="FAD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screen"/>
          <a:srcRect/>
          <a:stretch>
            <a:fillRect/>
          </a:stretch>
        </p:blipFill>
        <p:spPr>
          <a:xfrm flipH="1">
            <a:off x="615950" y="930540"/>
            <a:ext cx="3155950" cy="4996920"/>
          </a:xfrm>
          <a:prstGeom prst="rect">
            <a:avLst/>
          </a:prstGeom>
        </p:spPr>
      </p:pic>
      <p:sp>
        <p:nvSpPr>
          <p:cNvPr id="6" name="矩形 5"/>
          <p:cNvSpPr/>
          <p:nvPr/>
        </p:nvSpPr>
        <p:spPr>
          <a:xfrm>
            <a:off x="3454400" y="2129586"/>
            <a:ext cx="6096000" cy="2783006"/>
          </a:xfrm>
          <a:prstGeom prst="rect">
            <a:avLst/>
          </a:prstGeom>
        </p:spPr>
        <p:txBody>
          <a:bodyPr>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国际儿童节的设立，和发生在二战期间一次屠杀</a:t>
            </a:r>
            <a:r>
              <a:rPr lang="en-US" altLang="zh-CN" dirty="0">
                <a:latin typeface="华康少女文字W5" panose="040F0509000000000000" pitchFamily="81" charset="-122"/>
                <a:ea typeface="华康少女文字W5" panose="040F0509000000000000" pitchFamily="81" charset="-122"/>
              </a:rPr>
              <a:t>--</a:t>
            </a:r>
            <a:r>
              <a:rPr lang="zh-CN" altLang="en-US" dirty="0">
                <a:latin typeface="华康少女文字W5" panose="040F0509000000000000" pitchFamily="81" charset="-122"/>
                <a:ea typeface="华康少女文字W5" panose="040F0509000000000000" pitchFamily="81" charset="-122"/>
              </a:rPr>
              <a:t>利迪策惨案有关。</a:t>
            </a:r>
            <a:r>
              <a:rPr lang="en-US" altLang="zh-CN" dirty="0">
                <a:latin typeface="华康少女文字W5" panose="040F0509000000000000" pitchFamily="81" charset="-122"/>
                <a:ea typeface="华康少女文字W5" panose="040F0509000000000000" pitchFamily="81" charset="-122"/>
              </a:rPr>
              <a:t>1942</a:t>
            </a:r>
            <a:r>
              <a:rPr lang="zh-CN" altLang="en-US" dirty="0">
                <a:latin typeface="华康少女文字W5" panose="040F0509000000000000" pitchFamily="81" charset="-122"/>
                <a:ea typeface="华康少女文字W5" panose="040F0509000000000000" pitchFamily="81" charset="-122"/>
              </a:rPr>
              <a:t>年</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10</a:t>
            </a:r>
            <a:r>
              <a:rPr lang="zh-CN" altLang="en-US" dirty="0">
                <a:latin typeface="华康少女文字W5" panose="040F0509000000000000" pitchFamily="81" charset="-122"/>
                <a:ea typeface="华康少女文字W5" panose="040F0509000000000000" pitchFamily="81" charset="-122"/>
              </a:rPr>
              <a:t>日，德国法西斯枪杀了捷克利迪策村</a:t>
            </a:r>
            <a:r>
              <a:rPr lang="en-US" altLang="zh-CN" dirty="0">
                <a:latin typeface="华康少女文字W5" panose="040F0509000000000000" pitchFamily="81" charset="-122"/>
                <a:ea typeface="华康少女文字W5" panose="040F0509000000000000" pitchFamily="81" charset="-122"/>
              </a:rPr>
              <a:t>16</a:t>
            </a:r>
            <a:r>
              <a:rPr lang="zh-CN" altLang="en-US" dirty="0">
                <a:latin typeface="华康少女文字W5" panose="040F0509000000000000" pitchFamily="81" charset="-122"/>
                <a:ea typeface="华康少女文字W5" panose="040F0509000000000000" pitchFamily="81" charset="-122"/>
              </a:rPr>
              <a:t>岁以上的男性公民</a:t>
            </a:r>
            <a:r>
              <a:rPr lang="en-US" altLang="zh-CN" dirty="0">
                <a:latin typeface="华康少女文字W5" panose="040F0509000000000000" pitchFamily="81" charset="-122"/>
                <a:ea typeface="华康少女文字W5" panose="040F0509000000000000" pitchFamily="81" charset="-122"/>
              </a:rPr>
              <a:t>140</a:t>
            </a:r>
            <a:r>
              <a:rPr lang="zh-CN" altLang="en-US" dirty="0">
                <a:latin typeface="华康少女文字W5" panose="040F0509000000000000" pitchFamily="81" charset="-122"/>
                <a:ea typeface="华康少女文字W5" panose="040F0509000000000000" pitchFamily="81" charset="-122"/>
              </a:rPr>
              <a:t>余人和全部婴儿，并把妇女和</a:t>
            </a:r>
            <a:r>
              <a:rPr lang="en-US" altLang="zh-CN" dirty="0">
                <a:latin typeface="华康少女文字W5" panose="040F0509000000000000" pitchFamily="81" charset="-122"/>
                <a:ea typeface="华康少女文字W5" panose="040F0509000000000000" pitchFamily="81" charset="-122"/>
              </a:rPr>
              <a:t>90</a:t>
            </a:r>
            <a:r>
              <a:rPr lang="zh-CN" altLang="en-US" dirty="0">
                <a:latin typeface="华康少女文字W5" panose="040F0509000000000000" pitchFamily="81" charset="-122"/>
                <a:ea typeface="华康少女文字W5" panose="040F0509000000000000" pitchFamily="81" charset="-122"/>
              </a:rPr>
              <a:t>名儿童押往集中营。村里的房舍、建筑物均被烧毁，好端端的一个村庄就这样被德国法西斯给毁了。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9921" y="3378198"/>
            <a:ext cx="2400657" cy="2699933"/>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第二次世界大战结束后，世界各地经济萧条，成千上万的工人失业，过着饥寒交迫的生活。</a:t>
            </a:r>
          </a:p>
        </p:txBody>
      </p:sp>
      <p:pic>
        <p:nvPicPr>
          <p:cNvPr id="4" name="图片 3"/>
          <p:cNvPicPr>
            <a:picLocks noChangeAspect="1"/>
          </p:cNvPicPr>
          <p:nvPr/>
        </p:nvPicPr>
        <p:blipFill rotWithShape="1">
          <a:blip r:embed="rId3" cstate="screen"/>
          <a:srcRect/>
          <a:stretch>
            <a:fillRect/>
          </a:stretch>
        </p:blipFill>
        <p:spPr>
          <a:xfrm>
            <a:off x="1282700" y="729066"/>
            <a:ext cx="1435100" cy="2699934"/>
          </a:xfrm>
          <a:prstGeom prst="rect">
            <a:avLst/>
          </a:prstGeom>
        </p:spPr>
      </p:pic>
      <p:pic>
        <p:nvPicPr>
          <p:cNvPr id="5" name="图片 4"/>
          <p:cNvPicPr>
            <a:picLocks noChangeAspect="1"/>
          </p:cNvPicPr>
          <p:nvPr/>
        </p:nvPicPr>
        <p:blipFill rotWithShape="1">
          <a:blip r:embed="rId3" cstate="screen"/>
          <a:srcRect/>
          <a:stretch>
            <a:fillRect/>
          </a:stretch>
        </p:blipFill>
        <p:spPr>
          <a:xfrm>
            <a:off x="4768850" y="729066"/>
            <a:ext cx="1435100" cy="2699934"/>
          </a:xfrm>
          <a:prstGeom prst="rect">
            <a:avLst/>
          </a:prstGeom>
        </p:spPr>
      </p:pic>
      <p:pic>
        <p:nvPicPr>
          <p:cNvPr id="6" name="图片 5"/>
          <p:cNvPicPr>
            <a:picLocks noChangeAspect="1"/>
          </p:cNvPicPr>
          <p:nvPr/>
        </p:nvPicPr>
        <p:blipFill rotWithShape="1">
          <a:blip r:embed="rId3" cstate="screen"/>
          <a:srcRect/>
          <a:stretch>
            <a:fillRect/>
          </a:stretch>
        </p:blipFill>
        <p:spPr>
          <a:xfrm>
            <a:off x="8255000" y="729066"/>
            <a:ext cx="1435100" cy="2699934"/>
          </a:xfrm>
          <a:prstGeom prst="rect">
            <a:avLst/>
          </a:prstGeom>
        </p:spPr>
      </p:pic>
      <p:sp>
        <p:nvSpPr>
          <p:cNvPr id="7" name="矩形 6"/>
          <p:cNvSpPr/>
          <p:nvPr/>
        </p:nvSpPr>
        <p:spPr>
          <a:xfrm>
            <a:off x="4286071" y="3378198"/>
            <a:ext cx="2400657" cy="2699933"/>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第二次世界大战结束后，世界各地经济萧条，成千上万的工人失业，过着饥寒交迫的生活。</a:t>
            </a:r>
          </a:p>
        </p:txBody>
      </p:sp>
      <p:sp>
        <p:nvSpPr>
          <p:cNvPr id="8" name="矩形 7"/>
          <p:cNvSpPr/>
          <p:nvPr/>
        </p:nvSpPr>
        <p:spPr>
          <a:xfrm>
            <a:off x="7772221" y="3378198"/>
            <a:ext cx="2400657" cy="2699933"/>
          </a:xfrm>
          <a:prstGeom prst="rect">
            <a:avLst/>
          </a:prstGeom>
        </p:spPr>
        <p:txBody>
          <a:bodyPr vert="eaVert"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第二次世界大战结束后，世界各地经济萧条，成千上万的工人失业，过着饥寒交迫的生活。</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130300" y="1067259"/>
            <a:ext cx="1498600" cy="1968041"/>
          </a:xfrm>
          <a:prstGeom prst="rect">
            <a:avLst/>
          </a:prstGeom>
        </p:spPr>
      </p:pic>
      <p:pic>
        <p:nvPicPr>
          <p:cNvPr id="4" name="图片 3"/>
          <p:cNvPicPr>
            <a:picLocks noChangeAspect="1"/>
          </p:cNvPicPr>
          <p:nvPr/>
        </p:nvPicPr>
        <p:blipFill rotWithShape="1">
          <a:blip r:embed="rId3" cstate="screen"/>
          <a:srcRect/>
          <a:stretch>
            <a:fillRect/>
          </a:stretch>
        </p:blipFill>
        <p:spPr>
          <a:xfrm>
            <a:off x="1130300" y="3759200"/>
            <a:ext cx="1498600" cy="1968041"/>
          </a:xfrm>
          <a:prstGeom prst="rect">
            <a:avLst/>
          </a:prstGeom>
        </p:spPr>
      </p:pic>
      <p:sp>
        <p:nvSpPr>
          <p:cNvPr id="5" name="矩形 4"/>
          <p:cNvSpPr/>
          <p:nvPr/>
        </p:nvSpPr>
        <p:spPr>
          <a:xfrm>
            <a:off x="2628900" y="1490772"/>
            <a:ext cx="6896278" cy="1121013"/>
          </a:xfrm>
          <a:prstGeom prst="rect">
            <a:avLst/>
          </a:prstGeom>
        </p:spPr>
        <p:txBody>
          <a:bodyPr vert="horz"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儿童的处境更糟，有的得了传染病，一批批地死去；有的则被迫当童工，受尽折磨，生活和生命得不到保障。</a:t>
            </a:r>
          </a:p>
        </p:txBody>
      </p:sp>
      <p:sp>
        <p:nvSpPr>
          <p:cNvPr id="6" name="矩形 5"/>
          <p:cNvSpPr/>
          <p:nvPr/>
        </p:nvSpPr>
        <p:spPr>
          <a:xfrm>
            <a:off x="2628900" y="4203242"/>
            <a:ext cx="6896278" cy="1121013"/>
          </a:xfrm>
          <a:prstGeom prst="rect">
            <a:avLst/>
          </a:prstGeom>
        </p:spPr>
        <p:txBody>
          <a:bodyPr vert="horz"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儿童的处境更糟，有的得了传染病，一批批地死去；有的则被迫当童工，受尽折磨，生活和生命得不到保障。</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 y="2527300"/>
            <a:ext cx="3276938" cy="4330700"/>
          </a:xfrm>
          <a:prstGeom prst="rect">
            <a:avLst/>
          </a:prstGeom>
        </p:spPr>
      </p:pic>
      <p:sp>
        <p:nvSpPr>
          <p:cNvPr id="6" name="矩形 5"/>
          <p:cNvSpPr/>
          <p:nvPr/>
        </p:nvSpPr>
        <p:spPr>
          <a:xfrm>
            <a:off x="3276937" y="2079033"/>
            <a:ext cx="7039106" cy="2699933"/>
          </a:xfrm>
          <a:prstGeom prst="rect">
            <a:avLst/>
          </a:prstGeom>
        </p:spPr>
        <p:txBody>
          <a:bodyPr vert="wordArtVertRtl" wrap="square">
            <a:spAutoFit/>
          </a:bodyPr>
          <a:lstStyle/>
          <a:p>
            <a:pPr>
              <a:lnSpc>
                <a:spcPct val="200000"/>
              </a:lnSpc>
            </a:pPr>
            <a:r>
              <a:rPr lang="zh-CN" altLang="en-US" sz="1900" dirty="0">
                <a:latin typeface="华康少女文字W5" panose="040F0509000000000000" pitchFamily="81" charset="-122"/>
                <a:ea typeface="华康少女文字W5" panose="040F0509000000000000" pitchFamily="81" charset="-122"/>
              </a:rPr>
              <a:t>为了悼念利迪策惨案和全世界所有在战争中死难的儿童，反对虐杀和毒害儿童，以及保障儿童权利，</a:t>
            </a:r>
            <a:r>
              <a:rPr lang="en-US" altLang="zh-CN" sz="1900" dirty="0">
                <a:latin typeface="华康少女文字W5" panose="040F0509000000000000" pitchFamily="81" charset="-122"/>
                <a:ea typeface="华康少女文字W5" panose="040F0509000000000000" pitchFamily="81" charset="-122"/>
              </a:rPr>
              <a:t>1949</a:t>
            </a:r>
            <a:r>
              <a:rPr lang="zh-CN" altLang="en-US" sz="1900" dirty="0">
                <a:latin typeface="华康少女文字W5" panose="040F0509000000000000" pitchFamily="81" charset="-122"/>
                <a:ea typeface="华康少女文字W5" panose="040F0509000000000000" pitchFamily="81" charset="-122"/>
              </a:rPr>
              <a:t>年</a:t>
            </a:r>
            <a:r>
              <a:rPr lang="en-US" altLang="zh-CN" sz="1900" dirty="0">
                <a:latin typeface="华康少女文字W5" panose="040F0509000000000000" pitchFamily="81" charset="-122"/>
                <a:ea typeface="华康少女文字W5" panose="040F0509000000000000" pitchFamily="81" charset="-122"/>
              </a:rPr>
              <a:t>11</a:t>
            </a:r>
            <a:r>
              <a:rPr lang="zh-CN" altLang="en-US" sz="1900" dirty="0">
                <a:latin typeface="华康少女文字W5" panose="040F0509000000000000" pitchFamily="81" charset="-122"/>
                <a:ea typeface="华康少女文字W5" panose="040F0509000000000000" pitchFamily="81" charset="-122"/>
              </a:rPr>
              <a:t>月，国际民主妇女联合会在莫斯科举行理事会议，各国代表愤怒地揭露了帝国主义分子和各国反动派残杀、毒害儿童的罪行。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673100" y="1277319"/>
            <a:ext cx="1917700" cy="2697781"/>
          </a:xfrm>
          <a:prstGeom prst="rect">
            <a:avLst/>
          </a:prstGeom>
        </p:spPr>
      </p:pic>
      <p:pic>
        <p:nvPicPr>
          <p:cNvPr id="4" name="图片 3"/>
          <p:cNvPicPr>
            <a:picLocks noChangeAspect="1"/>
          </p:cNvPicPr>
          <p:nvPr/>
        </p:nvPicPr>
        <p:blipFill rotWithShape="1">
          <a:blip r:embed="rId3" cstate="screen"/>
          <a:srcRect/>
          <a:stretch>
            <a:fillRect/>
          </a:stretch>
        </p:blipFill>
        <p:spPr>
          <a:xfrm>
            <a:off x="4070439" y="3639519"/>
            <a:ext cx="1917700" cy="2697781"/>
          </a:xfrm>
          <a:prstGeom prst="rect">
            <a:avLst/>
          </a:prstGeom>
        </p:spPr>
      </p:pic>
      <p:pic>
        <p:nvPicPr>
          <p:cNvPr id="5" name="图片 4"/>
          <p:cNvPicPr>
            <a:picLocks noChangeAspect="1"/>
          </p:cNvPicPr>
          <p:nvPr/>
        </p:nvPicPr>
        <p:blipFill rotWithShape="1">
          <a:blip r:embed="rId3" cstate="screen"/>
          <a:srcRect/>
          <a:stretch>
            <a:fillRect/>
          </a:stretch>
        </p:blipFill>
        <p:spPr>
          <a:xfrm>
            <a:off x="8242300" y="2510185"/>
            <a:ext cx="1917700" cy="2697781"/>
          </a:xfrm>
          <a:prstGeom prst="rect">
            <a:avLst/>
          </a:prstGeom>
        </p:spPr>
      </p:pic>
      <p:sp>
        <p:nvSpPr>
          <p:cNvPr id="6" name="矩形 5"/>
          <p:cNvSpPr/>
          <p:nvPr/>
        </p:nvSpPr>
        <p:spPr>
          <a:xfrm>
            <a:off x="2590800" y="1494980"/>
            <a:ext cx="6896278" cy="1654620"/>
          </a:xfrm>
          <a:prstGeom prst="rect">
            <a:avLst/>
          </a:prstGeom>
        </p:spPr>
        <p:txBody>
          <a:bodyPr vert="horz" wrap="square">
            <a:spAutoFit/>
          </a:bodyPr>
          <a:lstStyle/>
          <a:p>
            <a:pPr>
              <a:lnSpc>
                <a:spcPct val="200000"/>
              </a:lnSpc>
            </a:pPr>
            <a:r>
              <a:rPr lang="zh-CN" altLang="en-US" dirty="0">
                <a:latin typeface="华康少女文字W5" panose="040F0509000000000000" pitchFamily="81" charset="-122"/>
                <a:ea typeface="华康少女文字W5" panose="040F0509000000000000" pitchFamily="81" charset="-122"/>
              </a:rPr>
              <a:t>为了保障世界各国儿童的生存权、保健权和受教育权，为了改善儿童的生活，会议决定以每年的</a:t>
            </a:r>
            <a:r>
              <a:rPr lang="en-US" altLang="zh-CN" dirty="0">
                <a:latin typeface="华康少女文字W5" panose="040F0509000000000000" pitchFamily="81" charset="-122"/>
                <a:ea typeface="华康少女文字W5" panose="040F0509000000000000" pitchFamily="81" charset="-122"/>
              </a:rPr>
              <a:t>6</a:t>
            </a:r>
            <a:r>
              <a:rPr lang="zh-CN" altLang="en-US" dirty="0">
                <a:latin typeface="华康少女文字W5" panose="040F0509000000000000" pitchFamily="81" charset="-122"/>
                <a:ea typeface="华康少女文字W5" panose="040F0509000000000000" pitchFamily="81" charset="-122"/>
              </a:rPr>
              <a:t>月</a:t>
            </a:r>
            <a:r>
              <a:rPr lang="en-US" altLang="zh-CN" dirty="0">
                <a:latin typeface="华康少女文字W5" panose="040F0509000000000000" pitchFamily="81" charset="-122"/>
                <a:ea typeface="华康少女文字W5" panose="040F0509000000000000" pitchFamily="81" charset="-122"/>
              </a:rPr>
              <a:t>1</a:t>
            </a:r>
            <a:r>
              <a:rPr lang="zh-CN" altLang="en-US" dirty="0">
                <a:latin typeface="华康少女文字W5" panose="040F0509000000000000" pitchFamily="81" charset="-122"/>
                <a:ea typeface="华康少女文字W5" panose="040F0509000000000000" pitchFamily="81" charset="-122"/>
              </a:rPr>
              <a:t>日为国际儿童节。当时的很多国家表示赞同，特别是社会主义国家。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4000">
        <p15:prstTrans prst="crush"/>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宽屏</PresentationFormat>
  <Paragraphs>77</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方正少儿简体</vt:lpstr>
      <vt:lpstr>华康少女文字W5</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2022-03-04T02:48:49Z</dcterms:created>
  <dcterms:modified xsi:type="dcterms:W3CDTF">2023-01-10T06:35:32Z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D663F9F20664464EBF42A7F49119BC32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