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12" r:id="rId2"/>
    <p:sldId id="672" r:id="rId3"/>
    <p:sldId id="655" r:id="rId4"/>
    <p:sldId id="654" r:id="rId5"/>
    <p:sldId id="656" r:id="rId6"/>
    <p:sldId id="624" r:id="rId7"/>
    <p:sldId id="623" r:id="rId8"/>
    <p:sldId id="664" r:id="rId9"/>
    <p:sldId id="665" r:id="rId10"/>
    <p:sldId id="663" r:id="rId11"/>
    <p:sldId id="668" r:id="rId12"/>
    <p:sldId id="661" r:id="rId13"/>
    <p:sldId id="669" r:id="rId14"/>
    <p:sldId id="657" r:id="rId15"/>
    <p:sldId id="671" r:id="rId16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600" b="1" i="0" u="none" kern="1200" baseline="0">
        <a:solidFill>
          <a:schemeClr val="tx1"/>
        </a:solidFill>
        <a:latin typeface="Arial" panose="020B0604020202020204" pitchFamily="34" charset="0"/>
        <a:ea typeface="楷体_GB2312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5">
          <p15:clr>
            <a:srgbClr val="A4A3A4"/>
          </p15:clr>
        </p15:guide>
        <p15:guide id="2" pos="6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60A2"/>
    <a:srgbClr val="387BCC"/>
    <a:srgbClr val="669AD8"/>
    <a:srgbClr val="8EB4E2"/>
    <a:srgbClr val="FF0066"/>
    <a:srgbClr val="66FF33"/>
    <a:srgbClr val="6095D6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12"/>
    <p:restoredTop sz="93311"/>
  </p:normalViewPr>
  <p:slideViewPr>
    <p:cSldViewPr showGuides="1">
      <p:cViewPr>
        <p:scale>
          <a:sx n="107" d="100"/>
          <a:sy n="107" d="100"/>
        </p:scale>
        <p:origin x="-144" y="-96"/>
      </p:cViewPr>
      <p:guideLst>
        <p:guide orient="horz" pos="935"/>
        <p:guide pos="65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81" d="100"/>
        <a:sy n="8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l">
              <a:defRPr sz="1200" b="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 b="0" smtClean="0"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4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545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</a:p>
        </p:txBody>
      </p:sp>
      <p:sp>
        <p:nvSpPr>
          <p:cNvPr id="545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 algn="l">
              <a:defRPr sz="1200" b="0" smtClean="0"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5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None/>
            </a:pPr>
            <a:fld id="{9A0DB2DC-4C9A-4742-B13C-FB6460FD3503}" type="slidenum">
              <a:rPr lang="en-US" altLang="zh-CN" sz="1200" b="0" dirty="0">
                <a:ea typeface="宋体" panose="02010600030101010101" pitchFamily="2" charset="-122"/>
              </a:rPr>
              <a:t>‹#›</a:t>
            </a:fld>
            <a:endParaRPr lang="en-US" altLang="zh-CN" sz="1200" b="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en-US" altLang="zh-CN" sz="1200" b="0" dirty="0">
                <a:ea typeface="宋体" panose="02010600030101010101" pitchFamily="2" charset="-122"/>
              </a:rPr>
              <a:t>1</a:t>
            </a:fld>
            <a:endParaRPr lang="en-US" altLang="zh-CN" sz="1200" b="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9E7602C-E50C-4F1D-AB7F-63D207844775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979FC16-68C9-488F-B70B-F537D5251AB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982156-58EA-46FE-9D0B-63F72F52B15F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224FE6-4DC1-49AB-B028-35D53CD7A7C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224FE6-4DC1-49AB-B028-35D53CD7A7C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224FE6-4DC1-49AB-B028-35D53CD7A7C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224FE6-4DC1-49AB-B028-35D53CD7A7C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224FE6-4DC1-49AB-B028-35D53CD7A7C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2A34394-CC81-46E8-98C8-511CD97912C9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CE4196-F003-439B-90A7-BB1E41EE4F19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40026E-A41C-44CE-9A28-BD784472EBFD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ECB336-887D-4E04-B297-106145A1AF5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7" name="日期占位符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7644564-0129-42A5-B2D3-15D8F7591E92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1AEC7C-F154-421B-85A5-B09572FCE178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BCD2BB-1167-4748-BA09-67FF4AEDBA3B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7" name="日期占位符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07E958-A9B6-4229-AF67-290F23C85766}" type="datetimeFigureOut"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华文彩云" panose="02010800040101010101" pitchFamily="2" charset="-122"/>
                <a:cs typeface="+mn-cs"/>
              </a:rPr>
              <a:t>2023-01-17</a:t>
            </a:fld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8" name="页脚占位符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Arial" panose="020B0604020202020204" pitchFamily="34" charset="0"/>
                <a:ea typeface="华文彩云" panose="0201080004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1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华文彩云" panose="02010800040101010101" pitchFamily="2" charset="-122"/>
              <a:cs typeface="+mn-cs"/>
            </a:endParaRPr>
          </a:p>
        </p:txBody>
      </p:sp>
      <p:sp>
        <p:nvSpPr>
          <p:cNvPr id="9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buNone/>
            </a:pPr>
            <a:fld id="{9A0DB2DC-4C9A-4742-B13C-FB6460FD3503}" type="slidenum">
              <a:rPr lang="zh-CN" altLang="en-US" dirty="0">
                <a:ea typeface="华文彩云" panose="02010800040101010101" pitchFamily="2" charset="-122"/>
              </a:rPr>
              <a:t>‹#›</a:t>
            </a:fld>
            <a:endParaRPr lang="zh-CN" altLang="en-US" dirty="0">
              <a:ea typeface="华文彩云" panose="02010800040101010101" pitchFamily="2" charset="-122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3224FE6-4DC1-49AB-B028-35D53CD7A7C7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2023-01-17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rgbClr val="898989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51" descr="xinsrc_482050225221959318870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1376432">
            <a:off x="5148263" y="2824163"/>
            <a:ext cx="3384550" cy="2959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4565" name="WordArt 37"/>
          <p:cNvSpPr>
            <a:spLocks noChangeArrowheads="1" noChangeShapeType="1" noTextEdit="1"/>
          </p:cNvSpPr>
          <p:nvPr/>
        </p:nvSpPr>
        <p:spPr bwMode="auto">
          <a:xfrm>
            <a:off x="1497199" y="3861048"/>
            <a:ext cx="6603192" cy="148962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华文新魏" panose="02010800040101010101" pitchFamily="2" charset="-122"/>
                <a:ea typeface="华文新魏" panose="02010800040101010101" pitchFamily="2" charset="-122"/>
                <a:cs typeface="+mn-cs"/>
              </a:rPr>
              <a:t>简单的数据分析</a:t>
            </a:r>
          </a:p>
        </p:txBody>
      </p:sp>
      <p:grpSp>
        <p:nvGrpSpPr>
          <p:cNvPr id="14341" name="Group 120"/>
          <p:cNvGrpSpPr/>
          <p:nvPr/>
        </p:nvGrpSpPr>
        <p:grpSpPr>
          <a:xfrm>
            <a:off x="6227763" y="5494338"/>
            <a:ext cx="2627312" cy="711200"/>
            <a:chOff x="3923" y="3612"/>
            <a:chExt cx="1655" cy="448"/>
          </a:xfrm>
        </p:grpSpPr>
        <p:grpSp>
          <p:nvGrpSpPr>
            <p:cNvPr id="14400" name="Group 11"/>
            <p:cNvGrpSpPr/>
            <p:nvPr/>
          </p:nvGrpSpPr>
          <p:grpSpPr>
            <a:xfrm>
              <a:off x="3945" y="3612"/>
              <a:ext cx="1552" cy="448"/>
              <a:chOff x="476" y="3567"/>
              <a:chExt cx="1543" cy="498"/>
            </a:xfrm>
          </p:grpSpPr>
          <p:sp>
            <p:nvSpPr>
              <p:cNvPr id="14403" name="Rectangle 12">
                <a:hlinkClick r:id="" action="ppaction://noaction"/>
              </p:cNvPr>
              <p:cNvSpPr/>
              <p:nvPr/>
            </p:nvSpPr>
            <p:spPr>
              <a:xfrm>
                <a:off x="476" y="3567"/>
                <a:ext cx="1543" cy="498"/>
              </a:xfrm>
              <a:prstGeom prst="rect">
                <a:avLst/>
              </a:prstGeom>
              <a:solidFill>
                <a:srgbClr val="387BC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404" name="Rectangle 13"/>
              <p:cNvSpPr/>
              <p:nvPr/>
            </p:nvSpPr>
            <p:spPr>
              <a:xfrm>
                <a:off x="521" y="3612"/>
                <a:ext cx="1452" cy="408"/>
              </a:xfrm>
              <a:prstGeom prst="rect">
                <a:avLst/>
              </a:prstGeom>
              <a:solidFill>
                <a:srgbClr val="6095D6"/>
              </a:solidFill>
              <a:ln w="9525">
                <a:noFill/>
              </a:ln>
              <a:effectLst>
                <a:prstShdw prst="shdw17" dist="17961" dir="2699999">
                  <a:srgbClr val="3A5980"/>
                </a:prstShdw>
              </a:effectLst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14405" name="Picture 14" descr="fish031s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521" y="3612"/>
                <a:ext cx="318" cy="37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4401" name="Text Box 15">
              <a:hlinkClick r:id="" action="ppaction://noaction"/>
            </p:cNvPr>
            <p:cNvSpPr txBox="1"/>
            <p:nvPr/>
          </p:nvSpPr>
          <p:spPr>
            <a:xfrm>
              <a:off x="4103" y="3612"/>
              <a:ext cx="1475" cy="403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zh-CN" altLang="en-US" dirty="0">
                  <a:solidFill>
                    <a:srgbClr val="2A60A2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智 慧 岛</a:t>
              </a:r>
            </a:p>
          </p:txBody>
        </p:sp>
        <p:sp>
          <p:nvSpPr>
            <p:cNvPr id="14402" name="Rectangle 40">
              <a:hlinkClick r:id="" action="ppaction://noaction"/>
            </p:cNvPr>
            <p:cNvSpPr/>
            <p:nvPr/>
          </p:nvSpPr>
          <p:spPr>
            <a:xfrm>
              <a:off x="3923" y="3612"/>
              <a:ext cx="1552" cy="448"/>
            </a:xfrm>
            <a:prstGeom prst="rect">
              <a:avLst/>
            </a:prstGeom>
            <a:solidFill>
              <a:srgbClr val="FFFFCC">
                <a:alpha val="0"/>
              </a:srgbClr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342" name="Group 96"/>
          <p:cNvGrpSpPr/>
          <p:nvPr/>
        </p:nvGrpSpPr>
        <p:grpSpPr>
          <a:xfrm>
            <a:off x="612775" y="388938"/>
            <a:ext cx="8280400" cy="3162300"/>
            <a:chOff x="158" y="502"/>
            <a:chExt cx="5216" cy="1991"/>
          </a:xfrm>
        </p:grpSpPr>
        <p:grpSp>
          <p:nvGrpSpPr>
            <p:cNvPr id="14361" name="Group 57"/>
            <p:cNvGrpSpPr/>
            <p:nvPr/>
          </p:nvGrpSpPr>
          <p:grpSpPr>
            <a:xfrm>
              <a:off x="807" y="618"/>
              <a:ext cx="4567" cy="1875"/>
              <a:chOff x="1216" y="482"/>
              <a:chExt cx="4567" cy="1875"/>
            </a:xfrm>
          </p:grpSpPr>
          <p:sp>
            <p:nvSpPr>
              <p:cNvPr id="14374" name="Line 58"/>
              <p:cNvSpPr/>
              <p:nvPr/>
            </p:nvSpPr>
            <p:spPr>
              <a:xfrm>
                <a:off x="1609" y="2024"/>
                <a:ext cx="3312" cy="0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5" name="Line 59"/>
              <p:cNvSpPr/>
              <p:nvPr/>
            </p:nvSpPr>
            <p:spPr>
              <a:xfrm rot="-5400000" flipV="1">
                <a:off x="558" y="1262"/>
                <a:ext cx="1560" cy="0"/>
              </a:xfrm>
              <a:prstGeom prst="line">
                <a:avLst/>
              </a:prstGeom>
              <a:ln w="38100" cap="flat" cmpd="sng">
                <a:solidFill>
                  <a:srgbClr val="FFFF00"/>
                </a:solidFill>
                <a:prstDash val="solid"/>
                <a:headEnd type="none" w="med" len="med"/>
                <a:tailEnd type="triangl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6" name="Line 60"/>
              <p:cNvSpPr/>
              <p:nvPr/>
            </p:nvSpPr>
            <p:spPr>
              <a:xfrm flipV="1">
                <a:off x="1610" y="754"/>
                <a:ext cx="0" cy="1270"/>
              </a:xfrm>
              <a:prstGeom prst="line">
                <a:avLst/>
              </a:prstGeom>
              <a:ln w="254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7" name="Line 61"/>
              <p:cNvSpPr/>
              <p:nvPr/>
            </p:nvSpPr>
            <p:spPr>
              <a:xfrm rot="5400000" flipV="1">
                <a:off x="2903" y="-811"/>
                <a:ext cx="0" cy="3130"/>
              </a:xfrm>
              <a:prstGeom prst="line">
                <a:avLst/>
              </a:prstGeom>
              <a:ln w="254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8" name="Line 62"/>
              <p:cNvSpPr/>
              <p:nvPr/>
            </p:nvSpPr>
            <p:spPr>
              <a:xfrm flipV="1">
                <a:off x="1927" y="754"/>
                <a:ext cx="0" cy="1270"/>
              </a:xfrm>
              <a:prstGeom prst="line">
                <a:avLst/>
              </a:prstGeom>
              <a:ln w="254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79" name="Line 63"/>
              <p:cNvSpPr/>
              <p:nvPr/>
            </p:nvSpPr>
            <p:spPr>
              <a:xfrm flipV="1">
                <a:off x="2245" y="754"/>
                <a:ext cx="0" cy="1270"/>
              </a:xfrm>
              <a:prstGeom prst="line">
                <a:avLst/>
              </a:prstGeom>
              <a:ln w="254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0" name="Line 64"/>
              <p:cNvSpPr/>
              <p:nvPr/>
            </p:nvSpPr>
            <p:spPr>
              <a:xfrm flipV="1">
                <a:off x="2562" y="754"/>
                <a:ext cx="0" cy="1270"/>
              </a:xfrm>
              <a:prstGeom prst="line">
                <a:avLst/>
              </a:prstGeom>
              <a:ln w="254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1" name="Line 65"/>
              <p:cNvSpPr/>
              <p:nvPr/>
            </p:nvSpPr>
            <p:spPr>
              <a:xfrm flipV="1">
                <a:off x="2880" y="754"/>
                <a:ext cx="0" cy="1270"/>
              </a:xfrm>
              <a:prstGeom prst="line">
                <a:avLst/>
              </a:prstGeom>
              <a:ln w="254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2" name="Line 66"/>
              <p:cNvSpPr/>
              <p:nvPr/>
            </p:nvSpPr>
            <p:spPr>
              <a:xfrm flipV="1">
                <a:off x="3198" y="754"/>
                <a:ext cx="0" cy="1270"/>
              </a:xfrm>
              <a:prstGeom prst="line">
                <a:avLst/>
              </a:prstGeom>
              <a:ln w="254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3" name="Line 67"/>
              <p:cNvSpPr/>
              <p:nvPr/>
            </p:nvSpPr>
            <p:spPr>
              <a:xfrm flipV="1">
                <a:off x="3515" y="754"/>
                <a:ext cx="0" cy="1270"/>
              </a:xfrm>
              <a:prstGeom prst="line">
                <a:avLst/>
              </a:prstGeom>
              <a:ln w="254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4" name="Line 68"/>
              <p:cNvSpPr/>
              <p:nvPr/>
            </p:nvSpPr>
            <p:spPr>
              <a:xfrm flipV="1">
                <a:off x="3833" y="754"/>
                <a:ext cx="0" cy="1270"/>
              </a:xfrm>
              <a:prstGeom prst="line">
                <a:avLst/>
              </a:prstGeom>
              <a:ln w="254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5" name="Line 69"/>
              <p:cNvSpPr/>
              <p:nvPr/>
            </p:nvSpPr>
            <p:spPr>
              <a:xfrm flipV="1">
                <a:off x="4150" y="754"/>
                <a:ext cx="0" cy="1270"/>
              </a:xfrm>
              <a:prstGeom prst="line">
                <a:avLst/>
              </a:prstGeom>
              <a:ln w="254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6" name="Line 70"/>
              <p:cNvSpPr/>
              <p:nvPr/>
            </p:nvSpPr>
            <p:spPr>
              <a:xfrm flipV="1">
                <a:off x="4468" y="754"/>
                <a:ext cx="0" cy="1270"/>
              </a:xfrm>
              <a:prstGeom prst="line">
                <a:avLst/>
              </a:prstGeom>
              <a:ln w="25400" cap="flat" cmpd="sng">
                <a:solidFill>
                  <a:srgbClr val="FFFF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87" name="Text Box 71"/>
              <p:cNvSpPr txBox="1"/>
              <p:nvPr/>
            </p:nvSpPr>
            <p:spPr>
              <a:xfrm>
                <a:off x="1437" y="2040"/>
                <a:ext cx="317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FF00"/>
                    </a:solidFill>
                    <a:latin typeface="Comic Sans MS" panose="030F0702030302020204" pitchFamily="66" charset="0"/>
                    <a:ea typeface="方正姚体" panose="02010601030101010101" pitchFamily="2" charset="-122"/>
                  </a:rPr>
                  <a:t>14</a:t>
                </a:r>
              </a:p>
            </p:txBody>
          </p:sp>
          <p:sp>
            <p:nvSpPr>
              <p:cNvPr id="14388" name="Text Box 72"/>
              <p:cNvSpPr txBox="1"/>
              <p:nvPr/>
            </p:nvSpPr>
            <p:spPr>
              <a:xfrm>
                <a:off x="1216" y="2045"/>
                <a:ext cx="231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FF00"/>
                    </a:solidFill>
                    <a:latin typeface="Comic Sans MS" panose="030F0702030302020204" pitchFamily="66" charset="0"/>
                  </a:rPr>
                  <a:t>0</a:t>
                </a:r>
              </a:p>
            </p:txBody>
          </p:sp>
          <p:sp>
            <p:nvSpPr>
              <p:cNvPr id="14389" name="Freeform 73"/>
              <p:cNvSpPr/>
              <p:nvPr/>
            </p:nvSpPr>
            <p:spPr>
              <a:xfrm>
                <a:off x="1338" y="1979"/>
                <a:ext cx="272" cy="45"/>
              </a:xfrm>
              <a:custGeom>
                <a:avLst/>
                <a:gdLst/>
                <a:ahLst/>
                <a:cxnLst>
                  <a:cxn ang="0">
                    <a:pos x="272" y="45"/>
                  </a:cxn>
                  <a:cxn ang="0">
                    <a:pos x="227" y="0"/>
                  </a:cxn>
                  <a:cxn ang="0">
                    <a:pos x="181" y="45"/>
                  </a:cxn>
                  <a:cxn ang="0">
                    <a:pos x="136" y="0"/>
                  </a:cxn>
                  <a:cxn ang="0">
                    <a:pos x="91" y="45"/>
                  </a:cxn>
                  <a:cxn ang="0">
                    <a:pos x="45" y="0"/>
                  </a:cxn>
                  <a:cxn ang="0">
                    <a:pos x="0" y="45"/>
                  </a:cxn>
                </a:cxnLst>
                <a:rect l="0" t="0" r="0" b="0"/>
                <a:pathLst>
                  <a:path w="272" h="45">
                    <a:moveTo>
                      <a:pt x="272" y="45"/>
                    </a:moveTo>
                    <a:lnTo>
                      <a:pt x="227" y="0"/>
                    </a:lnTo>
                    <a:lnTo>
                      <a:pt x="181" y="45"/>
                    </a:lnTo>
                    <a:lnTo>
                      <a:pt x="136" y="0"/>
                    </a:lnTo>
                    <a:lnTo>
                      <a:pt x="91" y="45"/>
                    </a:lnTo>
                    <a:lnTo>
                      <a:pt x="45" y="0"/>
                    </a:lnTo>
                    <a:lnTo>
                      <a:pt x="0" y="45"/>
                    </a:lnTo>
                  </a:path>
                </a:pathLst>
              </a:custGeom>
              <a:noFill/>
              <a:ln w="25400" cap="flat" cmpd="sng">
                <a:solidFill>
                  <a:srgbClr val="FFFF00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14390" name="Text Box 74"/>
              <p:cNvSpPr txBox="1"/>
              <p:nvPr/>
            </p:nvSpPr>
            <p:spPr>
              <a:xfrm>
                <a:off x="1746" y="2053"/>
                <a:ext cx="317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FF00"/>
                    </a:solidFill>
                    <a:latin typeface="Comic Sans MS" panose="030F0702030302020204" pitchFamily="66" charset="0"/>
                    <a:ea typeface="方正姚体" panose="02010601030101010101" pitchFamily="2" charset="-122"/>
                  </a:rPr>
                  <a:t>16</a:t>
                </a:r>
              </a:p>
            </p:txBody>
          </p:sp>
          <p:sp>
            <p:nvSpPr>
              <p:cNvPr id="14391" name="Text Box 75"/>
              <p:cNvSpPr txBox="1"/>
              <p:nvPr/>
            </p:nvSpPr>
            <p:spPr>
              <a:xfrm>
                <a:off x="2064" y="2053"/>
                <a:ext cx="317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FF00"/>
                    </a:solidFill>
                    <a:latin typeface="Comic Sans MS" panose="030F0702030302020204" pitchFamily="66" charset="0"/>
                    <a:ea typeface="方正姚体" panose="02010601030101010101" pitchFamily="2" charset="-122"/>
                  </a:rPr>
                  <a:t>18</a:t>
                </a:r>
              </a:p>
            </p:txBody>
          </p:sp>
          <p:sp>
            <p:nvSpPr>
              <p:cNvPr id="14392" name="Text Box 76"/>
              <p:cNvSpPr txBox="1"/>
              <p:nvPr/>
            </p:nvSpPr>
            <p:spPr>
              <a:xfrm>
                <a:off x="2367" y="2053"/>
                <a:ext cx="34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FF00"/>
                    </a:solidFill>
                    <a:latin typeface="Comic Sans MS" panose="030F0702030302020204" pitchFamily="66" charset="0"/>
                    <a:ea typeface="方正姚体" panose="02010601030101010101" pitchFamily="2" charset="-122"/>
                  </a:rPr>
                  <a:t>20</a:t>
                </a:r>
              </a:p>
            </p:txBody>
          </p:sp>
          <p:sp>
            <p:nvSpPr>
              <p:cNvPr id="14393" name="Text Box 77"/>
              <p:cNvSpPr txBox="1"/>
              <p:nvPr/>
            </p:nvSpPr>
            <p:spPr>
              <a:xfrm>
                <a:off x="2699" y="2053"/>
                <a:ext cx="34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FF00"/>
                    </a:solidFill>
                    <a:latin typeface="Comic Sans MS" panose="030F0702030302020204" pitchFamily="66" charset="0"/>
                    <a:ea typeface="方正姚体" panose="02010601030101010101" pitchFamily="2" charset="-122"/>
                  </a:rPr>
                  <a:t>22</a:t>
                </a:r>
              </a:p>
            </p:txBody>
          </p:sp>
          <p:sp>
            <p:nvSpPr>
              <p:cNvPr id="14394" name="Text Box 78"/>
              <p:cNvSpPr txBox="1"/>
              <p:nvPr/>
            </p:nvSpPr>
            <p:spPr>
              <a:xfrm>
                <a:off x="3031" y="2053"/>
                <a:ext cx="34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FF00"/>
                    </a:solidFill>
                    <a:latin typeface="Comic Sans MS" panose="030F0702030302020204" pitchFamily="66" charset="0"/>
                    <a:ea typeface="方正姚体" panose="02010601030101010101" pitchFamily="2" charset="-122"/>
                  </a:rPr>
                  <a:t>24</a:t>
                </a:r>
              </a:p>
            </p:txBody>
          </p:sp>
          <p:sp>
            <p:nvSpPr>
              <p:cNvPr id="14395" name="Text Box 79"/>
              <p:cNvSpPr txBox="1"/>
              <p:nvPr/>
            </p:nvSpPr>
            <p:spPr>
              <a:xfrm>
                <a:off x="3348" y="2053"/>
                <a:ext cx="34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FF00"/>
                    </a:solidFill>
                    <a:latin typeface="Comic Sans MS" panose="030F0702030302020204" pitchFamily="66" charset="0"/>
                    <a:ea typeface="方正姚体" panose="02010601030101010101" pitchFamily="2" charset="-122"/>
                  </a:rPr>
                  <a:t>26</a:t>
                </a:r>
              </a:p>
            </p:txBody>
          </p:sp>
          <p:sp>
            <p:nvSpPr>
              <p:cNvPr id="14396" name="Text Box 80"/>
              <p:cNvSpPr txBox="1"/>
              <p:nvPr/>
            </p:nvSpPr>
            <p:spPr>
              <a:xfrm>
                <a:off x="3666" y="2053"/>
                <a:ext cx="34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FF00"/>
                    </a:solidFill>
                    <a:latin typeface="Comic Sans MS" panose="030F0702030302020204" pitchFamily="66" charset="0"/>
                    <a:ea typeface="方正姚体" panose="02010601030101010101" pitchFamily="2" charset="-122"/>
                  </a:rPr>
                  <a:t>28</a:t>
                </a:r>
              </a:p>
            </p:txBody>
          </p:sp>
          <p:sp>
            <p:nvSpPr>
              <p:cNvPr id="14397" name="Text Box 81"/>
              <p:cNvSpPr txBox="1"/>
              <p:nvPr/>
            </p:nvSpPr>
            <p:spPr>
              <a:xfrm>
                <a:off x="3984" y="2053"/>
                <a:ext cx="34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FF00"/>
                    </a:solidFill>
                    <a:latin typeface="Comic Sans MS" panose="030F0702030302020204" pitchFamily="66" charset="0"/>
                    <a:ea typeface="方正姚体" panose="02010601030101010101" pitchFamily="2" charset="-122"/>
                  </a:rPr>
                  <a:t>30</a:t>
                </a:r>
              </a:p>
            </p:txBody>
          </p:sp>
          <p:sp>
            <p:nvSpPr>
              <p:cNvPr id="14398" name="Text Box 82"/>
              <p:cNvSpPr txBox="1"/>
              <p:nvPr/>
            </p:nvSpPr>
            <p:spPr>
              <a:xfrm>
                <a:off x="4301" y="2053"/>
                <a:ext cx="34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FF00"/>
                    </a:solidFill>
                    <a:latin typeface="Comic Sans MS" panose="030F0702030302020204" pitchFamily="66" charset="0"/>
                    <a:ea typeface="方正姚体" panose="02010601030101010101" pitchFamily="2" charset="-122"/>
                  </a:rPr>
                  <a:t>32</a:t>
                </a:r>
              </a:p>
            </p:txBody>
          </p:sp>
          <p:sp>
            <p:nvSpPr>
              <p:cNvPr id="14399" name="Text Box 83"/>
              <p:cNvSpPr txBox="1"/>
              <p:nvPr/>
            </p:nvSpPr>
            <p:spPr>
              <a:xfrm>
                <a:off x="4651" y="2069"/>
                <a:ext cx="1132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4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气温</a:t>
                </a:r>
                <a:r>
                  <a:rPr lang="en-US" altLang="zh-CN" sz="24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/</a:t>
                </a:r>
                <a:r>
                  <a:rPr lang="zh-CN" altLang="en-US" sz="24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摄氏度</a:t>
                </a:r>
              </a:p>
            </p:txBody>
          </p:sp>
        </p:grpSp>
        <p:grpSp>
          <p:nvGrpSpPr>
            <p:cNvPr id="14362" name="Group 84"/>
            <p:cNvGrpSpPr/>
            <p:nvPr/>
          </p:nvGrpSpPr>
          <p:grpSpPr>
            <a:xfrm>
              <a:off x="158" y="971"/>
              <a:ext cx="3750" cy="1062"/>
              <a:chOff x="567" y="835"/>
              <a:chExt cx="3750" cy="1062"/>
            </a:xfrm>
          </p:grpSpPr>
          <p:grpSp>
            <p:nvGrpSpPr>
              <p:cNvPr id="14364" name="Group 85"/>
              <p:cNvGrpSpPr/>
              <p:nvPr/>
            </p:nvGrpSpPr>
            <p:grpSpPr>
              <a:xfrm>
                <a:off x="1338" y="845"/>
                <a:ext cx="2979" cy="1043"/>
                <a:chOff x="1338" y="845"/>
                <a:chExt cx="2979" cy="1043"/>
              </a:xfrm>
            </p:grpSpPr>
            <p:sp>
              <p:nvSpPr>
                <p:cNvPr id="14368" name="Rectangle 86"/>
                <p:cNvSpPr/>
                <p:nvPr/>
              </p:nvSpPr>
              <p:spPr>
                <a:xfrm>
                  <a:off x="1338" y="1616"/>
                  <a:ext cx="2676" cy="227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69" name="Rectangle 87"/>
                <p:cNvSpPr/>
                <p:nvPr/>
              </p:nvSpPr>
              <p:spPr>
                <a:xfrm>
                  <a:off x="1338" y="1253"/>
                  <a:ext cx="2177" cy="227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70" name="Rectangle 88"/>
                <p:cNvSpPr/>
                <p:nvPr/>
              </p:nvSpPr>
              <p:spPr>
                <a:xfrm>
                  <a:off x="1338" y="890"/>
                  <a:ext cx="907" cy="227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noFill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71" name="Text Box 89"/>
                <p:cNvSpPr txBox="1"/>
                <p:nvPr/>
              </p:nvSpPr>
              <p:spPr>
                <a:xfrm>
                  <a:off x="3969" y="1600"/>
                  <a:ext cx="348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en-US" altLang="zh-CN" sz="2400" b="0" dirty="0">
                      <a:solidFill>
                        <a:srgbClr val="FFFF00"/>
                      </a:solidFill>
                      <a:latin typeface="Comic Sans MS" panose="030F0702030302020204" pitchFamily="66" charset="0"/>
                      <a:ea typeface="方正姚体" panose="02010601030101010101" pitchFamily="2" charset="-122"/>
                    </a:rPr>
                    <a:t>29</a:t>
                  </a:r>
                </a:p>
              </p:txBody>
            </p:sp>
            <p:sp>
              <p:nvSpPr>
                <p:cNvPr id="14372" name="Text Box 90"/>
                <p:cNvSpPr txBox="1"/>
                <p:nvPr/>
              </p:nvSpPr>
              <p:spPr>
                <a:xfrm>
                  <a:off x="3485" y="1237"/>
                  <a:ext cx="348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en-US" altLang="zh-CN" sz="2400" b="0" dirty="0">
                      <a:solidFill>
                        <a:srgbClr val="FFFF00"/>
                      </a:solidFill>
                      <a:latin typeface="Comic Sans MS" panose="030F0702030302020204" pitchFamily="66" charset="0"/>
                      <a:ea typeface="方正姚体" panose="02010601030101010101" pitchFamily="2" charset="-122"/>
                    </a:rPr>
                    <a:t>26</a:t>
                  </a:r>
                </a:p>
              </p:txBody>
            </p:sp>
            <p:sp>
              <p:nvSpPr>
                <p:cNvPr id="14373" name="Text Box 91"/>
                <p:cNvSpPr txBox="1"/>
                <p:nvPr/>
              </p:nvSpPr>
              <p:spPr>
                <a:xfrm>
                  <a:off x="2230" y="845"/>
                  <a:ext cx="317" cy="288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lIns="90000" tIns="46800" rIns="90000" bIns="46800">
                  <a:spAutoFit/>
                </a:bodyPr>
                <a:lstStyle/>
                <a:p>
                  <a:r>
                    <a:rPr lang="en-US" altLang="zh-CN" sz="2400" b="0" dirty="0">
                      <a:solidFill>
                        <a:srgbClr val="FFFF00"/>
                      </a:solidFill>
                      <a:latin typeface="Comic Sans MS" panose="030F0702030302020204" pitchFamily="66" charset="0"/>
                      <a:ea typeface="方正姚体" panose="02010601030101010101" pitchFamily="2" charset="-122"/>
                    </a:rPr>
                    <a:t>18</a:t>
                  </a:r>
                </a:p>
              </p:txBody>
            </p:sp>
          </p:grpSp>
          <p:sp>
            <p:nvSpPr>
              <p:cNvPr id="14365" name="Text Box 92"/>
              <p:cNvSpPr txBox="1"/>
              <p:nvPr/>
            </p:nvSpPr>
            <p:spPr>
              <a:xfrm>
                <a:off x="567" y="1570"/>
                <a:ext cx="812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十    月</a:t>
                </a:r>
              </a:p>
            </p:txBody>
          </p:sp>
          <p:sp>
            <p:nvSpPr>
              <p:cNvPr id="14366" name="Text Box 93"/>
              <p:cNvSpPr txBox="1"/>
              <p:nvPr/>
            </p:nvSpPr>
            <p:spPr>
              <a:xfrm>
                <a:off x="591" y="1207"/>
                <a:ext cx="789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十一月</a:t>
                </a:r>
              </a:p>
            </p:txBody>
          </p:sp>
          <p:sp>
            <p:nvSpPr>
              <p:cNvPr id="14367" name="Text Box 94"/>
              <p:cNvSpPr txBox="1"/>
              <p:nvPr/>
            </p:nvSpPr>
            <p:spPr>
              <a:xfrm>
                <a:off x="594" y="835"/>
                <a:ext cx="789" cy="32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sz="2800" dirty="0">
                    <a:solidFill>
                      <a:srgbClr val="FFFF00"/>
                    </a:solidFill>
                    <a:latin typeface="Arial" panose="020B0604020202020204" pitchFamily="34" charset="0"/>
                  </a:rPr>
                  <a:t>十二月</a:t>
                </a:r>
              </a:p>
            </p:txBody>
          </p:sp>
        </p:grpSp>
        <p:sp>
          <p:nvSpPr>
            <p:cNvPr id="14363" name="Text Box 95"/>
            <p:cNvSpPr txBox="1"/>
            <p:nvPr/>
          </p:nvSpPr>
          <p:spPr>
            <a:xfrm>
              <a:off x="1161" y="502"/>
              <a:ext cx="281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某地三个月平均气温统计图</a:t>
              </a:r>
            </a:p>
          </p:txBody>
        </p:sp>
      </p:grpSp>
      <p:grpSp>
        <p:nvGrpSpPr>
          <p:cNvPr id="14343" name="Group 119"/>
          <p:cNvGrpSpPr/>
          <p:nvPr/>
        </p:nvGrpSpPr>
        <p:grpSpPr>
          <a:xfrm>
            <a:off x="882650" y="5494338"/>
            <a:ext cx="2536825" cy="720725"/>
            <a:chOff x="1927" y="3612"/>
            <a:chExt cx="1598" cy="454"/>
          </a:xfrm>
        </p:grpSpPr>
        <p:grpSp>
          <p:nvGrpSpPr>
            <p:cNvPr id="14353" name="Group 108"/>
            <p:cNvGrpSpPr/>
            <p:nvPr/>
          </p:nvGrpSpPr>
          <p:grpSpPr>
            <a:xfrm>
              <a:off x="1927" y="3612"/>
              <a:ext cx="1574" cy="454"/>
              <a:chOff x="1383" y="4473"/>
              <a:chExt cx="1574" cy="454"/>
            </a:xfrm>
          </p:grpSpPr>
          <p:sp>
            <p:nvSpPr>
              <p:cNvPr id="14355" name="Rectangle 38">
                <a:hlinkClick r:id="" action="ppaction://noaction"/>
              </p:cNvPr>
              <p:cNvSpPr/>
              <p:nvPr/>
            </p:nvSpPr>
            <p:spPr>
              <a:xfrm>
                <a:off x="1383" y="4473"/>
                <a:ext cx="1552" cy="448"/>
              </a:xfrm>
              <a:prstGeom prst="rect">
                <a:avLst/>
              </a:prstGeom>
              <a:solidFill>
                <a:srgbClr val="FFFFCC">
                  <a:alpha val="0"/>
                </a:srgbClr>
              </a:soli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grpSp>
            <p:nvGrpSpPr>
              <p:cNvPr id="14356" name="Group 102"/>
              <p:cNvGrpSpPr/>
              <p:nvPr/>
            </p:nvGrpSpPr>
            <p:grpSpPr>
              <a:xfrm>
                <a:off x="1405" y="4479"/>
                <a:ext cx="1552" cy="448"/>
                <a:chOff x="476" y="3567"/>
                <a:chExt cx="1543" cy="498"/>
              </a:xfrm>
            </p:grpSpPr>
            <p:sp>
              <p:nvSpPr>
                <p:cNvPr id="14358" name="Rectangle 103">
                  <a:hlinkClick r:id="" action="ppaction://noaction"/>
                </p:cNvPr>
                <p:cNvSpPr/>
                <p:nvPr/>
              </p:nvSpPr>
              <p:spPr>
                <a:xfrm>
                  <a:off x="476" y="3567"/>
                  <a:ext cx="1543" cy="498"/>
                </a:xfrm>
                <a:prstGeom prst="rect">
                  <a:avLst/>
                </a:prstGeom>
                <a:solidFill>
                  <a:srgbClr val="387BCC"/>
                </a:solidFill>
                <a:ln w="9525" cap="flat" cmpd="sng">
                  <a:solidFill>
                    <a:schemeClr val="tx1"/>
                  </a:solidFill>
                  <a:prstDash val="solid"/>
                  <a:miter/>
                  <a:headEnd type="none" w="med" len="med"/>
                  <a:tailEnd type="none" w="med" len="med"/>
                </a:ln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14359" name="Rectangle 104"/>
                <p:cNvSpPr/>
                <p:nvPr/>
              </p:nvSpPr>
              <p:spPr>
                <a:xfrm>
                  <a:off x="521" y="3612"/>
                  <a:ext cx="1452" cy="408"/>
                </a:xfrm>
                <a:prstGeom prst="rect">
                  <a:avLst/>
                </a:prstGeom>
                <a:solidFill>
                  <a:srgbClr val="6095D6"/>
                </a:solidFill>
                <a:ln w="9525">
                  <a:noFill/>
                </a:ln>
                <a:effectLst>
                  <a:prstShdw prst="shdw17" dist="17961" dir="2699999">
                    <a:srgbClr val="3A5980"/>
                  </a:prstShdw>
                </a:effectLst>
              </p:spPr>
              <p:txBody>
                <a:bodyPr wrap="none" lIns="90000" tIns="46800" rIns="90000" bIns="46800" anchor="ctr" anchorCtr="0"/>
                <a:lstStyle/>
                <a:p>
                  <a:endParaRPr lang="zh-CN" altLang="en-US" dirty="0"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14360" name="Picture 105" descr="fish031s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tretch>
                  <a:fillRect/>
                </a:stretch>
              </p:blipFill>
              <p:spPr>
                <a:xfrm flipH="1">
                  <a:off x="521" y="3612"/>
                  <a:ext cx="318" cy="375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</p:pic>
          </p:grpSp>
          <p:sp>
            <p:nvSpPr>
              <p:cNvPr id="14357" name="Text Box 21"/>
              <p:cNvSpPr txBox="1"/>
              <p:nvPr/>
            </p:nvSpPr>
            <p:spPr>
              <a:xfrm>
                <a:off x="1659" y="4478"/>
                <a:ext cx="1266" cy="40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zh-CN" altLang="en-US" dirty="0">
                    <a:solidFill>
                      <a:srgbClr val="2A60A2"/>
                    </a:solidFill>
                    <a:latin typeface="Arial" panose="020B0604020202020204" pitchFamily="34" charset="0"/>
                    <a:ea typeface="华文新魏" panose="02010800040101010101" pitchFamily="2" charset="-122"/>
                  </a:rPr>
                  <a:t>激趣引入</a:t>
                </a:r>
              </a:p>
            </p:txBody>
          </p:sp>
        </p:grpSp>
        <p:sp>
          <p:nvSpPr>
            <p:cNvPr id="14354" name="Rectangle 116">
              <a:hlinkClick r:id="" action="ppaction://noaction"/>
            </p:cNvPr>
            <p:cNvSpPr/>
            <p:nvPr/>
          </p:nvSpPr>
          <p:spPr>
            <a:xfrm>
              <a:off x="1973" y="3612"/>
              <a:ext cx="1552" cy="448"/>
            </a:xfrm>
            <a:prstGeom prst="rect">
              <a:avLst/>
            </a:prstGeom>
            <a:solidFill>
              <a:srgbClr val="FFFFCC">
                <a:alpha val="0"/>
              </a:srgbClr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14344" name="Group 118"/>
          <p:cNvGrpSpPr/>
          <p:nvPr/>
        </p:nvGrpSpPr>
        <p:grpSpPr>
          <a:xfrm>
            <a:off x="3563938" y="5494338"/>
            <a:ext cx="2520950" cy="720725"/>
            <a:chOff x="2063" y="4246"/>
            <a:chExt cx="1588" cy="454"/>
          </a:xfrm>
        </p:grpSpPr>
        <p:sp>
          <p:nvSpPr>
            <p:cNvPr id="14346" name="Rectangle 110">
              <a:hlinkClick r:id="" action="ppaction://noaction"/>
            </p:cNvPr>
            <p:cNvSpPr/>
            <p:nvPr/>
          </p:nvSpPr>
          <p:spPr>
            <a:xfrm>
              <a:off x="2063" y="4246"/>
              <a:ext cx="1552" cy="448"/>
            </a:xfrm>
            <a:prstGeom prst="rect">
              <a:avLst/>
            </a:prstGeom>
            <a:solidFill>
              <a:srgbClr val="FFFFCC">
                <a:alpha val="0"/>
              </a:srgbClr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4347" name="Group 111"/>
            <p:cNvGrpSpPr/>
            <p:nvPr/>
          </p:nvGrpSpPr>
          <p:grpSpPr>
            <a:xfrm>
              <a:off x="2085" y="4252"/>
              <a:ext cx="1552" cy="448"/>
              <a:chOff x="476" y="3567"/>
              <a:chExt cx="1543" cy="498"/>
            </a:xfrm>
          </p:grpSpPr>
          <p:sp>
            <p:nvSpPr>
              <p:cNvPr id="14350" name="Rectangle 112">
                <a:hlinkClick r:id="" action="ppaction://noaction"/>
              </p:cNvPr>
              <p:cNvSpPr/>
              <p:nvPr/>
            </p:nvSpPr>
            <p:spPr>
              <a:xfrm>
                <a:off x="476" y="3567"/>
                <a:ext cx="1543" cy="498"/>
              </a:xfrm>
              <a:prstGeom prst="rect">
                <a:avLst/>
              </a:prstGeom>
              <a:solidFill>
                <a:srgbClr val="387BCC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14351" name="Rectangle 113"/>
              <p:cNvSpPr/>
              <p:nvPr/>
            </p:nvSpPr>
            <p:spPr>
              <a:xfrm>
                <a:off x="521" y="3612"/>
                <a:ext cx="1452" cy="408"/>
              </a:xfrm>
              <a:prstGeom prst="rect">
                <a:avLst/>
              </a:prstGeom>
              <a:solidFill>
                <a:srgbClr val="6095D6"/>
              </a:solidFill>
              <a:ln w="9525">
                <a:noFill/>
              </a:ln>
              <a:effectLst>
                <a:prstShdw prst="shdw17" dist="17961" dir="2699999">
                  <a:srgbClr val="3A5980"/>
                </a:prstShdw>
              </a:effectLst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14352" name="Picture 114" descr="fish031s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 flipH="1">
                <a:off x="521" y="3612"/>
                <a:ext cx="318" cy="375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14348" name="Text Box 115"/>
            <p:cNvSpPr txBox="1"/>
            <p:nvPr/>
          </p:nvSpPr>
          <p:spPr>
            <a:xfrm>
              <a:off x="2339" y="4251"/>
              <a:ext cx="1266" cy="40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dirty="0">
                  <a:solidFill>
                    <a:srgbClr val="2A60A2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探究新知</a:t>
              </a:r>
            </a:p>
          </p:txBody>
        </p:sp>
        <p:sp>
          <p:nvSpPr>
            <p:cNvPr id="14349" name="Rectangle 117">
              <a:hlinkClick r:id="rId6" action="ppaction://hlinksldjump"/>
            </p:cNvPr>
            <p:cNvSpPr/>
            <p:nvPr/>
          </p:nvSpPr>
          <p:spPr>
            <a:xfrm>
              <a:off x="2099" y="4252"/>
              <a:ext cx="1552" cy="448"/>
            </a:xfrm>
            <a:prstGeom prst="rect">
              <a:avLst/>
            </a:prstGeom>
            <a:solidFill>
              <a:srgbClr val="FFFFCC">
                <a:alpha val="0"/>
              </a:srgbClr>
            </a:solidFill>
            <a:ln w="9525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3202674" y="632460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zh-CN" sz="2000" kern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kumimoji="0" lang="en-US" altLang="zh-CN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45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45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4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4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页脚占位符 3"/>
          <p:cNvSpPr txBox="1"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555" name="Rectangle 203"/>
          <p:cNvSpPr/>
          <p:nvPr/>
        </p:nvSpPr>
        <p:spPr>
          <a:xfrm>
            <a:off x="179388" y="620713"/>
            <a:ext cx="8785225" cy="590391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23556" name="Group 202"/>
          <p:cNvGrpSpPr/>
          <p:nvPr/>
        </p:nvGrpSpPr>
        <p:grpSpPr>
          <a:xfrm>
            <a:off x="6084888" y="3860800"/>
            <a:ext cx="2894012" cy="2665413"/>
            <a:chOff x="4468" y="4020"/>
            <a:chExt cx="1823" cy="1679"/>
          </a:xfrm>
        </p:grpSpPr>
        <p:pic>
          <p:nvPicPr>
            <p:cNvPr id="23677" name="Picture 4" descr="medical005s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229" y="4020"/>
              <a:ext cx="1062" cy="158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3678" name="Picture 5" descr="child01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468" y="4655"/>
              <a:ext cx="898" cy="104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601240" name="Group 152"/>
          <p:cNvGrpSpPr/>
          <p:nvPr/>
        </p:nvGrpSpPr>
        <p:grpSpPr>
          <a:xfrm>
            <a:off x="1187450" y="614363"/>
            <a:ext cx="6553200" cy="2743200"/>
            <a:chOff x="294" y="391"/>
            <a:chExt cx="3765" cy="1728"/>
          </a:xfrm>
        </p:grpSpPr>
        <p:sp>
          <p:nvSpPr>
            <p:cNvPr id="23657" name="Rectangle 8"/>
            <p:cNvSpPr/>
            <p:nvPr/>
          </p:nvSpPr>
          <p:spPr>
            <a:xfrm>
              <a:off x="294" y="583"/>
              <a:ext cx="3765" cy="1536"/>
            </a:xfrm>
            <a:prstGeom prst="rect">
              <a:avLst/>
            </a:prstGeom>
            <a:solidFill>
              <a:srgbClr val="9966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23658" name="Group 16"/>
            <p:cNvGrpSpPr/>
            <p:nvPr/>
          </p:nvGrpSpPr>
          <p:grpSpPr>
            <a:xfrm>
              <a:off x="457" y="391"/>
              <a:ext cx="3439" cy="1615"/>
              <a:chOff x="487" y="391"/>
              <a:chExt cx="4062" cy="1908"/>
            </a:xfrm>
          </p:grpSpPr>
          <p:sp>
            <p:nvSpPr>
              <p:cNvPr id="23674" name="Rectangle 9"/>
              <p:cNvSpPr/>
              <p:nvPr/>
            </p:nvSpPr>
            <p:spPr>
              <a:xfrm>
                <a:off x="487" y="769"/>
                <a:ext cx="4062" cy="1530"/>
              </a:xfrm>
              <a:prstGeom prst="rect">
                <a:avLst/>
              </a:prstGeom>
              <a:solidFill>
                <a:srgbClr val="008000"/>
              </a:solidFill>
              <a:ln w="9525">
                <a:noFill/>
              </a:ln>
              <a:effectLst>
                <a:prstShdw prst="shdw17" dist="40161" dir="11906096">
                  <a:srgbClr val="4D4D4D"/>
                </a:prstShdw>
              </a:effectLst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75" name="Rectangle 13"/>
              <p:cNvSpPr/>
              <p:nvPr/>
            </p:nvSpPr>
            <p:spPr>
              <a:xfrm>
                <a:off x="1338" y="391"/>
                <a:ext cx="90" cy="227"/>
              </a:xfrm>
              <a:prstGeom prst="rect">
                <a:avLst/>
              </a:prstGeom>
              <a:solidFill>
                <a:srgbClr val="9966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3676" name="Rectangle 14"/>
              <p:cNvSpPr/>
              <p:nvPr/>
            </p:nvSpPr>
            <p:spPr>
              <a:xfrm>
                <a:off x="3561" y="391"/>
                <a:ext cx="90" cy="227"/>
              </a:xfrm>
              <a:prstGeom prst="rect">
                <a:avLst/>
              </a:prstGeom>
              <a:solidFill>
                <a:srgbClr val="996600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23659" name="Text Box 10"/>
            <p:cNvSpPr txBox="1"/>
            <p:nvPr/>
          </p:nvSpPr>
          <p:spPr>
            <a:xfrm>
              <a:off x="573" y="734"/>
              <a:ext cx="316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800" b="0" dirty="0">
                  <a:solidFill>
                    <a:srgbClr val="FFFF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中国</a:t>
              </a:r>
              <a:r>
                <a:rPr lang="en-US" altLang="zh-CN" sz="2800" b="0" dirty="0">
                  <a:solidFill>
                    <a:srgbClr val="FFFF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10</a:t>
              </a:r>
              <a:r>
                <a:rPr lang="zh-CN" altLang="en-US" sz="2800" b="0" dirty="0">
                  <a:solidFill>
                    <a:srgbClr val="FFFF00"/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岁儿童身高、体重的正常值</a:t>
              </a:r>
            </a:p>
          </p:txBody>
        </p:sp>
        <p:sp>
          <p:nvSpPr>
            <p:cNvPr id="23660" name="Line 66"/>
            <p:cNvSpPr/>
            <p:nvPr/>
          </p:nvSpPr>
          <p:spPr>
            <a:xfrm>
              <a:off x="562" y="1082"/>
              <a:ext cx="3189" cy="0"/>
            </a:xfrm>
            <a:prstGeom prst="line">
              <a:avLst/>
            </a:prstGeom>
            <a:ln w="25400" cap="flat" cmpd="sng">
              <a:solidFill>
                <a:srgbClr val="FF66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1" name="Line 86"/>
            <p:cNvSpPr/>
            <p:nvPr/>
          </p:nvSpPr>
          <p:spPr>
            <a:xfrm>
              <a:off x="562" y="1351"/>
              <a:ext cx="3189" cy="0"/>
            </a:xfrm>
            <a:prstGeom prst="line">
              <a:avLst/>
            </a:prstGeom>
            <a:ln w="25400" cap="flat" cmpd="sng">
              <a:solidFill>
                <a:srgbClr val="FF66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2" name="Line 87"/>
            <p:cNvSpPr/>
            <p:nvPr/>
          </p:nvSpPr>
          <p:spPr>
            <a:xfrm>
              <a:off x="562" y="1619"/>
              <a:ext cx="3189" cy="0"/>
            </a:xfrm>
            <a:prstGeom prst="line">
              <a:avLst/>
            </a:prstGeom>
            <a:ln w="25400" cap="flat" cmpd="sng">
              <a:solidFill>
                <a:srgbClr val="FF66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3" name="Line 88"/>
            <p:cNvSpPr/>
            <p:nvPr/>
          </p:nvSpPr>
          <p:spPr>
            <a:xfrm>
              <a:off x="562" y="1889"/>
              <a:ext cx="3189" cy="0"/>
            </a:xfrm>
            <a:prstGeom prst="line">
              <a:avLst/>
            </a:prstGeom>
            <a:ln w="25400" cap="flat" cmpd="sng">
              <a:solidFill>
                <a:srgbClr val="FF66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4" name="Line 89"/>
            <p:cNvSpPr/>
            <p:nvPr/>
          </p:nvSpPr>
          <p:spPr>
            <a:xfrm rot="5400000">
              <a:off x="1464" y="1485"/>
              <a:ext cx="807" cy="0"/>
            </a:xfrm>
            <a:prstGeom prst="line">
              <a:avLst/>
            </a:prstGeom>
            <a:ln w="25400" cap="flat" cmpd="sng">
              <a:solidFill>
                <a:srgbClr val="FF66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5" name="Line 90"/>
            <p:cNvSpPr/>
            <p:nvPr/>
          </p:nvSpPr>
          <p:spPr>
            <a:xfrm rot="5400000">
              <a:off x="2386" y="1485"/>
              <a:ext cx="807" cy="0"/>
            </a:xfrm>
            <a:prstGeom prst="line">
              <a:avLst/>
            </a:prstGeom>
            <a:ln w="25400" cap="flat" cmpd="sng">
              <a:solidFill>
                <a:srgbClr val="FF66CC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666" name="Text Box 91"/>
            <p:cNvSpPr txBox="1"/>
            <p:nvPr/>
          </p:nvSpPr>
          <p:spPr>
            <a:xfrm>
              <a:off x="2035" y="1026"/>
              <a:ext cx="63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3200" b="0" dirty="0">
                  <a:solidFill>
                    <a:srgbClr val="FFFF00"/>
                  </a:solidFill>
                  <a:latin typeface="Arial" panose="020B0604020202020204" pitchFamily="34" charset="0"/>
                </a:rPr>
                <a:t>男 生</a:t>
              </a:r>
            </a:p>
          </p:txBody>
        </p:sp>
        <p:sp>
          <p:nvSpPr>
            <p:cNvPr id="23667" name="Text Box 92"/>
            <p:cNvSpPr txBox="1"/>
            <p:nvPr/>
          </p:nvSpPr>
          <p:spPr>
            <a:xfrm>
              <a:off x="2930" y="1026"/>
              <a:ext cx="636" cy="36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3200" b="0" dirty="0">
                  <a:solidFill>
                    <a:srgbClr val="FFFF00"/>
                  </a:solidFill>
                  <a:latin typeface="Arial" panose="020B0604020202020204" pitchFamily="34" charset="0"/>
                </a:rPr>
                <a:t>女 生</a:t>
              </a:r>
            </a:p>
          </p:txBody>
        </p:sp>
        <p:sp>
          <p:nvSpPr>
            <p:cNvPr id="23668" name="Text Box 93"/>
            <p:cNvSpPr txBox="1"/>
            <p:nvPr/>
          </p:nvSpPr>
          <p:spPr>
            <a:xfrm>
              <a:off x="2132" y="1334"/>
              <a:ext cx="44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140</a:t>
              </a:r>
            </a:p>
          </p:txBody>
        </p:sp>
        <p:sp>
          <p:nvSpPr>
            <p:cNvPr id="23669" name="Text Box 94"/>
            <p:cNvSpPr txBox="1"/>
            <p:nvPr/>
          </p:nvSpPr>
          <p:spPr>
            <a:xfrm>
              <a:off x="2991" y="1344"/>
              <a:ext cx="44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141</a:t>
              </a:r>
            </a:p>
          </p:txBody>
        </p:sp>
        <p:sp>
          <p:nvSpPr>
            <p:cNvPr id="23670" name="Text Box 95"/>
            <p:cNvSpPr txBox="1"/>
            <p:nvPr/>
          </p:nvSpPr>
          <p:spPr>
            <a:xfrm>
              <a:off x="2205" y="1606"/>
              <a:ext cx="33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34</a:t>
              </a:r>
            </a:p>
          </p:txBody>
        </p:sp>
        <p:sp>
          <p:nvSpPr>
            <p:cNvPr id="23671" name="Text Box 96"/>
            <p:cNvSpPr txBox="1"/>
            <p:nvPr/>
          </p:nvSpPr>
          <p:spPr>
            <a:xfrm>
              <a:off x="3061" y="1606"/>
              <a:ext cx="33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33</a:t>
              </a:r>
            </a:p>
          </p:txBody>
        </p:sp>
        <p:sp>
          <p:nvSpPr>
            <p:cNvPr id="23672" name="Rectangle 97"/>
            <p:cNvSpPr/>
            <p:nvPr/>
          </p:nvSpPr>
          <p:spPr>
            <a:xfrm>
              <a:off x="721" y="1298"/>
              <a:ext cx="97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800" b="0" dirty="0">
                  <a:solidFill>
                    <a:srgbClr val="FFFF00"/>
                  </a:solidFill>
                  <a:latin typeface="Arial" panose="020B0604020202020204" pitchFamily="34" charset="0"/>
                </a:rPr>
                <a:t>身高</a:t>
              </a:r>
              <a:r>
                <a:rPr lang="en-US" altLang="zh-CN" sz="2800" b="0" dirty="0">
                  <a:solidFill>
                    <a:srgbClr val="FFFF00"/>
                  </a:solidFill>
                  <a:latin typeface="Arial" panose="020B0604020202020204" pitchFamily="34" charset="0"/>
                </a:rPr>
                <a:t>/</a:t>
              </a:r>
              <a:r>
                <a:rPr lang="zh-CN" altLang="en-US" sz="2800" b="0" dirty="0">
                  <a:solidFill>
                    <a:srgbClr val="FFFF00"/>
                  </a:solidFill>
                  <a:latin typeface="Arial" panose="020B0604020202020204" pitchFamily="34" charset="0"/>
                </a:rPr>
                <a:t>厘米</a:t>
              </a:r>
            </a:p>
          </p:txBody>
        </p:sp>
        <p:sp>
          <p:nvSpPr>
            <p:cNvPr id="23673" name="Rectangle 98"/>
            <p:cNvSpPr/>
            <p:nvPr/>
          </p:nvSpPr>
          <p:spPr>
            <a:xfrm>
              <a:off x="720" y="1570"/>
              <a:ext cx="978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800" b="0" dirty="0">
                  <a:solidFill>
                    <a:srgbClr val="FFFF00"/>
                  </a:solidFill>
                  <a:latin typeface="Arial" panose="020B0604020202020204" pitchFamily="34" charset="0"/>
                </a:rPr>
                <a:t>体重</a:t>
              </a:r>
              <a:r>
                <a:rPr lang="en-US" altLang="zh-CN" sz="2800" b="0" dirty="0">
                  <a:solidFill>
                    <a:srgbClr val="FFFF00"/>
                  </a:solidFill>
                  <a:latin typeface="Arial" panose="020B0604020202020204" pitchFamily="34" charset="0"/>
                </a:rPr>
                <a:t>/</a:t>
              </a:r>
              <a:r>
                <a:rPr lang="zh-CN" altLang="en-US" sz="2800" b="0" dirty="0">
                  <a:solidFill>
                    <a:srgbClr val="FFFF00"/>
                  </a:solidFill>
                  <a:latin typeface="Arial" panose="020B0604020202020204" pitchFamily="34" charset="0"/>
                </a:rPr>
                <a:t>千克</a:t>
              </a:r>
            </a:p>
          </p:txBody>
        </p:sp>
      </p:grpSp>
      <p:sp>
        <p:nvSpPr>
          <p:cNvPr id="601292" name="Rectangle 204"/>
          <p:cNvSpPr/>
          <p:nvPr/>
        </p:nvSpPr>
        <p:spPr>
          <a:xfrm>
            <a:off x="287338" y="3571875"/>
            <a:ext cx="8677275" cy="2952750"/>
          </a:xfrm>
          <a:prstGeom prst="rect">
            <a:avLst/>
          </a:prstGeom>
          <a:solidFill>
            <a:schemeClr val="bg1">
              <a:alpha val="89018"/>
            </a:schemeClr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601289" name="Group 201"/>
          <p:cNvGrpSpPr/>
          <p:nvPr/>
        </p:nvGrpSpPr>
        <p:grpSpPr>
          <a:xfrm>
            <a:off x="265113" y="3522663"/>
            <a:ext cx="3636962" cy="2836862"/>
            <a:chOff x="215" y="2251"/>
            <a:chExt cx="2344" cy="1830"/>
          </a:xfrm>
        </p:grpSpPr>
        <p:sp>
          <p:nvSpPr>
            <p:cNvPr id="23608" name="Line 103"/>
            <p:cNvSpPr/>
            <p:nvPr/>
          </p:nvSpPr>
          <p:spPr>
            <a:xfrm rot="-5400000">
              <a:off x="1552" y="2762"/>
              <a:ext cx="0" cy="2013"/>
            </a:xfrm>
            <a:prstGeom prst="line">
              <a:avLst/>
            </a:prstGeom>
            <a:ln w="50800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609" name="Group 104"/>
            <p:cNvGrpSpPr/>
            <p:nvPr/>
          </p:nvGrpSpPr>
          <p:grpSpPr>
            <a:xfrm>
              <a:off x="546" y="2623"/>
              <a:ext cx="1866" cy="1031"/>
              <a:chOff x="928" y="1429"/>
              <a:chExt cx="3583" cy="1814"/>
            </a:xfrm>
          </p:grpSpPr>
          <p:sp>
            <p:nvSpPr>
              <p:cNvPr id="23648" name="Line 105"/>
              <p:cNvSpPr/>
              <p:nvPr/>
            </p:nvSpPr>
            <p:spPr>
              <a:xfrm rot="-5400000" flipV="1">
                <a:off x="2719" y="1451"/>
                <a:ext cx="0" cy="3583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49" name="Line 106"/>
              <p:cNvSpPr/>
              <p:nvPr/>
            </p:nvSpPr>
            <p:spPr>
              <a:xfrm rot="-5400000" flipV="1">
                <a:off x="2719" y="1224"/>
                <a:ext cx="0" cy="3583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50" name="Line 107"/>
              <p:cNvSpPr/>
              <p:nvPr/>
            </p:nvSpPr>
            <p:spPr>
              <a:xfrm rot="-5400000" flipV="1">
                <a:off x="2719" y="998"/>
                <a:ext cx="0" cy="3583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51" name="Line 108"/>
              <p:cNvSpPr/>
              <p:nvPr/>
            </p:nvSpPr>
            <p:spPr>
              <a:xfrm rot="-5400000" flipV="1">
                <a:off x="2719" y="771"/>
                <a:ext cx="0" cy="3583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52" name="Line 109"/>
              <p:cNvSpPr/>
              <p:nvPr/>
            </p:nvSpPr>
            <p:spPr>
              <a:xfrm rot="-5400000" flipV="1">
                <a:off x="2719" y="544"/>
                <a:ext cx="0" cy="3583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53" name="Line 110"/>
              <p:cNvSpPr/>
              <p:nvPr/>
            </p:nvSpPr>
            <p:spPr>
              <a:xfrm rot="-5400000" flipV="1">
                <a:off x="2719" y="317"/>
                <a:ext cx="0" cy="3583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54" name="Line 111"/>
              <p:cNvSpPr/>
              <p:nvPr/>
            </p:nvSpPr>
            <p:spPr>
              <a:xfrm rot="-5400000" flipV="1">
                <a:off x="2719" y="90"/>
                <a:ext cx="0" cy="3583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55" name="Line 112"/>
              <p:cNvSpPr/>
              <p:nvPr/>
            </p:nvSpPr>
            <p:spPr>
              <a:xfrm rot="-5400000" flipV="1">
                <a:off x="2719" y="-135"/>
                <a:ext cx="0" cy="3583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56" name="Line 113"/>
              <p:cNvSpPr/>
              <p:nvPr/>
            </p:nvSpPr>
            <p:spPr>
              <a:xfrm rot="-5400000" flipV="1">
                <a:off x="2719" y="-362"/>
                <a:ext cx="0" cy="3583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610" name="Text Box 114"/>
            <p:cNvSpPr txBox="1"/>
            <p:nvPr/>
          </p:nvSpPr>
          <p:spPr>
            <a:xfrm rot="-10800000" flipV="1">
              <a:off x="336" y="3770"/>
              <a:ext cx="199" cy="25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0</a:t>
              </a:r>
            </a:p>
          </p:txBody>
        </p:sp>
        <p:sp>
          <p:nvSpPr>
            <p:cNvPr id="23611" name="Text Box 115"/>
            <p:cNvSpPr txBox="1"/>
            <p:nvPr/>
          </p:nvSpPr>
          <p:spPr>
            <a:xfrm rot="-10800000" flipV="1">
              <a:off x="223" y="3614"/>
              <a:ext cx="365" cy="25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137</a:t>
              </a:r>
            </a:p>
          </p:txBody>
        </p:sp>
        <p:sp>
          <p:nvSpPr>
            <p:cNvPr id="23612" name="Text Box 116"/>
            <p:cNvSpPr txBox="1"/>
            <p:nvPr/>
          </p:nvSpPr>
          <p:spPr>
            <a:xfrm rot="-10800000" flipV="1">
              <a:off x="223" y="3483"/>
              <a:ext cx="365" cy="25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138</a:t>
              </a:r>
            </a:p>
          </p:txBody>
        </p:sp>
        <p:sp>
          <p:nvSpPr>
            <p:cNvPr id="23613" name="Text Box 117"/>
            <p:cNvSpPr txBox="1"/>
            <p:nvPr/>
          </p:nvSpPr>
          <p:spPr>
            <a:xfrm rot="-10800000" flipV="1">
              <a:off x="215" y="3340"/>
              <a:ext cx="365" cy="25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139</a:t>
              </a:r>
            </a:p>
          </p:txBody>
        </p:sp>
        <p:sp>
          <p:nvSpPr>
            <p:cNvPr id="23614" name="Text Box 118"/>
            <p:cNvSpPr txBox="1"/>
            <p:nvPr/>
          </p:nvSpPr>
          <p:spPr>
            <a:xfrm rot="-10800000" flipV="1">
              <a:off x="221" y="3213"/>
              <a:ext cx="366" cy="25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140</a:t>
              </a:r>
            </a:p>
          </p:txBody>
        </p:sp>
        <p:sp>
          <p:nvSpPr>
            <p:cNvPr id="23615" name="Text Box 119"/>
            <p:cNvSpPr txBox="1"/>
            <p:nvPr/>
          </p:nvSpPr>
          <p:spPr>
            <a:xfrm rot="-10800000" flipV="1">
              <a:off x="221" y="3086"/>
              <a:ext cx="366" cy="25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141</a:t>
              </a:r>
            </a:p>
          </p:txBody>
        </p:sp>
        <p:sp>
          <p:nvSpPr>
            <p:cNvPr id="23616" name="Text Box 120"/>
            <p:cNvSpPr txBox="1"/>
            <p:nvPr/>
          </p:nvSpPr>
          <p:spPr>
            <a:xfrm rot="-10800000" flipV="1">
              <a:off x="221" y="2960"/>
              <a:ext cx="366" cy="25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142</a:t>
              </a:r>
            </a:p>
          </p:txBody>
        </p:sp>
        <p:sp>
          <p:nvSpPr>
            <p:cNvPr id="23617" name="Text Box 121"/>
            <p:cNvSpPr txBox="1"/>
            <p:nvPr/>
          </p:nvSpPr>
          <p:spPr>
            <a:xfrm rot="-10800000" flipV="1">
              <a:off x="219" y="2834"/>
              <a:ext cx="366" cy="25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143</a:t>
              </a:r>
            </a:p>
          </p:txBody>
        </p:sp>
        <p:sp>
          <p:nvSpPr>
            <p:cNvPr id="23618" name="Text Box 122"/>
            <p:cNvSpPr txBox="1"/>
            <p:nvPr/>
          </p:nvSpPr>
          <p:spPr>
            <a:xfrm rot="-10800000" flipV="1">
              <a:off x="219" y="2707"/>
              <a:ext cx="366" cy="25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144</a:t>
              </a:r>
            </a:p>
          </p:txBody>
        </p:sp>
        <p:sp>
          <p:nvSpPr>
            <p:cNvPr id="23619" name="Text Box 123"/>
            <p:cNvSpPr txBox="1"/>
            <p:nvPr/>
          </p:nvSpPr>
          <p:spPr>
            <a:xfrm rot="-10800000" flipV="1">
              <a:off x="220" y="2578"/>
              <a:ext cx="366" cy="25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145</a:t>
              </a:r>
            </a:p>
          </p:txBody>
        </p:sp>
        <p:sp>
          <p:nvSpPr>
            <p:cNvPr id="23620" name="Text Box 124"/>
            <p:cNvSpPr txBox="1"/>
            <p:nvPr/>
          </p:nvSpPr>
          <p:spPr>
            <a:xfrm>
              <a:off x="542" y="2251"/>
              <a:ext cx="1753" cy="25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000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第一小组学生身高统计</a:t>
              </a:r>
            </a:p>
          </p:txBody>
        </p:sp>
        <p:grpSp>
          <p:nvGrpSpPr>
            <p:cNvPr id="23621" name="Group 125"/>
            <p:cNvGrpSpPr/>
            <p:nvPr/>
          </p:nvGrpSpPr>
          <p:grpSpPr>
            <a:xfrm>
              <a:off x="553" y="2538"/>
              <a:ext cx="22" cy="1224"/>
              <a:chOff x="928" y="844"/>
              <a:chExt cx="47" cy="2631"/>
            </a:xfrm>
          </p:grpSpPr>
          <p:sp>
            <p:nvSpPr>
              <p:cNvPr id="23646" name="Line 126"/>
              <p:cNvSpPr/>
              <p:nvPr/>
            </p:nvSpPr>
            <p:spPr>
              <a:xfrm rot="-5400000" flipV="1">
                <a:off x="-274" y="2046"/>
                <a:ext cx="2405" cy="0"/>
              </a:xfrm>
              <a:prstGeom prst="line">
                <a:avLst/>
              </a:prstGeom>
              <a:ln w="50800" cap="flat" cmpd="sng">
                <a:solidFill>
                  <a:srgbClr val="0000FF"/>
                </a:solidFill>
                <a:prstDash val="solid"/>
                <a:headEnd type="none" w="med" len="med"/>
                <a:tailEnd type="stealth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47" name="Freeform 127"/>
              <p:cNvSpPr/>
              <p:nvPr/>
            </p:nvSpPr>
            <p:spPr>
              <a:xfrm flipH="1">
                <a:off x="929" y="3249"/>
                <a:ext cx="46" cy="22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45"/>
                  </a:cxn>
                  <a:cxn ang="0">
                    <a:pos x="46" y="90"/>
                  </a:cxn>
                  <a:cxn ang="0">
                    <a:pos x="0" y="90"/>
                  </a:cxn>
                  <a:cxn ang="0">
                    <a:pos x="46" y="136"/>
                  </a:cxn>
                  <a:cxn ang="0">
                    <a:pos x="0" y="181"/>
                  </a:cxn>
                  <a:cxn ang="0">
                    <a:pos x="46" y="226"/>
                  </a:cxn>
                </a:cxnLst>
                <a:rect l="0" t="0" r="0" b="0"/>
                <a:pathLst>
                  <a:path w="46" h="226">
                    <a:moveTo>
                      <a:pt x="46" y="0"/>
                    </a:moveTo>
                    <a:lnTo>
                      <a:pt x="0" y="45"/>
                    </a:lnTo>
                    <a:lnTo>
                      <a:pt x="46" y="90"/>
                    </a:lnTo>
                    <a:lnTo>
                      <a:pt x="0" y="90"/>
                    </a:lnTo>
                    <a:lnTo>
                      <a:pt x="46" y="136"/>
                    </a:lnTo>
                    <a:lnTo>
                      <a:pt x="0" y="181"/>
                    </a:lnTo>
                    <a:lnTo>
                      <a:pt x="46" y="226"/>
                    </a:lnTo>
                  </a:path>
                </a:pathLst>
              </a:custGeom>
              <a:noFill/>
              <a:ln w="508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622" name="Text Box 128"/>
            <p:cNvSpPr txBox="1"/>
            <p:nvPr/>
          </p:nvSpPr>
          <p:spPr>
            <a:xfrm>
              <a:off x="230" y="2387"/>
              <a:ext cx="681" cy="2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1600" dirty="0">
                  <a:latin typeface="Arial" panose="020B0604020202020204" pitchFamily="34" charset="0"/>
                </a:rPr>
                <a:t>身高</a:t>
              </a:r>
              <a:r>
                <a:rPr lang="en-US" altLang="zh-CN" sz="1600" dirty="0">
                  <a:latin typeface="Arial" panose="020B0604020202020204" pitchFamily="34" charset="0"/>
                </a:rPr>
                <a:t>/</a:t>
              </a:r>
              <a:r>
                <a:rPr lang="zh-CN" altLang="en-US" sz="1600" dirty="0">
                  <a:latin typeface="Arial" panose="020B0604020202020204" pitchFamily="34" charset="0"/>
                </a:rPr>
                <a:t>厘米</a:t>
              </a:r>
            </a:p>
          </p:txBody>
        </p:sp>
        <p:grpSp>
          <p:nvGrpSpPr>
            <p:cNvPr id="23623" name="Group 129"/>
            <p:cNvGrpSpPr/>
            <p:nvPr/>
          </p:nvGrpSpPr>
          <p:grpSpPr>
            <a:xfrm>
              <a:off x="726" y="2623"/>
              <a:ext cx="1686" cy="1145"/>
              <a:chOff x="1338" y="1326"/>
              <a:chExt cx="3629" cy="2462"/>
            </a:xfrm>
          </p:grpSpPr>
          <p:sp>
            <p:nvSpPr>
              <p:cNvPr id="23634" name="Line 130"/>
              <p:cNvSpPr/>
              <p:nvPr/>
            </p:nvSpPr>
            <p:spPr>
              <a:xfrm rot="-10800000" flipV="1">
                <a:off x="4967" y="1344"/>
                <a:ext cx="0" cy="244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23635" name="Group 131"/>
              <p:cNvGrpSpPr/>
              <p:nvPr/>
            </p:nvGrpSpPr>
            <p:grpSpPr>
              <a:xfrm>
                <a:off x="1338" y="1326"/>
                <a:ext cx="3266" cy="2462"/>
                <a:chOff x="1338" y="1326"/>
                <a:chExt cx="3266" cy="2462"/>
              </a:xfrm>
            </p:grpSpPr>
            <p:sp>
              <p:nvSpPr>
                <p:cNvPr id="23636" name="Line 132"/>
                <p:cNvSpPr/>
                <p:nvPr/>
              </p:nvSpPr>
              <p:spPr>
                <a:xfrm rot="-10800000" flipV="1">
                  <a:off x="1338" y="1326"/>
                  <a:ext cx="0" cy="2447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37" name="Line 133"/>
                <p:cNvSpPr/>
                <p:nvPr/>
              </p:nvSpPr>
              <p:spPr>
                <a:xfrm rot="-10800000" flipV="1">
                  <a:off x="1699" y="1326"/>
                  <a:ext cx="2" cy="2444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38" name="Line 134"/>
                <p:cNvSpPr/>
                <p:nvPr/>
              </p:nvSpPr>
              <p:spPr>
                <a:xfrm rot="-10800000" flipV="1">
                  <a:off x="3152" y="1326"/>
                  <a:ext cx="2" cy="2444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39" name="Line 135"/>
                <p:cNvSpPr/>
                <p:nvPr/>
              </p:nvSpPr>
              <p:spPr>
                <a:xfrm rot="-10800000" flipV="1">
                  <a:off x="4241" y="1326"/>
                  <a:ext cx="0" cy="2444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40" name="Line 136"/>
                <p:cNvSpPr/>
                <p:nvPr/>
              </p:nvSpPr>
              <p:spPr>
                <a:xfrm rot="-10800000" flipV="1">
                  <a:off x="2064" y="1326"/>
                  <a:ext cx="2" cy="2444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41" name="Line 137"/>
                <p:cNvSpPr/>
                <p:nvPr/>
              </p:nvSpPr>
              <p:spPr>
                <a:xfrm rot="-10800000" flipV="1">
                  <a:off x="2789" y="1326"/>
                  <a:ext cx="2" cy="2444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42" name="Line 138"/>
                <p:cNvSpPr/>
                <p:nvPr/>
              </p:nvSpPr>
              <p:spPr>
                <a:xfrm rot="-10800000" flipV="1">
                  <a:off x="3515" y="1326"/>
                  <a:ext cx="3" cy="2444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43" name="Line 139"/>
                <p:cNvSpPr/>
                <p:nvPr/>
              </p:nvSpPr>
              <p:spPr>
                <a:xfrm rot="-10800000" flipV="1">
                  <a:off x="3878" y="1326"/>
                  <a:ext cx="3" cy="2444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44" name="Line 140"/>
                <p:cNvSpPr/>
                <p:nvPr/>
              </p:nvSpPr>
              <p:spPr>
                <a:xfrm rot="-10800000" flipV="1">
                  <a:off x="2426" y="1344"/>
                  <a:ext cx="2" cy="2444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3645" name="Line 141"/>
                <p:cNvSpPr/>
                <p:nvPr/>
              </p:nvSpPr>
              <p:spPr>
                <a:xfrm rot="-10800000" flipV="1">
                  <a:off x="4604" y="1344"/>
                  <a:ext cx="0" cy="2444"/>
                </a:xfrm>
                <a:prstGeom prst="line">
                  <a:avLst/>
                </a:prstGeom>
                <a:ln w="3810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  <p:sp>
          <p:nvSpPr>
            <p:cNvPr id="23624" name="Text Box 142"/>
            <p:cNvSpPr txBox="1"/>
            <p:nvPr/>
          </p:nvSpPr>
          <p:spPr>
            <a:xfrm>
              <a:off x="536" y="3786"/>
              <a:ext cx="510" cy="2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华文新魏" panose="02010800040101010101" pitchFamily="2" charset="-122"/>
                </a:rPr>
                <a:t>李明</a:t>
              </a:r>
            </a:p>
          </p:txBody>
        </p:sp>
        <p:sp>
          <p:nvSpPr>
            <p:cNvPr id="23625" name="Text Box 143"/>
            <p:cNvSpPr txBox="1"/>
            <p:nvPr/>
          </p:nvSpPr>
          <p:spPr>
            <a:xfrm>
              <a:off x="873" y="3786"/>
              <a:ext cx="510" cy="2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华文新魏" panose="02010800040101010101" pitchFamily="2" charset="-122"/>
                </a:rPr>
                <a:t>王芳</a:t>
              </a:r>
            </a:p>
          </p:txBody>
        </p:sp>
        <p:sp>
          <p:nvSpPr>
            <p:cNvPr id="23626" name="Text Box 144"/>
            <p:cNvSpPr txBox="1"/>
            <p:nvPr/>
          </p:nvSpPr>
          <p:spPr>
            <a:xfrm>
              <a:off x="1227" y="3786"/>
              <a:ext cx="509" cy="2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华文新魏" panose="02010800040101010101" pitchFamily="2" charset="-122"/>
                </a:rPr>
                <a:t>赵兰</a:t>
              </a:r>
            </a:p>
          </p:txBody>
        </p:sp>
        <p:sp>
          <p:nvSpPr>
            <p:cNvPr id="23627" name="Text Box 145"/>
            <p:cNvSpPr txBox="1"/>
            <p:nvPr/>
          </p:nvSpPr>
          <p:spPr>
            <a:xfrm>
              <a:off x="1571" y="3786"/>
              <a:ext cx="509" cy="2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华文新魏" panose="02010800040101010101" pitchFamily="2" charset="-122"/>
                </a:rPr>
                <a:t>刘玉</a:t>
              </a:r>
            </a:p>
          </p:txBody>
        </p:sp>
        <p:sp>
          <p:nvSpPr>
            <p:cNvPr id="23628" name="Text Box 146"/>
            <p:cNvSpPr txBox="1"/>
            <p:nvPr/>
          </p:nvSpPr>
          <p:spPr>
            <a:xfrm>
              <a:off x="1906" y="3786"/>
              <a:ext cx="510" cy="29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华文新魏" panose="02010800040101010101" pitchFamily="2" charset="-122"/>
                </a:rPr>
                <a:t>李琴</a:t>
              </a:r>
            </a:p>
          </p:txBody>
        </p:sp>
        <p:sp>
          <p:nvSpPr>
            <p:cNvPr id="23629" name="Rectangle 147"/>
            <p:cNvSpPr/>
            <p:nvPr/>
          </p:nvSpPr>
          <p:spPr>
            <a:xfrm>
              <a:off x="726" y="3137"/>
              <a:ext cx="168" cy="632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630" name="Rectangle 148"/>
            <p:cNvSpPr/>
            <p:nvPr/>
          </p:nvSpPr>
          <p:spPr>
            <a:xfrm>
              <a:off x="1062" y="3517"/>
              <a:ext cx="170" cy="252"/>
            </a:xfrm>
            <a:prstGeom prst="rect">
              <a:avLst/>
            </a:prstGeom>
            <a:solidFill>
              <a:srgbClr val="FF9933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631" name="Rectangle 149"/>
            <p:cNvSpPr/>
            <p:nvPr/>
          </p:nvSpPr>
          <p:spPr>
            <a:xfrm>
              <a:off x="1400" y="3390"/>
              <a:ext cx="168" cy="379"/>
            </a:xfrm>
            <a:prstGeom prst="rect">
              <a:avLst/>
            </a:prstGeom>
            <a:solidFill>
              <a:srgbClr val="6699FF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632" name="Rectangle 150"/>
            <p:cNvSpPr/>
            <p:nvPr/>
          </p:nvSpPr>
          <p:spPr>
            <a:xfrm>
              <a:off x="1737" y="2884"/>
              <a:ext cx="169" cy="885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633" name="Rectangle 151"/>
            <p:cNvSpPr/>
            <p:nvPr/>
          </p:nvSpPr>
          <p:spPr>
            <a:xfrm>
              <a:off x="2074" y="3011"/>
              <a:ext cx="169" cy="758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601288" name="Group 200"/>
          <p:cNvGrpSpPr/>
          <p:nvPr/>
        </p:nvGrpSpPr>
        <p:grpSpPr>
          <a:xfrm>
            <a:off x="3844925" y="3557588"/>
            <a:ext cx="3751263" cy="2801937"/>
            <a:chOff x="2638" y="2251"/>
            <a:chExt cx="2374" cy="1824"/>
          </a:xfrm>
        </p:grpSpPr>
        <p:sp>
          <p:nvSpPr>
            <p:cNvPr id="23562" name="Line 154"/>
            <p:cNvSpPr/>
            <p:nvPr/>
          </p:nvSpPr>
          <p:spPr>
            <a:xfrm rot="-5400000">
              <a:off x="3979" y="2738"/>
              <a:ext cx="0" cy="2065"/>
            </a:xfrm>
            <a:prstGeom prst="line">
              <a:avLst/>
            </a:prstGeom>
            <a:ln w="50800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3563" name="Group 155"/>
            <p:cNvGrpSpPr/>
            <p:nvPr/>
          </p:nvGrpSpPr>
          <p:grpSpPr>
            <a:xfrm>
              <a:off x="2947" y="2727"/>
              <a:ext cx="1914" cy="924"/>
              <a:chOff x="953" y="1603"/>
              <a:chExt cx="4014" cy="1940"/>
            </a:xfrm>
          </p:grpSpPr>
          <p:sp>
            <p:nvSpPr>
              <p:cNvPr id="23600" name="Line 156"/>
              <p:cNvSpPr/>
              <p:nvPr/>
            </p:nvSpPr>
            <p:spPr>
              <a:xfrm rot="-5400000" flipV="1">
                <a:off x="2960" y="1536"/>
                <a:ext cx="0" cy="401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01" name="Line 157"/>
              <p:cNvSpPr/>
              <p:nvPr/>
            </p:nvSpPr>
            <p:spPr>
              <a:xfrm rot="-5400000" flipV="1">
                <a:off x="2960" y="1259"/>
                <a:ext cx="0" cy="401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02" name="Line 158"/>
              <p:cNvSpPr/>
              <p:nvPr/>
            </p:nvSpPr>
            <p:spPr>
              <a:xfrm rot="-5400000" flipV="1">
                <a:off x="2960" y="982"/>
                <a:ext cx="0" cy="401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03" name="Line 159"/>
              <p:cNvSpPr/>
              <p:nvPr/>
            </p:nvSpPr>
            <p:spPr>
              <a:xfrm rot="-5400000" flipV="1">
                <a:off x="2960" y="705"/>
                <a:ext cx="0" cy="401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04" name="Line 160"/>
              <p:cNvSpPr/>
              <p:nvPr/>
            </p:nvSpPr>
            <p:spPr>
              <a:xfrm rot="-5400000" flipV="1">
                <a:off x="2960" y="428"/>
                <a:ext cx="0" cy="401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05" name="Line 161"/>
              <p:cNvSpPr/>
              <p:nvPr/>
            </p:nvSpPr>
            <p:spPr>
              <a:xfrm rot="-5400000" flipV="1">
                <a:off x="2960" y="150"/>
                <a:ext cx="0" cy="401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06" name="Line 162"/>
              <p:cNvSpPr/>
              <p:nvPr/>
            </p:nvSpPr>
            <p:spPr>
              <a:xfrm rot="-5400000" flipV="1">
                <a:off x="2960" y="-127"/>
                <a:ext cx="0" cy="401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607" name="Line 163"/>
              <p:cNvSpPr/>
              <p:nvPr/>
            </p:nvSpPr>
            <p:spPr>
              <a:xfrm rot="-5400000" flipV="1">
                <a:off x="2960" y="-404"/>
                <a:ext cx="0" cy="401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564" name="Text Box 164"/>
            <p:cNvSpPr txBox="1"/>
            <p:nvPr/>
          </p:nvSpPr>
          <p:spPr>
            <a:xfrm rot="-10800000" flipV="1">
              <a:off x="2758" y="3683"/>
              <a:ext cx="195" cy="25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0</a:t>
              </a:r>
            </a:p>
          </p:txBody>
        </p:sp>
        <p:sp>
          <p:nvSpPr>
            <p:cNvPr id="23565" name="Text Box 165"/>
            <p:cNvSpPr txBox="1"/>
            <p:nvPr/>
          </p:nvSpPr>
          <p:spPr>
            <a:xfrm rot="-10800000" flipV="1">
              <a:off x="2683" y="3540"/>
              <a:ext cx="277" cy="25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28</a:t>
              </a:r>
            </a:p>
          </p:txBody>
        </p:sp>
        <p:sp>
          <p:nvSpPr>
            <p:cNvPr id="23566" name="Text Box 166"/>
            <p:cNvSpPr txBox="1"/>
            <p:nvPr/>
          </p:nvSpPr>
          <p:spPr>
            <a:xfrm rot="-10800000" flipV="1">
              <a:off x="2683" y="3385"/>
              <a:ext cx="277" cy="25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30</a:t>
              </a:r>
            </a:p>
          </p:txBody>
        </p:sp>
        <p:sp>
          <p:nvSpPr>
            <p:cNvPr id="23567" name="Text Box 167"/>
            <p:cNvSpPr txBox="1"/>
            <p:nvPr/>
          </p:nvSpPr>
          <p:spPr>
            <a:xfrm rot="-10800000" flipV="1">
              <a:off x="2681" y="3239"/>
              <a:ext cx="277" cy="25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32</a:t>
              </a:r>
            </a:p>
          </p:txBody>
        </p:sp>
        <p:sp>
          <p:nvSpPr>
            <p:cNvPr id="23568" name="Text Box 168"/>
            <p:cNvSpPr txBox="1"/>
            <p:nvPr/>
          </p:nvSpPr>
          <p:spPr>
            <a:xfrm rot="-10800000" flipV="1">
              <a:off x="2684" y="3109"/>
              <a:ext cx="277" cy="25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34</a:t>
              </a:r>
            </a:p>
          </p:txBody>
        </p:sp>
        <p:sp>
          <p:nvSpPr>
            <p:cNvPr id="23569" name="Text Box 169"/>
            <p:cNvSpPr txBox="1"/>
            <p:nvPr/>
          </p:nvSpPr>
          <p:spPr>
            <a:xfrm rot="-10800000" flipV="1">
              <a:off x="2683" y="2977"/>
              <a:ext cx="277" cy="25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36</a:t>
              </a:r>
            </a:p>
          </p:txBody>
        </p:sp>
        <p:sp>
          <p:nvSpPr>
            <p:cNvPr id="23570" name="Text Box 170"/>
            <p:cNvSpPr txBox="1"/>
            <p:nvPr/>
          </p:nvSpPr>
          <p:spPr>
            <a:xfrm rot="-10800000" flipV="1">
              <a:off x="2683" y="2849"/>
              <a:ext cx="277" cy="25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38</a:t>
              </a:r>
            </a:p>
          </p:txBody>
        </p:sp>
        <p:sp>
          <p:nvSpPr>
            <p:cNvPr id="23571" name="Text Box 171"/>
            <p:cNvSpPr txBox="1"/>
            <p:nvPr/>
          </p:nvSpPr>
          <p:spPr>
            <a:xfrm rot="-10800000" flipV="1">
              <a:off x="2681" y="2721"/>
              <a:ext cx="277" cy="259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40</a:t>
              </a:r>
            </a:p>
          </p:txBody>
        </p:sp>
        <p:sp>
          <p:nvSpPr>
            <p:cNvPr id="23572" name="Text Box 172"/>
            <p:cNvSpPr txBox="1"/>
            <p:nvPr/>
          </p:nvSpPr>
          <p:spPr>
            <a:xfrm rot="-10800000" flipV="1">
              <a:off x="2681" y="2588"/>
              <a:ext cx="277" cy="25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000" dirty="0">
                  <a:solidFill>
                    <a:srgbClr val="FF33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42</a:t>
              </a:r>
            </a:p>
          </p:txBody>
        </p:sp>
        <p:sp>
          <p:nvSpPr>
            <p:cNvPr id="23573" name="Text Box 173"/>
            <p:cNvSpPr txBox="1"/>
            <p:nvPr/>
          </p:nvSpPr>
          <p:spPr>
            <a:xfrm>
              <a:off x="3022" y="2251"/>
              <a:ext cx="1722" cy="258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000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第一小组学生体重统计</a:t>
              </a:r>
            </a:p>
          </p:txBody>
        </p:sp>
        <p:grpSp>
          <p:nvGrpSpPr>
            <p:cNvPr id="23574" name="Group 174"/>
            <p:cNvGrpSpPr/>
            <p:nvPr/>
          </p:nvGrpSpPr>
          <p:grpSpPr>
            <a:xfrm>
              <a:off x="2958" y="2560"/>
              <a:ext cx="21" cy="1202"/>
              <a:chOff x="928" y="844"/>
              <a:chExt cx="47" cy="2631"/>
            </a:xfrm>
          </p:grpSpPr>
          <p:sp>
            <p:nvSpPr>
              <p:cNvPr id="23598" name="Line 175"/>
              <p:cNvSpPr/>
              <p:nvPr/>
            </p:nvSpPr>
            <p:spPr>
              <a:xfrm rot="-5400000" flipV="1">
                <a:off x="-274" y="2046"/>
                <a:ext cx="2405" cy="0"/>
              </a:xfrm>
              <a:prstGeom prst="line">
                <a:avLst/>
              </a:prstGeom>
              <a:ln w="50800" cap="flat" cmpd="sng">
                <a:solidFill>
                  <a:srgbClr val="0000FF"/>
                </a:solidFill>
                <a:prstDash val="solid"/>
                <a:headEnd type="none" w="med" len="med"/>
                <a:tailEnd type="stealth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99" name="Freeform 176"/>
              <p:cNvSpPr/>
              <p:nvPr/>
            </p:nvSpPr>
            <p:spPr>
              <a:xfrm flipH="1">
                <a:off x="929" y="3249"/>
                <a:ext cx="46" cy="226"/>
              </a:xfrm>
              <a:custGeom>
                <a:avLst/>
                <a:gdLst/>
                <a:ahLst/>
                <a:cxnLst>
                  <a:cxn ang="0">
                    <a:pos x="46" y="0"/>
                  </a:cxn>
                  <a:cxn ang="0">
                    <a:pos x="0" y="45"/>
                  </a:cxn>
                  <a:cxn ang="0">
                    <a:pos x="46" y="90"/>
                  </a:cxn>
                  <a:cxn ang="0">
                    <a:pos x="0" y="90"/>
                  </a:cxn>
                  <a:cxn ang="0">
                    <a:pos x="46" y="136"/>
                  </a:cxn>
                  <a:cxn ang="0">
                    <a:pos x="0" y="181"/>
                  </a:cxn>
                  <a:cxn ang="0">
                    <a:pos x="46" y="226"/>
                  </a:cxn>
                </a:cxnLst>
                <a:rect l="0" t="0" r="0" b="0"/>
                <a:pathLst>
                  <a:path w="46" h="226">
                    <a:moveTo>
                      <a:pt x="46" y="0"/>
                    </a:moveTo>
                    <a:lnTo>
                      <a:pt x="0" y="45"/>
                    </a:lnTo>
                    <a:lnTo>
                      <a:pt x="46" y="90"/>
                    </a:lnTo>
                    <a:lnTo>
                      <a:pt x="0" y="90"/>
                    </a:lnTo>
                    <a:lnTo>
                      <a:pt x="46" y="136"/>
                    </a:lnTo>
                    <a:lnTo>
                      <a:pt x="0" y="181"/>
                    </a:lnTo>
                    <a:lnTo>
                      <a:pt x="46" y="226"/>
                    </a:lnTo>
                  </a:path>
                </a:pathLst>
              </a:custGeom>
              <a:noFill/>
              <a:ln w="50800" cap="flat" cmpd="sng">
                <a:solidFill>
                  <a:srgbClr val="0000FF">
                    <a:alpha val="100000"/>
                  </a:srgbClr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575" name="Text Box 177"/>
            <p:cNvSpPr txBox="1"/>
            <p:nvPr/>
          </p:nvSpPr>
          <p:spPr>
            <a:xfrm>
              <a:off x="2638" y="2400"/>
              <a:ext cx="669" cy="21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1600" dirty="0">
                  <a:latin typeface="Arial" panose="020B0604020202020204" pitchFamily="34" charset="0"/>
                </a:rPr>
                <a:t>体重</a:t>
              </a:r>
              <a:r>
                <a:rPr lang="en-US" altLang="zh-CN" sz="1600" dirty="0">
                  <a:latin typeface="Arial" panose="020B0604020202020204" pitchFamily="34" charset="0"/>
                </a:rPr>
                <a:t>/</a:t>
              </a:r>
              <a:r>
                <a:rPr lang="zh-CN" altLang="en-US" sz="1600" dirty="0">
                  <a:latin typeface="Arial" panose="020B0604020202020204" pitchFamily="34" charset="0"/>
                </a:rPr>
                <a:t>千克</a:t>
              </a:r>
            </a:p>
          </p:txBody>
        </p:sp>
        <p:grpSp>
          <p:nvGrpSpPr>
            <p:cNvPr id="23576" name="Group 178"/>
            <p:cNvGrpSpPr/>
            <p:nvPr/>
          </p:nvGrpSpPr>
          <p:grpSpPr>
            <a:xfrm>
              <a:off x="3131" y="2733"/>
              <a:ext cx="1730" cy="1035"/>
              <a:chOff x="1338" y="1616"/>
              <a:chExt cx="3629" cy="2172"/>
            </a:xfrm>
          </p:grpSpPr>
          <p:sp>
            <p:nvSpPr>
              <p:cNvPr id="23587" name="Line 179"/>
              <p:cNvSpPr/>
              <p:nvPr/>
            </p:nvSpPr>
            <p:spPr>
              <a:xfrm rot="-10800000" flipV="1">
                <a:off x="4967" y="1616"/>
                <a:ext cx="0" cy="2172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8" name="Line 180"/>
              <p:cNvSpPr/>
              <p:nvPr/>
            </p:nvSpPr>
            <p:spPr>
              <a:xfrm rot="-10800000" flipV="1">
                <a:off x="1338" y="1616"/>
                <a:ext cx="0" cy="2159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89" name="Line 181"/>
              <p:cNvSpPr/>
              <p:nvPr/>
            </p:nvSpPr>
            <p:spPr>
              <a:xfrm rot="-10800000" flipV="1">
                <a:off x="1699" y="1616"/>
                <a:ext cx="2" cy="2156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90" name="Line 182"/>
              <p:cNvSpPr/>
              <p:nvPr/>
            </p:nvSpPr>
            <p:spPr>
              <a:xfrm rot="-10800000" flipV="1">
                <a:off x="3152" y="1616"/>
                <a:ext cx="2" cy="2156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91" name="Line 183"/>
              <p:cNvSpPr/>
              <p:nvPr/>
            </p:nvSpPr>
            <p:spPr>
              <a:xfrm rot="-10800000" flipV="1">
                <a:off x="4241" y="1616"/>
                <a:ext cx="0" cy="2156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92" name="Line 184"/>
              <p:cNvSpPr/>
              <p:nvPr/>
            </p:nvSpPr>
            <p:spPr>
              <a:xfrm rot="-10800000" flipV="1">
                <a:off x="2064" y="1616"/>
                <a:ext cx="0" cy="2156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93" name="Line 185"/>
              <p:cNvSpPr/>
              <p:nvPr/>
            </p:nvSpPr>
            <p:spPr>
              <a:xfrm rot="-10800000" flipV="1">
                <a:off x="2789" y="1616"/>
                <a:ext cx="2" cy="2156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94" name="Line 186"/>
              <p:cNvSpPr/>
              <p:nvPr/>
            </p:nvSpPr>
            <p:spPr>
              <a:xfrm rot="-10800000" flipV="1">
                <a:off x="3515" y="1616"/>
                <a:ext cx="0" cy="2156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95" name="Line 187"/>
              <p:cNvSpPr/>
              <p:nvPr/>
            </p:nvSpPr>
            <p:spPr>
              <a:xfrm rot="-10800000" flipV="1">
                <a:off x="3878" y="1616"/>
                <a:ext cx="3" cy="2156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96" name="Line 188"/>
              <p:cNvSpPr/>
              <p:nvPr/>
            </p:nvSpPr>
            <p:spPr>
              <a:xfrm rot="-10800000" flipV="1">
                <a:off x="2426" y="1616"/>
                <a:ext cx="0" cy="2172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597" name="Line 189"/>
              <p:cNvSpPr/>
              <p:nvPr/>
            </p:nvSpPr>
            <p:spPr>
              <a:xfrm rot="-10800000" flipV="1">
                <a:off x="4604" y="1616"/>
                <a:ext cx="0" cy="2172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3577" name="Text Box 190"/>
            <p:cNvSpPr txBox="1"/>
            <p:nvPr/>
          </p:nvSpPr>
          <p:spPr>
            <a:xfrm>
              <a:off x="2947" y="3776"/>
              <a:ext cx="501" cy="2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华文新魏" panose="02010800040101010101" pitchFamily="2" charset="-122"/>
                </a:rPr>
                <a:t>李明</a:t>
              </a:r>
            </a:p>
          </p:txBody>
        </p:sp>
        <p:sp>
          <p:nvSpPr>
            <p:cNvPr id="23578" name="Text Box 191"/>
            <p:cNvSpPr txBox="1"/>
            <p:nvPr/>
          </p:nvSpPr>
          <p:spPr>
            <a:xfrm>
              <a:off x="3295" y="3776"/>
              <a:ext cx="500" cy="2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华文新魏" panose="02010800040101010101" pitchFamily="2" charset="-122"/>
                </a:rPr>
                <a:t>王芳</a:t>
              </a:r>
            </a:p>
          </p:txBody>
        </p:sp>
        <p:sp>
          <p:nvSpPr>
            <p:cNvPr id="23579" name="Text Box 192"/>
            <p:cNvSpPr txBox="1"/>
            <p:nvPr/>
          </p:nvSpPr>
          <p:spPr>
            <a:xfrm>
              <a:off x="3657" y="3776"/>
              <a:ext cx="500" cy="2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华文新魏" panose="02010800040101010101" pitchFamily="2" charset="-122"/>
                </a:rPr>
                <a:t>赵兰</a:t>
              </a:r>
            </a:p>
          </p:txBody>
        </p:sp>
        <p:sp>
          <p:nvSpPr>
            <p:cNvPr id="23580" name="Text Box 193"/>
            <p:cNvSpPr txBox="1"/>
            <p:nvPr/>
          </p:nvSpPr>
          <p:spPr>
            <a:xfrm>
              <a:off x="4012" y="3777"/>
              <a:ext cx="501" cy="2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华文新魏" panose="02010800040101010101" pitchFamily="2" charset="-122"/>
                </a:rPr>
                <a:t>刘玉</a:t>
              </a:r>
            </a:p>
          </p:txBody>
        </p:sp>
        <p:sp>
          <p:nvSpPr>
            <p:cNvPr id="23581" name="Text Box 194"/>
            <p:cNvSpPr txBox="1"/>
            <p:nvPr/>
          </p:nvSpPr>
          <p:spPr>
            <a:xfrm>
              <a:off x="4352" y="3777"/>
              <a:ext cx="500" cy="29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华文新魏" panose="02010800040101010101" pitchFamily="2" charset="-122"/>
                </a:rPr>
                <a:t>李琴</a:t>
              </a:r>
            </a:p>
          </p:txBody>
        </p:sp>
        <p:sp>
          <p:nvSpPr>
            <p:cNvPr id="23582" name="Rectangle 195"/>
            <p:cNvSpPr/>
            <p:nvPr/>
          </p:nvSpPr>
          <p:spPr>
            <a:xfrm>
              <a:off x="3131" y="3186"/>
              <a:ext cx="173" cy="585"/>
            </a:xfrm>
            <a:prstGeom prst="rect">
              <a:avLst/>
            </a:prstGeom>
            <a:solidFill>
              <a:srgbClr val="99CC00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83" name="Rectangle 196"/>
            <p:cNvSpPr/>
            <p:nvPr/>
          </p:nvSpPr>
          <p:spPr>
            <a:xfrm>
              <a:off x="3477" y="3317"/>
              <a:ext cx="173" cy="454"/>
            </a:xfrm>
            <a:prstGeom prst="rect">
              <a:avLst/>
            </a:prstGeom>
            <a:solidFill>
              <a:srgbClr val="FF9933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84" name="Rectangle 197"/>
            <p:cNvSpPr/>
            <p:nvPr/>
          </p:nvSpPr>
          <p:spPr>
            <a:xfrm>
              <a:off x="3822" y="3380"/>
              <a:ext cx="173" cy="391"/>
            </a:xfrm>
            <a:prstGeom prst="rect">
              <a:avLst/>
            </a:prstGeom>
            <a:solidFill>
              <a:srgbClr val="6699FF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85" name="Rectangle 198"/>
            <p:cNvSpPr/>
            <p:nvPr/>
          </p:nvSpPr>
          <p:spPr>
            <a:xfrm>
              <a:off x="4169" y="2863"/>
              <a:ext cx="173" cy="908"/>
            </a:xfrm>
            <a:prstGeom prst="rect">
              <a:avLst/>
            </a:prstGeom>
            <a:solidFill>
              <a:srgbClr val="FF99CC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3586" name="Rectangle 199"/>
            <p:cNvSpPr/>
            <p:nvPr/>
          </p:nvSpPr>
          <p:spPr>
            <a:xfrm>
              <a:off x="4515" y="3123"/>
              <a:ext cx="173" cy="648"/>
            </a:xfrm>
            <a:prstGeom prst="rect">
              <a:avLst/>
            </a:prstGeom>
            <a:solidFill>
              <a:srgbClr val="FFFF00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601293" name="AutoShape 205"/>
          <p:cNvSpPr/>
          <p:nvPr/>
        </p:nvSpPr>
        <p:spPr>
          <a:xfrm>
            <a:off x="6877050" y="3213100"/>
            <a:ext cx="2016125" cy="1800225"/>
          </a:xfrm>
          <a:prstGeom prst="cloudCallout">
            <a:avLst>
              <a:gd name="adj1" fmla="val -36694"/>
              <a:gd name="adj2" fmla="val -113843"/>
            </a:avLst>
          </a:prstGeom>
          <a:solidFill>
            <a:srgbClr val="FFFFCC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r>
              <a:rPr lang="zh-CN" altLang="en-US" sz="2800" dirty="0">
                <a:latin typeface="Arial" panose="020B0604020202020204" pitchFamily="34" charset="0"/>
              </a:rPr>
              <a:t>你得到了哪些信息？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1000"/>
                                        <p:tgtEl>
                                          <p:spTgt spid="601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01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1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1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0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1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1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60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292" grpId="0" animBg="1"/>
      <p:bldP spid="60129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页脚占位符 4"/>
          <p:cNvSpPr txBox="1"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4579" name="Rectangle 2"/>
          <p:cNvSpPr/>
          <p:nvPr/>
        </p:nvSpPr>
        <p:spPr>
          <a:xfrm>
            <a:off x="144463" y="620713"/>
            <a:ext cx="8820150" cy="5903912"/>
          </a:xfrm>
          <a:prstGeom prst="rect">
            <a:avLst/>
          </a:prstGeom>
          <a:solidFill>
            <a:srgbClr val="669900"/>
          </a:solidFill>
          <a:ln w="9525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sz="2800" dirty="0">
              <a:latin typeface="Arial" panose="020B0604020202020204" pitchFamily="34" charset="0"/>
            </a:endParaRPr>
          </a:p>
        </p:txBody>
      </p:sp>
      <p:pic>
        <p:nvPicPr>
          <p:cNvPr id="24580" name="Picture 6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825" y="404813"/>
            <a:ext cx="9290050" cy="662463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08260" name="Group 4"/>
          <p:cNvGrpSpPr/>
          <p:nvPr/>
        </p:nvGrpSpPr>
        <p:grpSpPr>
          <a:xfrm>
            <a:off x="3851275" y="5516563"/>
            <a:ext cx="3529013" cy="1008062"/>
            <a:chOff x="2562" y="3475"/>
            <a:chExt cx="2223" cy="635"/>
          </a:xfrm>
        </p:grpSpPr>
        <p:sp>
          <p:nvSpPr>
            <p:cNvPr id="24636" name="Freeform 5"/>
            <p:cNvSpPr/>
            <p:nvPr/>
          </p:nvSpPr>
          <p:spPr>
            <a:xfrm>
              <a:off x="2562" y="3475"/>
              <a:ext cx="2087" cy="635"/>
            </a:xfrm>
            <a:custGeom>
              <a:avLst/>
              <a:gdLst/>
              <a:ahLst/>
              <a:cxnLst>
                <a:cxn ang="0">
                  <a:pos x="0" y="635"/>
                </a:cxn>
                <a:cxn ang="0">
                  <a:pos x="2087" y="635"/>
                </a:cxn>
                <a:cxn ang="0">
                  <a:pos x="1860" y="227"/>
                </a:cxn>
                <a:cxn ang="0">
                  <a:pos x="1044" y="0"/>
                </a:cxn>
                <a:cxn ang="0">
                  <a:pos x="273" y="227"/>
                </a:cxn>
                <a:cxn ang="0">
                  <a:pos x="0" y="635"/>
                </a:cxn>
              </a:cxnLst>
              <a:rect l="0" t="0" r="0" b="0"/>
              <a:pathLst>
                <a:path w="2087" h="635">
                  <a:moveTo>
                    <a:pt x="0" y="635"/>
                  </a:moveTo>
                  <a:lnTo>
                    <a:pt x="2087" y="635"/>
                  </a:lnTo>
                  <a:lnTo>
                    <a:pt x="1860" y="227"/>
                  </a:lnTo>
                  <a:lnTo>
                    <a:pt x="1044" y="0"/>
                  </a:lnTo>
                  <a:lnTo>
                    <a:pt x="273" y="227"/>
                  </a:lnTo>
                  <a:lnTo>
                    <a:pt x="0" y="635"/>
                  </a:lnTo>
                  <a:close/>
                </a:path>
              </a:pathLst>
            </a:custGeom>
            <a:gradFill rotWithShape="1">
              <a:gsLst>
                <a:gs pos="0">
                  <a:srgbClr val="008000">
                    <a:alpha val="100000"/>
                  </a:srgbClr>
                </a:gs>
                <a:gs pos="100000">
                  <a:srgbClr val="003B00">
                    <a:alpha val="100000"/>
                  </a:srgbClr>
                </a:gs>
              </a:gsLst>
              <a:lin ang="5400000" scaled="1"/>
              <a:tileRect/>
            </a:gradFill>
            <a:ln w="9525" cap="flat" cmpd="sng">
              <a:solidFill>
                <a:schemeClr val="tx1">
                  <a:alpha val="100000"/>
                </a:scheme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637" name="Text Box 6"/>
            <p:cNvSpPr txBox="1"/>
            <p:nvPr/>
          </p:nvSpPr>
          <p:spPr>
            <a:xfrm>
              <a:off x="2789" y="3630"/>
              <a:ext cx="1996" cy="480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pPr algn="l"/>
              <a:r>
                <a:rPr lang="zh-CN" altLang="en-US" sz="4400" dirty="0">
                  <a:solidFill>
                    <a:srgbClr val="FFFF99"/>
                  </a:solidFill>
                  <a:latin typeface="Arial" panose="020B0604020202020204" pitchFamily="34" charset="0"/>
                  <a:ea typeface="华文新魏" panose="02010800040101010101" pitchFamily="2" charset="-122"/>
                </a:rPr>
                <a:t>我的收获</a:t>
              </a:r>
            </a:p>
          </p:txBody>
        </p:sp>
      </p:grpSp>
      <p:pic>
        <p:nvPicPr>
          <p:cNvPr id="24582" name="Picture 7" descr="图片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1100" y="5102225"/>
            <a:ext cx="1504950" cy="14954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608318" name="Group 62"/>
          <p:cNvGrpSpPr/>
          <p:nvPr/>
        </p:nvGrpSpPr>
        <p:grpSpPr>
          <a:xfrm>
            <a:off x="1163638" y="1638300"/>
            <a:ext cx="6615112" cy="4022725"/>
            <a:chOff x="732" y="754"/>
            <a:chExt cx="4487" cy="2728"/>
          </a:xfrm>
        </p:grpSpPr>
        <p:sp>
          <p:nvSpPr>
            <p:cNvPr id="24591" name="Line 16"/>
            <p:cNvSpPr/>
            <p:nvPr/>
          </p:nvSpPr>
          <p:spPr>
            <a:xfrm rot="-5400000" flipV="1">
              <a:off x="91" y="2087"/>
              <a:ext cx="2173" cy="0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2" name="Line 17"/>
            <p:cNvSpPr/>
            <p:nvPr/>
          </p:nvSpPr>
          <p:spPr>
            <a:xfrm rot="-5400000">
              <a:off x="2935" y="1415"/>
              <a:ext cx="0" cy="3517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593" name="Text Box 18"/>
            <p:cNvSpPr txBox="1"/>
            <p:nvPr/>
          </p:nvSpPr>
          <p:spPr>
            <a:xfrm rot="-10800000" flipV="1">
              <a:off x="4489" y="3178"/>
              <a:ext cx="730" cy="27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000" dirty="0">
                  <a:latin typeface="楷体_GB2312" pitchFamily="49" charset="-122"/>
                </a:rPr>
                <a:t>人数</a:t>
              </a:r>
              <a:r>
                <a:rPr lang="en-US" altLang="zh-CN" sz="2000" dirty="0">
                  <a:latin typeface="楷体_GB2312" pitchFamily="49" charset="-122"/>
                </a:rPr>
                <a:t>/</a:t>
              </a:r>
              <a:r>
                <a:rPr lang="zh-CN" altLang="en-US" sz="2000" dirty="0">
                  <a:latin typeface="楷体_GB2312" pitchFamily="49" charset="-122"/>
                </a:rPr>
                <a:t>人</a:t>
              </a:r>
            </a:p>
          </p:txBody>
        </p:sp>
        <p:grpSp>
          <p:nvGrpSpPr>
            <p:cNvPr id="24594" name="Group 19"/>
            <p:cNvGrpSpPr/>
            <p:nvPr/>
          </p:nvGrpSpPr>
          <p:grpSpPr>
            <a:xfrm>
              <a:off x="1178" y="1124"/>
              <a:ext cx="3236" cy="1844"/>
              <a:chOff x="1111" y="1525"/>
              <a:chExt cx="3583" cy="2041"/>
            </a:xfrm>
          </p:grpSpPr>
          <p:sp>
            <p:nvSpPr>
              <p:cNvPr id="24626" name="Line 20"/>
              <p:cNvSpPr/>
              <p:nvPr/>
            </p:nvSpPr>
            <p:spPr>
              <a:xfrm rot="-5400000" flipV="1">
                <a:off x="2902" y="1774"/>
                <a:ext cx="0" cy="358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7" name="Line 21"/>
              <p:cNvSpPr/>
              <p:nvPr/>
            </p:nvSpPr>
            <p:spPr>
              <a:xfrm rot="-5400000" flipV="1">
                <a:off x="2902" y="1547"/>
                <a:ext cx="0" cy="358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8" name="Line 22"/>
              <p:cNvSpPr/>
              <p:nvPr/>
            </p:nvSpPr>
            <p:spPr>
              <a:xfrm rot="-5400000" flipV="1">
                <a:off x="2902" y="1321"/>
                <a:ext cx="0" cy="358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9" name="Line 23"/>
              <p:cNvSpPr/>
              <p:nvPr/>
            </p:nvSpPr>
            <p:spPr>
              <a:xfrm rot="-5400000" flipV="1">
                <a:off x="2902" y="1094"/>
                <a:ext cx="0" cy="358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0" name="Line 24"/>
              <p:cNvSpPr/>
              <p:nvPr/>
            </p:nvSpPr>
            <p:spPr>
              <a:xfrm rot="-5400000" flipV="1">
                <a:off x="2902" y="867"/>
                <a:ext cx="0" cy="358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1" name="Line 25"/>
              <p:cNvSpPr/>
              <p:nvPr/>
            </p:nvSpPr>
            <p:spPr>
              <a:xfrm rot="-5400000" flipV="1">
                <a:off x="2902" y="640"/>
                <a:ext cx="0" cy="358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2" name="Line 26"/>
              <p:cNvSpPr/>
              <p:nvPr/>
            </p:nvSpPr>
            <p:spPr>
              <a:xfrm rot="-5400000" flipV="1">
                <a:off x="2902" y="413"/>
                <a:ext cx="0" cy="358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3" name="Line 27"/>
              <p:cNvSpPr/>
              <p:nvPr/>
            </p:nvSpPr>
            <p:spPr>
              <a:xfrm rot="-5400000" flipV="1">
                <a:off x="2902" y="187"/>
                <a:ext cx="0" cy="358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4" name="Line 28"/>
              <p:cNvSpPr/>
              <p:nvPr/>
            </p:nvSpPr>
            <p:spPr>
              <a:xfrm rot="-5400000" flipV="1">
                <a:off x="2902" y="-39"/>
                <a:ext cx="0" cy="358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35" name="Line 29"/>
              <p:cNvSpPr/>
              <p:nvPr/>
            </p:nvSpPr>
            <p:spPr>
              <a:xfrm rot="-5400000" flipV="1">
                <a:off x="2902" y="-266"/>
                <a:ext cx="0" cy="358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4595" name="Group 30"/>
            <p:cNvGrpSpPr/>
            <p:nvPr/>
          </p:nvGrpSpPr>
          <p:grpSpPr>
            <a:xfrm>
              <a:off x="1527" y="1124"/>
              <a:ext cx="2887" cy="2052"/>
              <a:chOff x="1498" y="1570"/>
              <a:chExt cx="3196" cy="2226"/>
            </a:xfrm>
          </p:grpSpPr>
          <p:sp>
            <p:nvSpPr>
              <p:cNvPr id="24617" name="Line 31"/>
              <p:cNvSpPr/>
              <p:nvPr/>
            </p:nvSpPr>
            <p:spPr>
              <a:xfrm rot="-10800000" flipV="1">
                <a:off x="1498" y="1570"/>
                <a:ext cx="0" cy="2226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8" name="Line 32"/>
              <p:cNvSpPr/>
              <p:nvPr/>
            </p:nvSpPr>
            <p:spPr>
              <a:xfrm rot="-10800000" flipV="1">
                <a:off x="1882" y="1570"/>
                <a:ext cx="2" cy="222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19" name="Line 33"/>
              <p:cNvSpPr/>
              <p:nvPr/>
            </p:nvSpPr>
            <p:spPr>
              <a:xfrm rot="-10800000" flipV="1">
                <a:off x="2699" y="1570"/>
                <a:ext cx="0" cy="222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0" name="Line 34"/>
              <p:cNvSpPr/>
              <p:nvPr/>
            </p:nvSpPr>
            <p:spPr>
              <a:xfrm rot="-10800000" flipV="1">
                <a:off x="3515" y="1570"/>
                <a:ext cx="2" cy="222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1" name="Line 35"/>
              <p:cNvSpPr/>
              <p:nvPr/>
            </p:nvSpPr>
            <p:spPr>
              <a:xfrm rot="-10800000" flipV="1">
                <a:off x="4694" y="1570"/>
                <a:ext cx="0" cy="222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2" name="Line 36"/>
              <p:cNvSpPr/>
              <p:nvPr/>
            </p:nvSpPr>
            <p:spPr>
              <a:xfrm rot="-10800000" flipV="1">
                <a:off x="2290" y="1570"/>
                <a:ext cx="2" cy="222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3" name="Line 37"/>
              <p:cNvSpPr/>
              <p:nvPr/>
            </p:nvSpPr>
            <p:spPr>
              <a:xfrm rot="-10800000" flipV="1">
                <a:off x="3107" y="1570"/>
                <a:ext cx="2" cy="222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4" name="Line 38"/>
              <p:cNvSpPr/>
              <p:nvPr/>
            </p:nvSpPr>
            <p:spPr>
              <a:xfrm rot="-10800000" flipV="1">
                <a:off x="3878" y="1570"/>
                <a:ext cx="3" cy="222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625" name="Line 39"/>
              <p:cNvSpPr/>
              <p:nvPr/>
            </p:nvSpPr>
            <p:spPr>
              <a:xfrm rot="-10800000" flipV="1">
                <a:off x="4286" y="1570"/>
                <a:ext cx="3" cy="2223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4596" name="Text Box 40"/>
            <p:cNvSpPr txBox="1"/>
            <p:nvPr/>
          </p:nvSpPr>
          <p:spPr>
            <a:xfrm rot="-10800000" flipV="1">
              <a:off x="1038" y="3130"/>
              <a:ext cx="244" cy="35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solidFill>
                    <a:srgbClr val="FF0000"/>
                  </a:solidFill>
                  <a:latin typeface="隶书" panose="02010509060101010101" pitchFamily="49" charset="-122"/>
                  <a:ea typeface="隶书" panose="02010509060101010101" pitchFamily="49" charset="-122"/>
                </a:rPr>
                <a:t>0</a:t>
              </a:r>
            </a:p>
          </p:txBody>
        </p:sp>
        <p:sp>
          <p:nvSpPr>
            <p:cNvPr id="24597" name="Text Box 41"/>
            <p:cNvSpPr txBox="1"/>
            <p:nvPr/>
          </p:nvSpPr>
          <p:spPr>
            <a:xfrm rot="-10800000" flipV="1">
              <a:off x="1417" y="3116"/>
              <a:ext cx="244" cy="35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隶书" panose="02010509060101010101" pitchFamily="49" charset="-122"/>
                  <a:ea typeface="隶书" panose="02010509060101010101" pitchFamily="49" charset="-122"/>
                </a:rPr>
                <a:t>5</a:t>
              </a:r>
            </a:p>
          </p:txBody>
        </p:sp>
        <p:sp>
          <p:nvSpPr>
            <p:cNvPr id="24598" name="Text Box 42"/>
            <p:cNvSpPr txBox="1"/>
            <p:nvPr/>
          </p:nvSpPr>
          <p:spPr>
            <a:xfrm rot="-10800000" flipV="1">
              <a:off x="1704" y="3125"/>
              <a:ext cx="366" cy="35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隶书" panose="02010509060101010101" pitchFamily="49" charset="-122"/>
                  <a:ea typeface="隶书" panose="02010509060101010101" pitchFamily="49" charset="-122"/>
                </a:rPr>
                <a:t>10</a:t>
              </a:r>
            </a:p>
          </p:txBody>
        </p:sp>
        <p:sp>
          <p:nvSpPr>
            <p:cNvPr id="24599" name="Text Box 43"/>
            <p:cNvSpPr txBox="1"/>
            <p:nvPr/>
          </p:nvSpPr>
          <p:spPr>
            <a:xfrm rot="-10800000" flipV="1">
              <a:off x="2069" y="3122"/>
              <a:ext cx="366" cy="35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隶书" panose="02010509060101010101" pitchFamily="49" charset="-122"/>
                  <a:ea typeface="隶书" panose="02010509060101010101" pitchFamily="49" charset="-122"/>
                </a:rPr>
                <a:t>15</a:t>
              </a:r>
            </a:p>
          </p:txBody>
        </p:sp>
        <p:sp>
          <p:nvSpPr>
            <p:cNvPr id="24600" name="Text Box 44"/>
            <p:cNvSpPr txBox="1"/>
            <p:nvPr/>
          </p:nvSpPr>
          <p:spPr>
            <a:xfrm rot="-10800000" flipV="1">
              <a:off x="2457" y="3118"/>
              <a:ext cx="366" cy="35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隶书" panose="02010509060101010101" pitchFamily="49" charset="-122"/>
                  <a:ea typeface="隶书" panose="02010509060101010101" pitchFamily="49" charset="-122"/>
                </a:rPr>
                <a:t>20</a:t>
              </a:r>
            </a:p>
          </p:txBody>
        </p:sp>
        <p:sp>
          <p:nvSpPr>
            <p:cNvPr id="24601" name="Text Box 45"/>
            <p:cNvSpPr txBox="1"/>
            <p:nvPr/>
          </p:nvSpPr>
          <p:spPr>
            <a:xfrm rot="-10800000" flipV="1">
              <a:off x="2827" y="3121"/>
              <a:ext cx="366" cy="35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隶书" panose="02010509060101010101" pitchFamily="49" charset="-122"/>
                  <a:ea typeface="隶书" panose="02010509060101010101" pitchFamily="49" charset="-122"/>
                </a:rPr>
                <a:t>25</a:t>
              </a:r>
            </a:p>
          </p:txBody>
        </p:sp>
        <p:sp>
          <p:nvSpPr>
            <p:cNvPr id="24602" name="Text Box 46"/>
            <p:cNvSpPr txBox="1"/>
            <p:nvPr/>
          </p:nvSpPr>
          <p:spPr>
            <a:xfrm rot="-10800000" flipV="1">
              <a:off x="3174" y="3118"/>
              <a:ext cx="366" cy="35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隶书" panose="02010509060101010101" pitchFamily="49" charset="-122"/>
                  <a:ea typeface="隶书" panose="02010509060101010101" pitchFamily="49" charset="-122"/>
                </a:rPr>
                <a:t>30</a:t>
              </a:r>
            </a:p>
          </p:txBody>
        </p:sp>
        <p:sp>
          <p:nvSpPr>
            <p:cNvPr id="24603" name="Text Box 47"/>
            <p:cNvSpPr txBox="1"/>
            <p:nvPr/>
          </p:nvSpPr>
          <p:spPr>
            <a:xfrm rot="-10800000" flipV="1">
              <a:off x="3502" y="3118"/>
              <a:ext cx="367" cy="35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隶书" panose="02010509060101010101" pitchFamily="49" charset="-122"/>
                  <a:ea typeface="隶书" panose="02010509060101010101" pitchFamily="49" charset="-122"/>
                </a:rPr>
                <a:t>35</a:t>
              </a:r>
            </a:p>
          </p:txBody>
        </p:sp>
        <p:sp>
          <p:nvSpPr>
            <p:cNvPr id="24604" name="Text Box 48"/>
            <p:cNvSpPr txBox="1"/>
            <p:nvPr/>
          </p:nvSpPr>
          <p:spPr>
            <a:xfrm rot="-10800000" flipV="1">
              <a:off x="3869" y="3118"/>
              <a:ext cx="366" cy="35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隶书" panose="02010509060101010101" pitchFamily="49" charset="-122"/>
                  <a:ea typeface="隶书" panose="02010509060101010101" pitchFamily="49" charset="-122"/>
                </a:rPr>
                <a:t>40</a:t>
              </a:r>
            </a:p>
          </p:txBody>
        </p:sp>
        <p:sp>
          <p:nvSpPr>
            <p:cNvPr id="24605" name="Text Box 49"/>
            <p:cNvSpPr txBox="1"/>
            <p:nvPr/>
          </p:nvSpPr>
          <p:spPr>
            <a:xfrm rot="-10800000" flipV="1">
              <a:off x="4242" y="3118"/>
              <a:ext cx="366" cy="352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隶书" panose="02010509060101010101" pitchFamily="49" charset="-122"/>
                  <a:ea typeface="隶书" panose="02010509060101010101" pitchFamily="49" charset="-122"/>
                </a:rPr>
                <a:t>45</a:t>
              </a:r>
            </a:p>
          </p:txBody>
        </p:sp>
        <p:sp>
          <p:nvSpPr>
            <p:cNvPr id="24606" name="Text Box 50"/>
            <p:cNvSpPr txBox="1"/>
            <p:nvPr/>
          </p:nvSpPr>
          <p:spPr>
            <a:xfrm rot="-10800000" flipV="1">
              <a:off x="747" y="2681"/>
              <a:ext cx="470" cy="47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000" dirty="0">
                  <a:latin typeface="Arial" panose="020B0604020202020204" pitchFamily="34" charset="0"/>
                </a:rPr>
                <a:t>新闻</a:t>
              </a:r>
            </a:p>
            <a:p>
              <a:r>
                <a:rPr lang="zh-CN" altLang="en-US" sz="2000" dirty="0">
                  <a:latin typeface="Arial" panose="020B0604020202020204" pitchFamily="34" charset="0"/>
                </a:rPr>
                <a:t>联播</a:t>
              </a:r>
            </a:p>
          </p:txBody>
        </p:sp>
        <p:sp>
          <p:nvSpPr>
            <p:cNvPr id="24607" name="Text Box 51"/>
            <p:cNvSpPr txBox="1"/>
            <p:nvPr/>
          </p:nvSpPr>
          <p:spPr>
            <a:xfrm rot="-10800000" flipV="1">
              <a:off x="746" y="2282"/>
              <a:ext cx="469" cy="47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000" dirty="0">
                  <a:latin typeface="Arial" panose="020B0604020202020204" pitchFamily="34" charset="0"/>
                </a:rPr>
                <a:t>少儿</a:t>
              </a:r>
            </a:p>
            <a:p>
              <a:r>
                <a:rPr lang="zh-CN" altLang="en-US" sz="2000" dirty="0">
                  <a:latin typeface="Arial" panose="020B0604020202020204" pitchFamily="34" charset="0"/>
                </a:rPr>
                <a:t>节目</a:t>
              </a:r>
            </a:p>
          </p:txBody>
        </p:sp>
        <p:sp>
          <p:nvSpPr>
            <p:cNvPr id="24608" name="Text Box 52"/>
            <p:cNvSpPr txBox="1"/>
            <p:nvPr/>
          </p:nvSpPr>
          <p:spPr>
            <a:xfrm rot="-10800000" flipV="1">
              <a:off x="749" y="1830"/>
              <a:ext cx="470" cy="47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000" dirty="0">
                  <a:latin typeface="Arial" panose="020B0604020202020204" pitchFamily="34" charset="0"/>
                </a:rPr>
                <a:t>体育</a:t>
              </a:r>
            </a:p>
            <a:p>
              <a:r>
                <a:rPr lang="zh-CN" altLang="en-US" sz="2000" dirty="0">
                  <a:latin typeface="Arial" panose="020B0604020202020204" pitchFamily="34" charset="0"/>
                </a:rPr>
                <a:t>赛事</a:t>
              </a:r>
            </a:p>
          </p:txBody>
        </p:sp>
        <p:sp>
          <p:nvSpPr>
            <p:cNvPr id="24609" name="Text Box 53"/>
            <p:cNvSpPr txBox="1"/>
            <p:nvPr/>
          </p:nvSpPr>
          <p:spPr>
            <a:xfrm rot="-10800000" flipV="1">
              <a:off x="735" y="1421"/>
              <a:ext cx="470" cy="47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000" dirty="0">
                  <a:latin typeface="Arial" panose="020B0604020202020204" pitchFamily="34" charset="0"/>
                </a:rPr>
                <a:t>综艺</a:t>
              </a:r>
            </a:p>
            <a:p>
              <a:r>
                <a:rPr lang="zh-CN" altLang="en-US" sz="2000" dirty="0">
                  <a:latin typeface="Arial" panose="020B0604020202020204" pitchFamily="34" charset="0"/>
                </a:rPr>
                <a:t>娱乐</a:t>
              </a:r>
            </a:p>
          </p:txBody>
        </p:sp>
        <p:sp>
          <p:nvSpPr>
            <p:cNvPr id="24610" name="Text Box 54"/>
            <p:cNvSpPr txBox="1"/>
            <p:nvPr/>
          </p:nvSpPr>
          <p:spPr>
            <a:xfrm rot="-10800000" flipV="1">
              <a:off x="732" y="1006"/>
              <a:ext cx="469" cy="476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000" dirty="0">
                  <a:latin typeface="Arial" panose="020B0604020202020204" pitchFamily="34" charset="0"/>
                </a:rPr>
                <a:t>影视</a:t>
              </a:r>
            </a:p>
            <a:p>
              <a:r>
                <a:rPr lang="zh-CN" altLang="en-US" sz="2000" dirty="0">
                  <a:latin typeface="Arial" panose="020B0604020202020204" pitchFamily="34" charset="0"/>
                </a:rPr>
                <a:t>节目</a:t>
              </a:r>
            </a:p>
          </p:txBody>
        </p:sp>
        <p:sp>
          <p:nvSpPr>
            <p:cNvPr id="24611" name="Rectangle 55"/>
            <p:cNvSpPr/>
            <p:nvPr/>
          </p:nvSpPr>
          <p:spPr>
            <a:xfrm rot="-5400000" flipV="1">
              <a:off x="1116" y="2824"/>
              <a:ext cx="205" cy="82"/>
            </a:xfrm>
            <a:prstGeom prst="rect">
              <a:avLst/>
            </a:prstGeom>
            <a:solidFill>
              <a:srgbClr val="FF33CC"/>
            </a:solidFill>
            <a:ln w="6350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612" name="Rectangle 56"/>
            <p:cNvSpPr/>
            <p:nvPr/>
          </p:nvSpPr>
          <p:spPr>
            <a:xfrm rot="-5400000" flipV="1">
              <a:off x="2530" y="1002"/>
              <a:ext cx="205" cy="2909"/>
            </a:xfrm>
            <a:prstGeom prst="rect">
              <a:avLst/>
            </a:prstGeom>
            <a:solidFill>
              <a:srgbClr val="FF33CC"/>
            </a:solidFill>
            <a:ln w="6350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613" name="Rectangle 57"/>
            <p:cNvSpPr/>
            <p:nvPr/>
          </p:nvSpPr>
          <p:spPr>
            <a:xfrm rot="-5400000" flipV="1">
              <a:off x="1178" y="1943"/>
              <a:ext cx="205" cy="205"/>
            </a:xfrm>
            <a:prstGeom prst="rect">
              <a:avLst/>
            </a:prstGeom>
            <a:solidFill>
              <a:srgbClr val="FF33CC"/>
            </a:solidFill>
            <a:ln w="6350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614" name="Rectangle 58"/>
            <p:cNvSpPr/>
            <p:nvPr/>
          </p:nvSpPr>
          <p:spPr>
            <a:xfrm rot="-5400000" flipV="1">
              <a:off x="1219" y="1493"/>
              <a:ext cx="205" cy="287"/>
            </a:xfrm>
            <a:prstGeom prst="rect">
              <a:avLst/>
            </a:prstGeom>
            <a:solidFill>
              <a:srgbClr val="FF33CC"/>
            </a:solidFill>
            <a:ln w="6350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615" name="Rectangle 59"/>
            <p:cNvSpPr/>
            <p:nvPr/>
          </p:nvSpPr>
          <p:spPr>
            <a:xfrm rot="-5400000" flipV="1">
              <a:off x="1423" y="878"/>
              <a:ext cx="205" cy="696"/>
            </a:xfrm>
            <a:prstGeom prst="rect">
              <a:avLst/>
            </a:prstGeom>
            <a:solidFill>
              <a:srgbClr val="FF33CC"/>
            </a:solidFill>
            <a:ln w="6350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4616" name="Text Box 60"/>
            <p:cNvSpPr txBox="1"/>
            <p:nvPr/>
          </p:nvSpPr>
          <p:spPr>
            <a:xfrm>
              <a:off x="1489" y="754"/>
              <a:ext cx="3211" cy="310"/>
            </a:xfrm>
            <a:prstGeom prst="rect">
              <a:avLst/>
            </a:prstGeom>
            <a:noFill/>
            <a:ln w="2540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400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59</a:t>
              </a:r>
              <a:r>
                <a:rPr lang="zh-CN" altLang="en-US" sz="2400" dirty="0">
                  <a:latin typeface="华文仿宋" panose="02010600040101010101" pitchFamily="2" charset="-122"/>
                  <a:ea typeface="华文仿宋" panose="02010600040101010101" pitchFamily="2" charset="-122"/>
                </a:rPr>
                <a:t>名儿童最喜欢的电视节目统计图</a:t>
              </a:r>
            </a:p>
          </p:txBody>
        </p:sp>
      </p:grpSp>
      <p:sp>
        <p:nvSpPr>
          <p:cNvPr id="608319" name="Text Box 63"/>
          <p:cNvSpPr txBox="1"/>
          <p:nvPr/>
        </p:nvSpPr>
        <p:spPr>
          <a:xfrm>
            <a:off x="1338263" y="1030288"/>
            <a:ext cx="4295775" cy="64135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0000FF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统计图可以这样画：</a:t>
            </a:r>
          </a:p>
        </p:txBody>
      </p:sp>
      <p:sp>
        <p:nvSpPr>
          <p:cNvPr id="608321" name="Rectangle 65"/>
          <p:cNvSpPr/>
          <p:nvPr/>
        </p:nvSpPr>
        <p:spPr>
          <a:xfrm>
            <a:off x="1331913" y="1196975"/>
            <a:ext cx="6048375" cy="863600"/>
          </a:xfrm>
          <a:prstGeom prst="rect">
            <a:avLst/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从图中我可以看出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‥‥‥</a:t>
            </a:r>
          </a:p>
        </p:txBody>
      </p:sp>
      <p:grpSp>
        <p:nvGrpSpPr>
          <p:cNvPr id="608322" name="Group 66"/>
          <p:cNvGrpSpPr/>
          <p:nvPr/>
        </p:nvGrpSpPr>
        <p:grpSpPr>
          <a:xfrm>
            <a:off x="73025" y="6165850"/>
            <a:ext cx="1403350" cy="647700"/>
            <a:chOff x="0" y="3884"/>
            <a:chExt cx="884" cy="408"/>
          </a:xfrm>
        </p:grpSpPr>
        <p:grpSp>
          <p:nvGrpSpPr>
            <p:cNvPr id="24587" name="Group 67"/>
            <p:cNvGrpSpPr/>
            <p:nvPr/>
          </p:nvGrpSpPr>
          <p:grpSpPr>
            <a:xfrm>
              <a:off x="22" y="3884"/>
              <a:ext cx="862" cy="408"/>
              <a:chOff x="204" y="3566"/>
              <a:chExt cx="862" cy="408"/>
            </a:xfrm>
          </p:grpSpPr>
          <p:sp>
            <p:nvSpPr>
              <p:cNvPr id="24589" name="Oval 68">
                <a:hlinkClick r:id="rId4" action="ppaction://hlinksldjump"/>
              </p:cNvPr>
              <p:cNvSpPr/>
              <p:nvPr/>
            </p:nvSpPr>
            <p:spPr>
              <a:xfrm>
                <a:off x="204" y="3566"/>
                <a:ext cx="862" cy="408"/>
              </a:xfrm>
              <a:prstGeom prst="ellipse">
                <a:avLst/>
              </a:prstGeom>
              <a:gradFill rotWithShape="1">
                <a:gsLst>
                  <a:gs pos="0">
                    <a:srgbClr val="FFE181"/>
                  </a:gs>
                  <a:gs pos="100000">
                    <a:srgbClr val="CC9900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pic>
            <p:nvPicPr>
              <p:cNvPr id="24590" name="Picture 69" descr="fish031s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437" y="3612"/>
                <a:ext cx="356" cy="317"/>
              </a:xfrm>
              <a:prstGeom prst="rect">
                <a:avLst/>
              </a:prstGeom>
              <a:noFill/>
              <a:ln w="9525">
                <a:noFill/>
              </a:ln>
            </p:spPr>
          </p:pic>
        </p:grpSp>
        <p:sp>
          <p:nvSpPr>
            <p:cNvPr id="24588" name="Oval 70">
              <a:hlinkClick r:id="rId4" action="ppaction://hlinksldjump"/>
            </p:cNvPr>
            <p:cNvSpPr/>
            <p:nvPr/>
          </p:nvSpPr>
          <p:spPr>
            <a:xfrm>
              <a:off x="0" y="3884"/>
              <a:ext cx="884" cy="391"/>
            </a:xfrm>
            <a:prstGeom prst="ellipse">
              <a:avLst/>
            </a:prstGeom>
            <a:solidFill>
              <a:schemeClr val="bg1">
                <a:alpha val="0"/>
              </a:schemeClr>
            </a:solidFill>
            <a:ln w="12700">
              <a:noFill/>
            </a:ln>
          </p:spPr>
          <p:txBody>
            <a:bodyPr lIns="90000" tIns="46800" rIns="90000" bIns="46800" anchor="ctr" anchorCtr="0">
              <a:spAutoFit/>
            </a:bodyPr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082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082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608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608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608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9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0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08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08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500"/>
                                        <p:tgtEl>
                                          <p:spTgt spid="6083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500"/>
                                        <p:tgtEl>
                                          <p:spTgt spid="6083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500"/>
                                        <p:tgtEl>
                                          <p:spTgt spid="6083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8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8319" grpId="0"/>
      <p:bldP spid="608319" grpId="1"/>
      <p:bldP spid="6083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页脚占位符 2"/>
          <p:cNvSpPr txBox="1"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5603" name="Picture 2" descr="u=2019809752,3637272769&amp;gp=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88" y="620713"/>
            <a:ext cx="8785225" cy="6003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99043" name="AutoShape 3"/>
          <p:cNvSpPr/>
          <p:nvPr/>
        </p:nvSpPr>
        <p:spPr>
          <a:xfrm>
            <a:off x="611188" y="4652963"/>
            <a:ext cx="8135937" cy="1871662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25605" name="Group 8"/>
          <p:cNvGrpSpPr/>
          <p:nvPr/>
        </p:nvGrpSpPr>
        <p:grpSpPr>
          <a:xfrm>
            <a:off x="1476375" y="620713"/>
            <a:ext cx="5761038" cy="3925887"/>
            <a:chOff x="748" y="890"/>
            <a:chExt cx="4039" cy="3337"/>
          </a:xfrm>
        </p:grpSpPr>
        <p:grpSp>
          <p:nvGrpSpPr>
            <p:cNvPr id="25615" name="Group 9"/>
            <p:cNvGrpSpPr/>
            <p:nvPr/>
          </p:nvGrpSpPr>
          <p:grpSpPr>
            <a:xfrm>
              <a:off x="748" y="890"/>
              <a:ext cx="4039" cy="3337"/>
              <a:chOff x="748" y="527"/>
              <a:chExt cx="4039" cy="3337"/>
            </a:xfrm>
          </p:grpSpPr>
          <p:sp>
            <p:nvSpPr>
              <p:cNvPr id="25638" name="Rectangle 10"/>
              <p:cNvSpPr/>
              <p:nvPr/>
            </p:nvSpPr>
            <p:spPr>
              <a:xfrm>
                <a:off x="1066" y="3250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39" name="Rectangle 11"/>
              <p:cNvSpPr/>
              <p:nvPr/>
            </p:nvSpPr>
            <p:spPr>
              <a:xfrm>
                <a:off x="1481" y="3250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0" name="Rectangle 12"/>
              <p:cNvSpPr/>
              <p:nvPr/>
            </p:nvSpPr>
            <p:spPr>
              <a:xfrm>
                <a:off x="1895" y="3250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1" name="Rectangle 13"/>
              <p:cNvSpPr/>
              <p:nvPr/>
            </p:nvSpPr>
            <p:spPr>
              <a:xfrm>
                <a:off x="2310" y="3250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2" name="Rectangle 14"/>
              <p:cNvSpPr/>
              <p:nvPr/>
            </p:nvSpPr>
            <p:spPr>
              <a:xfrm>
                <a:off x="2719" y="3250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3" name="Rectangle 15"/>
              <p:cNvSpPr/>
              <p:nvPr/>
            </p:nvSpPr>
            <p:spPr>
              <a:xfrm>
                <a:off x="3133" y="3250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4" name="Rectangle 16"/>
              <p:cNvSpPr/>
              <p:nvPr/>
            </p:nvSpPr>
            <p:spPr>
              <a:xfrm>
                <a:off x="3553" y="3250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5" name="Rectangle 17"/>
              <p:cNvSpPr/>
              <p:nvPr/>
            </p:nvSpPr>
            <p:spPr>
              <a:xfrm>
                <a:off x="3967" y="3250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6" name="Rectangle 18"/>
              <p:cNvSpPr/>
              <p:nvPr/>
            </p:nvSpPr>
            <p:spPr>
              <a:xfrm>
                <a:off x="4382" y="3250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7" name="Rectangle 19"/>
              <p:cNvSpPr/>
              <p:nvPr/>
            </p:nvSpPr>
            <p:spPr>
              <a:xfrm>
                <a:off x="1066" y="3023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8" name="Rectangle 20"/>
              <p:cNvSpPr/>
              <p:nvPr/>
            </p:nvSpPr>
            <p:spPr>
              <a:xfrm>
                <a:off x="1481" y="3023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49" name="Rectangle 21"/>
              <p:cNvSpPr/>
              <p:nvPr/>
            </p:nvSpPr>
            <p:spPr>
              <a:xfrm>
                <a:off x="1895" y="3023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50" name="Rectangle 22"/>
              <p:cNvSpPr/>
              <p:nvPr/>
            </p:nvSpPr>
            <p:spPr>
              <a:xfrm>
                <a:off x="2310" y="3023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51" name="Rectangle 23"/>
              <p:cNvSpPr/>
              <p:nvPr/>
            </p:nvSpPr>
            <p:spPr>
              <a:xfrm>
                <a:off x="2719" y="3023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52" name="Rectangle 24"/>
              <p:cNvSpPr/>
              <p:nvPr/>
            </p:nvSpPr>
            <p:spPr>
              <a:xfrm>
                <a:off x="3133" y="3023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53" name="Rectangle 25"/>
              <p:cNvSpPr/>
              <p:nvPr/>
            </p:nvSpPr>
            <p:spPr>
              <a:xfrm>
                <a:off x="3553" y="3023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54" name="Rectangle 26"/>
              <p:cNvSpPr/>
              <p:nvPr/>
            </p:nvSpPr>
            <p:spPr>
              <a:xfrm>
                <a:off x="3967" y="3023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55" name="Rectangle 27"/>
              <p:cNvSpPr/>
              <p:nvPr/>
            </p:nvSpPr>
            <p:spPr>
              <a:xfrm>
                <a:off x="4382" y="3023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56" name="Rectangle 28"/>
              <p:cNvSpPr/>
              <p:nvPr/>
            </p:nvSpPr>
            <p:spPr>
              <a:xfrm>
                <a:off x="1066" y="2797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57" name="Rectangle 29"/>
              <p:cNvSpPr/>
              <p:nvPr/>
            </p:nvSpPr>
            <p:spPr>
              <a:xfrm>
                <a:off x="1481" y="2797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58" name="Rectangle 30"/>
              <p:cNvSpPr/>
              <p:nvPr/>
            </p:nvSpPr>
            <p:spPr>
              <a:xfrm>
                <a:off x="1895" y="2797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59" name="Rectangle 31"/>
              <p:cNvSpPr/>
              <p:nvPr/>
            </p:nvSpPr>
            <p:spPr>
              <a:xfrm>
                <a:off x="2310" y="2797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60" name="Rectangle 32"/>
              <p:cNvSpPr/>
              <p:nvPr/>
            </p:nvSpPr>
            <p:spPr>
              <a:xfrm>
                <a:off x="2719" y="2797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61" name="Rectangle 33"/>
              <p:cNvSpPr/>
              <p:nvPr/>
            </p:nvSpPr>
            <p:spPr>
              <a:xfrm>
                <a:off x="3133" y="2797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62" name="Rectangle 34"/>
              <p:cNvSpPr/>
              <p:nvPr/>
            </p:nvSpPr>
            <p:spPr>
              <a:xfrm>
                <a:off x="3553" y="2797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63" name="Rectangle 35"/>
              <p:cNvSpPr/>
              <p:nvPr/>
            </p:nvSpPr>
            <p:spPr>
              <a:xfrm>
                <a:off x="3967" y="2797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64" name="Rectangle 36"/>
              <p:cNvSpPr/>
              <p:nvPr/>
            </p:nvSpPr>
            <p:spPr>
              <a:xfrm>
                <a:off x="4382" y="2797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65" name="Rectangle 37"/>
              <p:cNvSpPr/>
              <p:nvPr/>
            </p:nvSpPr>
            <p:spPr>
              <a:xfrm>
                <a:off x="1066" y="2570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66" name="Rectangle 38"/>
              <p:cNvSpPr/>
              <p:nvPr/>
            </p:nvSpPr>
            <p:spPr>
              <a:xfrm>
                <a:off x="1481" y="2570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67" name="Rectangle 39"/>
              <p:cNvSpPr/>
              <p:nvPr/>
            </p:nvSpPr>
            <p:spPr>
              <a:xfrm>
                <a:off x="1895" y="2570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68" name="Rectangle 40"/>
              <p:cNvSpPr/>
              <p:nvPr/>
            </p:nvSpPr>
            <p:spPr>
              <a:xfrm>
                <a:off x="2310" y="2570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69" name="Rectangle 41"/>
              <p:cNvSpPr/>
              <p:nvPr/>
            </p:nvSpPr>
            <p:spPr>
              <a:xfrm>
                <a:off x="2719" y="2570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70" name="Rectangle 42"/>
              <p:cNvSpPr/>
              <p:nvPr/>
            </p:nvSpPr>
            <p:spPr>
              <a:xfrm>
                <a:off x="3133" y="2570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71" name="Rectangle 43"/>
              <p:cNvSpPr/>
              <p:nvPr/>
            </p:nvSpPr>
            <p:spPr>
              <a:xfrm>
                <a:off x="3553" y="2570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72" name="Rectangle 44"/>
              <p:cNvSpPr/>
              <p:nvPr/>
            </p:nvSpPr>
            <p:spPr>
              <a:xfrm>
                <a:off x="3967" y="2570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73" name="Rectangle 45"/>
              <p:cNvSpPr/>
              <p:nvPr/>
            </p:nvSpPr>
            <p:spPr>
              <a:xfrm>
                <a:off x="4382" y="2570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74" name="Rectangle 46"/>
              <p:cNvSpPr/>
              <p:nvPr/>
            </p:nvSpPr>
            <p:spPr>
              <a:xfrm>
                <a:off x="1066" y="2343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75" name="Rectangle 47"/>
              <p:cNvSpPr/>
              <p:nvPr/>
            </p:nvSpPr>
            <p:spPr>
              <a:xfrm>
                <a:off x="1481" y="2343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76" name="Rectangle 48"/>
              <p:cNvSpPr/>
              <p:nvPr/>
            </p:nvSpPr>
            <p:spPr>
              <a:xfrm>
                <a:off x="1895" y="2343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77" name="Rectangle 49"/>
              <p:cNvSpPr/>
              <p:nvPr/>
            </p:nvSpPr>
            <p:spPr>
              <a:xfrm>
                <a:off x="2310" y="2343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78" name="Rectangle 50"/>
              <p:cNvSpPr/>
              <p:nvPr/>
            </p:nvSpPr>
            <p:spPr>
              <a:xfrm>
                <a:off x="2719" y="2343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79" name="Rectangle 51"/>
              <p:cNvSpPr/>
              <p:nvPr/>
            </p:nvSpPr>
            <p:spPr>
              <a:xfrm>
                <a:off x="3133" y="2343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80" name="Rectangle 52"/>
              <p:cNvSpPr/>
              <p:nvPr/>
            </p:nvSpPr>
            <p:spPr>
              <a:xfrm>
                <a:off x="3553" y="2343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81" name="Rectangle 53"/>
              <p:cNvSpPr/>
              <p:nvPr/>
            </p:nvSpPr>
            <p:spPr>
              <a:xfrm>
                <a:off x="3967" y="2343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82" name="Rectangle 54"/>
              <p:cNvSpPr/>
              <p:nvPr/>
            </p:nvSpPr>
            <p:spPr>
              <a:xfrm>
                <a:off x="4382" y="2343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83" name="Rectangle 55"/>
              <p:cNvSpPr/>
              <p:nvPr/>
            </p:nvSpPr>
            <p:spPr>
              <a:xfrm>
                <a:off x="1066" y="2116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84" name="Rectangle 56"/>
              <p:cNvSpPr/>
              <p:nvPr/>
            </p:nvSpPr>
            <p:spPr>
              <a:xfrm>
                <a:off x="1481" y="2116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85" name="Rectangle 57"/>
              <p:cNvSpPr/>
              <p:nvPr/>
            </p:nvSpPr>
            <p:spPr>
              <a:xfrm>
                <a:off x="1895" y="2116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86" name="Rectangle 58"/>
              <p:cNvSpPr/>
              <p:nvPr/>
            </p:nvSpPr>
            <p:spPr>
              <a:xfrm>
                <a:off x="2310" y="2116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87" name="Rectangle 59"/>
              <p:cNvSpPr/>
              <p:nvPr/>
            </p:nvSpPr>
            <p:spPr>
              <a:xfrm>
                <a:off x="2719" y="2116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88" name="Rectangle 60"/>
              <p:cNvSpPr/>
              <p:nvPr/>
            </p:nvSpPr>
            <p:spPr>
              <a:xfrm>
                <a:off x="3133" y="2116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89" name="Rectangle 61"/>
              <p:cNvSpPr/>
              <p:nvPr/>
            </p:nvSpPr>
            <p:spPr>
              <a:xfrm>
                <a:off x="3553" y="2116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90" name="Rectangle 62"/>
              <p:cNvSpPr/>
              <p:nvPr/>
            </p:nvSpPr>
            <p:spPr>
              <a:xfrm>
                <a:off x="3967" y="2116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91" name="Rectangle 63"/>
              <p:cNvSpPr/>
              <p:nvPr/>
            </p:nvSpPr>
            <p:spPr>
              <a:xfrm>
                <a:off x="4382" y="2116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92" name="Rectangle 64"/>
              <p:cNvSpPr/>
              <p:nvPr/>
            </p:nvSpPr>
            <p:spPr>
              <a:xfrm>
                <a:off x="1066" y="1889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93" name="Rectangle 65"/>
              <p:cNvSpPr/>
              <p:nvPr/>
            </p:nvSpPr>
            <p:spPr>
              <a:xfrm>
                <a:off x="1481" y="1889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94" name="Rectangle 66"/>
              <p:cNvSpPr/>
              <p:nvPr/>
            </p:nvSpPr>
            <p:spPr>
              <a:xfrm>
                <a:off x="1895" y="1889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95" name="Rectangle 67"/>
              <p:cNvSpPr/>
              <p:nvPr/>
            </p:nvSpPr>
            <p:spPr>
              <a:xfrm>
                <a:off x="2310" y="1889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96" name="Rectangle 68"/>
              <p:cNvSpPr/>
              <p:nvPr/>
            </p:nvSpPr>
            <p:spPr>
              <a:xfrm>
                <a:off x="2719" y="1889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97" name="Rectangle 69"/>
              <p:cNvSpPr/>
              <p:nvPr/>
            </p:nvSpPr>
            <p:spPr>
              <a:xfrm>
                <a:off x="3133" y="1889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98" name="Rectangle 70"/>
              <p:cNvSpPr/>
              <p:nvPr/>
            </p:nvSpPr>
            <p:spPr>
              <a:xfrm>
                <a:off x="3553" y="1889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699" name="Rectangle 71"/>
              <p:cNvSpPr/>
              <p:nvPr/>
            </p:nvSpPr>
            <p:spPr>
              <a:xfrm>
                <a:off x="3967" y="1889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00" name="Rectangle 72"/>
              <p:cNvSpPr/>
              <p:nvPr/>
            </p:nvSpPr>
            <p:spPr>
              <a:xfrm>
                <a:off x="4382" y="1889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01" name="Rectangle 73"/>
              <p:cNvSpPr/>
              <p:nvPr/>
            </p:nvSpPr>
            <p:spPr>
              <a:xfrm>
                <a:off x="1066" y="1662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02" name="Rectangle 74"/>
              <p:cNvSpPr/>
              <p:nvPr/>
            </p:nvSpPr>
            <p:spPr>
              <a:xfrm>
                <a:off x="1481" y="1662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03" name="Rectangle 75"/>
              <p:cNvSpPr/>
              <p:nvPr/>
            </p:nvSpPr>
            <p:spPr>
              <a:xfrm>
                <a:off x="1895" y="1662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04" name="Rectangle 76"/>
              <p:cNvSpPr/>
              <p:nvPr/>
            </p:nvSpPr>
            <p:spPr>
              <a:xfrm>
                <a:off x="2310" y="1662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05" name="Rectangle 77"/>
              <p:cNvSpPr/>
              <p:nvPr/>
            </p:nvSpPr>
            <p:spPr>
              <a:xfrm>
                <a:off x="2719" y="1662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06" name="Rectangle 78"/>
              <p:cNvSpPr/>
              <p:nvPr/>
            </p:nvSpPr>
            <p:spPr>
              <a:xfrm>
                <a:off x="3133" y="1662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07" name="Rectangle 79"/>
              <p:cNvSpPr/>
              <p:nvPr/>
            </p:nvSpPr>
            <p:spPr>
              <a:xfrm>
                <a:off x="3553" y="1662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08" name="Rectangle 80"/>
              <p:cNvSpPr/>
              <p:nvPr/>
            </p:nvSpPr>
            <p:spPr>
              <a:xfrm>
                <a:off x="3967" y="1662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09" name="Rectangle 81"/>
              <p:cNvSpPr/>
              <p:nvPr/>
            </p:nvSpPr>
            <p:spPr>
              <a:xfrm>
                <a:off x="4382" y="1662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10" name="Text Box 82"/>
              <p:cNvSpPr txBox="1"/>
              <p:nvPr/>
            </p:nvSpPr>
            <p:spPr>
              <a:xfrm>
                <a:off x="840" y="3340"/>
                <a:ext cx="272" cy="3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0</a:t>
                </a:r>
              </a:p>
            </p:txBody>
          </p:sp>
          <p:sp>
            <p:nvSpPr>
              <p:cNvPr id="25711" name="Text Box 83"/>
              <p:cNvSpPr txBox="1"/>
              <p:nvPr/>
            </p:nvSpPr>
            <p:spPr>
              <a:xfrm>
                <a:off x="840" y="3114"/>
                <a:ext cx="272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5</a:t>
                </a:r>
              </a:p>
            </p:txBody>
          </p:sp>
          <p:sp>
            <p:nvSpPr>
              <p:cNvPr id="25712" name="Text Box 84"/>
              <p:cNvSpPr txBox="1"/>
              <p:nvPr/>
            </p:nvSpPr>
            <p:spPr>
              <a:xfrm>
                <a:off x="748" y="2843"/>
                <a:ext cx="408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10</a:t>
                </a:r>
              </a:p>
            </p:txBody>
          </p:sp>
          <p:sp>
            <p:nvSpPr>
              <p:cNvPr id="25713" name="Text Box 85"/>
              <p:cNvSpPr txBox="1"/>
              <p:nvPr/>
            </p:nvSpPr>
            <p:spPr>
              <a:xfrm>
                <a:off x="748" y="2614"/>
                <a:ext cx="454" cy="3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15</a:t>
                </a:r>
              </a:p>
            </p:txBody>
          </p:sp>
          <p:sp>
            <p:nvSpPr>
              <p:cNvPr id="25714" name="Text Box 86"/>
              <p:cNvSpPr txBox="1"/>
              <p:nvPr/>
            </p:nvSpPr>
            <p:spPr>
              <a:xfrm>
                <a:off x="748" y="2386"/>
                <a:ext cx="408" cy="3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25715" name="Text Box 87"/>
              <p:cNvSpPr txBox="1"/>
              <p:nvPr/>
            </p:nvSpPr>
            <p:spPr>
              <a:xfrm>
                <a:off x="749" y="2160"/>
                <a:ext cx="454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25716" name="Text Box 88"/>
              <p:cNvSpPr txBox="1"/>
              <p:nvPr/>
            </p:nvSpPr>
            <p:spPr>
              <a:xfrm>
                <a:off x="749" y="1934"/>
                <a:ext cx="453" cy="3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30</a:t>
                </a:r>
              </a:p>
            </p:txBody>
          </p:sp>
          <p:sp>
            <p:nvSpPr>
              <p:cNvPr id="25717" name="Text Box 89"/>
              <p:cNvSpPr txBox="1"/>
              <p:nvPr/>
            </p:nvSpPr>
            <p:spPr>
              <a:xfrm>
                <a:off x="749" y="1708"/>
                <a:ext cx="454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35</a:t>
                </a:r>
              </a:p>
            </p:txBody>
          </p:sp>
          <p:sp>
            <p:nvSpPr>
              <p:cNvPr id="25718" name="Text Box 90"/>
              <p:cNvSpPr txBox="1"/>
              <p:nvPr/>
            </p:nvSpPr>
            <p:spPr>
              <a:xfrm>
                <a:off x="748" y="1480"/>
                <a:ext cx="454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40</a:t>
                </a:r>
              </a:p>
            </p:txBody>
          </p:sp>
          <p:sp>
            <p:nvSpPr>
              <p:cNvPr id="25719" name="Text Box 91"/>
              <p:cNvSpPr txBox="1"/>
              <p:nvPr/>
            </p:nvSpPr>
            <p:spPr>
              <a:xfrm>
                <a:off x="748" y="527"/>
                <a:ext cx="817" cy="3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(</a:t>
                </a:r>
                <a:r>
                  <a:rPr lang="zh-CN" altLang="en-US" sz="2400" dirty="0">
                    <a:latin typeface="Arial" panose="020B0604020202020204" pitchFamily="34" charset="0"/>
                  </a:rPr>
                  <a:t>辆）</a:t>
                </a:r>
              </a:p>
            </p:txBody>
          </p:sp>
          <p:sp>
            <p:nvSpPr>
              <p:cNvPr id="25720" name="Text Box 92"/>
              <p:cNvSpPr txBox="1"/>
              <p:nvPr/>
            </p:nvSpPr>
            <p:spPr>
              <a:xfrm>
                <a:off x="1426" y="3476"/>
                <a:ext cx="559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2400" dirty="0">
                    <a:latin typeface="Arial" panose="020B0604020202020204" pitchFamily="34" charset="0"/>
                  </a:rPr>
                  <a:t>轿车</a:t>
                </a:r>
              </a:p>
            </p:txBody>
          </p:sp>
          <p:sp>
            <p:nvSpPr>
              <p:cNvPr id="25721" name="Text Box 93"/>
              <p:cNvSpPr txBox="1"/>
              <p:nvPr/>
            </p:nvSpPr>
            <p:spPr>
              <a:xfrm>
                <a:off x="2185" y="3476"/>
                <a:ext cx="773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2400" dirty="0">
                    <a:latin typeface="Arial" panose="020B0604020202020204" pitchFamily="34" charset="0"/>
                  </a:rPr>
                  <a:t>面包车</a:t>
                </a:r>
              </a:p>
            </p:txBody>
          </p:sp>
          <p:sp>
            <p:nvSpPr>
              <p:cNvPr id="25722" name="Text Box 94"/>
              <p:cNvSpPr txBox="1"/>
              <p:nvPr/>
            </p:nvSpPr>
            <p:spPr>
              <a:xfrm>
                <a:off x="3104" y="3476"/>
                <a:ext cx="559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2400" dirty="0">
                    <a:latin typeface="Arial" panose="020B0604020202020204" pitchFamily="34" charset="0"/>
                  </a:rPr>
                  <a:t>客车</a:t>
                </a:r>
              </a:p>
            </p:txBody>
          </p:sp>
          <p:sp>
            <p:nvSpPr>
              <p:cNvPr id="25723" name="Text Box 95"/>
              <p:cNvSpPr txBox="1"/>
              <p:nvPr/>
            </p:nvSpPr>
            <p:spPr>
              <a:xfrm>
                <a:off x="3920" y="3476"/>
                <a:ext cx="559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l"/>
                <a:r>
                  <a:rPr lang="zh-CN" altLang="en-US" sz="2400" dirty="0">
                    <a:latin typeface="Arial" panose="020B0604020202020204" pitchFamily="34" charset="0"/>
                  </a:rPr>
                  <a:t>货车</a:t>
                </a:r>
              </a:p>
            </p:txBody>
          </p:sp>
          <p:sp>
            <p:nvSpPr>
              <p:cNvPr id="25724" name="Rectangle 96"/>
              <p:cNvSpPr/>
              <p:nvPr/>
            </p:nvSpPr>
            <p:spPr>
              <a:xfrm>
                <a:off x="1068" y="1434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25" name="Rectangle 97"/>
              <p:cNvSpPr/>
              <p:nvPr/>
            </p:nvSpPr>
            <p:spPr>
              <a:xfrm>
                <a:off x="1483" y="1434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26" name="Rectangle 98"/>
              <p:cNvSpPr/>
              <p:nvPr/>
            </p:nvSpPr>
            <p:spPr>
              <a:xfrm>
                <a:off x="1897" y="1434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27" name="Rectangle 99"/>
              <p:cNvSpPr/>
              <p:nvPr/>
            </p:nvSpPr>
            <p:spPr>
              <a:xfrm>
                <a:off x="2312" y="1434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28" name="Rectangle 100"/>
              <p:cNvSpPr/>
              <p:nvPr/>
            </p:nvSpPr>
            <p:spPr>
              <a:xfrm>
                <a:off x="2721" y="1434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29" name="Rectangle 101"/>
              <p:cNvSpPr/>
              <p:nvPr/>
            </p:nvSpPr>
            <p:spPr>
              <a:xfrm>
                <a:off x="3135" y="1434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30" name="Rectangle 102"/>
              <p:cNvSpPr/>
              <p:nvPr/>
            </p:nvSpPr>
            <p:spPr>
              <a:xfrm>
                <a:off x="3555" y="1434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31" name="Rectangle 103"/>
              <p:cNvSpPr/>
              <p:nvPr/>
            </p:nvSpPr>
            <p:spPr>
              <a:xfrm>
                <a:off x="3969" y="1434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32" name="Rectangle 104"/>
              <p:cNvSpPr/>
              <p:nvPr/>
            </p:nvSpPr>
            <p:spPr>
              <a:xfrm>
                <a:off x="4384" y="1434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33" name="Rectangle 105"/>
              <p:cNvSpPr/>
              <p:nvPr/>
            </p:nvSpPr>
            <p:spPr>
              <a:xfrm>
                <a:off x="1068" y="1207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34" name="Rectangle 106"/>
              <p:cNvSpPr/>
              <p:nvPr/>
            </p:nvSpPr>
            <p:spPr>
              <a:xfrm>
                <a:off x="1483" y="1207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35" name="Rectangle 107"/>
              <p:cNvSpPr/>
              <p:nvPr/>
            </p:nvSpPr>
            <p:spPr>
              <a:xfrm>
                <a:off x="1897" y="1207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36" name="Rectangle 108"/>
              <p:cNvSpPr/>
              <p:nvPr/>
            </p:nvSpPr>
            <p:spPr>
              <a:xfrm>
                <a:off x="2312" y="1207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37" name="Rectangle 109"/>
              <p:cNvSpPr/>
              <p:nvPr/>
            </p:nvSpPr>
            <p:spPr>
              <a:xfrm>
                <a:off x="2721" y="1207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38" name="Rectangle 110"/>
              <p:cNvSpPr/>
              <p:nvPr/>
            </p:nvSpPr>
            <p:spPr>
              <a:xfrm>
                <a:off x="3135" y="1207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39" name="Rectangle 111"/>
              <p:cNvSpPr/>
              <p:nvPr/>
            </p:nvSpPr>
            <p:spPr>
              <a:xfrm>
                <a:off x="3555" y="1207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40" name="Rectangle 112"/>
              <p:cNvSpPr/>
              <p:nvPr/>
            </p:nvSpPr>
            <p:spPr>
              <a:xfrm>
                <a:off x="3969" y="1207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41" name="Rectangle 113"/>
              <p:cNvSpPr/>
              <p:nvPr/>
            </p:nvSpPr>
            <p:spPr>
              <a:xfrm>
                <a:off x="4384" y="1207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42" name="Rectangle 114"/>
              <p:cNvSpPr/>
              <p:nvPr/>
            </p:nvSpPr>
            <p:spPr>
              <a:xfrm>
                <a:off x="1068" y="981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43" name="Rectangle 115"/>
              <p:cNvSpPr/>
              <p:nvPr/>
            </p:nvSpPr>
            <p:spPr>
              <a:xfrm>
                <a:off x="1483" y="981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44" name="Rectangle 116"/>
              <p:cNvSpPr/>
              <p:nvPr/>
            </p:nvSpPr>
            <p:spPr>
              <a:xfrm>
                <a:off x="1897" y="981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45" name="Rectangle 117"/>
              <p:cNvSpPr/>
              <p:nvPr/>
            </p:nvSpPr>
            <p:spPr>
              <a:xfrm>
                <a:off x="2312" y="981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46" name="Rectangle 118"/>
              <p:cNvSpPr/>
              <p:nvPr/>
            </p:nvSpPr>
            <p:spPr>
              <a:xfrm>
                <a:off x="2721" y="981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47" name="Rectangle 119"/>
              <p:cNvSpPr/>
              <p:nvPr/>
            </p:nvSpPr>
            <p:spPr>
              <a:xfrm>
                <a:off x="3135" y="981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48" name="Rectangle 120"/>
              <p:cNvSpPr/>
              <p:nvPr/>
            </p:nvSpPr>
            <p:spPr>
              <a:xfrm>
                <a:off x="3555" y="981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49" name="Rectangle 121"/>
              <p:cNvSpPr/>
              <p:nvPr/>
            </p:nvSpPr>
            <p:spPr>
              <a:xfrm>
                <a:off x="3969" y="981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50" name="Rectangle 122"/>
              <p:cNvSpPr/>
              <p:nvPr/>
            </p:nvSpPr>
            <p:spPr>
              <a:xfrm>
                <a:off x="4384" y="981"/>
                <a:ext cx="403" cy="227"/>
              </a:xfrm>
              <a:prstGeom prst="rect">
                <a:avLst/>
              </a:prstGeom>
              <a:solidFill>
                <a:srgbClr val="FFFFFF"/>
              </a:solidFill>
              <a:ln w="25400" cap="flat" cmpd="sng">
                <a:solidFill>
                  <a:srgbClr val="FF66CC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5751" name="Text Box 123"/>
              <p:cNvSpPr txBox="1"/>
              <p:nvPr/>
            </p:nvSpPr>
            <p:spPr>
              <a:xfrm>
                <a:off x="748" y="1288"/>
                <a:ext cx="454" cy="3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45</a:t>
                </a:r>
              </a:p>
            </p:txBody>
          </p:sp>
          <p:sp>
            <p:nvSpPr>
              <p:cNvPr id="25752" name="Text Box 124"/>
              <p:cNvSpPr txBox="1"/>
              <p:nvPr/>
            </p:nvSpPr>
            <p:spPr>
              <a:xfrm>
                <a:off x="748" y="1071"/>
                <a:ext cx="454" cy="38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50</a:t>
                </a:r>
              </a:p>
            </p:txBody>
          </p:sp>
          <p:sp>
            <p:nvSpPr>
              <p:cNvPr id="25753" name="Text Box 125"/>
              <p:cNvSpPr txBox="1"/>
              <p:nvPr/>
            </p:nvSpPr>
            <p:spPr>
              <a:xfrm>
                <a:off x="748" y="800"/>
                <a:ext cx="454" cy="3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altLang="zh-CN" sz="2400" dirty="0">
                    <a:latin typeface="Arial" panose="020B0604020202020204" pitchFamily="34" charset="0"/>
                  </a:rPr>
                  <a:t>55</a:t>
                </a:r>
              </a:p>
            </p:txBody>
          </p:sp>
        </p:grpSp>
        <p:sp>
          <p:nvSpPr>
            <p:cNvPr id="25616" name="Rectangle 126"/>
            <p:cNvSpPr/>
            <p:nvPr/>
          </p:nvSpPr>
          <p:spPr>
            <a:xfrm>
              <a:off x="1474" y="3612"/>
              <a:ext cx="403" cy="227"/>
            </a:xfrm>
            <a:prstGeom prst="rect">
              <a:avLst/>
            </a:prstGeom>
            <a:solidFill>
              <a:srgbClr val="6600FF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17" name="Rectangle 127"/>
            <p:cNvSpPr/>
            <p:nvPr/>
          </p:nvSpPr>
          <p:spPr>
            <a:xfrm>
              <a:off x="3107" y="3612"/>
              <a:ext cx="454" cy="227"/>
            </a:xfrm>
            <a:prstGeom prst="rect">
              <a:avLst/>
            </a:prstGeom>
            <a:solidFill>
              <a:srgbClr val="33CC33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18" name="Rectangle 128"/>
            <p:cNvSpPr/>
            <p:nvPr/>
          </p:nvSpPr>
          <p:spPr>
            <a:xfrm>
              <a:off x="3969" y="3612"/>
              <a:ext cx="403" cy="227"/>
            </a:xfrm>
            <a:prstGeom prst="rect">
              <a:avLst/>
            </a:prstGeom>
            <a:solidFill>
              <a:srgbClr val="CC6600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19" name="Rectangle 129"/>
            <p:cNvSpPr/>
            <p:nvPr/>
          </p:nvSpPr>
          <p:spPr>
            <a:xfrm>
              <a:off x="2290" y="3612"/>
              <a:ext cx="409" cy="227"/>
            </a:xfrm>
            <a:prstGeom prst="rect">
              <a:avLst/>
            </a:prstGeom>
            <a:solidFill>
              <a:srgbClr val="FF9999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20" name="Rectangle 130"/>
            <p:cNvSpPr/>
            <p:nvPr/>
          </p:nvSpPr>
          <p:spPr>
            <a:xfrm>
              <a:off x="3969" y="3385"/>
              <a:ext cx="403" cy="227"/>
            </a:xfrm>
            <a:prstGeom prst="rect">
              <a:avLst/>
            </a:prstGeom>
            <a:solidFill>
              <a:srgbClr val="CC6600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21" name="Rectangle 131"/>
            <p:cNvSpPr/>
            <p:nvPr/>
          </p:nvSpPr>
          <p:spPr>
            <a:xfrm>
              <a:off x="3107" y="3385"/>
              <a:ext cx="454" cy="227"/>
            </a:xfrm>
            <a:prstGeom prst="rect">
              <a:avLst/>
            </a:prstGeom>
            <a:solidFill>
              <a:srgbClr val="33CC33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22" name="Rectangle 132"/>
            <p:cNvSpPr/>
            <p:nvPr/>
          </p:nvSpPr>
          <p:spPr>
            <a:xfrm>
              <a:off x="1474" y="3385"/>
              <a:ext cx="403" cy="227"/>
            </a:xfrm>
            <a:prstGeom prst="rect">
              <a:avLst/>
            </a:prstGeom>
            <a:solidFill>
              <a:srgbClr val="6600FF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23" name="Rectangle 133"/>
            <p:cNvSpPr/>
            <p:nvPr/>
          </p:nvSpPr>
          <p:spPr>
            <a:xfrm>
              <a:off x="1474" y="3158"/>
              <a:ext cx="403" cy="227"/>
            </a:xfrm>
            <a:prstGeom prst="rect">
              <a:avLst/>
            </a:prstGeom>
            <a:solidFill>
              <a:srgbClr val="6600FF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24" name="Rectangle 134"/>
            <p:cNvSpPr/>
            <p:nvPr/>
          </p:nvSpPr>
          <p:spPr>
            <a:xfrm>
              <a:off x="1474" y="2931"/>
              <a:ext cx="403" cy="227"/>
            </a:xfrm>
            <a:prstGeom prst="rect">
              <a:avLst/>
            </a:prstGeom>
            <a:solidFill>
              <a:srgbClr val="6600FF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25" name="Rectangle 135"/>
            <p:cNvSpPr/>
            <p:nvPr/>
          </p:nvSpPr>
          <p:spPr>
            <a:xfrm>
              <a:off x="1474" y="2705"/>
              <a:ext cx="403" cy="227"/>
            </a:xfrm>
            <a:prstGeom prst="rect">
              <a:avLst/>
            </a:prstGeom>
            <a:solidFill>
              <a:srgbClr val="6600FF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26" name="Rectangle 136"/>
            <p:cNvSpPr/>
            <p:nvPr/>
          </p:nvSpPr>
          <p:spPr>
            <a:xfrm>
              <a:off x="1474" y="2478"/>
              <a:ext cx="403" cy="227"/>
            </a:xfrm>
            <a:prstGeom prst="rect">
              <a:avLst/>
            </a:prstGeom>
            <a:solidFill>
              <a:srgbClr val="6600FF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27" name="Rectangle 137"/>
            <p:cNvSpPr/>
            <p:nvPr/>
          </p:nvSpPr>
          <p:spPr>
            <a:xfrm>
              <a:off x="1474" y="2251"/>
              <a:ext cx="403" cy="227"/>
            </a:xfrm>
            <a:prstGeom prst="rect">
              <a:avLst/>
            </a:prstGeom>
            <a:solidFill>
              <a:srgbClr val="6600FF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28" name="Rectangle 138"/>
            <p:cNvSpPr/>
            <p:nvPr/>
          </p:nvSpPr>
          <p:spPr>
            <a:xfrm>
              <a:off x="1474" y="2024"/>
              <a:ext cx="403" cy="227"/>
            </a:xfrm>
            <a:prstGeom prst="rect">
              <a:avLst/>
            </a:prstGeom>
            <a:solidFill>
              <a:srgbClr val="6600FF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29" name="Rectangle 139"/>
            <p:cNvSpPr/>
            <p:nvPr/>
          </p:nvSpPr>
          <p:spPr>
            <a:xfrm>
              <a:off x="1474" y="1797"/>
              <a:ext cx="403" cy="227"/>
            </a:xfrm>
            <a:prstGeom prst="rect">
              <a:avLst/>
            </a:prstGeom>
            <a:solidFill>
              <a:srgbClr val="6600FF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30" name="Rectangle 140"/>
            <p:cNvSpPr/>
            <p:nvPr/>
          </p:nvSpPr>
          <p:spPr>
            <a:xfrm>
              <a:off x="1474" y="1570"/>
              <a:ext cx="403" cy="227"/>
            </a:xfrm>
            <a:prstGeom prst="rect">
              <a:avLst/>
            </a:prstGeom>
            <a:solidFill>
              <a:srgbClr val="6600FF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31" name="Rectangle 141"/>
            <p:cNvSpPr/>
            <p:nvPr/>
          </p:nvSpPr>
          <p:spPr>
            <a:xfrm>
              <a:off x="2290" y="3385"/>
              <a:ext cx="409" cy="227"/>
            </a:xfrm>
            <a:prstGeom prst="rect">
              <a:avLst/>
            </a:prstGeom>
            <a:solidFill>
              <a:srgbClr val="FF9999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32" name="Rectangle 142"/>
            <p:cNvSpPr/>
            <p:nvPr/>
          </p:nvSpPr>
          <p:spPr>
            <a:xfrm>
              <a:off x="2290" y="3158"/>
              <a:ext cx="409" cy="227"/>
            </a:xfrm>
            <a:prstGeom prst="rect">
              <a:avLst/>
            </a:prstGeom>
            <a:solidFill>
              <a:srgbClr val="FF9999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33" name="Rectangle 143"/>
            <p:cNvSpPr/>
            <p:nvPr/>
          </p:nvSpPr>
          <p:spPr>
            <a:xfrm>
              <a:off x="2290" y="2931"/>
              <a:ext cx="409" cy="227"/>
            </a:xfrm>
            <a:prstGeom prst="rect">
              <a:avLst/>
            </a:prstGeom>
            <a:solidFill>
              <a:srgbClr val="FF9999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34" name="Rectangle 144"/>
            <p:cNvSpPr/>
            <p:nvPr/>
          </p:nvSpPr>
          <p:spPr>
            <a:xfrm>
              <a:off x="2290" y="2705"/>
              <a:ext cx="409" cy="227"/>
            </a:xfrm>
            <a:prstGeom prst="rect">
              <a:avLst/>
            </a:prstGeom>
            <a:solidFill>
              <a:srgbClr val="FF9999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35" name="Rectangle 145"/>
            <p:cNvSpPr/>
            <p:nvPr/>
          </p:nvSpPr>
          <p:spPr>
            <a:xfrm>
              <a:off x="2290" y="2478"/>
              <a:ext cx="409" cy="227"/>
            </a:xfrm>
            <a:prstGeom prst="rect">
              <a:avLst/>
            </a:prstGeom>
            <a:solidFill>
              <a:srgbClr val="FF9999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36" name="Rectangle 146"/>
            <p:cNvSpPr/>
            <p:nvPr/>
          </p:nvSpPr>
          <p:spPr>
            <a:xfrm>
              <a:off x="3107" y="3158"/>
              <a:ext cx="454" cy="227"/>
            </a:xfrm>
            <a:prstGeom prst="rect">
              <a:avLst/>
            </a:prstGeom>
            <a:solidFill>
              <a:srgbClr val="33CC33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5637" name="Rectangle 147"/>
            <p:cNvSpPr/>
            <p:nvPr/>
          </p:nvSpPr>
          <p:spPr>
            <a:xfrm>
              <a:off x="3107" y="2931"/>
              <a:ext cx="454" cy="227"/>
            </a:xfrm>
            <a:prstGeom prst="rect">
              <a:avLst/>
            </a:prstGeom>
            <a:solidFill>
              <a:srgbClr val="33CC33"/>
            </a:solidFill>
            <a:ln w="25400" cap="flat" cmpd="sng">
              <a:solidFill>
                <a:srgbClr val="FF66C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25606" name="Text Box 148"/>
          <p:cNvSpPr txBox="1"/>
          <p:nvPr/>
        </p:nvSpPr>
        <p:spPr>
          <a:xfrm>
            <a:off x="806450" y="4724400"/>
            <a:ext cx="4451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b="0" dirty="0">
                <a:latin typeface="楷体_GB2312" pitchFamily="49" charset="-122"/>
              </a:rPr>
              <a:t>(1)</a:t>
            </a:r>
            <a:r>
              <a:rPr lang="zh-CN" altLang="en-US" sz="2400" b="0" dirty="0">
                <a:latin typeface="楷体_GB2312" pitchFamily="49" charset="-122"/>
              </a:rPr>
              <a:t>每个小格表示</a:t>
            </a:r>
            <a:r>
              <a:rPr lang="en-US" altLang="zh-CN" sz="2400" b="0" dirty="0">
                <a:latin typeface="楷体_GB2312" pitchFamily="49" charset="-122"/>
              </a:rPr>
              <a:t>(     )</a:t>
            </a:r>
            <a:r>
              <a:rPr lang="zh-CN" altLang="en-US" sz="2400" b="0" dirty="0">
                <a:latin typeface="楷体_GB2312" pitchFamily="49" charset="-122"/>
              </a:rPr>
              <a:t>辆车。</a:t>
            </a:r>
          </a:p>
        </p:txBody>
      </p:sp>
      <p:sp>
        <p:nvSpPr>
          <p:cNvPr id="25607" name="Text Box 149"/>
          <p:cNvSpPr txBox="1"/>
          <p:nvPr/>
        </p:nvSpPr>
        <p:spPr>
          <a:xfrm>
            <a:off x="827088" y="5227638"/>
            <a:ext cx="4451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b="0" dirty="0">
                <a:latin typeface="楷体_GB2312" pitchFamily="49" charset="-122"/>
              </a:rPr>
              <a:t>(2)</a:t>
            </a:r>
            <a:r>
              <a:rPr lang="zh-CN" altLang="en-US" sz="2400" b="0" dirty="0">
                <a:latin typeface="楷体_GB2312" pitchFamily="49" charset="-122"/>
              </a:rPr>
              <a:t>面包车比货车多</a:t>
            </a:r>
            <a:r>
              <a:rPr lang="en-US" altLang="zh-CN" sz="2400" b="0" dirty="0">
                <a:latin typeface="楷体_GB2312" pitchFamily="49" charset="-122"/>
              </a:rPr>
              <a:t>(     )</a:t>
            </a:r>
            <a:r>
              <a:rPr lang="zh-CN" altLang="en-US" sz="2400" b="0" dirty="0">
                <a:latin typeface="楷体_GB2312" pitchFamily="49" charset="-122"/>
              </a:rPr>
              <a:t>辆。</a:t>
            </a:r>
          </a:p>
        </p:txBody>
      </p:sp>
      <p:sp>
        <p:nvSpPr>
          <p:cNvPr id="25608" name="Text Box 150"/>
          <p:cNvSpPr txBox="1"/>
          <p:nvPr/>
        </p:nvSpPr>
        <p:spPr>
          <a:xfrm>
            <a:off x="827088" y="5635625"/>
            <a:ext cx="81089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b="0" dirty="0">
                <a:latin typeface="楷体_GB2312" pitchFamily="49" charset="-122"/>
              </a:rPr>
              <a:t>(3)(      )</a:t>
            </a:r>
            <a:r>
              <a:rPr lang="zh-CN" altLang="en-US" sz="2400" b="0" dirty="0">
                <a:latin typeface="楷体_GB2312" pitchFamily="49" charset="-122"/>
              </a:rPr>
              <a:t>车最少，</a:t>
            </a:r>
            <a:r>
              <a:rPr lang="en-US" altLang="zh-CN" sz="2400" b="0" dirty="0">
                <a:latin typeface="楷体_GB2312" pitchFamily="49" charset="-122"/>
              </a:rPr>
              <a:t>(      )</a:t>
            </a:r>
            <a:r>
              <a:rPr lang="zh-CN" altLang="en-US" sz="2400" b="0" dirty="0">
                <a:latin typeface="楷体_GB2312" pitchFamily="49" charset="-122"/>
              </a:rPr>
              <a:t>车最多，它们相差</a:t>
            </a:r>
            <a:r>
              <a:rPr lang="en-US" altLang="zh-CN" sz="2400" b="0" dirty="0">
                <a:latin typeface="楷体_GB2312" pitchFamily="49" charset="-122"/>
              </a:rPr>
              <a:t>(   )</a:t>
            </a:r>
            <a:r>
              <a:rPr lang="zh-CN" altLang="en-US" sz="2400" b="0" dirty="0">
                <a:latin typeface="楷体_GB2312" pitchFamily="49" charset="-122"/>
              </a:rPr>
              <a:t>辆。</a:t>
            </a:r>
          </a:p>
        </p:txBody>
      </p:sp>
      <p:sp>
        <p:nvSpPr>
          <p:cNvPr id="25609" name="Text Box 151"/>
          <p:cNvSpPr txBox="1"/>
          <p:nvPr/>
        </p:nvSpPr>
        <p:spPr>
          <a:xfrm>
            <a:off x="827088" y="6067425"/>
            <a:ext cx="6737350" cy="457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400" b="0" dirty="0">
                <a:latin typeface="楷体_GB2312" pitchFamily="49" charset="-122"/>
              </a:rPr>
              <a:t>(4)20</a:t>
            </a:r>
            <a:r>
              <a:rPr lang="zh-CN" altLang="en-US" sz="2400" b="0" dirty="0">
                <a:latin typeface="楷体_GB2312" pitchFamily="49" charset="-122"/>
              </a:rPr>
              <a:t>分钟后来的第一辆车最有可能是哪一种车？</a:t>
            </a:r>
          </a:p>
        </p:txBody>
      </p:sp>
      <p:sp>
        <p:nvSpPr>
          <p:cNvPr id="599192" name="Text Box 152"/>
          <p:cNvSpPr txBox="1"/>
          <p:nvPr/>
        </p:nvSpPr>
        <p:spPr>
          <a:xfrm>
            <a:off x="3562350" y="4724400"/>
            <a:ext cx="38258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</a:p>
        </p:txBody>
      </p:sp>
      <p:sp>
        <p:nvSpPr>
          <p:cNvPr id="599193" name="Text Box 153"/>
          <p:cNvSpPr txBox="1"/>
          <p:nvPr/>
        </p:nvSpPr>
        <p:spPr>
          <a:xfrm>
            <a:off x="3778250" y="5213350"/>
            <a:ext cx="5810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</a:t>
            </a:r>
          </a:p>
        </p:txBody>
      </p:sp>
      <p:sp>
        <p:nvSpPr>
          <p:cNvPr id="599194" name="Text Box 154"/>
          <p:cNvSpPr txBox="1"/>
          <p:nvPr/>
        </p:nvSpPr>
        <p:spPr>
          <a:xfrm>
            <a:off x="7589838" y="5645150"/>
            <a:ext cx="5810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28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40</a:t>
            </a:r>
          </a:p>
        </p:txBody>
      </p:sp>
      <p:sp>
        <p:nvSpPr>
          <p:cNvPr id="599195" name="Text Box 155"/>
          <p:cNvSpPr txBox="1"/>
          <p:nvPr/>
        </p:nvSpPr>
        <p:spPr>
          <a:xfrm>
            <a:off x="1654175" y="5588000"/>
            <a:ext cx="541338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800" dirty="0">
                <a:solidFill>
                  <a:srgbClr val="FF0066"/>
                </a:solidFill>
                <a:latin typeface="Arial" panose="020B0604020202020204" pitchFamily="34" charset="0"/>
              </a:rPr>
              <a:t>货</a:t>
            </a:r>
          </a:p>
        </p:txBody>
      </p:sp>
      <p:sp>
        <p:nvSpPr>
          <p:cNvPr id="599196" name="Text Box 156"/>
          <p:cNvSpPr txBox="1"/>
          <p:nvPr/>
        </p:nvSpPr>
        <p:spPr>
          <a:xfrm>
            <a:off x="4173538" y="5588000"/>
            <a:ext cx="541337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zh-CN" altLang="en-US" sz="2800" dirty="0">
                <a:solidFill>
                  <a:srgbClr val="FF0066"/>
                </a:solidFill>
                <a:latin typeface="Arial" panose="020B0604020202020204" pitchFamily="34" charset="0"/>
              </a:rPr>
              <a:t>轿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91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9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9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9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9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9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9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9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9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9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9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99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3" grpId="0" animBg="1"/>
      <p:bldP spid="599192" grpId="0"/>
      <p:bldP spid="599193" grpId="0"/>
      <p:bldP spid="599194" grpId="0"/>
      <p:bldP spid="599195" grpId="0"/>
      <p:bldP spid="5991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页脚占位符 2"/>
          <p:cNvSpPr txBox="1"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6627" name="Group 2"/>
          <p:cNvGrpSpPr/>
          <p:nvPr/>
        </p:nvGrpSpPr>
        <p:grpSpPr>
          <a:xfrm>
            <a:off x="179388" y="620713"/>
            <a:ext cx="8785225" cy="5976937"/>
            <a:chOff x="113" y="367"/>
            <a:chExt cx="5534" cy="3743"/>
          </a:xfrm>
        </p:grpSpPr>
        <p:pic>
          <p:nvPicPr>
            <p:cNvPr id="26677" name="Picture 3" descr="photo- (117)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3" y="367"/>
              <a:ext cx="5534" cy="37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26678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9" y="1797"/>
              <a:ext cx="2993" cy="1084"/>
            </a:xfrm>
            <a:prstGeom prst="rect">
              <a:avLst/>
            </a:prstGeom>
            <a:noFill/>
            <a:ln w="9525">
              <a:noFill/>
            </a:ln>
          </p:spPr>
        </p:pic>
      </p:grpSp>
      <p:grpSp>
        <p:nvGrpSpPr>
          <p:cNvPr id="26628" name="Group 5"/>
          <p:cNvGrpSpPr/>
          <p:nvPr/>
        </p:nvGrpSpPr>
        <p:grpSpPr>
          <a:xfrm>
            <a:off x="7991475" y="6569075"/>
            <a:ext cx="1152525" cy="288925"/>
            <a:chOff x="476" y="73"/>
            <a:chExt cx="726" cy="182"/>
          </a:xfrm>
        </p:grpSpPr>
        <p:sp>
          <p:nvSpPr>
            <p:cNvPr id="26675" name="AutoShape 6">
              <a:hlinkClick r:id="" action="ppaction://hlinkshowjump?jump=nextslide"/>
            </p:cNvPr>
            <p:cNvSpPr/>
            <p:nvPr/>
          </p:nvSpPr>
          <p:spPr>
            <a:xfrm>
              <a:off x="884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9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6676" name="AutoShape 7">
              <a:hlinkClick r:id="" action="ppaction://hlinkshowjump?jump=previousslide"/>
            </p:cNvPr>
            <p:cNvSpPr/>
            <p:nvPr/>
          </p:nvSpPr>
          <p:spPr>
            <a:xfrm rot="10800000">
              <a:off x="476" y="73"/>
              <a:ext cx="318" cy="182"/>
            </a:xfrm>
            <a:prstGeom prst="rightArrow">
              <a:avLst>
                <a:gd name="adj1" fmla="val 50000"/>
                <a:gd name="adj2" fmla="val 43681"/>
              </a:avLst>
            </a:prstGeom>
            <a:noFill/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609312" name="Text Box 32"/>
          <p:cNvSpPr txBox="1"/>
          <p:nvPr/>
        </p:nvSpPr>
        <p:spPr>
          <a:xfrm>
            <a:off x="827088" y="3860800"/>
            <a:ext cx="7561262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0" dirty="0">
                <a:solidFill>
                  <a:srgbClr val="FFFF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(1)</a:t>
            </a:r>
            <a:r>
              <a:rPr lang="zh-CN" altLang="en-US" sz="2800" b="0" dirty="0">
                <a:solidFill>
                  <a:srgbClr val="FFFF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从上表中可以看出：三个月中，</a:t>
            </a:r>
            <a:r>
              <a:rPr lang="zh-CN" altLang="en-US" sz="2800" b="0" dirty="0">
                <a:solidFill>
                  <a:srgbClr val="FFFF66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Wingdings" panose="05000000000000000000" pitchFamily="2" charset="2"/>
              </a:rPr>
              <a:t>（      ）月份气温最高，（           ）月份气温最低。</a:t>
            </a:r>
            <a:endParaRPr lang="zh-CN" altLang="en-US" sz="2800" b="0" dirty="0">
              <a:solidFill>
                <a:srgbClr val="FFFF66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609313" name="Text Box 33"/>
          <p:cNvSpPr txBox="1"/>
          <p:nvPr/>
        </p:nvSpPr>
        <p:spPr>
          <a:xfrm>
            <a:off x="827088" y="4694238"/>
            <a:ext cx="76327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0" dirty="0">
                <a:solidFill>
                  <a:srgbClr val="FFFF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(2)</a:t>
            </a:r>
            <a:r>
              <a:rPr lang="zh-CN" altLang="en-US" sz="2800" b="0" dirty="0">
                <a:solidFill>
                  <a:srgbClr val="FFFF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十月份的平均气温比十二月高（      ）度。</a:t>
            </a:r>
          </a:p>
        </p:txBody>
      </p:sp>
      <p:sp>
        <p:nvSpPr>
          <p:cNvPr id="609314" name="Text Box 34"/>
          <p:cNvSpPr txBox="1"/>
          <p:nvPr/>
        </p:nvSpPr>
        <p:spPr>
          <a:xfrm>
            <a:off x="827088" y="5199063"/>
            <a:ext cx="7273925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400" b="0" dirty="0">
                <a:solidFill>
                  <a:srgbClr val="FFFF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(3) </a:t>
            </a:r>
            <a:r>
              <a:rPr lang="zh-CN" altLang="en-US" sz="2800" b="0" dirty="0">
                <a:solidFill>
                  <a:srgbClr val="FFFF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你认为这是哪个城市？有可能是哈尔滨吗？为什么？</a:t>
            </a:r>
          </a:p>
        </p:txBody>
      </p:sp>
      <p:sp>
        <p:nvSpPr>
          <p:cNvPr id="609315" name="Text Box 35"/>
          <p:cNvSpPr txBox="1"/>
          <p:nvPr/>
        </p:nvSpPr>
        <p:spPr>
          <a:xfrm>
            <a:off x="827088" y="6005513"/>
            <a:ext cx="770572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2800" b="0" dirty="0">
                <a:solidFill>
                  <a:srgbClr val="FFFF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(4) </a:t>
            </a:r>
            <a:r>
              <a:rPr lang="zh-CN" altLang="en-US" sz="2800" b="0" dirty="0">
                <a:solidFill>
                  <a:srgbClr val="FFFF6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你还能提出什么问题？</a:t>
            </a:r>
          </a:p>
        </p:txBody>
      </p:sp>
      <p:sp>
        <p:nvSpPr>
          <p:cNvPr id="609324" name="Text Box 44"/>
          <p:cNvSpPr txBox="1"/>
          <p:nvPr/>
        </p:nvSpPr>
        <p:spPr>
          <a:xfrm>
            <a:off x="6540500" y="3735388"/>
            <a:ext cx="12001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4000" b="0" dirty="0">
                <a:solidFill>
                  <a:srgbClr val="FF0066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十</a:t>
            </a:r>
          </a:p>
        </p:txBody>
      </p:sp>
      <p:sp>
        <p:nvSpPr>
          <p:cNvPr id="609325" name="Text Box 45"/>
          <p:cNvSpPr txBox="1"/>
          <p:nvPr/>
        </p:nvSpPr>
        <p:spPr>
          <a:xfrm>
            <a:off x="2867025" y="4167188"/>
            <a:ext cx="1200150" cy="701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zh-CN" altLang="en-US" sz="4000" b="0" dirty="0">
                <a:solidFill>
                  <a:srgbClr val="FF0066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十二</a:t>
            </a:r>
          </a:p>
        </p:txBody>
      </p:sp>
      <p:sp>
        <p:nvSpPr>
          <p:cNvPr id="609326" name="Text Box 46"/>
          <p:cNvSpPr txBox="1"/>
          <p:nvPr/>
        </p:nvSpPr>
        <p:spPr>
          <a:xfrm>
            <a:off x="6227763" y="4598988"/>
            <a:ext cx="74930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algn="l"/>
            <a:r>
              <a:rPr lang="en-US" altLang="zh-CN" sz="4000" dirty="0">
                <a:solidFill>
                  <a:srgbClr val="FF0066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11</a:t>
            </a:r>
          </a:p>
        </p:txBody>
      </p:sp>
      <p:grpSp>
        <p:nvGrpSpPr>
          <p:cNvPr id="609409" name="Group 129"/>
          <p:cNvGrpSpPr/>
          <p:nvPr/>
        </p:nvGrpSpPr>
        <p:grpSpPr>
          <a:xfrm>
            <a:off x="1570038" y="765175"/>
            <a:ext cx="7250112" cy="2976563"/>
            <a:chOff x="1216" y="482"/>
            <a:chExt cx="4567" cy="1875"/>
          </a:xfrm>
        </p:grpSpPr>
        <p:sp>
          <p:nvSpPr>
            <p:cNvPr id="26649" name="Line 93"/>
            <p:cNvSpPr/>
            <p:nvPr/>
          </p:nvSpPr>
          <p:spPr>
            <a:xfrm>
              <a:off x="1609" y="2024"/>
              <a:ext cx="3312" cy="0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0" name="Line 94"/>
            <p:cNvSpPr/>
            <p:nvPr/>
          </p:nvSpPr>
          <p:spPr>
            <a:xfrm rot="-5400000" flipV="1">
              <a:off x="558" y="1262"/>
              <a:ext cx="1560" cy="0"/>
            </a:xfrm>
            <a:prstGeom prst="line">
              <a:avLst/>
            </a:prstGeom>
            <a:ln w="38100" cap="flat" cmpd="sng">
              <a:solidFill>
                <a:srgbClr val="FFFF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1" name="Line 95"/>
            <p:cNvSpPr/>
            <p:nvPr/>
          </p:nvSpPr>
          <p:spPr>
            <a:xfrm flipV="1">
              <a:off x="1610" y="754"/>
              <a:ext cx="0" cy="1270"/>
            </a:xfrm>
            <a:prstGeom prst="line">
              <a:avLst/>
            </a:prstGeom>
            <a:ln w="254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2" name="Line 100"/>
            <p:cNvSpPr/>
            <p:nvPr/>
          </p:nvSpPr>
          <p:spPr>
            <a:xfrm rot="5400000" flipV="1">
              <a:off x="2903" y="-811"/>
              <a:ext cx="0" cy="3130"/>
            </a:xfrm>
            <a:prstGeom prst="line">
              <a:avLst/>
            </a:prstGeom>
            <a:ln w="254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3" name="Line 101"/>
            <p:cNvSpPr/>
            <p:nvPr/>
          </p:nvSpPr>
          <p:spPr>
            <a:xfrm flipV="1">
              <a:off x="1927" y="754"/>
              <a:ext cx="0" cy="1270"/>
            </a:xfrm>
            <a:prstGeom prst="line">
              <a:avLst/>
            </a:prstGeom>
            <a:ln w="254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4" name="Line 102"/>
            <p:cNvSpPr/>
            <p:nvPr/>
          </p:nvSpPr>
          <p:spPr>
            <a:xfrm flipV="1">
              <a:off x="2245" y="754"/>
              <a:ext cx="0" cy="1270"/>
            </a:xfrm>
            <a:prstGeom prst="line">
              <a:avLst/>
            </a:prstGeom>
            <a:ln w="254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5" name="Line 103"/>
            <p:cNvSpPr/>
            <p:nvPr/>
          </p:nvSpPr>
          <p:spPr>
            <a:xfrm flipV="1">
              <a:off x="2562" y="754"/>
              <a:ext cx="0" cy="1270"/>
            </a:xfrm>
            <a:prstGeom prst="line">
              <a:avLst/>
            </a:prstGeom>
            <a:ln w="254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6" name="Line 104"/>
            <p:cNvSpPr/>
            <p:nvPr/>
          </p:nvSpPr>
          <p:spPr>
            <a:xfrm flipV="1">
              <a:off x="2880" y="754"/>
              <a:ext cx="0" cy="1270"/>
            </a:xfrm>
            <a:prstGeom prst="line">
              <a:avLst/>
            </a:prstGeom>
            <a:ln w="254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7" name="Line 105"/>
            <p:cNvSpPr/>
            <p:nvPr/>
          </p:nvSpPr>
          <p:spPr>
            <a:xfrm flipV="1">
              <a:off x="3198" y="754"/>
              <a:ext cx="0" cy="1270"/>
            </a:xfrm>
            <a:prstGeom prst="line">
              <a:avLst/>
            </a:prstGeom>
            <a:ln w="254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8" name="Line 106"/>
            <p:cNvSpPr/>
            <p:nvPr/>
          </p:nvSpPr>
          <p:spPr>
            <a:xfrm flipV="1">
              <a:off x="3515" y="754"/>
              <a:ext cx="0" cy="1270"/>
            </a:xfrm>
            <a:prstGeom prst="line">
              <a:avLst/>
            </a:prstGeom>
            <a:ln w="254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59" name="Line 107"/>
            <p:cNvSpPr/>
            <p:nvPr/>
          </p:nvSpPr>
          <p:spPr>
            <a:xfrm flipV="1">
              <a:off x="3833" y="754"/>
              <a:ext cx="0" cy="1270"/>
            </a:xfrm>
            <a:prstGeom prst="line">
              <a:avLst/>
            </a:prstGeom>
            <a:ln w="254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0" name="Line 108"/>
            <p:cNvSpPr/>
            <p:nvPr/>
          </p:nvSpPr>
          <p:spPr>
            <a:xfrm flipV="1">
              <a:off x="4150" y="754"/>
              <a:ext cx="0" cy="1270"/>
            </a:xfrm>
            <a:prstGeom prst="line">
              <a:avLst/>
            </a:prstGeom>
            <a:ln w="254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1" name="Line 109"/>
            <p:cNvSpPr/>
            <p:nvPr/>
          </p:nvSpPr>
          <p:spPr>
            <a:xfrm flipV="1">
              <a:off x="4468" y="754"/>
              <a:ext cx="0" cy="1270"/>
            </a:xfrm>
            <a:prstGeom prst="line">
              <a:avLst/>
            </a:prstGeom>
            <a:ln w="25400" cap="flat" cmpd="sng">
              <a:solidFill>
                <a:srgbClr val="FFFF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2" name="Text Box 110"/>
            <p:cNvSpPr txBox="1"/>
            <p:nvPr/>
          </p:nvSpPr>
          <p:spPr>
            <a:xfrm>
              <a:off x="1437" y="2040"/>
              <a:ext cx="31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400" b="0" dirty="0">
                  <a:solidFill>
                    <a:srgbClr val="FFFF00"/>
                  </a:solidFill>
                  <a:latin typeface="Comic Sans MS" panose="030F0702030302020204" pitchFamily="66" charset="0"/>
                  <a:ea typeface="方正姚体" panose="02010601030101010101" pitchFamily="2" charset="-122"/>
                </a:rPr>
                <a:t>14</a:t>
              </a:r>
            </a:p>
          </p:txBody>
        </p:sp>
        <p:sp>
          <p:nvSpPr>
            <p:cNvPr id="26663" name="Text Box 111"/>
            <p:cNvSpPr txBox="1"/>
            <p:nvPr/>
          </p:nvSpPr>
          <p:spPr>
            <a:xfrm>
              <a:off x="1216" y="2045"/>
              <a:ext cx="231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400" b="0" dirty="0">
                  <a:solidFill>
                    <a:srgbClr val="FFFF00"/>
                  </a:solidFill>
                  <a:latin typeface="Comic Sans MS" panose="030F0702030302020204" pitchFamily="66" charset="0"/>
                </a:rPr>
                <a:t>0</a:t>
              </a:r>
            </a:p>
          </p:txBody>
        </p:sp>
        <p:sp>
          <p:nvSpPr>
            <p:cNvPr id="26664" name="Freeform 115"/>
            <p:cNvSpPr/>
            <p:nvPr/>
          </p:nvSpPr>
          <p:spPr>
            <a:xfrm>
              <a:off x="1338" y="1979"/>
              <a:ext cx="272" cy="45"/>
            </a:xfrm>
            <a:custGeom>
              <a:avLst/>
              <a:gdLst/>
              <a:ahLst/>
              <a:cxnLst>
                <a:cxn ang="0">
                  <a:pos x="272" y="45"/>
                </a:cxn>
                <a:cxn ang="0">
                  <a:pos x="227" y="0"/>
                </a:cxn>
                <a:cxn ang="0">
                  <a:pos x="181" y="45"/>
                </a:cxn>
                <a:cxn ang="0">
                  <a:pos x="136" y="0"/>
                </a:cxn>
                <a:cxn ang="0">
                  <a:pos x="91" y="45"/>
                </a:cxn>
                <a:cxn ang="0">
                  <a:pos x="45" y="0"/>
                </a:cxn>
                <a:cxn ang="0">
                  <a:pos x="0" y="45"/>
                </a:cxn>
              </a:cxnLst>
              <a:rect l="0" t="0" r="0" b="0"/>
              <a:pathLst>
                <a:path w="272" h="45">
                  <a:moveTo>
                    <a:pt x="272" y="45"/>
                  </a:moveTo>
                  <a:lnTo>
                    <a:pt x="227" y="0"/>
                  </a:lnTo>
                  <a:lnTo>
                    <a:pt x="181" y="45"/>
                  </a:lnTo>
                  <a:lnTo>
                    <a:pt x="136" y="0"/>
                  </a:lnTo>
                  <a:lnTo>
                    <a:pt x="91" y="45"/>
                  </a:lnTo>
                  <a:lnTo>
                    <a:pt x="45" y="0"/>
                  </a:lnTo>
                  <a:lnTo>
                    <a:pt x="0" y="45"/>
                  </a:lnTo>
                </a:path>
              </a:pathLst>
            </a:custGeom>
            <a:noFill/>
            <a:ln w="25400" cap="flat" cmpd="sng">
              <a:solidFill>
                <a:srgbClr val="FFFF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665" name="Text Box 116"/>
            <p:cNvSpPr txBox="1"/>
            <p:nvPr/>
          </p:nvSpPr>
          <p:spPr>
            <a:xfrm>
              <a:off x="1746" y="2053"/>
              <a:ext cx="31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400" b="0" dirty="0">
                  <a:solidFill>
                    <a:srgbClr val="FFFF00"/>
                  </a:solidFill>
                  <a:latin typeface="Comic Sans MS" panose="030F0702030302020204" pitchFamily="66" charset="0"/>
                  <a:ea typeface="方正姚体" panose="02010601030101010101" pitchFamily="2" charset="-122"/>
                </a:rPr>
                <a:t>16</a:t>
              </a:r>
            </a:p>
          </p:txBody>
        </p:sp>
        <p:sp>
          <p:nvSpPr>
            <p:cNvPr id="26666" name="Text Box 117"/>
            <p:cNvSpPr txBox="1"/>
            <p:nvPr/>
          </p:nvSpPr>
          <p:spPr>
            <a:xfrm>
              <a:off x="2064" y="2053"/>
              <a:ext cx="317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400" b="0" dirty="0">
                  <a:solidFill>
                    <a:srgbClr val="FFFF00"/>
                  </a:solidFill>
                  <a:latin typeface="Comic Sans MS" panose="030F0702030302020204" pitchFamily="66" charset="0"/>
                  <a:ea typeface="方正姚体" panose="02010601030101010101" pitchFamily="2" charset="-122"/>
                </a:rPr>
                <a:t>18</a:t>
              </a:r>
            </a:p>
          </p:txBody>
        </p:sp>
        <p:sp>
          <p:nvSpPr>
            <p:cNvPr id="26667" name="Text Box 118"/>
            <p:cNvSpPr txBox="1"/>
            <p:nvPr/>
          </p:nvSpPr>
          <p:spPr>
            <a:xfrm>
              <a:off x="2367" y="2053"/>
              <a:ext cx="34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400" b="0" dirty="0">
                  <a:solidFill>
                    <a:srgbClr val="FFFF00"/>
                  </a:solidFill>
                  <a:latin typeface="Comic Sans MS" panose="030F0702030302020204" pitchFamily="66" charset="0"/>
                  <a:ea typeface="方正姚体" panose="02010601030101010101" pitchFamily="2" charset="-122"/>
                </a:rPr>
                <a:t>20</a:t>
              </a:r>
            </a:p>
          </p:txBody>
        </p:sp>
        <p:sp>
          <p:nvSpPr>
            <p:cNvPr id="26668" name="Text Box 119"/>
            <p:cNvSpPr txBox="1"/>
            <p:nvPr/>
          </p:nvSpPr>
          <p:spPr>
            <a:xfrm>
              <a:off x="2699" y="2053"/>
              <a:ext cx="34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400" b="0" dirty="0">
                  <a:solidFill>
                    <a:srgbClr val="FFFF00"/>
                  </a:solidFill>
                  <a:latin typeface="Comic Sans MS" panose="030F0702030302020204" pitchFamily="66" charset="0"/>
                  <a:ea typeface="方正姚体" panose="02010601030101010101" pitchFamily="2" charset="-122"/>
                </a:rPr>
                <a:t>22</a:t>
              </a:r>
            </a:p>
          </p:txBody>
        </p:sp>
        <p:sp>
          <p:nvSpPr>
            <p:cNvPr id="26669" name="Text Box 120"/>
            <p:cNvSpPr txBox="1"/>
            <p:nvPr/>
          </p:nvSpPr>
          <p:spPr>
            <a:xfrm>
              <a:off x="3031" y="2053"/>
              <a:ext cx="34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400" b="0" dirty="0">
                  <a:solidFill>
                    <a:srgbClr val="FFFF00"/>
                  </a:solidFill>
                  <a:latin typeface="Comic Sans MS" panose="030F0702030302020204" pitchFamily="66" charset="0"/>
                  <a:ea typeface="方正姚体" panose="02010601030101010101" pitchFamily="2" charset="-122"/>
                </a:rPr>
                <a:t>24</a:t>
              </a:r>
            </a:p>
          </p:txBody>
        </p:sp>
        <p:sp>
          <p:nvSpPr>
            <p:cNvPr id="26670" name="Text Box 121"/>
            <p:cNvSpPr txBox="1"/>
            <p:nvPr/>
          </p:nvSpPr>
          <p:spPr>
            <a:xfrm>
              <a:off x="3348" y="2053"/>
              <a:ext cx="34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400" b="0" dirty="0">
                  <a:solidFill>
                    <a:srgbClr val="FFFF00"/>
                  </a:solidFill>
                  <a:latin typeface="Comic Sans MS" panose="030F0702030302020204" pitchFamily="66" charset="0"/>
                  <a:ea typeface="方正姚体" panose="02010601030101010101" pitchFamily="2" charset="-122"/>
                </a:rPr>
                <a:t>26</a:t>
              </a:r>
            </a:p>
          </p:txBody>
        </p:sp>
        <p:sp>
          <p:nvSpPr>
            <p:cNvPr id="26671" name="Text Box 122"/>
            <p:cNvSpPr txBox="1"/>
            <p:nvPr/>
          </p:nvSpPr>
          <p:spPr>
            <a:xfrm>
              <a:off x="3666" y="2053"/>
              <a:ext cx="34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400" b="0" dirty="0">
                  <a:solidFill>
                    <a:srgbClr val="FFFF00"/>
                  </a:solidFill>
                  <a:latin typeface="Comic Sans MS" panose="030F0702030302020204" pitchFamily="66" charset="0"/>
                  <a:ea typeface="方正姚体" panose="02010601030101010101" pitchFamily="2" charset="-122"/>
                </a:rPr>
                <a:t>28</a:t>
              </a:r>
            </a:p>
          </p:txBody>
        </p:sp>
        <p:sp>
          <p:nvSpPr>
            <p:cNvPr id="26672" name="Text Box 123"/>
            <p:cNvSpPr txBox="1"/>
            <p:nvPr/>
          </p:nvSpPr>
          <p:spPr>
            <a:xfrm>
              <a:off x="3984" y="2053"/>
              <a:ext cx="34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400" b="0" dirty="0">
                  <a:solidFill>
                    <a:srgbClr val="FFFF00"/>
                  </a:solidFill>
                  <a:latin typeface="Comic Sans MS" panose="030F0702030302020204" pitchFamily="66" charset="0"/>
                  <a:ea typeface="方正姚体" panose="02010601030101010101" pitchFamily="2" charset="-122"/>
                </a:rPr>
                <a:t>30</a:t>
              </a:r>
            </a:p>
          </p:txBody>
        </p:sp>
        <p:sp>
          <p:nvSpPr>
            <p:cNvPr id="26673" name="Text Box 124"/>
            <p:cNvSpPr txBox="1"/>
            <p:nvPr/>
          </p:nvSpPr>
          <p:spPr>
            <a:xfrm>
              <a:off x="4301" y="2053"/>
              <a:ext cx="348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400" b="0" dirty="0">
                  <a:solidFill>
                    <a:srgbClr val="FFFF00"/>
                  </a:solidFill>
                  <a:latin typeface="Comic Sans MS" panose="030F0702030302020204" pitchFamily="66" charset="0"/>
                  <a:ea typeface="方正姚体" panose="02010601030101010101" pitchFamily="2" charset="-122"/>
                </a:rPr>
                <a:t>32</a:t>
              </a:r>
            </a:p>
          </p:txBody>
        </p:sp>
        <p:sp>
          <p:nvSpPr>
            <p:cNvPr id="26674" name="Text Box 125"/>
            <p:cNvSpPr txBox="1"/>
            <p:nvPr/>
          </p:nvSpPr>
          <p:spPr>
            <a:xfrm>
              <a:off x="4651" y="2069"/>
              <a:ext cx="1132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solidFill>
                    <a:srgbClr val="FFFF00"/>
                  </a:solidFill>
                  <a:latin typeface="Arial" panose="020B0604020202020204" pitchFamily="34" charset="0"/>
                </a:rPr>
                <a:t>气温</a:t>
              </a:r>
              <a:r>
                <a:rPr lang="en-US" altLang="zh-CN" sz="2400" dirty="0">
                  <a:solidFill>
                    <a:srgbClr val="FFFF00"/>
                  </a:solidFill>
                  <a:latin typeface="Arial" panose="020B0604020202020204" pitchFamily="34" charset="0"/>
                </a:rPr>
                <a:t>/</a:t>
              </a:r>
              <a:r>
                <a:rPr lang="zh-CN" altLang="en-US" sz="2400" dirty="0">
                  <a:solidFill>
                    <a:srgbClr val="FFFF00"/>
                  </a:solidFill>
                  <a:latin typeface="Arial" panose="020B0604020202020204" pitchFamily="34" charset="0"/>
                </a:rPr>
                <a:t>摄氏度</a:t>
              </a:r>
            </a:p>
          </p:txBody>
        </p:sp>
      </p:grpSp>
      <p:grpSp>
        <p:nvGrpSpPr>
          <p:cNvPr id="609414" name="Group 134"/>
          <p:cNvGrpSpPr/>
          <p:nvPr/>
        </p:nvGrpSpPr>
        <p:grpSpPr>
          <a:xfrm>
            <a:off x="539750" y="1325563"/>
            <a:ext cx="5953125" cy="1685925"/>
            <a:chOff x="567" y="835"/>
            <a:chExt cx="3750" cy="1062"/>
          </a:xfrm>
        </p:grpSpPr>
        <p:grpSp>
          <p:nvGrpSpPr>
            <p:cNvPr id="26639" name="Group 130"/>
            <p:cNvGrpSpPr/>
            <p:nvPr/>
          </p:nvGrpSpPr>
          <p:grpSpPr>
            <a:xfrm>
              <a:off x="1338" y="845"/>
              <a:ext cx="2979" cy="1043"/>
              <a:chOff x="1338" y="845"/>
              <a:chExt cx="2979" cy="1043"/>
            </a:xfrm>
          </p:grpSpPr>
          <p:sp>
            <p:nvSpPr>
              <p:cNvPr id="26643" name="Rectangle 97"/>
              <p:cNvSpPr/>
              <p:nvPr/>
            </p:nvSpPr>
            <p:spPr>
              <a:xfrm>
                <a:off x="1338" y="1616"/>
                <a:ext cx="2676" cy="227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44" name="Rectangle 98"/>
              <p:cNvSpPr/>
              <p:nvPr/>
            </p:nvSpPr>
            <p:spPr>
              <a:xfrm>
                <a:off x="1338" y="1253"/>
                <a:ext cx="2177" cy="227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45" name="Rectangle 99"/>
              <p:cNvSpPr/>
              <p:nvPr/>
            </p:nvSpPr>
            <p:spPr>
              <a:xfrm>
                <a:off x="1338" y="890"/>
                <a:ext cx="907" cy="227"/>
              </a:xfrm>
              <a:prstGeom prst="rect">
                <a:avLst/>
              </a:prstGeom>
              <a:solidFill>
                <a:srgbClr val="99FF99"/>
              </a:solidFill>
              <a:ln w="9525">
                <a:noFill/>
              </a:ln>
            </p:spPr>
            <p:txBody>
              <a:bodyPr wrap="none" lIns="90000" tIns="46800" rIns="90000" bIns="46800" anchor="ctr" anchorCtr="0"/>
              <a:lstStyle/>
              <a:p>
                <a:endParaRPr lang="zh-CN" altLang="en-US" dirty="0">
                  <a:latin typeface="Arial" panose="020B0604020202020204" pitchFamily="34" charset="0"/>
                </a:endParaRPr>
              </a:p>
            </p:txBody>
          </p:sp>
          <p:sp>
            <p:nvSpPr>
              <p:cNvPr id="26646" name="Text Box 126"/>
              <p:cNvSpPr txBox="1"/>
              <p:nvPr/>
            </p:nvSpPr>
            <p:spPr>
              <a:xfrm>
                <a:off x="3969" y="1600"/>
                <a:ext cx="34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FF00"/>
                    </a:solidFill>
                    <a:latin typeface="Comic Sans MS" panose="030F0702030302020204" pitchFamily="66" charset="0"/>
                    <a:ea typeface="方正姚体" panose="02010601030101010101" pitchFamily="2" charset="-122"/>
                  </a:rPr>
                  <a:t>29</a:t>
                </a:r>
              </a:p>
            </p:txBody>
          </p:sp>
          <p:sp>
            <p:nvSpPr>
              <p:cNvPr id="26647" name="Text Box 127"/>
              <p:cNvSpPr txBox="1"/>
              <p:nvPr/>
            </p:nvSpPr>
            <p:spPr>
              <a:xfrm>
                <a:off x="3485" y="1237"/>
                <a:ext cx="348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FF00"/>
                    </a:solidFill>
                    <a:latin typeface="Comic Sans MS" panose="030F0702030302020204" pitchFamily="66" charset="0"/>
                    <a:ea typeface="方正姚体" panose="02010601030101010101" pitchFamily="2" charset="-122"/>
                  </a:rPr>
                  <a:t>26</a:t>
                </a:r>
              </a:p>
            </p:txBody>
          </p:sp>
          <p:sp>
            <p:nvSpPr>
              <p:cNvPr id="26648" name="Text Box 128"/>
              <p:cNvSpPr txBox="1"/>
              <p:nvPr/>
            </p:nvSpPr>
            <p:spPr>
              <a:xfrm>
                <a:off x="2230" y="845"/>
                <a:ext cx="317" cy="28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b="0" dirty="0">
                    <a:solidFill>
                      <a:srgbClr val="FFFF00"/>
                    </a:solidFill>
                    <a:latin typeface="Comic Sans MS" panose="030F0702030302020204" pitchFamily="66" charset="0"/>
                    <a:ea typeface="方正姚体" panose="02010601030101010101" pitchFamily="2" charset="-122"/>
                  </a:rPr>
                  <a:t>18</a:t>
                </a:r>
              </a:p>
            </p:txBody>
          </p:sp>
        </p:grpSp>
        <p:sp>
          <p:nvSpPr>
            <p:cNvPr id="26640" name="Text Box 131"/>
            <p:cNvSpPr txBox="1"/>
            <p:nvPr/>
          </p:nvSpPr>
          <p:spPr>
            <a:xfrm>
              <a:off x="567" y="1570"/>
              <a:ext cx="812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十    月</a:t>
              </a:r>
            </a:p>
          </p:txBody>
        </p:sp>
        <p:sp>
          <p:nvSpPr>
            <p:cNvPr id="26641" name="Text Box 132"/>
            <p:cNvSpPr txBox="1"/>
            <p:nvPr/>
          </p:nvSpPr>
          <p:spPr>
            <a:xfrm>
              <a:off x="591" y="1207"/>
              <a:ext cx="78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十一月</a:t>
              </a:r>
            </a:p>
          </p:txBody>
        </p:sp>
        <p:sp>
          <p:nvSpPr>
            <p:cNvPr id="26642" name="Text Box 133"/>
            <p:cNvSpPr txBox="1"/>
            <p:nvPr/>
          </p:nvSpPr>
          <p:spPr>
            <a:xfrm>
              <a:off x="594" y="835"/>
              <a:ext cx="78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800" dirty="0">
                  <a:solidFill>
                    <a:srgbClr val="FFFF00"/>
                  </a:solidFill>
                  <a:latin typeface="Arial" panose="020B0604020202020204" pitchFamily="34" charset="0"/>
                </a:rPr>
                <a:t>十二月</a:t>
              </a:r>
            </a:p>
          </p:txBody>
        </p:sp>
      </p:grpSp>
      <p:sp>
        <p:nvSpPr>
          <p:cNvPr id="609415" name="Text Box 135"/>
          <p:cNvSpPr txBox="1"/>
          <p:nvPr/>
        </p:nvSpPr>
        <p:spPr>
          <a:xfrm>
            <a:off x="2132013" y="581025"/>
            <a:ext cx="4467225" cy="51911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800" dirty="0">
                <a:solidFill>
                  <a:srgbClr val="FFFF00"/>
                </a:solidFill>
                <a:latin typeface="Arial" panose="020B0604020202020204" pitchFamily="34" charset="0"/>
              </a:rPr>
              <a:t>某地三个月平均气温统计图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09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09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60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09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93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09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9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09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609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9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09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09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6" dur="1" fill="hold"/>
                                        <p:tgtEl>
                                          <p:spTgt spid="609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1" dur="1" fill="hold"/>
                                        <p:tgtEl>
                                          <p:spTgt spid="609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312" grpId="0"/>
      <p:bldP spid="609313" grpId="0"/>
      <p:bldP spid="609314" grpId="0"/>
      <p:bldP spid="609315" grpId="0"/>
      <p:bldP spid="609324" grpId="0"/>
      <p:bldP spid="609325" grpId="0"/>
      <p:bldP spid="609326" grpId="0"/>
      <p:bldP spid="6094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页脚占位符 4"/>
          <p:cNvSpPr txBox="1"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651" name="Rectangle 2"/>
          <p:cNvSpPr/>
          <p:nvPr/>
        </p:nvSpPr>
        <p:spPr>
          <a:xfrm>
            <a:off x="215900" y="620713"/>
            <a:ext cx="8748713" cy="5976937"/>
          </a:xfrm>
          <a:prstGeom prst="rect">
            <a:avLst/>
          </a:prstGeom>
          <a:solidFill>
            <a:srgbClr val="CCFFCC"/>
          </a:solidFill>
          <a:ln w="6350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4991" name="AutoShape 47"/>
          <p:cNvSpPr/>
          <p:nvPr/>
        </p:nvSpPr>
        <p:spPr>
          <a:xfrm>
            <a:off x="1619250" y="4941888"/>
            <a:ext cx="6372225" cy="1844675"/>
          </a:xfrm>
          <a:prstGeom prst="cloudCallout">
            <a:avLst>
              <a:gd name="adj1" fmla="val 63204"/>
              <a:gd name="adj2" fmla="val 25644"/>
            </a:avLst>
          </a:prstGeom>
          <a:solidFill>
            <a:srgbClr val="FFFF99"/>
          </a:solidFill>
          <a:ln w="6350" cap="flat" cmpd="sng">
            <a:solidFill>
              <a:srgbClr val="6699FF"/>
            </a:solidFill>
            <a:prstDash val="solid"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pPr algn="l"/>
            <a:r>
              <a:rPr lang="en-US" altLang="zh-CN" sz="2800" dirty="0">
                <a:latin typeface="楷体_GB2312" pitchFamily="49" charset="-122"/>
              </a:rPr>
              <a:t>  </a:t>
            </a:r>
            <a:r>
              <a:rPr lang="zh-CN" altLang="en-US" sz="2800" dirty="0">
                <a:latin typeface="楷体_GB2312" pitchFamily="49" charset="-122"/>
              </a:rPr>
              <a:t>从统计图中你能得到哪些信息？如果你是商店经理，下个月应怎样进货？</a:t>
            </a:r>
          </a:p>
        </p:txBody>
      </p:sp>
      <p:pic>
        <p:nvPicPr>
          <p:cNvPr id="27653" name="Picture 48" descr="2004072117554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795328">
            <a:off x="468313" y="4508500"/>
            <a:ext cx="1285875" cy="2089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4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-1073384">
            <a:off x="250825" y="4797425"/>
            <a:ext cx="706438" cy="13096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46" descr="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1475" y="5705475"/>
            <a:ext cx="1152525" cy="11525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7656" name="Group 63"/>
          <p:cNvGrpSpPr/>
          <p:nvPr/>
        </p:nvGrpSpPr>
        <p:grpSpPr>
          <a:xfrm>
            <a:off x="1128713" y="620713"/>
            <a:ext cx="6634162" cy="4248150"/>
            <a:chOff x="711" y="391"/>
            <a:chExt cx="4179" cy="2676"/>
          </a:xfrm>
        </p:grpSpPr>
        <p:sp>
          <p:nvSpPr>
            <p:cNvPr id="27657" name="Line 5"/>
            <p:cNvSpPr/>
            <p:nvPr/>
          </p:nvSpPr>
          <p:spPr>
            <a:xfrm>
              <a:off x="1093" y="2780"/>
              <a:ext cx="3511" cy="0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8" name="Line 6"/>
            <p:cNvSpPr/>
            <p:nvPr/>
          </p:nvSpPr>
          <p:spPr>
            <a:xfrm flipV="1">
              <a:off x="1093" y="829"/>
              <a:ext cx="0" cy="1966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659" name="Text Box 18"/>
            <p:cNvSpPr txBox="1"/>
            <p:nvPr/>
          </p:nvSpPr>
          <p:spPr>
            <a:xfrm>
              <a:off x="1390" y="391"/>
              <a:ext cx="3009" cy="28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某超市部分饮料月销售情况统计图</a:t>
              </a:r>
            </a:p>
          </p:txBody>
        </p:sp>
        <p:sp>
          <p:nvSpPr>
            <p:cNvPr id="27660" name="Text Box 19"/>
            <p:cNvSpPr txBox="1"/>
            <p:nvPr/>
          </p:nvSpPr>
          <p:spPr>
            <a:xfrm>
              <a:off x="4390" y="2762"/>
              <a:ext cx="500" cy="28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品种</a:t>
              </a:r>
            </a:p>
          </p:txBody>
        </p:sp>
        <p:sp>
          <p:nvSpPr>
            <p:cNvPr id="27661" name="Text Box 20"/>
            <p:cNvSpPr txBox="1"/>
            <p:nvPr/>
          </p:nvSpPr>
          <p:spPr>
            <a:xfrm>
              <a:off x="724" y="572"/>
              <a:ext cx="746" cy="28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数量</a:t>
              </a:r>
              <a:r>
                <a:rPr lang="en-US" altLang="zh-CN" sz="2400" dirty="0">
                  <a:latin typeface="Arial" panose="020B0604020202020204" pitchFamily="34" charset="0"/>
                  <a:ea typeface="仿宋_GB2312" pitchFamily="49" charset="-122"/>
                </a:rPr>
                <a:t>/</a:t>
              </a:r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箱</a:t>
              </a:r>
            </a:p>
          </p:txBody>
        </p:sp>
        <p:grpSp>
          <p:nvGrpSpPr>
            <p:cNvPr id="27662" name="Group 21"/>
            <p:cNvGrpSpPr/>
            <p:nvPr/>
          </p:nvGrpSpPr>
          <p:grpSpPr>
            <a:xfrm>
              <a:off x="1093" y="1101"/>
              <a:ext cx="46" cy="1361"/>
              <a:chOff x="793" y="2160"/>
              <a:chExt cx="46" cy="1361"/>
            </a:xfrm>
          </p:grpSpPr>
          <p:sp>
            <p:nvSpPr>
              <p:cNvPr id="27683" name="Line 22"/>
              <p:cNvSpPr/>
              <p:nvPr/>
            </p:nvSpPr>
            <p:spPr>
              <a:xfrm rot="5400000" flipV="1">
                <a:off x="816" y="3498"/>
                <a:ext cx="0" cy="46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4" name="Line 23"/>
              <p:cNvSpPr/>
              <p:nvPr/>
            </p:nvSpPr>
            <p:spPr>
              <a:xfrm rot="5400000" flipV="1">
                <a:off x="816" y="3226"/>
                <a:ext cx="0" cy="46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5" name="Line 24"/>
              <p:cNvSpPr/>
              <p:nvPr/>
            </p:nvSpPr>
            <p:spPr>
              <a:xfrm rot="5400000" flipV="1">
                <a:off x="816" y="2953"/>
                <a:ext cx="0" cy="46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6" name="Line 25"/>
              <p:cNvSpPr/>
              <p:nvPr/>
            </p:nvSpPr>
            <p:spPr>
              <a:xfrm rot="5400000" flipV="1">
                <a:off x="816" y="2681"/>
                <a:ext cx="0" cy="46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7" name="Line 26"/>
              <p:cNvSpPr/>
              <p:nvPr/>
            </p:nvSpPr>
            <p:spPr>
              <a:xfrm rot="5400000" flipV="1">
                <a:off x="816" y="2409"/>
                <a:ext cx="0" cy="46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688" name="Line 27"/>
              <p:cNvSpPr/>
              <p:nvPr/>
            </p:nvSpPr>
            <p:spPr>
              <a:xfrm rot="5400000" flipV="1">
                <a:off x="816" y="2137"/>
                <a:ext cx="0" cy="46"/>
              </a:xfrm>
              <a:prstGeom prst="line">
                <a:avLst/>
              </a:prstGeom>
              <a:ln w="254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7663" name="Group 28"/>
            <p:cNvGrpSpPr/>
            <p:nvPr/>
          </p:nvGrpSpPr>
          <p:grpSpPr>
            <a:xfrm>
              <a:off x="711" y="965"/>
              <a:ext cx="337" cy="1966"/>
              <a:chOff x="411" y="2024"/>
              <a:chExt cx="337" cy="1966"/>
            </a:xfrm>
          </p:grpSpPr>
          <p:sp>
            <p:nvSpPr>
              <p:cNvPr id="27676" name="Text Box 29"/>
              <p:cNvSpPr txBox="1"/>
              <p:nvPr/>
            </p:nvSpPr>
            <p:spPr>
              <a:xfrm>
                <a:off x="412" y="3339"/>
                <a:ext cx="328" cy="28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仿宋_GB2312" pitchFamily="49" charset="-122"/>
                  </a:rPr>
                  <a:t>10</a:t>
                </a:r>
              </a:p>
            </p:txBody>
          </p:sp>
          <p:sp>
            <p:nvSpPr>
              <p:cNvPr id="27677" name="Text Box 30"/>
              <p:cNvSpPr txBox="1"/>
              <p:nvPr/>
            </p:nvSpPr>
            <p:spPr>
              <a:xfrm>
                <a:off x="412" y="3097"/>
                <a:ext cx="328" cy="28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仿宋_GB2312" pitchFamily="49" charset="-122"/>
                  </a:rPr>
                  <a:t>20</a:t>
                </a:r>
              </a:p>
            </p:txBody>
          </p:sp>
          <p:sp>
            <p:nvSpPr>
              <p:cNvPr id="27678" name="Text Box 31"/>
              <p:cNvSpPr txBox="1"/>
              <p:nvPr/>
            </p:nvSpPr>
            <p:spPr>
              <a:xfrm>
                <a:off x="411" y="2825"/>
                <a:ext cx="328" cy="28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仿宋_GB2312" pitchFamily="49" charset="-122"/>
                  </a:rPr>
                  <a:t>30</a:t>
                </a:r>
              </a:p>
            </p:txBody>
          </p:sp>
          <p:sp>
            <p:nvSpPr>
              <p:cNvPr id="27679" name="Text Box 32"/>
              <p:cNvSpPr txBox="1"/>
              <p:nvPr/>
            </p:nvSpPr>
            <p:spPr>
              <a:xfrm>
                <a:off x="411" y="2568"/>
                <a:ext cx="328" cy="28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仿宋_GB2312" pitchFamily="49" charset="-122"/>
                  </a:rPr>
                  <a:t>40</a:t>
                </a:r>
              </a:p>
            </p:txBody>
          </p:sp>
          <p:sp>
            <p:nvSpPr>
              <p:cNvPr id="27680" name="Text Box 33"/>
              <p:cNvSpPr txBox="1"/>
              <p:nvPr/>
            </p:nvSpPr>
            <p:spPr>
              <a:xfrm>
                <a:off x="411" y="2296"/>
                <a:ext cx="328" cy="28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仿宋_GB2312" pitchFamily="49" charset="-122"/>
                  </a:rPr>
                  <a:t>50</a:t>
                </a:r>
              </a:p>
            </p:txBody>
          </p:sp>
          <p:sp>
            <p:nvSpPr>
              <p:cNvPr id="27681" name="Text Box 34"/>
              <p:cNvSpPr txBox="1"/>
              <p:nvPr/>
            </p:nvSpPr>
            <p:spPr>
              <a:xfrm>
                <a:off x="411" y="2024"/>
                <a:ext cx="328" cy="28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仿宋_GB2312" pitchFamily="49" charset="-122"/>
                  </a:rPr>
                  <a:t>60</a:t>
                </a:r>
              </a:p>
            </p:txBody>
          </p:sp>
          <p:sp>
            <p:nvSpPr>
              <p:cNvPr id="27682" name="Text Box 35"/>
              <p:cNvSpPr txBox="1"/>
              <p:nvPr/>
            </p:nvSpPr>
            <p:spPr>
              <a:xfrm>
                <a:off x="527" y="3702"/>
                <a:ext cx="221" cy="28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r>
                  <a:rPr lang="en-US" altLang="zh-CN" sz="2400" dirty="0">
                    <a:latin typeface="Arial" panose="020B0604020202020204" pitchFamily="34" charset="0"/>
                    <a:ea typeface="仿宋_GB2312" pitchFamily="49" charset="-122"/>
                  </a:rPr>
                  <a:t>0</a:t>
                </a:r>
              </a:p>
            </p:txBody>
          </p:sp>
        </p:grpSp>
        <p:sp>
          <p:nvSpPr>
            <p:cNvPr id="27664" name="Text Box 37"/>
            <p:cNvSpPr txBox="1"/>
            <p:nvPr/>
          </p:nvSpPr>
          <p:spPr>
            <a:xfrm>
              <a:off x="1338" y="2779"/>
              <a:ext cx="500" cy="28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雪碧</a:t>
              </a:r>
            </a:p>
          </p:txBody>
        </p:sp>
        <p:sp>
          <p:nvSpPr>
            <p:cNvPr id="27665" name="Text Box 38"/>
            <p:cNvSpPr txBox="1"/>
            <p:nvPr/>
          </p:nvSpPr>
          <p:spPr>
            <a:xfrm>
              <a:off x="2064" y="2779"/>
              <a:ext cx="500" cy="28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可乐</a:t>
              </a:r>
            </a:p>
          </p:txBody>
        </p:sp>
        <p:sp>
          <p:nvSpPr>
            <p:cNvPr id="27666" name="Text Box 39"/>
            <p:cNvSpPr txBox="1"/>
            <p:nvPr/>
          </p:nvSpPr>
          <p:spPr>
            <a:xfrm>
              <a:off x="2699" y="2779"/>
              <a:ext cx="500" cy="28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绿茶</a:t>
              </a:r>
            </a:p>
          </p:txBody>
        </p:sp>
        <p:sp>
          <p:nvSpPr>
            <p:cNvPr id="27667" name="Rectangle 53"/>
            <p:cNvSpPr/>
            <p:nvPr/>
          </p:nvSpPr>
          <p:spPr>
            <a:xfrm>
              <a:off x="3560" y="1661"/>
              <a:ext cx="272" cy="1118"/>
            </a:xfrm>
            <a:prstGeom prst="rect">
              <a:avLst/>
            </a:prstGeom>
            <a:solidFill>
              <a:srgbClr val="FF9900"/>
            </a:solidFill>
            <a:ln w="63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27668" name="Rectangle 54"/>
            <p:cNvSpPr/>
            <p:nvPr/>
          </p:nvSpPr>
          <p:spPr>
            <a:xfrm>
              <a:off x="1519" y="2523"/>
              <a:ext cx="272" cy="256"/>
            </a:xfrm>
            <a:prstGeom prst="rect">
              <a:avLst/>
            </a:prstGeom>
            <a:solidFill>
              <a:srgbClr val="CCECFF"/>
            </a:solidFill>
            <a:ln w="63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zh-CN" sz="2400" dirty="0">
                <a:latin typeface="Arial" panose="020B0604020202020204" pitchFamily="34" charset="0"/>
                <a:ea typeface="仿宋_GB2312" pitchFamily="49" charset="-122"/>
              </a:endParaRPr>
            </a:p>
          </p:txBody>
        </p:sp>
        <p:sp>
          <p:nvSpPr>
            <p:cNvPr id="27669" name="Rectangle 55"/>
            <p:cNvSpPr/>
            <p:nvPr/>
          </p:nvSpPr>
          <p:spPr>
            <a:xfrm>
              <a:off x="2154" y="1344"/>
              <a:ext cx="272" cy="1435"/>
            </a:xfrm>
            <a:prstGeom prst="rect">
              <a:avLst/>
            </a:prstGeom>
            <a:solidFill>
              <a:srgbClr val="660033"/>
            </a:solidFill>
            <a:ln w="63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zh-CN" sz="2400" dirty="0">
                <a:latin typeface="Arial" panose="020B0604020202020204" pitchFamily="34" charset="0"/>
                <a:ea typeface="仿宋_GB2312" pitchFamily="49" charset="-122"/>
              </a:endParaRPr>
            </a:p>
          </p:txBody>
        </p:sp>
        <p:sp>
          <p:nvSpPr>
            <p:cNvPr id="27670" name="Rectangle 56"/>
            <p:cNvSpPr/>
            <p:nvPr/>
          </p:nvSpPr>
          <p:spPr>
            <a:xfrm>
              <a:off x="2836" y="2205"/>
              <a:ext cx="271" cy="574"/>
            </a:xfrm>
            <a:prstGeom prst="rect">
              <a:avLst/>
            </a:prstGeom>
            <a:solidFill>
              <a:srgbClr val="CCCC00"/>
            </a:solidFill>
            <a:ln w="63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zh-CN" sz="2400" dirty="0">
                <a:latin typeface="Arial" panose="020B0604020202020204" pitchFamily="34" charset="0"/>
                <a:ea typeface="仿宋_GB2312" pitchFamily="49" charset="-122"/>
              </a:endParaRPr>
            </a:p>
          </p:txBody>
        </p:sp>
        <p:sp>
          <p:nvSpPr>
            <p:cNvPr id="27671" name="Text Box 57"/>
            <p:cNvSpPr txBox="1"/>
            <p:nvPr/>
          </p:nvSpPr>
          <p:spPr>
            <a:xfrm>
              <a:off x="3373" y="2779"/>
              <a:ext cx="693" cy="28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鲜橙多</a:t>
              </a:r>
            </a:p>
          </p:txBody>
        </p:sp>
        <p:sp>
          <p:nvSpPr>
            <p:cNvPr id="27672" name="Text Box 58"/>
            <p:cNvSpPr txBox="1"/>
            <p:nvPr/>
          </p:nvSpPr>
          <p:spPr>
            <a:xfrm>
              <a:off x="1507" y="2196"/>
              <a:ext cx="239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27673" name="Text Box 59"/>
            <p:cNvSpPr txBox="1"/>
            <p:nvPr/>
          </p:nvSpPr>
          <p:spPr>
            <a:xfrm>
              <a:off x="2108" y="935"/>
              <a:ext cx="36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Arial" panose="020B0604020202020204" pitchFamily="34" charset="0"/>
                </a:rPr>
                <a:t>52</a:t>
              </a:r>
            </a:p>
          </p:txBody>
        </p:sp>
        <p:sp>
          <p:nvSpPr>
            <p:cNvPr id="27674" name="Text Box 61"/>
            <p:cNvSpPr txBox="1"/>
            <p:nvPr/>
          </p:nvSpPr>
          <p:spPr>
            <a:xfrm>
              <a:off x="2788" y="1833"/>
              <a:ext cx="36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Arial" panose="020B0604020202020204" pitchFamily="34" charset="0"/>
                </a:rPr>
                <a:t>20</a:t>
              </a:r>
            </a:p>
          </p:txBody>
        </p:sp>
        <p:sp>
          <p:nvSpPr>
            <p:cNvPr id="27675" name="Text Box 62"/>
            <p:cNvSpPr txBox="1"/>
            <p:nvPr/>
          </p:nvSpPr>
          <p:spPr>
            <a:xfrm>
              <a:off x="3515" y="1207"/>
              <a:ext cx="364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Arial" panose="020B0604020202020204" pitchFamily="34" charset="0"/>
                </a:rPr>
                <a:t>40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594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99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335" name="Text Box 7"/>
          <p:cNvSpPr txBox="1"/>
          <p:nvPr/>
        </p:nvSpPr>
        <p:spPr>
          <a:xfrm>
            <a:off x="971550" y="1633538"/>
            <a:ext cx="7385050" cy="3049587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l"/>
            <a:r>
              <a:rPr lang="en-US" altLang="zh-CN" dirty="0">
                <a:solidFill>
                  <a:srgbClr val="FF0066"/>
                </a:solidFill>
                <a:latin typeface="Arial" panose="020B0604020202020204" pitchFamily="34" charset="0"/>
              </a:rPr>
              <a:t>◇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zh-CN" altLang="en-US" sz="4800" dirty="0">
                <a:solidFill>
                  <a:srgbClr val="FF0066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你能在报纸上、书籍上找到统计图表吗？</a:t>
            </a:r>
          </a:p>
          <a:p>
            <a:pPr algn="l"/>
            <a:r>
              <a:rPr lang="zh-CN" altLang="en-US" dirty="0">
                <a:solidFill>
                  <a:srgbClr val="FF0066"/>
                </a:solidFill>
                <a:latin typeface="Arial" panose="020B0604020202020204" pitchFamily="34" charset="0"/>
              </a:rPr>
              <a:t>◇  </a:t>
            </a:r>
            <a:r>
              <a:rPr lang="zh-CN" altLang="en-US" sz="4800" dirty="0">
                <a:solidFill>
                  <a:srgbClr val="FF0066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说一说，这些统计图表中有什么信息？ 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113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13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4"/>
          <p:cNvSpPr>
            <a:spLocks noTextEdit="1"/>
          </p:cNvSpPr>
          <p:nvPr/>
        </p:nvSpPr>
        <p:spPr>
          <a:xfrm>
            <a:off x="2555875" y="908050"/>
            <a:ext cx="3657600" cy="923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zh-CN" altLang="en-US" sz="72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教学目标</a:t>
            </a:r>
          </a:p>
        </p:txBody>
      </p:sp>
      <p:sp>
        <p:nvSpPr>
          <p:cNvPr id="15363" name="Text Box 5"/>
          <p:cNvSpPr txBox="1"/>
          <p:nvPr/>
        </p:nvSpPr>
        <p:spPr>
          <a:xfrm>
            <a:off x="1541463" y="2420938"/>
            <a:ext cx="5686425" cy="283845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dirty="0">
                <a:solidFill>
                  <a:srgbClr val="FF0066"/>
                </a:solidFill>
                <a:latin typeface="Arial" panose="020B0604020202020204" pitchFamily="34" charset="0"/>
              </a:rPr>
              <a:t>本节课我们主要来学习简单的数据分析，同学们要能够读懂统计图和统计表中的信息，能够分析图中所含数据包含的信息。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页脚占位符 6"/>
          <p:cNvSpPr txBox="1"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/>
          <p:cNvSpPr/>
          <p:nvPr/>
        </p:nvSpPr>
        <p:spPr>
          <a:xfrm>
            <a:off x="0" y="620713"/>
            <a:ext cx="9144000" cy="5903912"/>
          </a:xfrm>
          <a:prstGeom prst="rect">
            <a:avLst/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pic>
        <p:nvPicPr>
          <p:cNvPr id="16388" name="Picture 3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9163" y="4337050"/>
            <a:ext cx="2913062" cy="21875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89" name="Picture 4" descr="20050715112142949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350" y="2540000"/>
            <a:ext cx="2952750" cy="2544763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90" name="Picture 5" descr="2005021822244836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375" y="1123950"/>
            <a:ext cx="2952750" cy="2160588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91" name="Picture 6" descr="08283537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063" y="2420938"/>
            <a:ext cx="2808287" cy="2154237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92" name="Picture 7" descr="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0825" y="4149725"/>
            <a:ext cx="2949575" cy="212725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6393" name="Picture 8" descr="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288" y="765175"/>
            <a:ext cx="2949575" cy="2212975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94" name="AutoShape 39"/>
          <p:cNvSpPr/>
          <p:nvPr/>
        </p:nvSpPr>
        <p:spPr>
          <a:xfrm>
            <a:off x="34925" y="260350"/>
            <a:ext cx="9145588" cy="6526213"/>
          </a:xfrm>
          <a:prstGeom prst="cloudCallout">
            <a:avLst>
              <a:gd name="adj1" fmla="val -49375"/>
              <a:gd name="adj2" fmla="val 99185"/>
            </a:avLst>
          </a:prstGeom>
          <a:solidFill>
            <a:schemeClr val="bg1">
              <a:alpha val="89018"/>
            </a:schemeClr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endParaRPr lang="zh-CN" altLang="zh-CN" dirty="0">
              <a:latin typeface="Arial" panose="020B0604020202020204" pitchFamily="34" charset="0"/>
            </a:endParaRPr>
          </a:p>
        </p:txBody>
      </p:sp>
      <p:sp>
        <p:nvSpPr>
          <p:cNvPr id="591882" name="Text Box 10"/>
          <p:cNvSpPr txBox="1"/>
          <p:nvPr/>
        </p:nvSpPr>
        <p:spPr>
          <a:xfrm>
            <a:off x="1455738" y="1628775"/>
            <a:ext cx="6310312" cy="457200"/>
          </a:xfrm>
          <a:prstGeom prst="rect">
            <a:avLst/>
          </a:prstGeom>
          <a:noFill/>
          <a:ln w="635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u="sng" dirty="0">
                <a:latin typeface="仿宋_GB2312" pitchFamily="49" charset="-122"/>
                <a:ea typeface="仿宋_GB2312" pitchFamily="49" charset="-122"/>
              </a:rPr>
              <a:t>下面是调查</a:t>
            </a:r>
            <a:r>
              <a:rPr lang="en-US" altLang="zh-CN" sz="2400" u="sng" dirty="0">
                <a:latin typeface="仿宋_GB2312" pitchFamily="49" charset="-122"/>
                <a:ea typeface="仿宋_GB2312" pitchFamily="49" charset="-122"/>
              </a:rPr>
              <a:t>59</a:t>
            </a:r>
            <a:r>
              <a:rPr lang="zh-CN" altLang="en-US" sz="2400" u="sng" dirty="0">
                <a:latin typeface="仿宋_GB2312" pitchFamily="49" charset="-122"/>
                <a:ea typeface="仿宋_GB2312" pitchFamily="49" charset="-122"/>
              </a:rPr>
              <a:t>儿童最喜欢的电视节目的数据：</a:t>
            </a:r>
          </a:p>
        </p:txBody>
      </p:sp>
      <p:grpSp>
        <p:nvGrpSpPr>
          <p:cNvPr id="591916" name="Group 44"/>
          <p:cNvGrpSpPr/>
          <p:nvPr/>
        </p:nvGrpSpPr>
        <p:grpSpPr>
          <a:xfrm>
            <a:off x="1189038" y="2492375"/>
            <a:ext cx="6696075" cy="1873250"/>
            <a:chOff x="431" y="1661"/>
            <a:chExt cx="4218" cy="1180"/>
          </a:xfrm>
        </p:grpSpPr>
        <p:sp>
          <p:nvSpPr>
            <p:cNvPr id="16398" name="Rectangle 11"/>
            <p:cNvSpPr/>
            <p:nvPr/>
          </p:nvSpPr>
          <p:spPr>
            <a:xfrm>
              <a:off x="432" y="1661"/>
              <a:ext cx="4217" cy="590"/>
            </a:xfrm>
            <a:prstGeom prst="rect">
              <a:avLst/>
            </a:prstGeom>
            <a:solidFill>
              <a:srgbClr val="CCECFF"/>
            </a:solidFill>
            <a:ln w="6350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399" name="Rectangle 12"/>
            <p:cNvSpPr/>
            <p:nvPr/>
          </p:nvSpPr>
          <p:spPr>
            <a:xfrm>
              <a:off x="431" y="2251"/>
              <a:ext cx="4218" cy="590"/>
            </a:xfrm>
            <a:prstGeom prst="rect">
              <a:avLst/>
            </a:prstGeom>
            <a:solidFill>
              <a:srgbClr val="FFFFCC"/>
            </a:solidFill>
            <a:ln w="6350">
              <a:noFill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400" name="Rectangle 13"/>
            <p:cNvSpPr/>
            <p:nvPr/>
          </p:nvSpPr>
          <p:spPr>
            <a:xfrm>
              <a:off x="431" y="1661"/>
              <a:ext cx="4217" cy="1180"/>
            </a:xfrm>
            <a:prstGeom prst="rect">
              <a:avLst/>
            </a:prstGeom>
            <a:noFill/>
            <a:ln w="635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6401" name="Line 14"/>
            <p:cNvSpPr/>
            <p:nvPr/>
          </p:nvSpPr>
          <p:spPr>
            <a:xfrm>
              <a:off x="432" y="2251"/>
              <a:ext cx="4217" cy="0"/>
            </a:xfrm>
            <a:prstGeom prst="line">
              <a:avLst/>
            </a:prstGeom>
            <a:ln w="63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2" name="Line 15"/>
            <p:cNvSpPr/>
            <p:nvPr/>
          </p:nvSpPr>
          <p:spPr>
            <a:xfrm flipH="1">
              <a:off x="1202" y="1661"/>
              <a:ext cx="1" cy="1180"/>
            </a:xfrm>
            <a:prstGeom prst="line">
              <a:avLst/>
            </a:prstGeom>
            <a:ln w="63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3" name="Line 16"/>
            <p:cNvSpPr/>
            <p:nvPr/>
          </p:nvSpPr>
          <p:spPr>
            <a:xfrm>
              <a:off x="3289" y="1661"/>
              <a:ext cx="0" cy="1180"/>
            </a:xfrm>
            <a:prstGeom prst="line">
              <a:avLst/>
            </a:prstGeom>
            <a:ln w="63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4" name="Line 17"/>
            <p:cNvSpPr/>
            <p:nvPr/>
          </p:nvSpPr>
          <p:spPr>
            <a:xfrm>
              <a:off x="1883" y="1661"/>
              <a:ext cx="0" cy="1180"/>
            </a:xfrm>
            <a:prstGeom prst="line">
              <a:avLst/>
            </a:prstGeom>
            <a:ln w="63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5" name="Line 18"/>
            <p:cNvSpPr/>
            <p:nvPr/>
          </p:nvSpPr>
          <p:spPr>
            <a:xfrm>
              <a:off x="2563" y="1661"/>
              <a:ext cx="0" cy="1180"/>
            </a:xfrm>
            <a:prstGeom prst="line">
              <a:avLst/>
            </a:prstGeom>
            <a:ln w="63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6" name="Line 19"/>
            <p:cNvSpPr/>
            <p:nvPr/>
          </p:nvSpPr>
          <p:spPr>
            <a:xfrm flipH="1">
              <a:off x="3969" y="1661"/>
              <a:ext cx="1" cy="1180"/>
            </a:xfrm>
            <a:prstGeom prst="line">
              <a:avLst/>
            </a:prstGeom>
            <a:ln w="63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07" name="Text Box 21"/>
            <p:cNvSpPr txBox="1"/>
            <p:nvPr/>
          </p:nvSpPr>
          <p:spPr>
            <a:xfrm>
              <a:off x="1247" y="1707"/>
              <a:ext cx="500" cy="51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新闻</a:t>
              </a:r>
            </a:p>
            <a:p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联播</a:t>
              </a:r>
            </a:p>
          </p:txBody>
        </p:sp>
        <p:sp>
          <p:nvSpPr>
            <p:cNvPr id="16408" name="Text Box 22"/>
            <p:cNvSpPr txBox="1"/>
            <p:nvPr/>
          </p:nvSpPr>
          <p:spPr>
            <a:xfrm>
              <a:off x="1927" y="1707"/>
              <a:ext cx="500" cy="51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少儿</a:t>
              </a:r>
            </a:p>
            <a:p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节目</a:t>
              </a:r>
            </a:p>
          </p:txBody>
        </p:sp>
        <p:sp>
          <p:nvSpPr>
            <p:cNvPr id="16409" name="Text Box 23"/>
            <p:cNvSpPr txBox="1"/>
            <p:nvPr/>
          </p:nvSpPr>
          <p:spPr>
            <a:xfrm>
              <a:off x="2608" y="1688"/>
              <a:ext cx="500" cy="51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体育</a:t>
              </a:r>
            </a:p>
            <a:p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赛事</a:t>
              </a:r>
            </a:p>
          </p:txBody>
        </p:sp>
        <p:sp>
          <p:nvSpPr>
            <p:cNvPr id="16410" name="Text Box 24"/>
            <p:cNvSpPr txBox="1"/>
            <p:nvPr/>
          </p:nvSpPr>
          <p:spPr>
            <a:xfrm>
              <a:off x="3333" y="1707"/>
              <a:ext cx="500" cy="51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综艺</a:t>
              </a:r>
            </a:p>
            <a:p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娱乐</a:t>
              </a:r>
            </a:p>
          </p:txBody>
        </p:sp>
        <p:sp>
          <p:nvSpPr>
            <p:cNvPr id="16411" name="Text Box 26"/>
            <p:cNvSpPr txBox="1"/>
            <p:nvPr/>
          </p:nvSpPr>
          <p:spPr>
            <a:xfrm>
              <a:off x="4104" y="1707"/>
              <a:ext cx="500" cy="51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影视</a:t>
              </a:r>
            </a:p>
            <a:p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节目</a:t>
              </a:r>
            </a:p>
          </p:txBody>
        </p:sp>
        <p:sp>
          <p:nvSpPr>
            <p:cNvPr id="16412" name="Text Box 27"/>
            <p:cNvSpPr txBox="1"/>
            <p:nvPr/>
          </p:nvSpPr>
          <p:spPr>
            <a:xfrm>
              <a:off x="568" y="2371"/>
              <a:ext cx="500" cy="28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ea typeface="仿宋_GB2312" pitchFamily="49" charset="-122"/>
                </a:rPr>
                <a:t>儿童</a:t>
              </a:r>
            </a:p>
          </p:txBody>
        </p:sp>
        <p:sp>
          <p:nvSpPr>
            <p:cNvPr id="16413" name="Text Box 28"/>
            <p:cNvSpPr txBox="1"/>
            <p:nvPr/>
          </p:nvSpPr>
          <p:spPr>
            <a:xfrm>
              <a:off x="1400" y="2378"/>
              <a:ext cx="239" cy="32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Arial" panose="020B0604020202020204" pitchFamily="34" charset="0"/>
                  <a:ea typeface="仿宋_GB2312" pitchFamily="49" charset="-122"/>
                </a:rPr>
                <a:t>1</a:t>
              </a:r>
            </a:p>
          </p:txBody>
        </p:sp>
        <p:sp>
          <p:nvSpPr>
            <p:cNvPr id="16414" name="Text Box 29"/>
            <p:cNvSpPr txBox="1"/>
            <p:nvPr/>
          </p:nvSpPr>
          <p:spPr>
            <a:xfrm>
              <a:off x="2036" y="2378"/>
              <a:ext cx="364" cy="32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Arial" panose="020B0604020202020204" pitchFamily="34" charset="0"/>
                  <a:ea typeface="仿宋_GB2312" pitchFamily="49" charset="-122"/>
                </a:rPr>
                <a:t>41</a:t>
              </a:r>
            </a:p>
          </p:txBody>
        </p:sp>
        <p:sp>
          <p:nvSpPr>
            <p:cNvPr id="16415" name="Text Box 30"/>
            <p:cNvSpPr txBox="1"/>
            <p:nvPr/>
          </p:nvSpPr>
          <p:spPr>
            <a:xfrm>
              <a:off x="2806" y="2378"/>
              <a:ext cx="239" cy="32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Arial" panose="020B0604020202020204" pitchFamily="34" charset="0"/>
                  <a:ea typeface="仿宋_GB2312" pitchFamily="49" charset="-122"/>
                </a:rPr>
                <a:t>3</a:t>
              </a:r>
            </a:p>
          </p:txBody>
        </p:sp>
        <p:sp>
          <p:nvSpPr>
            <p:cNvPr id="16416" name="Text Box 31"/>
            <p:cNvSpPr txBox="1"/>
            <p:nvPr/>
          </p:nvSpPr>
          <p:spPr>
            <a:xfrm>
              <a:off x="3504" y="2378"/>
              <a:ext cx="239" cy="32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Arial" panose="020B0604020202020204" pitchFamily="34" charset="0"/>
                  <a:ea typeface="仿宋_GB2312" pitchFamily="49" charset="-122"/>
                </a:rPr>
                <a:t>4</a:t>
              </a:r>
            </a:p>
          </p:txBody>
        </p:sp>
        <p:sp>
          <p:nvSpPr>
            <p:cNvPr id="16417" name="Text Box 33"/>
            <p:cNvSpPr txBox="1"/>
            <p:nvPr/>
          </p:nvSpPr>
          <p:spPr>
            <a:xfrm>
              <a:off x="4194" y="2378"/>
              <a:ext cx="364" cy="32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en-US" altLang="zh-CN" sz="2800" dirty="0">
                  <a:latin typeface="Arial" panose="020B0604020202020204" pitchFamily="34" charset="0"/>
                  <a:ea typeface="仿宋_GB2312" pitchFamily="49" charset="-122"/>
                </a:rPr>
                <a:t>10</a:t>
              </a:r>
            </a:p>
          </p:txBody>
        </p:sp>
        <p:sp>
          <p:nvSpPr>
            <p:cNvPr id="16418" name="Line 34"/>
            <p:cNvSpPr/>
            <p:nvPr/>
          </p:nvSpPr>
          <p:spPr>
            <a:xfrm>
              <a:off x="432" y="1661"/>
              <a:ext cx="771" cy="454"/>
            </a:xfrm>
            <a:prstGeom prst="line">
              <a:avLst/>
            </a:prstGeom>
            <a:ln w="63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19" name="Text Box 35"/>
            <p:cNvSpPr txBox="1"/>
            <p:nvPr/>
          </p:nvSpPr>
          <p:spPr>
            <a:xfrm>
              <a:off x="767" y="1684"/>
              <a:ext cx="436" cy="25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000" dirty="0">
                  <a:latin typeface="Arial" panose="020B0604020202020204" pitchFamily="34" charset="0"/>
                  <a:ea typeface="宋体" panose="02010600030101010101" pitchFamily="2" charset="-122"/>
                </a:rPr>
                <a:t>节目</a:t>
              </a:r>
            </a:p>
          </p:txBody>
        </p:sp>
        <p:sp>
          <p:nvSpPr>
            <p:cNvPr id="16420" name="Text Box 36"/>
            <p:cNvSpPr txBox="1"/>
            <p:nvPr/>
          </p:nvSpPr>
          <p:spPr>
            <a:xfrm>
              <a:off x="540" y="1956"/>
              <a:ext cx="436" cy="250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none" lIns="90000" tIns="46800" rIns="90000" bIns="46800">
              <a:spAutoFit/>
            </a:bodyPr>
            <a:lstStyle/>
            <a:p>
              <a:r>
                <a:rPr lang="zh-CN" altLang="en-US" sz="2000" dirty="0">
                  <a:latin typeface="Arial" panose="020B0604020202020204" pitchFamily="34" charset="0"/>
                  <a:ea typeface="宋体" panose="02010600030101010101" pitchFamily="2" charset="-122"/>
                </a:rPr>
                <a:t>人数</a:t>
              </a:r>
            </a:p>
          </p:txBody>
        </p:sp>
        <p:sp>
          <p:nvSpPr>
            <p:cNvPr id="16421" name="Line 37"/>
            <p:cNvSpPr/>
            <p:nvPr/>
          </p:nvSpPr>
          <p:spPr>
            <a:xfrm>
              <a:off x="432" y="1661"/>
              <a:ext cx="90" cy="590"/>
            </a:xfrm>
            <a:prstGeom prst="line">
              <a:avLst/>
            </a:prstGeom>
            <a:ln w="6350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91910" name="AutoShape 38"/>
          <p:cNvSpPr/>
          <p:nvPr/>
        </p:nvSpPr>
        <p:spPr>
          <a:xfrm>
            <a:off x="5508625" y="4868863"/>
            <a:ext cx="2951163" cy="1439862"/>
          </a:xfrm>
          <a:prstGeom prst="wedgeRoundRectCallout">
            <a:avLst>
              <a:gd name="adj1" fmla="val -32949"/>
              <a:gd name="adj2" fmla="val -68963"/>
              <a:gd name="adj3" fmla="val 16667"/>
            </a:avLst>
          </a:prstGeom>
          <a:solidFill>
            <a:srgbClr val="CCECFF"/>
          </a:solidFill>
          <a:ln w="6350" cap="flat" cmpd="sng">
            <a:solidFill>
              <a:srgbClr val="6600C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0000" tIns="46800" rIns="90000" bIns="46800" anchor="ctr" anchorCtr="0"/>
          <a:lstStyle/>
          <a:p>
            <a:pPr algn="l"/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    </a:t>
            </a:r>
            <a:r>
              <a:rPr lang="zh-CN" altLang="en-US" sz="2800" dirty="0">
                <a:latin typeface="Arial" panose="020B0604020202020204" pitchFamily="34" charset="0"/>
                <a:ea typeface="宋体" panose="02010600030101010101" pitchFamily="2" charset="-122"/>
              </a:rPr>
              <a:t>你能根据这些数据制成条形统计图吗？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91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91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1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1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1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1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2" grpId="0"/>
      <p:bldP spid="5919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页脚占位符 4"/>
          <p:cNvSpPr txBox="1"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1" name="Rectangle 2"/>
          <p:cNvSpPr/>
          <p:nvPr/>
        </p:nvSpPr>
        <p:spPr>
          <a:xfrm>
            <a:off x="0" y="620713"/>
            <a:ext cx="9144000" cy="590391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0852" name="Line 4"/>
          <p:cNvSpPr/>
          <p:nvPr/>
        </p:nvSpPr>
        <p:spPr>
          <a:xfrm>
            <a:off x="1258888" y="5589588"/>
            <a:ext cx="6481762" cy="0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0853" name="Line 5"/>
          <p:cNvSpPr/>
          <p:nvPr/>
        </p:nvSpPr>
        <p:spPr>
          <a:xfrm flipV="1">
            <a:off x="1258888" y="1628775"/>
            <a:ext cx="0" cy="3960813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0854" name="Text Box 6"/>
          <p:cNvSpPr txBox="1"/>
          <p:nvPr/>
        </p:nvSpPr>
        <p:spPr>
          <a:xfrm>
            <a:off x="2093913" y="782638"/>
            <a:ext cx="5492750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latin typeface="华文仿宋" panose="02010600040101010101" pitchFamily="2" charset="-122"/>
                <a:ea typeface="华文仿宋" panose="02010600040101010101" pitchFamily="2" charset="-122"/>
              </a:rPr>
              <a:t>59</a:t>
            </a:r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</a:rPr>
              <a:t>名儿童最喜欢的电视节目统计图</a:t>
            </a:r>
          </a:p>
        </p:txBody>
      </p:sp>
      <p:sp>
        <p:nvSpPr>
          <p:cNvPr id="590855" name="Text Box 7"/>
          <p:cNvSpPr txBox="1"/>
          <p:nvPr/>
        </p:nvSpPr>
        <p:spPr>
          <a:xfrm>
            <a:off x="687388" y="1231900"/>
            <a:ext cx="1076325" cy="3968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dirty="0">
                <a:latin typeface="楷体_GB2312" pitchFamily="49" charset="-122"/>
              </a:rPr>
              <a:t>人数</a:t>
            </a:r>
            <a:r>
              <a:rPr lang="en-US" altLang="zh-CN" sz="2000" dirty="0">
                <a:latin typeface="楷体_GB2312" pitchFamily="49" charset="-122"/>
              </a:rPr>
              <a:t>/</a:t>
            </a:r>
            <a:r>
              <a:rPr lang="zh-CN" altLang="en-US" sz="2000" dirty="0">
                <a:latin typeface="楷体_GB2312" pitchFamily="49" charset="-122"/>
              </a:rPr>
              <a:t>人</a:t>
            </a:r>
          </a:p>
        </p:txBody>
      </p:sp>
      <p:sp>
        <p:nvSpPr>
          <p:cNvPr id="590856" name="Text Box 8"/>
          <p:cNvSpPr txBox="1"/>
          <p:nvPr/>
        </p:nvSpPr>
        <p:spPr>
          <a:xfrm>
            <a:off x="7472363" y="5734050"/>
            <a:ext cx="1203325" cy="3968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</a:rPr>
              <a:t>节目类型</a:t>
            </a:r>
          </a:p>
        </p:txBody>
      </p:sp>
      <p:grpSp>
        <p:nvGrpSpPr>
          <p:cNvPr id="590911" name="Group 63"/>
          <p:cNvGrpSpPr/>
          <p:nvPr/>
        </p:nvGrpSpPr>
        <p:grpSpPr>
          <a:xfrm>
            <a:off x="1763713" y="5516563"/>
            <a:ext cx="4535487" cy="73025"/>
            <a:chOff x="1111" y="3475"/>
            <a:chExt cx="2857" cy="46"/>
          </a:xfrm>
        </p:grpSpPr>
        <p:sp>
          <p:nvSpPr>
            <p:cNvPr id="17453" name="Line 10"/>
            <p:cNvSpPr/>
            <p:nvPr/>
          </p:nvSpPr>
          <p:spPr>
            <a:xfrm>
              <a:off x="1111" y="3475"/>
              <a:ext cx="0" cy="46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4" name="Line 11"/>
            <p:cNvSpPr/>
            <p:nvPr/>
          </p:nvSpPr>
          <p:spPr>
            <a:xfrm>
              <a:off x="1428" y="3475"/>
              <a:ext cx="0" cy="46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5" name="Line 12"/>
            <p:cNvSpPr/>
            <p:nvPr/>
          </p:nvSpPr>
          <p:spPr>
            <a:xfrm>
              <a:off x="1746" y="3475"/>
              <a:ext cx="0" cy="46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6" name="Line 13"/>
            <p:cNvSpPr/>
            <p:nvPr/>
          </p:nvSpPr>
          <p:spPr>
            <a:xfrm>
              <a:off x="2063" y="3475"/>
              <a:ext cx="0" cy="46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7" name="Line 14"/>
            <p:cNvSpPr/>
            <p:nvPr/>
          </p:nvSpPr>
          <p:spPr>
            <a:xfrm>
              <a:off x="2063" y="3475"/>
              <a:ext cx="0" cy="46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8" name="Line 15"/>
            <p:cNvSpPr/>
            <p:nvPr/>
          </p:nvSpPr>
          <p:spPr>
            <a:xfrm>
              <a:off x="2381" y="3475"/>
              <a:ext cx="0" cy="46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59" name="Line 16"/>
            <p:cNvSpPr/>
            <p:nvPr/>
          </p:nvSpPr>
          <p:spPr>
            <a:xfrm>
              <a:off x="2698" y="3475"/>
              <a:ext cx="0" cy="46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0" name="Line 17"/>
            <p:cNvSpPr/>
            <p:nvPr/>
          </p:nvSpPr>
          <p:spPr>
            <a:xfrm>
              <a:off x="3016" y="3475"/>
              <a:ext cx="0" cy="46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1" name="Line 18"/>
            <p:cNvSpPr/>
            <p:nvPr/>
          </p:nvSpPr>
          <p:spPr>
            <a:xfrm>
              <a:off x="3333" y="3475"/>
              <a:ext cx="0" cy="46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2" name="Line 19"/>
            <p:cNvSpPr/>
            <p:nvPr/>
          </p:nvSpPr>
          <p:spPr>
            <a:xfrm>
              <a:off x="3651" y="3475"/>
              <a:ext cx="0" cy="46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63" name="Line 20"/>
            <p:cNvSpPr/>
            <p:nvPr/>
          </p:nvSpPr>
          <p:spPr>
            <a:xfrm>
              <a:off x="3968" y="3475"/>
              <a:ext cx="0" cy="46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90871" name="Line 23"/>
          <p:cNvSpPr/>
          <p:nvPr/>
        </p:nvSpPr>
        <p:spPr>
          <a:xfrm rot="5400000">
            <a:off x="1292225" y="5192713"/>
            <a:ext cx="0" cy="73025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0872" name="Line 24"/>
          <p:cNvSpPr/>
          <p:nvPr/>
        </p:nvSpPr>
        <p:spPr>
          <a:xfrm rot="5400000">
            <a:off x="1295400" y="4832350"/>
            <a:ext cx="0" cy="73025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420" name="Line 25"/>
          <p:cNvSpPr/>
          <p:nvPr/>
        </p:nvSpPr>
        <p:spPr>
          <a:xfrm rot="-5400000" flipH="1">
            <a:off x="1260475" y="5011738"/>
            <a:ext cx="0" cy="3175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0874" name="Line 26"/>
          <p:cNvSpPr/>
          <p:nvPr/>
        </p:nvSpPr>
        <p:spPr>
          <a:xfrm rot="5400000">
            <a:off x="1295400" y="4113213"/>
            <a:ext cx="0" cy="73025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0875" name="Line 27"/>
          <p:cNvSpPr/>
          <p:nvPr/>
        </p:nvSpPr>
        <p:spPr>
          <a:xfrm rot="5400000">
            <a:off x="1295400" y="3392488"/>
            <a:ext cx="0" cy="73025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0876" name="Line 28"/>
          <p:cNvSpPr/>
          <p:nvPr/>
        </p:nvSpPr>
        <p:spPr>
          <a:xfrm rot="5400000">
            <a:off x="1295400" y="2312988"/>
            <a:ext cx="0" cy="73025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0877" name="Line 29"/>
          <p:cNvSpPr/>
          <p:nvPr/>
        </p:nvSpPr>
        <p:spPr>
          <a:xfrm rot="5400000">
            <a:off x="1295400" y="4471988"/>
            <a:ext cx="0" cy="73025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0878" name="Line 30"/>
          <p:cNvSpPr/>
          <p:nvPr/>
        </p:nvSpPr>
        <p:spPr>
          <a:xfrm rot="5400000">
            <a:off x="1295400" y="3752850"/>
            <a:ext cx="0" cy="73025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0879" name="Line 31"/>
          <p:cNvSpPr/>
          <p:nvPr/>
        </p:nvSpPr>
        <p:spPr>
          <a:xfrm rot="5400000">
            <a:off x="1295400" y="3032125"/>
            <a:ext cx="0" cy="73025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0880" name="Line 32"/>
          <p:cNvSpPr/>
          <p:nvPr/>
        </p:nvSpPr>
        <p:spPr>
          <a:xfrm rot="5400000">
            <a:off x="1295400" y="2671763"/>
            <a:ext cx="0" cy="73025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0882" name="Text Box 34"/>
          <p:cNvSpPr txBox="1"/>
          <p:nvPr/>
        </p:nvSpPr>
        <p:spPr>
          <a:xfrm>
            <a:off x="877888" y="5353050"/>
            <a:ext cx="309562" cy="3968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0</a:t>
            </a:r>
          </a:p>
        </p:txBody>
      </p:sp>
      <p:sp>
        <p:nvSpPr>
          <p:cNvPr id="590883" name="Text Box 35"/>
          <p:cNvSpPr txBox="1"/>
          <p:nvPr/>
        </p:nvSpPr>
        <p:spPr>
          <a:xfrm>
            <a:off x="900113" y="5013325"/>
            <a:ext cx="309562" cy="3968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</a:p>
        </p:txBody>
      </p:sp>
      <p:sp>
        <p:nvSpPr>
          <p:cNvPr id="590884" name="Text Box 36"/>
          <p:cNvSpPr txBox="1"/>
          <p:nvPr/>
        </p:nvSpPr>
        <p:spPr>
          <a:xfrm>
            <a:off x="820738" y="4652963"/>
            <a:ext cx="438150" cy="3968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10</a:t>
            </a:r>
          </a:p>
        </p:txBody>
      </p:sp>
      <p:sp>
        <p:nvSpPr>
          <p:cNvPr id="590885" name="Text Box 37"/>
          <p:cNvSpPr txBox="1"/>
          <p:nvPr/>
        </p:nvSpPr>
        <p:spPr>
          <a:xfrm>
            <a:off x="820738" y="4292600"/>
            <a:ext cx="438150" cy="3968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15</a:t>
            </a:r>
          </a:p>
        </p:txBody>
      </p:sp>
      <p:sp>
        <p:nvSpPr>
          <p:cNvPr id="590886" name="Text Box 38"/>
          <p:cNvSpPr txBox="1"/>
          <p:nvPr/>
        </p:nvSpPr>
        <p:spPr>
          <a:xfrm>
            <a:off x="827088" y="3895725"/>
            <a:ext cx="438150" cy="3968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20</a:t>
            </a:r>
          </a:p>
        </p:txBody>
      </p:sp>
      <p:sp>
        <p:nvSpPr>
          <p:cNvPr id="590887" name="Text Box 39"/>
          <p:cNvSpPr txBox="1"/>
          <p:nvPr/>
        </p:nvSpPr>
        <p:spPr>
          <a:xfrm>
            <a:off x="820738" y="3536950"/>
            <a:ext cx="438150" cy="3968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25</a:t>
            </a:r>
          </a:p>
        </p:txBody>
      </p:sp>
      <p:sp>
        <p:nvSpPr>
          <p:cNvPr id="590888" name="Text Box 40"/>
          <p:cNvSpPr txBox="1"/>
          <p:nvPr/>
        </p:nvSpPr>
        <p:spPr>
          <a:xfrm>
            <a:off x="827088" y="3213100"/>
            <a:ext cx="438150" cy="3968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30</a:t>
            </a:r>
          </a:p>
        </p:txBody>
      </p:sp>
      <p:sp>
        <p:nvSpPr>
          <p:cNvPr id="590889" name="Text Box 41"/>
          <p:cNvSpPr txBox="1"/>
          <p:nvPr/>
        </p:nvSpPr>
        <p:spPr>
          <a:xfrm>
            <a:off x="827088" y="2852738"/>
            <a:ext cx="438150" cy="3968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35</a:t>
            </a:r>
          </a:p>
        </p:txBody>
      </p:sp>
      <p:sp>
        <p:nvSpPr>
          <p:cNvPr id="590890" name="Text Box 42"/>
          <p:cNvSpPr txBox="1"/>
          <p:nvPr/>
        </p:nvSpPr>
        <p:spPr>
          <a:xfrm>
            <a:off x="827088" y="2492375"/>
            <a:ext cx="438150" cy="3968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40</a:t>
            </a:r>
          </a:p>
        </p:txBody>
      </p:sp>
      <p:sp>
        <p:nvSpPr>
          <p:cNvPr id="590891" name="Text Box 43"/>
          <p:cNvSpPr txBox="1"/>
          <p:nvPr/>
        </p:nvSpPr>
        <p:spPr>
          <a:xfrm>
            <a:off x="827088" y="2133600"/>
            <a:ext cx="438150" cy="3968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000" dirty="0">
                <a:latin typeface="隶书" panose="02010509060101010101" pitchFamily="49" charset="-122"/>
                <a:ea typeface="隶书" panose="02010509060101010101" pitchFamily="49" charset="-122"/>
              </a:rPr>
              <a:t>45</a:t>
            </a:r>
          </a:p>
        </p:txBody>
      </p:sp>
      <p:sp>
        <p:nvSpPr>
          <p:cNvPr id="590893" name="Rectangle 45"/>
          <p:cNvSpPr/>
          <p:nvPr/>
        </p:nvSpPr>
        <p:spPr>
          <a:xfrm>
            <a:off x="2771775" y="2565400"/>
            <a:ext cx="503238" cy="3024188"/>
          </a:xfrm>
          <a:prstGeom prst="rect">
            <a:avLst/>
          </a:prstGeom>
          <a:solidFill>
            <a:srgbClr val="99CCFF"/>
          </a:solidFill>
          <a:ln w="63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90894" name="Rectangle 46"/>
          <p:cNvSpPr/>
          <p:nvPr/>
        </p:nvSpPr>
        <p:spPr>
          <a:xfrm>
            <a:off x="3779838" y="5373688"/>
            <a:ext cx="503237" cy="215900"/>
          </a:xfrm>
          <a:prstGeom prst="rect">
            <a:avLst/>
          </a:prstGeom>
          <a:solidFill>
            <a:srgbClr val="99CCFF"/>
          </a:solidFill>
          <a:ln w="63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90895" name="Rectangle 47"/>
          <p:cNvSpPr/>
          <p:nvPr/>
        </p:nvSpPr>
        <p:spPr>
          <a:xfrm>
            <a:off x="4789488" y="5229225"/>
            <a:ext cx="503237" cy="360363"/>
          </a:xfrm>
          <a:prstGeom prst="rect">
            <a:avLst/>
          </a:prstGeom>
          <a:solidFill>
            <a:srgbClr val="99CCFF"/>
          </a:solidFill>
          <a:ln w="63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90897" name="Rectangle 49"/>
          <p:cNvSpPr/>
          <p:nvPr/>
        </p:nvSpPr>
        <p:spPr>
          <a:xfrm>
            <a:off x="5795963" y="4868863"/>
            <a:ext cx="503237" cy="720725"/>
          </a:xfrm>
          <a:prstGeom prst="rect">
            <a:avLst/>
          </a:prstGeom>
          <a:solidFill>
            <a:srgbClr val="99CCFF"/>
          </a:solidFill>
          <a:ln w="63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90898" name="Text Box 50"/>
          <p:cNvSpPr txBox="1"/>
          <p:nvPr/>
        </p:nvSpPr>
        <p:spPr>
          <a:xfrm>
            <a:off x="1647825" y="5589588"/>
            <a:ext cx="692150" cy="7016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</a:rPr>
              <a:t>新闻</a:t>
            </a:r>
          </a:p>
          <a:p>
            <a:r>
              <a:rPr lang="zh-CN" altLang="en-US" sz="2000" dirty="0">
                <a:latin typeface="Arial" panose="020B0604020202020204" pitchFamily="34" charset="0"/>
              </a:rPr>
              <a:t>联播</a:t>
            </a:r>
          </a:p>
        </p:txBody>
      </p:sp>
      <p:sp>
        <p:nvSpPr>
          <p:cNvPr id="590899" name="Text Box 51"/>
          <p:cNvSpPr txBox="1"/>
          <p:nvPr/>
        </p:nvSpPr>
        <p:spPr>
          <a:xfrm>
            <a:off x="2655888" y="5589588"/>
            <a:ext cx="692150" cy="7016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</a:rPr>
              <a:t>少儿</a:t>
            </a:r>
          </a:p>
          <a:p>
            <a:r>
              <a:rPr lang="zh-CN" altLang="en-US" sz="2000" dirty="0">
                <a:latin typeface="Arial" panose="020B0604020202020204" pitchFamily="34" charset="0"/>
              </a:rPr>
              <a:t>节目</a:t>
            </a:r>
          </a:p>
        </p:txBody>
      </p:sp>
      <p:sp>
        <p:nvSpPr>
          <p:cNvPr id="590900" name="Text Box 52"/>
          <p:cNvSpPr txBox="1"/>
          <p:nvPr/>
        </p:nvSpPr>
        <p:spPr>
          <a:xfrm>
            <a:off x="3663950" y="5589588"/>
            <a:ext cx="692150" cy="7016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</a:rPr>
              <a:t>体育</a:t>
            </a:r>
          </a:p>
          <a:p>
            <a:r>
              <a:rPr lang="zh-CN" altLang="en-US" sz="2000" dirty="0">
                <a:latin typeface="Arial" panose="020B0604020202020204" pitchFamily="34" charset="0"/>
              </a:rPr>
              <a:t>赛事</a:t>
            </a:r>
          </a:p>
        </p:txBody>
      </p:sp>
      <p:sp>
        <p:nvSpPr>
          <p:cNvPr id="590901" name="Text Box 53"/>
          <p:cNvSpPr txBox="1"/>
          <p:nvPr/>
        </p:nvSpPr>
        <p:spPr>
          <a:xfrm>
            <a:off x="4672013" y="5607050"/>
            <a:ext cx="692150" cy="7016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</a:rPr>
              <a:t>综艺</a:t>
            </a:r>
          </a:p>
          <a:p>
            <a:r>
              <a:rPr lang="zh-CN" altLang="en-US" sz="2000" dirty="0">
                <a:latin typeface="Arial" panose="020B0604020202020204" pitchFamily="34" charset="0"/>
              </a:rPr>
              <a:t>娱乐</a:t>
            </a:r>
          </a:p>
        </p:txBody>
      </p:sp>
      <p:sp>
        <p:nvSpPr>
          <p:cNvPr id="590903" name="Text Box 55"/>
          <p:cNvSpPr txBox="1"/>
          <p:nvPr/>
        </p:nvSpPr>
        <p:spPr>
          <a:xfrm>
            <a:off x="5724525" y="5607050"/>
            <a:ext cx="692150" cy="7016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</a:rPr>
              <a:t>影视</a:t>
            </a:r>
          </a:p>
          <a:p>
            <a:r>
              <a:rPr lang="zh-CN" altLang="en-US" sz="2000" dirty="0">
                <a:latin typeface="Arial" panose="020B0604020202020204" pitchFamily="34" charset="0"/>
              </a:rPr>
              <a:t>节目</a:t>
            </a:r>
          </a:p>
        </p:txBody>
      </p:sp>
      <p:sp>
        <p:nvSpPr>
          <p:cNvPr id="590904" name="Text Box 56"/>
          <p:cNvSpPr txBox="1"/>
          <p:nvPr/>
        </p:nvSpPr>
        <p:spPr>
          <a:xfrm>
            <a:off x="1835150" y="5013325"/>
            <a:ext cx="322263" cy="3968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</a:p>
        </p:txBody>
      </p:sp>
      <p:sp>
        <p:nvSpPr>
          <p:cNvPr id="590905" name="Text Box 57"/>
          <p:cNvSpPr txBox="1"/>
          <p:nvPr/>
        </p:nvSpPr>
        <p:spPr>
          <a:xfrm>
            <a:off x="2773363" y="2168525"/>
            <a:ext cx="463550" cy="3968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41</a:t>
            </a:r>
          </a:p>
        </p:txBody>
      </p:sp>
      <p:sp>
        <p:nvSpPr>
          <p:cNvPr id="590906" name="Text Box 58"/>
          <p:cNvSpPr txBox="1"/>
          <p:nvPr/>
        </p:nvSpPr>
        <p:spPr>
          <a:xfrm>
            <a:off x="3851275" y="4868863"/>
            <a:ext cx="322263" cy="3968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</a:p>
        </p:txBody>
      </p:sp>
      <p:sp>
        <p:nvSpPr>
          <p:cNvPr id="590907" name="Text Box 59"/>
          <p:cNvSpPr txBox="1"/>
          <p:nvPr/>
        </p:nvSpPr>
        <p:spPr>
          <a:xfrm>
            <a:off x="4897438" y="4724400"/>
            <a:ext cx="322262" cy="3968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</a:p>
        </p:txBody>
      </p:sp>
      <p:sp>
        <p:nvSpPr>
          <p:cNvPr id="590909" name="Text Box 61"/>
          <p:cNvSpPr txBox="1"/>
          <p:nvPr/>
        </p:nvSpPr>
        <p:spPr>
          <a:xfrm>
            <a:off x="5867400" y="4365625"/>
            <a:ext cx="463550" cy="3968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000" dirty="0"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</a:p>
        </p:txBody>
      </p:sp>
      <p:sp>
        <p:nvSpPr>
          <p:cNvPr id="590910" name="Rectangle 62"/>
          <p:cNvSpPr/>
          <p:nvPr/>
        </p:nvSpPr>
        <p:spPr>
          <a:xfrm>
            <a:off x="1763713" y="5516563"/>
            <a:ext cx="503237" cy="73025"/>
          </a:xfrm>
          <a:prstGeom prst="rect">
            <a:avLst/>
          </a:prstGeom>
          <a:solidFill>
            <a:srgbClr val="99CCFF"/>
          </a:solidFill>
          <a:ln w="6350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0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0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90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90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9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9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9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9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0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9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90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90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90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590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90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590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590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90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590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90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90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90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00"/>
                            </p:stCondLst>
                            <p:childTnLst>
                              <p:par>
                                <p:cTn id="10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590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590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590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00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90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90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4000"/>
                            </p:stCondLst>
                            <p:childTnLst>
                              <p:par>
                                <p:cTn id="1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590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90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590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590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59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590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59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590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59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59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5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59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0854" grpId="0"/>
      <p:bldP spid="590855" grpId="0"/>
      <p:bldP spid="590856" grpId="0"/>
      <p:bldP spid="590882" grpId="0"/>
      <p:bldP spid="590883" grpId="0"/>
      <p:bldP spid="590884" grpId="0"/>
      <p:bldP spid="590885" grpId="0"/>
      <p:bldP spid="590886" grpId="0"/>
      <p:bldP spid="590887" grpId="0"/>
      <p:bldP spid="590888" grpId="0"/>
      <p:bldP spid="590889" grpId="0"/>
      <p:bldP spid="590890" grpId="0"/>
      <p:bldP spid="590891" grpId="0"/>
      <p:bldP spid="590893" grpId="0" animBg="1"/>
      <p:bldP spid="590894" grpId="0" animBg="1"/>
      <p:bldP spid="590895" grpId="0" animBg="1"/>
      <p:bldP spid="590897" grpId="0" animBg="1"/>
      <p:bldP spid="590898" grpId="0"/>
      <p:bldP spid="590899" grpId="0"/>
      <p:bldP spid="590900" grpId="0"/>
      <p:bldP spid="590901" grpId="0"/>
      <p:bldP spid="590903" grpId="0"/>
      <p:bldP spid="590904" grpId="0"/>
      <p:bldP spid="590905" grpId="0"/>
      <p:bldP spid="590906" grpId="0"/>
      <p:bldP spid="590907" grpId="0"/>
      <p:bldP spid="590909" grpId="0"/>
      <p:bldP spid="5909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页脚占位符 4"/>
          <p:cNvSpPr txBox="1"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/>
          <p:cNvSpPr/>
          <p:nvPr/>
        </p:nvSpPr>
        <p:spPr>
          <a:xfrm>
            <a:off x="0" y="620713"/>
            <a:ext cx="9144000" cy="590391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93923" name="Line 3"/>
          <p:cNvSpPr/>
          <p:nvPr/>
        </p:nvSpPr>
        <p:spPr>
          <a:xfrm rot="-5400000" flipV="1">
            <a:off x="-434975" y="3176588"/>
            <a:ext cx="3817938" cy="0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stealth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3924" name="Line 4"/>
          <p:cNvSpPr/>
          <p:nvPr/>
        </p:nvSpPr>
        <p:spPr>
          <a:xfrm rot="-5400000">
            <a:off x="4927600" y="1628775"/>
            <a:ext cx="0" cy="6913563"/>
          </a:xfrm>
          <a:prstGeom prst="line">
            <a:avLst/>
          </a:prstGeom>
          <a:ln w="254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3926" name="Text Box 6"/>
          <p:cNvSpPr txBox="1"/>
          <p:nvPr/>
        </p:nvSpPr>
        <p:spPr>
          <a:xfrm rot="-10800000" flipV="1">
            <a:off x="7777163" y="5084763"/>
            <a:ext cx="1076325" cy="3968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dirty="0">
                <a:latin typeface="楷体_GB2312" pitchFamily="49" charset="-122"/>
              </a:rPr>
              <a:t>人数</a:t>
            </a:r>
            <a:r>
              <a:rPr lang="en-US" altLang="zh-CN" sz="2000" dirty="0">
                <a:latin typeface="楷体_GB2312" pitchFamily="49" charset="-122"/>
              </a:rPr>
              <a:t>/</a:t>
            </a:r>
            <a:r>
              <a:rPr lang="zh-CN" altLang="en-US" sz="2000" dirty="0">
                <a:latin typeface="楷体_GB2312" pitchFamily="49" charset="-122"/>
              </a:rPr>
              <a:t>人</a:t>
            </a:r>
          </a:p>
        </p:txBody>
      </p:sp>
      <p:grpSp>
        <p:nvGrpSpPr>
          <p:cNvPr id="593983" name="Group 63"/>
          <p:cNvGrpSpPr/>
          <p:nvPr/>
        </p:nvGrpSpPr>
        <p:grpSpPr>
          <a:xfrm>
            <a:off x="1473200" y="1484313"/>
            <a:ext cx="5688013" cy="3240087"/>
            <a:chOff x="1111" y="1525"/>
            <a:chExt cx="3583" cy="2041"/>
          </a:xfrm>
        </p:grpSpPr>
        <p:sp>
          <p:nvSpPr>
            <p:cNvPr id="18474" name="Line 9"/>
            <p:cNvSpPr/>
            <p:nvPr/>
          </p:nvSpPr>
          <p:spPr>
            <a:xfrm rot="-5400000" flipV="1">
              <a:off x="2902" y="1774"/>
              <a:ext cx="0" cy="358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5" name="Line 10"/>
            <p:cNvSpPr/>
            <p:nvPr/>
          </p:nvSpPr>
          <p:spPr>
            <a:xfrm rot="-5400000" flipV="1">
              <a:off x="2902" y="1547"/>
              <a:ext cx="0" cy="358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6" name="Line 11"/>
            <p:cNvSpPr/>
            <p:nvPr/>
          </p:nvSpPr>
          <p:spPr>
            <a:xfrm rot="-5400000" flipV="1">
              <a:off x="2902" y="1321"/>
              <a:ext cx="0" cy="358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7" name="Line 12"/>
            <p:cNvSpPr/>
            <p:nvPr/>
          </p:nvSpPr>
          <p:spPr>
            <a:xfrm rot="-5400000" flipV="1">
              <a:off x="2902" y="1094"/>
              <a:ext cx="0" cy="358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8" name="Line 14"/>
            <p:cNvSpPr/>
            <p:nvPr/>
          </p:nvSpPr>
          <p:spPr>
            <a:xfrm rot="-5400000" flipV="1">
              <a:off x="2902" y="867"/>
              <a:ext cx="0" cy="358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9" name="Line 15"/>
            <p:cNvSpPr/>
            <p:nvPr/>
          </p:nvSpPr>
          <p:spPr>
            <a:xfrm rot="-5400000" flipV="1">
              <a:off x="2902" y="640"/>
              <a:ext cx="0" cy="358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0" name="Line 16"/>
            <p:cNvSpPr/>
            <p:nvPr/>
          </p:nvSpPr>
          <p:spPr>
            <a:xfrm rot="-5400000" flipV="1">
              <a:off x="2902" y="413"/>
              <a:ext cx="0" cy="358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1" name="Line 17"/>
            <p:cNvSpPr/>
            <p:nvPr/>
          </p:nvSpPr>
          <p:spPr>
            <a:xfrm rot="-5400000" flipV="1">
              <a:off x="2902" y="187"/>
              <a:ext cx="0" cy="358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2" name="Line 18"/>
            <p:cNvSpPr/>
            <p:nvPr/>
          </p:nvSpPr>
          <p:spPr>
            <a:xfrm rot="-5400000" flipV="1">
              <a:off x="2902" y="-39"/>
              <a:ext cx="0" cy="358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83" name="Line 19"/>
            <p:cNvSpPr/>
            <p:nvPr/>
          </p:nvSpPr>
          <p:spPr>
            <a:xfrm rot="-5400000" flipV="1">
              <a:off x="2902" y="-266"/>
              <a:ext cx="0" cy="358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93980" name="Group 60"/>
          <p:cNvGrpSpPr/>
          <p:nvPr/>
        </p:nvGrpSpPr>
        <p:grpSpPr>
          <a:xfrm>
            <a:off x="2087563" y="1484313"/>
            <a:ext cx="5073650" cy="3605212"/>
            <a:chOff x="1498" y="1570"/>
            <a:chExt cx="3196" cy="2226"/>
          </a:xfrm>
        </p:grpSpPr>
        <p:sp>
          <p:nvSpPr>
            <p:cNvPr id="18465" name="Line 20"/>
            <p:cNvSpPr/>
            <p:nvPr/>
          </p:nvSpPr>
          <p:spPr>
            <a:xfrm rot="-10800000" flipV="1">
              <a:off x="1498" y="1570"/>
              <a:ext cx="0" cy="2226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6" name="Line 21"/>
            <p:cNvSpPr/>
            <p:nvPr/>
          </p:nvSpPr>
          <p:spPr>
            <a:xfrm rot="-10800000" flipV="1">
              <a:off x="1882" y="1570"/>
              <a:ext cx="2" cy="222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7" name="Line 23"/>
            <p:cNvSpPr/>
            <p:nvPr/>
          </p:nvSpPr>
          <p:spPr>
            <a:xfrm rot="-10800000" flipV="1">
              <a:off x="2699" y="1570"/>
              <a:ext cx="0" cy="222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8" name="Line 24"/>
            <p:cNvSpPr/>
            <p:nvPr/>
          </p:nvSpPr>
          <p:spPr>
            <a:xfrm rot="-10800000" flipV="1">
              <a:off x="3515" y="1570"/>
              <a:ext cx="2" cy="222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69" name="Line 25"/>
            <p:cNvSpPr/>
            <p:nvPr/>
          </p:nvSpPr>
          <p:spPr>
            <a:xfrm rot="-10800000" flipV="1">
              <a:off x="4694" y="1570"/>
              <a:ext cx="0" cy="222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0" name="Line 26"/>
            <p:cNvSpPr/>
            <p:nvPr/>
          </p:nvSpPr>
          <p:spPr>
            <a:xfrm rot="-10800000" flipV="1">
              <a:off x="2290" y="1570"/>
              <a:ext cx="2" cy="222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1" name="Line 27"/>
            <p:cNvSpPr/>
            <p:nvPr/>
          </p:nvSpPr>
          <p:spPr>
            <a:xfrm rot="-10800000" flipV="1">
              <a:off x="3107" y="1570"/>
              <a:ext cx="2" cy="222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2" name="Line 28"/>
            <p:cNvSpPr/>
            <p:nvPr/>
          </p:nvSpPr>
          <p:spPr>
            <a:xfrm rot="-10800000" flipV="1">
              <a:off x="3878" y="1570"/>
              <a:ext cx="3" cy="222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473" name="Line 29"/>
            <p:cNvSpPr/>
            <p:nvPr/>
          </p:nvSpPr>
          <p:spPr>
            <a:xfrm rot="-10800000" flipV="1">
              <a:off x="4286" y="1570"/>
              <a:ext cx="3" cy="2223"/>
            </a:xfrm>
            <a:prstGeom prst="line">
              <a:avLst/>
            </a:prstGeom>
            <a:ln w="254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93951" name="Text Box 31"/>
          <p:cNvSpPr txBox="1"/>
          <p:nvPr/>
        </p:nvSpPr>
        <p:spPr>
          <a:xfrm rot="-10800000" flipV="1">
            <a:off x="1257300" y="5006975"/>
            <a:ext cx="360363" cy="519113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0</a:t>
            </a:r>
          </a:p>
        </p:txBody>
      </p:sp>
      <p:sp>
        <p:nvSpPr>
          <p:cNvPr id="593952" name="Text Box 32"/>
          <p:cNvSpPr txBox="1"/>
          <p:nvPr/>
        </p:nvSpPr>
        <p:spPr>
          <a:xfrm rot="-10800000" flipV="1">
            <a:off x="1924050" y="4984750"/>
            <a:ext cx="360363" cy="519113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5</a:t>
            </a:r>
          </a:p>
        </p:txBody>
      </p:sp>
      <p:sp>
        <p:nvSpPr>
          <p:cNvPr id="593953" name="Text Box 33"/>
          <p:cNvSpPr txBox="1"/>
          <p:nvPr/>
        </p:nvSpPr>
        <p:spPr>
          <a:xfrm rot="-10800000" flipV="1">
            <a:off x="2446338" y="5000625"/>
            <a:ext cx="539750" cy="519113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10</a:t>
            </a:r>
          </a:p>
        </p:txBody>
      </p:sp>
      <p:sp>
        <p:nvSpPr>
          <p:cNvPr id="593954" name="Text Box 34"/>
          <p:cNvSpPr txBox="1"/>
          <p:nvPr/>
        </p:nvSpPr>
        <p:spPr>
          <a:xfrm rot="-10800000" flipV="1">
            <a:off x="3092450" y="4999038"/>
            <a:ext cx="539750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15</a:t>
            </a:r>
          </a:p>
        </p:txBody>
      </p:sp>
      <p:sp>
        <p:nvSpPr>
          <p:cNvPr id="593955" name="Text Box 35"/>
          <p:cNvSpPr txBox="1"/>
          <p:nvPr/>
        </p:nvSpPr>
        <p:spPr>
          <a:xfrm rot="-10800000" flipV="1">
            <a:off x="3776663" y="4992688"/>
            <a:ext cx="539750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20</a:t>
            </a:r>
          </a:p>
        </p:txBody>
      </p:sp>
      <p:sp>
        <p:nvSpPr>
          <p:cNvPr id="593956" name="Text Box 36"/>
          <p:cNvSpPr txBox="1"/>
          <p:nvPr/>
        </p:nvSpPr>
        <p:spPr>
          <a:xfrm rot="-10800000" flipV="1">
            <a:off x="4424363" y="4999038"/>
            <a:ext cx="539750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25</a:t>
            </a:r>
          </a:p>
        </p:txBody>
      </p:sp>
      <p:sp>
        <p:nvSpPr>
          <p:cNvPr id="593957" name="Text Box 37"/>
          <p:cNvSpPr txBox="1"/>
          <p:nvPr/>
        </p:nvSpPr>
        <p:spPr>
          <a:xfrm rot="-10800000" flipV="1">
            <a:off x="5035550" y="4992688"/>
            <a:ext cx="539750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30</a:t>
            </a:r>
          </a:p>
        </p:txBody>
      </p:sp>
      <p:sp>
        <p:nvSpPr>
          <p:cNvPr id="593958" name="Text Box 38"/>
          <p:cNvSpPr txBox="1"/>
          <p:nvPr/>
        </p:nvSpPr>
        <p:spPr>
          <a:xfrm rot="-10800000" flipV="1">
            <a:off x="5613400" y="4992688"/>
            <a:ext cx="539750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35</a:t>
            </a:r>
          </a:p>
        </p:txBody>
      </p:sp>
      <p:sp>
        <p:nvSpPr>
          <p:cNvPr id="593959" name="Text Box 39"/>
          <p:cNvSpPr txBox="1"/>
          <p:nvPr/>
        </p:nvSpPr>
        <p:spPr>
          <a:xfrm rot="-10800000" flipV="1">
            <a:off x="6261100" y="4992688"/>
            <a:ext cx="539750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40</a:t>
            </a:r>
          </a:p>
        </p:txBody>
      </p:sp>
      <p:sp>
        <p:nvSpPr>
          <p:cNvPr id="593960" name="Text Box 40"/>
          <p:cNvSpPr txBox="1"/>
          <p:nvPr/>
        </p:nvSpPr>
        <p:spPr>
          <a:xfrm rot="-10800000" flipV="1">
            <a:off x="6907213" y="4992688"/>
            <a:ext cx="539750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latin typeface="隶书" panose="02010509060101010101" pitchFamily="49" charset="-122"/>
                <a:ea typeface="隶书" panose="02010509060101010101" pitchFamily="49" charset="-122"/>
              </a:rPr>
              <a:t>45</a:t>
            </a:r>
          </a:p>
        </p:txBody>
      </p:sp>
      <p:sp>
        <p:nvSpPr>
          <p:cNvPr id="593966" name="Text Box 46"/>
          <p:cNvSpPr txBox="1"/>
          <p:nvPr/>
        </p:nvSpPr>
        <p:spPr>
          <a:xfrm rot="-10800000" flipV="1">
            <a:off x="773113" y="4221163"/>
            <a:ext cx="692150" cy="7016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</a:rPr>
              <a:t>新闻</a:t>
            </a:r>
          </a:p>
          <a:p>
            <a:r>
              <a:rPr lang="zh-CN" altLang="en-US" sz="2000" dirty="0">
                <a:latin typeface="Arial" panose="020B0604020202020204" pitchFamily="34" charset="0"/>
              </a:rPr>
              <a:t>联播</a:t>
            </a:r>
          </a:p>
        </p:txBody>
      </p:sp>
      <p:sp>
        <p:nvSpPr>
          <p:cNvPr id="593967" name="Text Box 47"/>
          <p:cNvSpPr txBox="1"/>
          <p:nvPr/>
        </p:nvSpPr>
        <p:spPr>
          <a:xfrm rot="-10800000" flipV="1">
            <a:off x="773113" y="3519488"/>
            <a:ext cx="692150" cy="7016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</a:rPr>
              <a:t>少儿</a:t>
            </a:r>
          </a:p>
          <a:p>
            <a:r>
              <a:rPr lang="zh-CN" altLang="en-US" sz="2000" dirty="0">
                <a:latin typeface="Arial" panose="020B0604020202020204" pitchFamily="34" charset="0"/>
              </a:rPr>
              <a:t>节目</a:t>
            </a:r>
          </a:p>
        </p:txBody>
      </p:sp>
      <p:sp>
        <p:nvSpPr>
          <p:cNvPr id="593968" name="Text Box 48"/>
          <p:cNvSpPr txBox="1"/>
          <p:nvPr/>
        </p:nvSpPr>
        <p:spPr>
          <a:xfrm rot="-10800000" flipV="1">
            <a:off x="781050" y="2727325"/>
            <a:ext cx="692150" cy="7016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</a:rPr>
              <a:t>体育</a:t>
            </a:r>
          </a:p>
          <a:p>
            <a:r>
              <a:rPr lang="zh-CN" altLang="en-US" sz="2000" dirty="0">
                <a:latin typeface="Arial" panose="020B0604020202020204" pitchFamily="34" charset="0"/>
              </a:rPr>
              <a:t>赛事</a:t>
            </a:r>
          </a:p>
        </p:txBody>
      </p:sp>
      <p:sp>
        <p:nvSpPr>
          <p:cNvPr id="593969" name="Text Box 49"/>
          <p:cNvSpPr txBox="1"/>
          <p:nvPr/>
        </p:nvSpPr>
        <p:spPr>
          <a:xfrm rot="-10800000" flipV="1">
            <a:off x="755650" y="2006600"/>
            <a:ext cx="692150" cy="7016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</a:rPr>
              <a:t>综艺</a:t>
            </a:r>
          </a:p>
          <a:p>
            <a:r>
              <a:rPr lang="zh-CN" altLang="en-US" sz="2000" dirty="0">
                <a:latin typeface="Arial" panose="020B0604020202020204" pitchFamily="34" charset="0"/>
              </a:rPr>
              <a:t>娱乐</a:t>
            </a:r>
          </a:p>
        </p:txBody>
      </p:sp>
      <p:sp>
        <p:nvSpPr>
          <p:cNvPr id="593970" name="Text Box 50"/>
          <p:cNvSpPr txBox="1"/>
          <p:nvPr/>
        </p:nvSpPr>
        <p:spPr>
          <a:xfrm rot="-10800000" flipV="1">
            <a:off x="757238" y="1285875"/>
            <a:ext cx="692150" cy="701675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000" dirty="0">
                <a:latin typeface="Arial" panose="020B0604020202020204" pitchFamily="34" charset="0"/>
              </a:rPr>
              <a:t>影视</a:t>
            </a:r>
          </a:p>
          <a:p>
            <a:r>
              <a:rPr lang="zh-CN" altLang="en-US" sz="2000" dirty="0">
                <a:latin typeface="Arial" panose="020B0604020202020204" pitchFamily="34" charset="0"/>
              </a:rPr>
              <a:t>节目</a:t>
            </a:r>
          </a:p>
        </p:txBody>
      </p:sp>
      <p:sp>
        <p:nvSpPr>
          <p:cNvPr id="593976" name="Rectangle 56"/>
          <p:cNvSpPr/>
          <p:nvPr/>
        </p:nvSpPr>
        <p:spPr>
          <a:xfrm rot="-5400000" flipV="1">
            <a:off x="1365250" y="4471988"/>
            <a:ext cx="360363" cy="144462"/>
          </a:xfrm>
          <a:prstGeom prst="rect">
            <a:avLst/>
          </a:prstGeom>
          <a:solidFill>
            <a:srgbClr val="FF33CC"/>
          </a:solidFill>
          <a:ln w="6350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93984" name="Rectangle 64"/>
          <p:cNvSpPr/>
          <p:nvPr/>
        </p:nvSpPr>
        <p:spPr>
          <a:xfrm rot="-5400000" flipV="1">
            <a:off x="3849688" y="1268413"/>
            <a:ext cx="360362" cy="5113337"/>
          </a:xfrm>
          <a:prstGeom prst="rect">
            <a:avLst/>
          </a:prstGeom>
          <a:solidFill>
            <a:srgbClr val="FF33CC"/>
          </a:solidFill>
          <a:ln w="6350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93985" name="Rectangle 65"/>
          <p:cNvSpPr/>
          <p:nvPr/>
        </p:nvSpPr>
        <p:spPr>
          <a:xfrm rot="-5400000" flipV="1">
            <a:off x="1473200" y="2924175"/>
            <a:ext cx="360363" cy="360363"/>
          </a:xfrm>
          <a:prstGeom prst="rect">
            <a:avLst/>
          </a:prstGeom>
          <a:solidFill>
            <a:srgbClr val="FF33CC"/>
          </a:solidFill>
          <a:ln w="6350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93986" name="Rectangle 66"/>
          <p:cNvSpPr/>
          <p:nvPr/>
        </p:nvSpPr>
        <p:spPr>
          <a:xfrm rot="-5400000" flipV="1">
            <a:off x="1544638" y="2132013"/>
            <a:ext cx="360362" cy="504825"/>
          </a:xfrm>
          <a:prstGeom prst="rect">
            <a:avLst/>
          </a:prstGeom>
          <a:solidFill>
            <a:srgbClr val="FF33CC"/>
          </a:solidFill>
          <a:ln w="6350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93987" name="Rectangle 67"/>
          <p:cNvSpPr/>
          <p:nvPr/>
        </p:nvSpPr>
        <p:spPr>
          <a:xfrm rot="-5400000" flipV="1">
            <a:off x="1905000" y="1052513"/>
            <a:ext cx="360363" cy="1223962"/>
          </a:xfrm>
          <a:prstGeom prst="rect">
            <a:avLst/>
          </a:prstGeom>
          <a:solidFill>
            <a:srgbClr val="FF33CC"/>
          </a:solidFill>
          <a:ln w="6350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593988" name="Text Box 68"/>
          <p:cNvSpPr txBox="1"/>
          <p:nvPr/>
        </p:nvSpPr>
        <p:spPr>
          <a:xfrm>
            <a:off x="2093913" y="782638"/>
            <a:ext cx="5492750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latin typeface="华文仿宋" panose="02010600040101010101" pitchFamily="2" charset="-122"/>
                <a:ea typeface="华文仿宋" panose="02010600040101010101" pitchFamily="2" charset="-122"/>
              </a:rPr>
              <a:t>59</a:t>
            </a:r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</a:rPr>
              <a:t>名儿童最喜欢的电视节目统计图</a:t>
            </a:r>
          </a:p>
        </p:txBody>
      </p:sp>
      <p:grpSp>
        <p:nvGrpSpPr>
          <p:cNvPr id="593991" name="Group 71"/>
          <p:cNvGrpSpPr/>
          <p:nvPr/>
        </p:nvGrpSpPr>
        <p:grpSpPr>
          <a:xfrm>
            <a:off x="431800" y="5516563"/>
            <a:ext cx="8172450" cy="1066800"/>
            <a:chOff x="272" y="3475"/>
            <a:chExt cx="5148" cy="672"/>
          </a:xfrm>
        </p:grpSpPr>
        <p:sp>
          <p:nvSpPr>
            <p:cNvPr id="18463" name="AutoShape 70"/>
            <p:cNvSpPr/>
            <p:nvPr/>
          </p:nvSpPr>
          <p:spPr>
            <a:xfrm>
              <a:off x="295" y="3475"/>
              <a:ext cx="5080" cy="635"/>
            </a:xfrm>
            <a:prstGeom prst="roundRect">
              <a:avLst>
                <a:gd name="adj" fmla="val 16667"/>
              </a:avLst>
            </a:prstGeom>
            <a:solidFill>
              <a:srgbClr val="008000"/>
            </a:solidFill>
            <a:ln w="9525" cap="flat" cmpd="sng">
              <a:solidFill>
                <a:srgbClr val="808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lIns="90000" tIns="46800" rIns="90000" bIns="46800" anchor="ctr" anchorCtr="0"/>
            <a:lstStyle/>
            <a:p>
              <a:endParaRPr lang="zh-CN" altLang="en-US" dirty="0">
                <a:latin typeface="Arial" panose="020B0604020202020204" pitchFamily="34" charset="0"/>
              </a:endParaRPr>
            </a:p>
          </p:txBody>
        </p:sp>
        <p:sp>
          <p:nvSpPr>
            <p:cNvPr id="18464" name="Text Box 69"/>
            <p:cNvSpPr txBox="1"/>
            <p:nvPr/>
          </p:nvSpPr>
          <p:spPr>
            <a:xfrm>
              <a:off x="272" y="3475"/>
              <a:ext cx="5148" cy="672"/>
            </a:xfrm>
            <a:prstGeom prst="rect">
              <a:avLst/>
            </a:prstGeom>
            <a:noFill/>
            <a:ln w="9525">
              <a:noFill/>
            </a:ln>
          </p:spPr>
          <p:txBody>
            <a:bodyPr lIns="90000" tIns="46800" rIns="90000" bIns="46800">
              <a:spAutoFit/>
            </a:bodyPr>
            <a:lstStyle/>
            <a:p>
              <a:r>
                <a:rPr lang="zh-CN" altLang="en-US" sz="3200" dirty="0">
                  <a:solidFill>
                    <a:srgbClr val="FFFF00"/>
                  </a:solidFill>
                  <a:latin typeface="Arial" panose="020B0604020202020204" pitchFamily="34" charset="0"/>
                </a:rPr>
                <a:t>从图中你可以得到哪些信息？如果学校要办一个校园电视台，你有什么好的建议？</a:t>
              </a:r>
            </a:p>
          </p:txBody>
        </p:sp>
      </p:grpSp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9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93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93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39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39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9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93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93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9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59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9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9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59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9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59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593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593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593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93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93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93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59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593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1000"/>
                                        <p:tgtEl>
                                          <p:spTgt spid="59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1000"/>
                                        <p:tgtEl>
                                          <p:spTgt spid="593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1000"/>
                                        <p:tgtEl>
                                          <p:spTgt spid="593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1000"/>
                                        <p:tgtEl>
                                          <p:spTgt spid="593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3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93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26" grpId="0"/>
      <p:bldP spid="593951" grpId="0"/>
      <p:bldP spid="593952" grpId="0"/>
      <p:bldP spid="593953" grpId="0"/>
      <p:bldP spid="593954" grpId="0"/>
      <p:bldP spid="593955" grpId="0"/>
      <p:bldP spid="593956" grpId="0"/>
      <p:bldP spid="593957" grpId="0"/>
      <p:bldP spid="593958" grpId="0"/>
      <p:bldP spid="593959" grpId="0"/>
      <p:bldP spid="593960" grpId="0"/>
      <p:bldP spid="593966" grpId="0"/>
      <p:bldP spid="593967" grpId="0"/>
      <p:bldP spid="593968" grpId="0"/>
      <p:bldP spid="593969" grpId="0"/>
      <p:bldP spid="593970" grpId="0"/>
      <p:bldP spid="593976" grpId="0" animBg="1"/>
      <p:bldP spid="593984" grpId="0" animBg="1"/>
      <p:bldP spid="593985" grpId="0" animBg="1"/>
      <p:bldP spid="593986" grpId="0" animBg="1"/>
      <p:bldP spid="593987" grpId="0" animBg="1"/>
      <p:bldP spid="5939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928" name="Picture 64" descr="y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404813"/>
            <a:ext cx="8785225" cy="590391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8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8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89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页脚占位符 3"/>
          <p:cNvSpPr txBox="1"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0483" name="Picture 22" descr="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619125"/>
            <a:ext cx="8743950" cy="5905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4" name="Text Box 21"/>
          <p:cNvSpPr txBox="1"/>
          <p:nvPr/>
        </p:nvSpPr>
        <p:spPr>
          <a:xfrm>
            <a:off x="466725" y="1484313"/>
            <a:ext cx="3744913" cy="119062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>
            <a:spAutoFit/>
          </a:bodyPr>
          <a:lstStyle/>
          <a:p>
            <a:r>
              <a:rPr lang="zh-CN" altLang="en-US" dirty="0">
                <a:solidFill>
                  <a:srgbClr val="008000"/>
                </a:solidFill>
                <a:latin typeface="Arial" panose="020B0604020202020204" pitchFamily="34" charset="0"/>
                <a:ea typeface="华文新魏" panose="02010800040101010101" pitchFamily="2" charset="-122"/>
              </a:rPr>
              <a:t>你能根据下表画出统计图吗？</a:t>
            </a:r>
          </a:p>
        </p:txBody>
      </p:sp>
      <p:graphicFrame>
        <p:nvGraphicFramePr>
          <p:cNvPr id="547900" name="Group 60"/>
          <p:cNvGraphicFramePr>
            <a:graphicFrameLocks noGrp="1"/>
          </p:cNvGraphicFramePr>
          <p:nvPr>
            <p:ph idx="1"/>
          </p:nvPr>
        </p:nvGraphicFramePr>
        <p:xfrm>
          <a:off x="323850" y="4005263"/>
          <a:ext cx="8424863" cy="2192338"/>
        </p:xfrm>
        <a:graphic>
          <a:graphicData uri="http://schemas.openxmlformats.org/drawingml/2006/table">
            <a:tbl>
              <a:tblPr/>
              <a:tblGrid>
                <a:gridCol w="2324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7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07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07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姓名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李明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王芳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赵兰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刘玉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李琴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身高</a:t>
                      </a: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厘米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138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139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142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0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体重</a:t>
                      </a: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/</a:t>
                      </a:r>
                      <a:r>
                        <a:rPr kumimoji="0" lang="zh-CN" altLang="en-US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千克</a:t>
                      </a:r>
                    </a:p>
                  </a:txBody>
                  <a:tcPr marL="90000" marR="90000" marT="46800" marB="46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32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宋体" panose="02010600030101010101" pitchFamily="2" charset="-122"/>
                        </a:rPr>
                        <a:t>36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479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479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4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4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7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7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页脚占位符 4"/>
          <p:cNvSpPr txBox="1"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1507" name="Rectangle 2"/>
          <p:cNvSpPr/>
          <p:nvPr/>
        </p:nvSpPr>
        <p:spPr>
          <a:xfrm>
            <a:off x="179388" y="620713"/>
            <a:ext cx="8785225" cy="590391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2116" name="Line 4"/>
          <p:cNvSpPr/>
          <p:nvPr/>
        </p:nvSpPr>
        <p:spPr>
          <a:xfrm rot="-5400000">
            <a:off x="4949825" y="2582863"/>
            <a:ext cx="0" cy="6877050"/>
          </a:xfrm>
          <a:prstGeom prst="line">
            <a:avLst/>
          </a:prstGeom>
          <a:ln w="508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02163" name="Group 51"/>
          <p:cNvGrpSpPr/>
          <p:nvPr/>
        </p:nvGrpSpPr>
        <p:grpSpPr>
          <a:xfrm>
            <a:off x="1512888" y="2105025"/>
            <a:ext cx="6372225" cy="3519488"/>
            <a:chOff x="928" y="1429"/>
            <a:chExt cx="3583" cy="1814"/>
          </a:xfrm>
        </p:grpSpPr>
        <p:sp>
          <p:nvSpPr>
            <p:cNvPr id="21548" name="Line 7"/>
            <p:cNvSpPr/>
            <p:nvPr/>
          </p:nvSpPr>
          <p:spPr>
            <a:xfrm rot="-5400000" flipV="1">
              <a:off x="2719" y="1451"/>
              <a:ext cx="0" cy="358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9" name="Line 8"/>
            <p:cNvSpPr/>
            <p:nvPr/>
          </p:nvSpPr>
          <p:spPr>
            <a:xfrm rot="-5400000" flipV="1">
              <a:off x="2719" y="1224"/>
              <a:ext cx="0" cy="358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0" name="Line 9"/>
            <p:cNvSpPr/>
            <p:nvPr/>
          </p:nvSpPr>
          <p:spPr>
            <a:xfrm rot="-5400000" flipV="1">
              <a:off x="2719" y="998"/>
              <a:ext cx="0" cy="358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1" name="Line 10"/>
            <p:cNvSpPr/>
            <p:nvPr/>
          </p:nvSpPr>
          <p:spPr>
            <a:xfrm rot="-5400000" flipV="1">
              <a:off x="2719" y="771"/>
              <a:ext cx="0" cy="358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2" name="Line 11"/>
            <p:cNvSpPr/>
            <p:nvPr/>
          </p:nvSpPr>
          <p:spPr>
            <a:xfrm rot="-5400000" flipV="1">
              <a:off x="2719" y="544"/>
              <a:ext cx="0" cy="358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3" name="Line 12"/>
            <p:cNvSpPr/>
            <p:nvPr/>
          </p:nvSpPr>
          <p:spPr>
            <a:xfrm rot="-5400000" flipV="1">
              <a:off x="2719" y="317"/>
              <a:ext cx="0" cy="358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4" name="Line 13"/>
            <p:cNvSpPr/>
            <p:nvPr/>
          </p:nvSpPr>
          <p:spPr>
            <a:xfrm rot="-5400000" flipV="1">
              <a:off x="2719" y="90"/>
              <a:ext cx="0" cy="358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5" name="Line 14"/>
            <p:cNvSpPr/>
            <p:nvPr/>
          </p:nvSpPr>
          <p:spPr>
            <a:xfrm rot="-5400000" flipV="1">
              <a:off x="2719" y="-135"/>
              <a:ext cx="0" cy="358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56" name="Line 15"/>
            <p:cNvSpPr/>
            <p:nvPr/>
          </p:nvSpPr>
          <p:spPr>
            <a:xfrm rot="-5400000" flipV="1">
              <a:off x="2719" y="-362"/>
              <a:ext cx="0" cy="358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2139" name="Text Box 27"/>
          <p:cNvSpPr txBox="1"/>
          <p:nvPr/>
        </p:nvSpPr>
        <p:spPr>
          <a:xfrm rot="-10800000" flipV="1">
            <a:off x="1082675" y="5776913"/>
            <a:ext cx="360363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0</a:t>
            </a:r>
          </a:p>
        </p:txBody>
      </p:sp>
      <p:sp>
        <p:nvSpPr>
          <p:cNvPr id="602140" name="Text Box 28"/>
          <p:cNvSpPr txBox="1"/>
          <p:nvPr/>
        </p:nvSpPr>
        <p:spPr>
          <a:xfrm rot="-10800000" flipV="1">
            <a:off x="796925" y="5345113"/>
            <a:ext cx="719138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137</a:t>
            </a:r>
          </a:p>
        </p:txBody>
      </p:sp>
      <p:sp>
        <p:nvSpPr>
          <p:cNvPr id="602141" name="Text Box 29"/>
          <p:cNvSpPr txBox="1"/>
          <p:nvPr/>
        </p:nvSpPr>
        <p:spPr>
          <a:xfrm rot="-10800000" flipV="1">
            <a:off x="796925" y="4899025"/>
            <a:ext cx="719138" cy="519113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138</a:t>
            </a:r>
          </a:p>
        </p:txBody>
      </p:sp>
      <p:sp>
        <p:nvSpPr>
          <p:cNvPr id="602142" name="Text Box 30"/>
          <p:cNvSpPr txBox="1"/>
          <p:nvPr/>
        </p:nvSpPr>
        <p:spPr>
          <a:xfrm rot="-10800000" flipV="1">
            <a:off x="777875" y="4410075"/>
            <a:ext cx="719138" cy="519113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139</a:t>
            </a:r>
          </a:p>
        </p:txBody>
      </p:sp>
      <p:sp>
        <p:nvSpPr>
          <p:cNvPr id="602143" name="Text Box 31"/>
          <p:cNvSpPr txBox="1"/>
          <p:nvPr/>
        </p:nvSpPr>
        <p:spPr>
          <a:xfrm rot="-10800000" flipV="1">
            <a:off x="795338" y="3976688"/>
            <a:ext cx="719137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140</a:t>
            </a:r>
          </a:p>
        </p:txBody>
      </p:sp>
      <p:sp>
        <p:nvSpPr>
          <p:cNvPr id="602144" name="Text Box 32"/>
          <p:cNvSpPr txBox="1"/>
          <p:nvPr/>
        </p:nvSpPr>
        <p:spPr>
          <a:xfrm rot="-10800000" flipV="1">
            <a:off x="796925" y="3544888"/>
            <a:ext cx="719138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141</a:t>
            </a:r>
          </a:p>
        </p:txBody>
      </p:sp>
      <p:sp>
        <p:nvSpPr>
          <p:cNvPr id="602145" name="Text Box 33"/>
          <p:cNvSpPr txBox="1"/>
          <p:nvPr/>
        </p:nvSpPr>
        <p:spPr>
          <a:xfrm rot="-10800000" flipV="1">
            <a:off x="795338" y="3113088"/>
            <a:ext cx="719137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142</a:t>
            </a:r>
          </a:p>
        </p:txBody>
      </p:sp>
      <p:sp>
        <p:nvSpPr>
          <p:cNvPr id="602146" name="Text Box 34"/>
          <p:cNvSpPr txBox="1"/>
          <p:nvPr/>
        </p:nvSpPr>
        <p:spPr>
          <a:xfrm rot="-10800000" flipV="1">
            <a:off x="795338" y="2681288"/>
            <a:ext cx="719137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143</a:t>
            </a:r>
          </a:p>
        </p:txBody>
      </p:sp>
      <p:sp>
        <p:nvSpPr>
          <p:cNvPr id="602147" name="Text Box 35"/>
          <p:cNvSpPr txBox="1"/>
          <p:nvPr/>
        </p:nvSpPr>
        <p:spPr>
          <a:xfrm rot="-10800000" flipV="1">
            <a:off x="795338" y="2249488"/>
            <a:ext cx="719137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144</a:t>
            </a:r>
          </a:p>
        </p:txBody>
      </p:sp>
      <p:sp>
        <p:nvSpPr>
          <p:cNvPr id="602148" name="Text Box 36"/>
          <p:cNvSpPr txBox="1"/>
          <p:nvPr/>
        </p:nvSpPr>
        <p:spPr>
          <a:xfrm rot="-10800000" flipV="1">
            <a:off x="795338" y="1816100"/>
            <a:ext cx="719137" cy="519113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145</a:t>
            </a:r>
          </a:p>
        </p:txBody>
      </p:sp>
      <p:sp>
        <p:nvSpPr>
          <p:cNvPr id="602159" name="Text Box 47"/>
          <p:cNvSpPr txBox="1"/>
          <p:nvPr/>
        </p:nvSpPr>
        <p:spPr>
          <a:xfrm>
            <a:off x="2627313" y="836613"/>
            <a:ext cx="3736975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</a:rPr>
              <a:t>第一小组学生身高统计</a:t>
            </a:r>
          </a:p>
        </p:txBody>
      </p:sp>
      <p:grpSp>
        <p:nvGrpSpPr>
          <p:cNvPr id="602166" name="Group 54"/>
          <p:cNvGrpSpPr/>
          <p:nvPr/>
        </p:nvGrpSpPr>
        <p:grpSpPr>
          <a:xfrm>
            <a:off x="1512888" y="1816100"/>
            <a:ext cx="74612" cy="4176713"/>
            <a:chOff x="928" y="844"/>
            <a:chExt cx="47" cy="2631"/>
          </a:xfrm>
        </p:grpSpPr>
        <p:sp>
          <p:nvSpPr>
            <p:cNvPr id="21546" name="Line 3"/>
            <p:cNvSpPr/>
            <p:nvPr/>
          </p:nvSpPr>
          <p:spPr>
            <a:xfrm rot="-5400000" flipV="1">
              <a:off x="-274" y="2046"/>
              <a:ext cx="2405" cy="0"/>
            </a:xfrm>
            <a:prstGeom prst="line">
              <a:avLst/>
            </a:prstGeom>
            <a:ln w="50800" cap="flat" cmpd="sng">
              <a:solidFill>
                <a:srgbClr val="0000FF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547" name="Freeform 53"/>
            <p:cNvSpPr/>
            <p:nvPr/>
          </p:nvSpPr>
          <p:spPr>
            <a:xfrm flipH="1">
              <a:off x="929" y="3249"/>
              <a:ext cx="46" cy="22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45"/>
                </a:cxn>
                <a:cxn ang="0">
                  <a:pos x="46" y="90"/>
                </a:cxn>
                <a:cxn ang="0">
                  <a:pos x="0" y="90"/>
                </a:cxn>
                <a:cxn ang="0">
                  <a:pos x="46" y="136"/>
                </a:cxn>
                <a:cxn ang="0">
                  <a:pos x="0" y="181"/>
                </a:cxn>
                <a:cxn ang="0">
                  <a:pos x="46" y="226"/>
                </a:cxn>
              </a:cxnLst>
              <a:rect l="0" t="0" r="0" b="0"/>
              <a:pathLst>
                <a:path w="46" h="226">
                  <a:moveTo>
                    <a:pt x="46" y="0"/>
                  </a:moveTo>
                  <a:lnTo>
                    <a:pt x="0" y="45"/>
                  </a:lnTo>
                  <a:lnTo>
                    <a:pt x="46" y="90"/>
                  </a:lnTo>
                  <a:lnTo>
                    <a:pt x="0" y="90"/>
                  </a:lnTo>
                  <a:lnTo>
                    <a:pt x="46" y="136"/>
                  </a:lnTo>
                  <a:lnTo>
                    <a:pt x="0" y="181"/>
                  </a:lnTo>
                  <a:lnTo>
                    <a:pt x="46" y="226"/>
                  </a:lnTo>
                </a:path>
              </a:pathLst>
            </a:custGeom>
            <a:noFill/>
            <a:ln w="508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2167" name="Text Box 55"/>
          <p:cNvSpPr txBox="1"/>
          <p:nvPr/>
        </p:nvSpPr>
        <p:spPr>
          <a:xfrm>
            <a:off x="850900" y="1331913"/>
            <a:ext cx="1490663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身高</a:t>
            </a:r>
            <a:r>
              <a:rPr lang="en-US" altLang="zh-CN" sz="2400" dirty="0">
                <a:latin typeface="Arial" panose="020B0604020202020204" pitchFamily="34" charset="0"/>
              </a:rPr>
              <a:t>/</a:t>
            </a:r>
            <a:r>
              <a:rPr lang="zh-CN" altLang="en-US" sz="2400" dirty="0">
                <a:latin typeface="Arial" panose="020B0604020202020204" pitchFamily="34" charset="0"/>
              </a:rPr>
              <a:t>厘米</a:t>
            </a:r>
          </a:p>
        </p:txBody>
      </p:sp>
      <p:grpSp>
        <p:nvGrpSpPr>
          <p:cNvPr id="602176" name="Group 64"/>
          <p:cNvGrpSpPr/>
          <p:nvPr/>
        </p:nvGrpSpPr>
        <p:grpSpPr>
          <a:xfrm>
            <a:off x="2124075" y="2105025"/>
            <a:ext cx="5761038" cy="3908425"/>
            <a:chOff x="1338" y="1326"/>
            <a:chExt cx="3629" cy="2462"/>
          </a:xfrm>
        </p:grpSpPr>
        <p:sp>
          <p:nvSpPr>
            <p:cNvPr id="21534" name="Line 57"/>
            <p:cNvSpPr/>
            <p:nvPr/>
          </p:nvSpPr>
          <p:spPr>
            <a:xfrm rot="-10800000" flipV="1">
              <a:off x="4967" y="1344"/>
              <a:ext cx="0" cy="2444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1535" name="Group 62"/>
            <p:cNvGrpSpPr/>
            <p:nvPr/>
          </p:nvGrpSpPr>
          <p:grpSpPr>
            <a:xfrm>
              <a:off x="1338" y="1326"/>
              <a:ext cx="3266" cy="2462"/>
              <a:chOff x="1338" y="1326"/>
              <a:chExt cx="3266" cy="2462"/>
            </a:xfrm>
          </p:grpSpPr>
          <p:sp>
            <p:nvSpPr>
              <p:cNvPr id="21536" name="Line 18"/>
              <p:cNvSpPr/>
              <p:nvPr/>
            </p:nvSpPr>
            <p:spPr>
              <a:xfrm rot="-10800000" flipV="1">
                <a:off x="1338" y="1326"/>
                <a:ext cx="0" cy="2447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37" name="Line 19"/>
              <p:cNvSpPr/>
              <p:nvPr/>
            </p:nvSpPr>
            <p:spPr>
              <a:xfrm rot="-10800000" flipV="1">
                <a:off x="1699" y="1326"/>
                <a:ext cx="2" cy="244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38" name="Line 21"/>
              <p:cNvSpPr/>
              <p:nvPr/>
            </p:nvSpPr>
            <p:spPr>
              <a:xfrm rot="-10800000" flipV="1">
                <a:off x="3152" y="1326"/>
                <a:ext cx="2" cy="244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39" name="Line 22"/>
              <p:cNvSpPr/>
              <p:nvPr/>
            </p:nvSpPr>
            <p:spPr>
              <a:xfrm rot="-10800000" flipV="1">
                <a:off x="4241" y="1326"/>
                <a:ext cx="0" cy="244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0" name="Line 23"/>
              <p:cNvSpPr/>
              <p:nvPr/>
            </p:nvSpPr>
            <p:spPr>
              <a:xfrm rot="-10800000" flipV="1">
                <a:off x="2064" y="1326"/>
                <a:ext cx="2" cy="244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1" name="Line 24"/>
              <p:cNvSpPr/>
              <p:nvPr/>
            </p:nvSpPr>
            <p:spPr>
              <a:xfrm rot="-10800000" flipV="1">
                <a:off x="2789" y="1326"/>
                <a:ext cx="2" cy="244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2" name="Line 25"/>
              <p:cNvSpPr/>
              <p:nvPr/>
            </p:nvSpPr>
            <p:spPr>
              <a:xfrm rot="-10800000" flipV="1">
                <a:off x="3515" y="1326"/>
                <a:ext cx="3" cy="244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3" name="Line 26"/>
              <p:cNvSpPr/>
              <p:nvPr/>
            </p:nvSpPr>
            <p:spPr>
              <a:xfrm rot="-10800000" flipV="1">
                <a:off x="3878" y="1326"/>
                <a:ext cx="3" cy="244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4" name="Line 58"/>
              <p:cNvSpPr/>
              <p:nvPr/>
            </p:nvSpPr>
            <p:spPr>
              <a:xfrm rot="-10800000" flipV="1">
                <a:off x="2426" y="1344"/>
                <a:ext cx="2" cy="244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1545" name="Line 61"/>
              <p:cNvSpPr/>
              <p:nvPr/>
            </p:nvSpPr>
            <p:spPr>
              <a:xfrm rot="-10800000" flipV="1">
                <a:off x="4604" y="1344"/>
                <a:ext cx="0" cy="2444"/>
              </a:xfrm>
              <a:prstGeom prst="line">
                <a:avLst/>
              </a:prstGeom>
              <a:ln w="38100" cap="flat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602177" name="Text Box 65"/>
          <p:cNvSpPr txBox="1"/>
          <p:nvPr/>
        </p:nvSpPr>
        <p:spPr>
          <a:xfrm>
            <a:off x="1849438" y="5949950"/>
            <a:ext cx="9937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华文新魏" panose="02010800040101010101" pitchFamily="2" charset="-122"/>
              </a:rPr>
              <a:t>李明</a:t>
            </a:r>
          </a:p>
        </p:txBody>
      </p:sp>
      <p:sp>
        <p:nvSpPr>
          <p:cNvPr id="602178" name="Text Box 66"/>
          <p:cNvSpPr txBox="1"/>
          <p:nvPr/>
        </p:nvSpPr>
        <p:spPr>
          <a:xfrm>
            <a:off x="3001963" y="5949950"/>
            <a:ext cx="9937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华文新魏" panose="02010800040101010101" pitchFamily="2" charset="-122"/>
              </a:rPr>
              <a:t>王芳</a:t>
            </a:r>
          </a:p>
        </p:txBody>
      </p:sp>
      <p:sp>
        <p:nvSpPr>
          <p:cNvPr id="602179" name="Text Box 67"/>
          <p:cNvSpPr txBox="1"/>
          <p:nvPr/>
        </p:nvSpPr>
        <p:spPr>
          <a:xfrm>
            <a:off x="4211638" y="5949950"/>
            <a:ext cx="9937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华文新魏" panose="02010800040101010101" pitchFamily="2" charset="-122"/>
              </a:rPr>
              <a:t>赵兰</a:t>
            </a:r>
          </a:p>
        </p:txBody>
      </p:sp>
      <p:sp>
        <p:nvSpPr>
          <p:cNvPr id="602180" name="Text Box 68"/>
          <p:cNvSpPr txBox="1"/>
          <p:nvPr/>
        </p:nvSpPr>
        <p:spPr>
          <a:xfrm>
            <a:off x="5378450" y="5949950"/>
            <a:ext cx="9937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华文新魏" panose="02010800040101010101" pitchFamily="2" charset="-122"/>
              </a:rPr>
              <a:t>刘玉</a:t>
            </a:r>
          </a:p>
        </p:txBody>
      </p:sp>
      <p:sp>
        <p:nvSpPr>
          <p:cNvPr id="602181" name="Text Box 69"/>
          <p:cNvSpPr txBox="1"/>
          <p:nvPr/>
        </p:nvSpPr>
        <p:spPr>
          <a:xfrm>
            <a:off x="6530975" y="5949950"/>
            <a:ext cx="9937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华文新魏" panose="02010800040101010101" pitchFamily="2" charset="-122"/>
              </a:rPr>
              <a:t>李琴</a:t>
            </a:r>
          </a:p>
        </p:txBody>
      </p:sp>
      <p:sp>
        <p:nvSpPr>
          <p:cNvPr id="602182" name="Rectangle 70"/>
          <p:cNvSpPr/>
          <p:nvPr/>
        </p:nvSpPr>
        <p:spPr>
          <a:xfrm>
            <a:off x="2124075" y="3860800"/>
            <a:ext cx="576263" cy="2160588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02183" name="Rectangle 71"/>
          <p:cNvSpPr/>
          <p:nvPr/>
        </p:nvSpPr>
        <p:spPr>
          <a:xfrm>
            <a:off x="3276600" y="5157788"/>
            <a:ext cx="576263" cy="863600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02184" name="Rectangle 72"/>
          <p:cNvSpPr/>
          <p:nvPr/>
        </p:nvSpPr>
        <p:spPr>
          <a:xfrm>
            <a:off x="4427538" y="4724400"/>
            <a:ext cx="576262" cy="1296988"/>
          </a:xfrm>
          <a:prstGeom prst="rect">
            <a:avLst/>
          </a:prstGeom>
          <a:solidFill>
            <a:srgbClr val="66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02185" name="Rectangle 73"/>
          <p:cNvSpPr/>
          <p:nvPr/>
        </p:nvSpPr>
        <p:spPr>
          <a:xfrm>
            <a:off x="5580063" y="2997200"/>
            <a:ext cx="576262" cy="3024188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02186" name="Rectangle 74"/>
          <p:cNvSpPr/>
          <p:nvPr/>
        </p:nvSpPr>
        <p:spPr>
          <a:xfrm>
            <a:off x="6732588" y="3429000"/>
            <a:ext cx="576262" cy="259238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2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2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02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0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2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2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2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02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2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2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2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02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2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2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2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02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602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2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0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0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02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602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1000"/>
                                        <p:tgtEl>
                                          <p:spTgt spid="602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60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602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1000"/>
                                        <p:tgtEl>
                                          <p:spTgt spid="602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1000"/>
                                        <p:tgtEl>
                                          <p:spTgt spid="602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2139" grpId="0"/>
      <p:bldP spid="602140" grpId="0"/>
      <p:bldP spid="602141" grpId="0"/>
      <p:bldP spid="602142" grpId="0"/>
      <p:bldP spid="602143" grpId="0"/>
      <p:bldP spid="602144" grpId="0"/>
      <p:bldP spid="602145" grpId="0"/>
      <p:bldP spid="602146" grpId="0"/>
      <p:bldP spid="602147" grpId="0"/>
      <p:bldP spid="602148" grpId="0"/>
      <p:bldP spid="602167" grpId="0"/>
      <p:bldP spid="602177" grpId="0"/>
      <p:bldP spid="602178" grpId="0"/>
      <p:bldP spid="602179" grpId="0"/>
      <p:bldP spid="602180" grpId="0"/>
      <p:bldP spid="602181" grpId="0"/>
      <p:bldP spid="602182" grpId="0" animBg="1"/>
      <p:bldP spid="602183" grpId="0" animBg="1"/>
      <p:bldP spid="602184" grpId="0" animBg="1"/>
      <p:bldP spid="602185" grpId="0" animBg="1"/>
      <p:bldP spid="6021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页脚占位符 4"/>
          <p:cNvSpPr txBox="1"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531" name="Rectangle 2"/>
          <p:cNvSpPr/>
          <p:nvPr/>
        </p:nvSpPr>
        <p:spPr>
          <a:xfrm>
            <a:off x="179388" y="620713"/>
            <a:ext cx="8785225" cy="5903912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txBody>
          <a:bodyPr wrap="none" lIns="90000" tIns="46800" rIns="90000" bIns="46800" anchor="ctr" anchorCtr="0"/>
          <a:lstStyle/>
          <a:p>
            <a:endParaRPr lang="zh-CN" altLang="zh-CN" sz="20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04163" name="Line 3"/>
          <p:cNvSpPr/>
          <p:nvPr/>
        </p:nvSpPr>
        <p:spPr>
          <a:xfrm rot="-5400000">
            <a:off x="4949825" y="2582863"/>
            <a:ext cx="0" cy="6877050"/>
          </a:xfrm>
          <a:prstGeom prst="line">
            <a:avLst/>
          </a:prstGeom>
          <a:ln w="50800" cap="flat" cmpd="sng">
            <a:solidFill>
              <a:srgbClr val="0000FF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604213" name="Group 53"/>
          <p:cNvGrpSpPr/>
          <p:nvPr/>
        </p:nvGrpSpPr>
        <p:grpSpPr>
          <a:xfrm>
            <a:off x="1512888" y="2544763"/>
            <a:ext cx="6372225" cy="3079750"/>
            <a:chOff x="953" y="1603"/>
            <a:chExt cx="4014" cy="1940"/>
          </a:xfrm>
        </p:grpSpPr>
        <p:sp>
          <p:nvSpPr>
            <p:cNvPr id="22570" name="Line 5"/>
            <p:cNvSpPr/>
            <p:nvPr/>
          </p:nvSpPr>
          <p:spPr>
            <a:xfrm rot="-5400000" flipV="1">
              <a:off x="2960" y="1536"/>
              <a:ext cx="0" cy="4014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1" name="Line 6"/>
            <p:cNvSpPr/>
            <p:nvPr/>
          </p:nvSpPr>
          <p:spPr>
            <a:xfrm rot="-5400000" flipV="1">
              <a:off x="2960" y="1259"/>
              <a:ext cx="0" cy="4014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2" name="Line 7"/>
            <p:cNvSpPr/>
            <p:nvPr/>
          </p:nvSpPr>
          <p:spPr>
            <a:xfrm rot="-5400000" flipV="1">
              <a:off x="2960" y="982"/>
              <a:ext cx="0" cy="4014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3" name="Line 8"/>
            <p:cNvSpPr/>
            <p:nvPr/>
          </p:nvSpPr>
          <p:spPr>
            <a:xfrm rot="-5400000" flipV="1">
              <a:off x="2960" y="705"/>
              <a:ext cx="0" cy="4014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4" name="Line 9"/>
            <p:cNvSpPr/>
            <p:nvPr/>
          </p:nvSpPr>
          <p:spPr>
            <a:xfrm rot="-5400000" flipV="1">
              <a:off x="2960" y="428"/>
              <a:ext cx="0" cy="4014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5" name="Line 10"/>
            <p:cNvSpPr/>
            <p:nvPr/>
          </p:nvSpPr>
          <p:spPr>
            <a:xfrm rot="-5400000" flipV="1">
              <a:off x="2960" y="150"/>
              <a:ext cx="0" cy="4014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6" name="Line 11"/>
            <p:cNvSpPr/>
            <p:nvPr/>
          </p:nvSpPr>
          <p:spPr>
            <a:xfrm rot="-5400000" flipV="1">
              <a:off x="2960" y="-127"/>
              <a:ext cx="0" cy="4014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77" name="Line 12"/>
            <p:cNvSpPr/>
            <p:nvPr/>
          </p:nvSpPr>
          <p:spPr>
            <a:xfrm rot="-5400000" flipV="1">
              <a:off x="2960" y="-404"/>
              <a:ext cx="0" cy="4014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4174" name="Text Box 14"/>
          <p:cNvSpPr txBox="1"/>
          <p:nvPr/>
        </p:nvSpPr>
        <p:spPr>
          <a:xfrm rot="-10800000" flipV="1">
            <a:off x="1082675" y="5776913"/>
            <a:ext cx="360363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0</a:t>
            </a:r>
          </a:p>
        </p:txBody>
      </p:sp>
      <p:sp>
        <p:nvSpPr>
          <p:cNvPr id="604175" name="Text Box 15"/>
          <p:cNvSpPr txBox="1"/>
          <p:nvPr/>
        </p:nvSpPr>
        <p:spPr>
          <a:xfrm rot="-10800000" flipV="1">
            <a:off x="889000" y="5345113"/>
            <a:ext cx="539750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28</a:t>
            </a:r>
          </a:p>
        </p:txBody>
      </p:sp>
      <p:sp>
        <p:nvSpPr>
          <p:cNvPr id="604176" name="Text Box 16"/>
          <p:cNvSpPr txBox="1"/>
          <p:nvPr/>
        </p:nvSpPr>
        <p:spPr>
          <a:xfrm rot="-10800000" flipV="1">
            <a:off x="889000" y="4899025"/>
            <a:ext cx="539750" cy="519113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30</a:t>
            </a:r>
          </a:p>
        </p:txBody>
      </p:sp>
      <p:sp>
        <p:nvSpPr>
          <p:cNvPr id="604177" name="Text Box 17"/>
          <p:cNvSpPr txBox="1"/>
          <p:nvPr/>
        </p:nvSpPr>
        <p:spPr>
          <a:xfrm rot="-10800000" flipV="1">
            <a:off x="869950" y="4410075"/>
            <a:ext cx="539750" cy="519113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32</a:t>
            </a:r>
          </a:p>
        </p:txBody>
      </p:sp>
      <p:sp>
        <p:nvSpPr>
          <p:cNvPr id="604178" name="Text Box 18"/>
          <p:cNvSpPr txBox="1"/>
          <p:nvPr/>
        </p:nvSpPr>
        <p:spPr>
          <a:xfrm rot="-10800000" flipV="1">
            <a:off x="887413" y="3976688"/>
            <a:ext cx="539750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34</a:t>
            </a:r>
          </a:p>
        </p:txBody>
      </p:sp>
      <p:sp>
        <p:nvSpPr>
          <p:cNvPr id="604179" name="Text Box 19"/>
          <p:cNvSpPr txBox="1"/>
          <p:nvPr/>
        </p:nvSpPr>
        <p:spPr>
          <a:xfrm rot="-10800000" flipV="1">
            <a:off x="889000" y="3544888"/>
            <a:ext cx="539750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36</a:t>
            </a:r>
          </a:p>
        </p:txBody>
      </p:sp>
      <p:sp>
        <p:nvSpPr>
          <p:cNvPr id="604180" name="Text Box 20"/>
          <p:cNvSpPr txBox="1"/>
          <p:nvPr/>
        </p:nvSpPr>
        <p:spPr>
          <a:xfrm rot="-10800000" flipV="1">
            <a:off x="887413" y="3113088"/>
            <a:ext cx="539750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38</a:t>
            </a:r>
          </a:p>
        </p:txBody>
      </p:sp>
      <p:sp>
        <p:nvSpPr>
          <p:cNvPr id="604181" name="Text Box 21"/>
          <p:cNvSpPr txBox="1"/>
          <p:nvPr/>
        </p:nvSpPr>
        <p:spPr>
          <a:xfrm rot="-10800000" flipV="1">
            <a:off x="887413" y="2681288"/>
            <a:ext cx="539750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40</a:t>
            </a:r>
          </a:p>
        </p:txBody>
      </p:sp>
      <p:sp>
        <p:nvSpPr>
          <p:cNvPr id="604182" name="Text Box 22"/>
          <p:cNvSpPr txBox="1"/>
          <p:nvPr/>
        </p:nvSpPr>
        <p:spPr>
          <a:xfrm rot="-10800000" flipV="1">
            <a:off x="887413" y="2249488"/>
            <a:ext cx="539750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en-US" altLang="zh-CN" sz="2800" dirty="0">
                <a:solidFill>
                  <a:srgbClr val="FF3300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42</a:t>
            </a:r>
          </a:p>
        </p:txBody>
      </p:sp>
      <p:sp>
        <p:nvSpPr>
          <p:cNvPr id="604184" name="Text Box 24"/>
          <p:cNvSpPr txBox="1"/>
          <p:nvPr/>
        </p:nvSpPr>
        <p:spPr>
          <a:xfrm>
            <a:off x="2627313" y="836613"/>
            <a:ext cx="3736975" cy="519112"/>
          </a:xfrm>
          <a:prstGeom prst="rect">
            <a:avLst/>
          </a:prstGeom>
          <a:noFill/>
          <a:ln w="25400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800" dirty="0">
                <a:latin typeface="华文仿宋" panose="02010600040101010101" pitchFamily="2" charset="-122"/>
                <a:ea typeface="华文仿宋" panose="02010600040101010101" pitchFamily="2" charset="-122"/>
              </a:rPr>
              <a:t>第一小组学生体重统计</a:t>
            </a:r>
          </a:p>
        </p:txBody>
      </p:sp>
      <p:grpSp>
        <p:nvGrpSpPr>
          <p:cNvPr id="604185" name="Group 25"/>
          <p:cNvGrpSpPr/>
          <p:nvPr/>
        </p:nvGrpSpPr>
        <p:grpSpPr>
          <a:xfrm>
            <a:off x="1517650" y="1989138"/>
            <a:ext cx="69850" cy="4003675"/>
            <a:chOff x="928" y="844"/>
            <a:chExt cx="47" cy="2631"/>
          </a:xfrm>
        </p:grpSpPr>
        <p:sp>
          <p:nvSpPr>
            <p:cNvPr id="22568" name="Line 26"/>
            <p:cNvSpPr/>
            <p:nvPr/>
          </p:nvSpPr>
          <p:spPr>
            <a:xfrm rot="-5400000" flipV="1">
              <a:off x="-274" y="2046"/>
              <a:ext cx="2405" cy="0"/>
            </a:xfrm>
            <a:prstGeom prst="line">
              <a:avLst/>
            </a:prstGeom>
            <a:ln w="50800" cap="flat" cmpd="sng">
              <a:solidFill>
                <a:srgbClr val="0000FF"/>
              </a:solidFill>
              <a:prstDash val="solid"/>
              <a:headEnd type="none" w="med" len="med"/>
              <a:tailEnd type="stealth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9" name="Freeform 27"/>
            <p:cNvSpPr/>
            <p:nvPr/>
          </p:nvSpPr>
          <p:spPr>
            <a:xfrm flipH="1">
              <a:off x="929" y="3249"/>
              <a:ext cx="46" cy="226"/>
            </a:xfrm>
            <a:custGeom>
              <a:avLst/>
              <a:gdLst/>
              <a:ahLst/>
              <a:cxnLst>
                <a:cxn ang="0">
                  <a:pos x="46" y="0"/>
                </a:cxn>
                <a:cxn ang="0">
                  <a:pos x="0" y="45"/>
                </a:cxn>
                <a:cxn ang="0">
                  <a:pos x="46" y="90"/>
                </a:cxn>
                <a:cxn ang="0">
                  <a:pos x="0" y="90"/>
                </a:cxn>
                <a:cxn ang="0">
                  <a:pos x="46" y="136"/>
                </a:cxn>
                <a:cxn ang="0">
                  <a:pos x="0" y="181"/>
                </a:cxn>
                <a:cxn ang="0">
                  <a:pos x="46" y="226"/>
                </a:cxn>
              </a:cxnLst>
              <a:rect l="0" t="0" r="0" b="0"/>
              <a:pathLst>
                <a:path w="46" h="226">
                  <a:moveTo>
                    <a:pt x="46" y="0"/>
                  </a:moveTo>
                  <a:lnTo>
                    <a:pt x="0" y="45"/>
                  </a:lnTo>
                  <a:lnTo>
                    <a:pt x="46" y="90"/>
                  </a:lnTo>
                  <a:lnTo>
                    <a:pt x="0" y="90"/>
                  </a:lnTo>
                  <a:lnTo>
                    <a:pt x="46" y="136"/>
                  </a:lnTo>
                  <a:lnTo>
                    <a:pt x="0" y="181"/>
                  </a:lnTo>
                  <a:lnTo>
                    <a:pt x="46" y="226"/>
                  </a:lnTo>
                </a:path>
              </a:pathLst>
            </a:custGeom>
            <a:noFill/>
            <a:ln w="50800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4188" name="Text Box 28"/>
          <p:cNvSpPr txBox="1"/>
          <p:nvPr/>
        </p:nvSpPr>
        <p:spPr>
          <a:xfrm>
            <a:off x="850900" y="1331913"/>
            <a:ext cx="1490663" cy="45720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</a:rPr>
              <a:t>体重</a:t>
            </a:r>
            <a:r>
              <a:rPr lang="en-US" altLang="zh-CN" sz="2400" dirty="0">
                <a:latin typeface="Arial" panose="020B0604020202020204" pitchFamily="34" charset="0"/>
              </a:rPr>
              <a:t>/</a:t>
            </a:r>
            <a:r>
              <a:rPr lang="zh-CN" altLang="en-US" sz="2400" dirty="0">
                <a:latin typeface="Arial" panose="020B0604020202020204" pitchFamily="34" charset="0"/>
              </a:rPr>
              <a:t>千克</a:t>
            </a:r>
          </a:p>
        </p:txBody>
      </p:sp>
      <p:grpSp>
        <p:nvGrpSpPr>
          <p:cNvPr id="604212" name="Group 52"/>
          <p:cNvGrpSpPr/>
          <p:nvPr/>
        </p:nvGrpSpPr>
        <p:grpSpPr>
          <a:xfrm>
            <a:off x="2124075" y="2565400"/>
            <a:ext cx="5761038" cy="3448050"/>
            <a:chOff x="1338" y="1616"/>
            <a:chExt cx="3629" cy="2172"/>
          </a:xfrm>
        </p:grpSpPr>
        <p:sp>
          <p:nvSpPr>
            <p:cNvPr id="22557" name="Line 30"/>
            <p:cNvSpPr/>
            <p:nvPr/>
          </p:nvSpPr>
          <p:spPr>
            <a:xfrm rot="-10800000" flipV="1">
              <a:off x="4967" y="1616"/>
              <a:ext cx="0" cy="2172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8" name="Line 32"/>
            <p:cNvSpPr/>
            <p:nvPr/>
          </p:nvSpPr>
          <p:spPr>
            <a:xfrm rot="-10800000" flipV="1">
              <a:off x="1338" y="1616"/>
              <a:ext cx="0" cy="2159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59" name="Line 33"/>
            <p:cNvSpPr/>
            <p:nvPr/>
          </p:nvSpPr>
          <p:spPr>
            <a:xfrm rot="-10800000" flipV="1">
              <a:off x="1699" y="1616"/>
              <a:ext cx="2" cy="215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0" name="Line 34"/>
            <p:cNvSpPr/>
            <p:nvPr/>
          </p:nvSpPr>
          <p:spPr>
            <a:xfrm rot="-10800000" flipV="1">
              <a:off x="3152" y="1616"/>
              <a:ext cx="2" cy="215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1" name="Line 35"/>
            <p:cNvSpPr/>
            <p:nvPr/>
          </p:nvSpPr>
          <p:spPr>
            <a:xfrm rot="-10800000" flipV="1">
              <a:off x="4241" y="1616"/>
              <a:ext cx="0" cy="215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2" name="Line 36"/>
            <p:cNvSpPr/>
            <p:nvPr/>
          </p:nvSpPr>
          <p:spPr>
            <a:xfrm rot="-10800000" flipV="1">
              <a:off x="2064" y="1616"/>
              <a:ext cx="0" cy="215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3" name="Line 37"/>
            <p:cNvSpPr/>
            <p:nvPr/>
          </p:nvSpPr>
          <p:spPr>
            <a:xfrm rot="-10800000" flipV="1">
              <a:off x="2789" y="1616"/>
              <a:ext cx="2" cy="215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4" name="Line 38"/>
            <p:cNvSpPr/>
            <p:nvPr/>
          </p:nvSpPr>
          <p:spPr>
            <a:xfrm rot="-10800000" flipV="1">
              <a:off x="3515" y="1616"/>
              <a:ext cx="0" cy="215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5" name="Line 39"/>
            <p:cNvSpPr/>
            <p:nvPr/>
          </p:nvSpPr>
          <p:spPr>
            <a:xfrm rot="-10800000" flipV="1">
              <a:off x="3878" y="1616"/>
              <a:ext cx="3" cy="215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6" name="Line 40"/>
            <p:cNvSpPr/>
            <p:nvPr/>
          </p:nvSpPr>
          <p:spPr>
            <a:xfrm rot="-10800000" flipV="1">
              <a:off x="2426" y="1616"/>
              <a:ext cx="0" cy="2172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567" name="Line 41"/>
            <p:cNvSpPr/>
            <p:nvPr/>
          </p:nvSpPr>
          <p:spPr>
            <a:xfrm rot="-10800000" flipV="1">
              <a:off x="4604" y="1616"/>
              <a:ext cx="0" cy="2172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604202" name="Text Box 42"/>
          <p:cNvSpPr txBox="1"/>
          <p:nvPr/>
        </p:nvSpPr>
        <p:spPr>
          <a:xfrm>
            <a:off x="1849438" y="5949950"/>
            <a:ext cx="9937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华文新魏" panose="02010800040101010101" pitchFamily="2" charset="-122"/>
              </a:rPr>
              <a:t>李明</a:t>
            </a:r>
          </a:p>
        </p:txBody>
      </p:sp>
      <p:sp>
        <p:nvSpPr>
          <p:cNvPr id="604203" name="Text Box 43"/>
          <p:cNvSpPr txBox="1"/>
          <p:nvPr/>
        </p:nvSpPr>
        <p:spPr>
          <a:xfrm>
            <a:off x="3001963" y="5949950"/>
            <a:ext cx="9937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华文新魏" panose="02010800040101010101" pitchFamily="2" charset="-122"/>
              </a:rPr>
              <a:t>王芳</a:t>
            </a:r>
          </a:p>
        </p:txBody>
      </p:sp>
      <p:sp>
        <p:nvSpPr>
          <p:cNvPr id="604204" name="Text Box 44"/>
          <p:cNvSpPr txBox="1"/>
          <p:nvPr/>
        </p:nvSpPr>
        <p:spPr>
          <a:xfrm>
            <a:off x="4211638" y="5949950"/>
            <a:ext cx="9937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华文新魏" panose="02010800040101010101" pitchFamily="2" charset="-122"/>
              </a:rPr>
              <a:t>赵兰</a:t>
            </a:r>
          </a:p>
        </p:txBody>
      </p:sp>
      <p:sp>
        <p:nvSpPr>
          <p:cNvPr id="604205" name="Text Box 45"/>
          <p:cNvSpPr txBox="1"/>
          <p:nvPr/>
        </p:nvSpPr>
        <p:spPr>
          <a:xfrm>
            <a:off x="5378450" y="5949950"/>
            <a:ext cx="9937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华文新魏" panose="02010800040101010101" pitchFamily="2" charset="-122"/>
              </a:rPr>
              <a:t>刘玉</a:t>
            </a:r>
          </a:p>
        </p:txBody>
      </p:sp>
      <p:sp>
        <p:nvSpPr>
          <p:cNvPr id="604206" name="Text Box 46"/>
          <p:cNvSpPr txBox="1"/>
          <p:nvPr/>
        </p:nvSpPr>
        <p:spPr>
          <a:xfrm>
            <a:off x="6530975" y="5949950"/>
            <a:ext cx="993775" cy="579438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华文新魏" panose="02010800040101010101" pitchFamily="2" charset="-122"/>
              </a:rPr>
              <a:t>李琴</a:t>
            </a:r>
          </a:p>
        </p:txBody>
      </p:sp>
      <p:sp>
        <p:nvSpPr>
          <p:cNvPr id="604207" name="Rectangle 47"/>
          <p:cNvSpPr/>
          <p:nvPr/>
        </p:nvSpPr>
        <p:spPr>
          <a:xfrm>
            <a:off x="2124075" y="4076700"/>
            <a:ext cx="576263" cy="1944688"/>
          </a:xfrm>
          <a:prstGeom prst="rect">
            <a:avLst/>
          </a:prstGeom>
          <a:solidFill>
            <a:srgbClr val="99CC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04208" name="Rectangle 48"/>
          <p:cNvSpPr/>
          <p:nvPr/>
        </p:nvSpPr>
        <p:spPr>
          <a:xfrm>
            <a:off x="3276600" y="4508500"/>
            <a:ext cx="576263" cy="1512888"/>
          </a:xfrm>
          <a:prstGeom prst="rect">
            <a:avLst/>
          </a:prstGeom>
          <a:solidFill>
            <a:srgbClr val="FF9933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04209" name="Rectangle 49"/>
          <p:cNvSpPr/>
          <p:nvPr/>
        </p:nvSpPr>
        <p:spPr>
          <a:xfrm>
            <a:off x="4427538" y="4724400"/>
            <a:ext cx="576262" cy="1296988"/>
          </a:xfrm>
          <a:prstGeom prst="rect">
            <a:avLst/>
          </a:prstGeom>
          <a:solidFill>
            <a:srgbClr val="6699FF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04210" name="Rectangle 50"/>
          <p:cNvSpPr/>
          <p:nvPr/>
        </p:nvSpPr>
        <p:spPr>
          <a:xfrm>
            <a:off x="5580063" y="2997200"/>
            <a:ext cx="576262" cy="3024188"/>
          </a:xfrm>
          <a:prstGeom prst="rect">
            <a:avLst/>
          </a:prstGeom>
          <a:solidFill>
            <a:srgbClr val="FF99CC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604211" name="Rectangle 51"/>
          <p:cNvSpPr/>
          <p:nvPr/>
        </p:nvSpPr>
        <p:spPr>
          <a:xfrm>
            <a:off x="6732588" y="3860800"/>
            <a:ext cx="576262" cy="2160588"/>
          </a:xfrm>
          <a:prstGeom prst="rect">
            <a:avLst/>
          </a:prstGeom>
          <a:solidFill>
            <a:srgbClr val="FFFF0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90000" tIns="46800" rIns="90000" bIns="46800" anchor="ctr" anchorCtr="0"/>
          <a:lstStyle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1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04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0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0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60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0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0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60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0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0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0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04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04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604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604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604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04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04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604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604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604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1000"/>
                                        <p:tgtEl>
                                          <p:spTgt spid="604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1000"/>
                                        <p:tgtEl>
                                          <p:spTgt spid="604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604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74" grpId="0"/>
      <p:bldP spid="604175" grpId="0"/>
      <p:bldP spid="604176" grpId="0"/>
      <p:bldP spid="604177" grpId="0"/>
      <p:bldP spid="604178" grpId="0"/>
      <p:bldP spid="604179" grpId="0"/>
      <p:bldP spid="604180" grpId="0"/>
      <p:bldP spid="604181" grpId="0"/>
      <p:bldP spid="604182" grpId="0"/>
      <p:bldP spid="604188" grpId="0"/>
      <p:bldP spid="604202" grpId="0"/>
      <p:bldP spid="604203" grpId="0"/>
      <p:bldP spid="604204" grpId="0"/>
      <p:bldP spid="604205" grpId="0"/>
      <p:bldP spid="604206" grpId="0"/>
      <p:bldP spid="604207" grpId="0" animBg="1"/>
      <p:bldP spid="604208" grpId="0" animBg="1"/>
      <p:bldP spid="604209" grpId="0" animBg="1"/>
      <p:bldP spid="604210" grpId="0" animBg="1"/>
      <p:bldP spid="604211" grpId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全屏显示(4:3)</PresentationFormat>
  <Paragraphs>291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方正姚体</vt:lpstr>
      <vt:lpstr>仿宋_GB2312</vt:lpstr>
      <vt:lpstr>华文彩云</vt:lpstr>
      <vt:lpstr>华文仿宋</vt:lpstr>
      <vt:lpstr>华文新魏</vt:lpstr>
      <vt:lpstr>楷体_GB2312</vt:lpstr>
      <vt:lpstr>隶书</vt:lpstr>
      <vt:lpstr>宋体</vt:lpstr>
      <vt:lpstr>微软雅黑</vt:lpstr>
      <vt:lpstr>Arial</vt:lpstr>
      <vt:lpstr>Calibri</vt:lpstr>
      <vt:lpstr>Comic Sans MS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2005-03-24T11:45:55Z</dcterms:created>
  <dcterms:modified xsi:type="dcterms:W3CDTF">2023-01-16T22:40:22Z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ECEC65F2DD7E41C49B3EBD73C96F1EC9</vt:lpwstr>
  </property>
  <property fmtid="{D5CDD505-2E9C-101B-9397-08002B2CF9AE}" pid="3" name="KSOProductBuildVer">
    <vt:lpwstr>2052-11.1.0.11194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