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16BC-0A7D-441C-B40F-6F650B6619E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FA0A-D6EC-422E-8615-606C224E14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71A7EC5D-020E-4232-9002-85F18D37C940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EED4657-5C22-41AF-A737-D03DDDAAF86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D4657-5C22-41AF-A737-D03DDDAAF86E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KSO_BT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601913" y="2578100"/>
            <a:ext cx="5110162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zh-CN" noProof="0" smtClean="0"/>
              <a:t>单击此处</a:t>
            </a:r>
            <a:br>
              <a:rPr lang="zh-CN" noProof="0" smtClean="0"/>
            </a:br>
            <a:r>
              <a:rPr lang="zh-CN" noProof="0" smtClean="0"/>
              <a:t>编辑母版标题样式</a:t>
            </a:r>
          </a:p>
        </p:txBody>
      </p:sp>
      <p:sp>
        <p:nvSpPr>
          <p:cNvPr id="2052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597150" y="4102100"/>
            <a:ext cx="5119688" cy="522288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A33D84-C831-45DC-8B11-2FF79FDFB74C}" type="datetime1">
              <a:rPr lang="zh-CN" altLang="en-US"/>
              <a:t>2023-01-17</a:t>
            </a:fld>
            <a:endParaRPr lang="en-US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E308EE-A1E2-493A-80F6-709624192E1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F390E-B4C9-42D9-8381-CA4D868B301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6B309-9062-4625-9DE8-878E170F45D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01A9B8-E220-4979-A130-39D6A6538AC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C74A-B079-41AE-B158-97FCB24CF7E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89675" y="228600"/>
            <a:ext cx="1982788" cy="6053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9725" y="228600"/>
            <a:ext cx="5797550" cy="6053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4D2ABD-8D93-4EEA-9642-1909403EAC8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3AF5F-A54C-4EE0-B159-AC6B85E1675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39725" y="228600"/>
            <a:ext cx="7932738" cy="60531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9F0B0304-CE45-417B-8663-3DED4AAC974C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691AB277-CF5A-4E91-B908-7D93D1D2190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A33D84-C831-45DC-8B11-2FF79FDFB74C}" type="datetime1">
              <a:rPr lang="zh-CN" altLang="en-US"/>
              <a:t>2023-01-17</a:t>
            </a:fld>
            <a:endParaRPr lang="en-US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E308EE-A1E2-493A-80F6-709624192E1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C205A-8B57-4B35-8719-80DBD572796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CBC98-3B5E-429A-A982-5C281945865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E5A9A-1D39-4DF1-8581-1FF19C7D7A31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6BC4D-052D-43D4-9DA2-428DA172F2C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9725" y="1089025"/>
            <a:ext cx="3889375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81500" y="1089025"/>
            <a:ext cx="3890963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D2840A-BBCE-42C9-8BF0-436BB86831A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AC180-0B64-4C29-8B3B-3EDDDD0BB93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DAB88-34A6-4801-9209-79B6597B201D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2AAC-0505-49CC-83E9-A1D24F62B6B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07107-3EC6-4A64-A54E-5BB7BC0EF615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FEE5F-B583-4C98-9970-2B9CC5166C4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EC1D1-7A39-4652-82CC-5DE2595119CF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10D92-2B98-4363-948D-29578958F2C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A4779-48C3-4E26-BD7C-FF555D1CAEC2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8AD82-295C-40B8-B684-363BC557F71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228600"/>
            <a:ext cx="68437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1089025"/>
            <a:ext cx="7932738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949596"/>
                </a:solidFill>
              </a:defRPr>
            </a:lvl1pPr>
          </a:lstStyle>
          <a:p>
            <a:fld id="{4F78957A-677D-462C-9847-537FFA2BF52A}" type="datetime1">
              <a:rPr lang="zh-CN" altLang="en-US"/>
              <a:t>2023-01-17</a:t>
            </a:fld>
            <a:endParaRPr lang="en-US"/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949596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49596"/>
                </a:solidFill>
              </a:defRPr>
            </a:lvl1pPr>
          </a:lstStyle>
          <a:p>
            <a:fld id="{FD84A75F-38A1-4971-875C-B7066159A7EA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华文新魏" panose="02010800040101010101" pitchFamily="2" charset="-122"/>
          <a:ea typeface="华文新魏" panose="0201080004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华文新魏" panose="02010800040101010101" pitchFamily="2" charset="-122"/>
          <a:ea typeface="华文新魏" panose="0201080004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华文新魏" panose="02010800040101010101" pitchFamily="2" charset="-122"/>
          <a:ea typeface="华文新魏" panose="0201080004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华文新魏" panose="02010800040101010101" pitchFamily="2" charset="-122"/>
          <a:ea typeface="华文新魏" panose="0201080004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华文新魏" panose="02010800040101010101" pitchFamily="2" charset="-122"/>
          <a:ea typeface="华文新魏" panose="0201080004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华文新魏" panose="02010800040101010101" pitchFamily="2" charset="-122"/>
          <a:ea typeface="华文新魏" panose="0201080004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华文新魏" panose="02010800040101010101" pitchFamily="2" charset="-122"/>
          <a:ea typeface="华文新魏" panose="0201080004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华文新魏" panose="02010800040101010101" pitchFamily="2" charset="-122"/>
          <a:ea typeface="华文新魏" panose="02010800040101010101" pitchFamily="2" charset="-122"/>
        </a:defRPr>
      </a:lvl9pPr>
    </p:titleStyle>
    <p:bodyStyle>
      <a:lvl1pPr marL="357505" indent="-357505" algn="just" rtl="0" fontAlgn="base">
        <a:spcBef>
          <a:spcPts val="1400"/>
        </a:spcBef>
        <a:spcAft>
          <a:spcPct val="0"/>
        </a:spcAft>
        <a:buClr>
          <a:srgbClr val="95953A"/>
        </a:buClr>
        <a:buSzPct val="50000"/>
        <a:buFont typeface="Wingdings" panose="05000000000000000000" pitchFamily="2" charset="2"/>
        <a:buChar char="p"/>
        <a:defRPr sz="2400">
          <a:solidFill>
            <a:srgbClr val="ABA941"/>
          </a:solidFill>
          <a:latin typeface="+mn-lt"/>
          <a:ea typeface="+mn-ea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D8D89A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矩形 42"/>
          <p:cNvSpPr>
            <a:spLocks noChangeArrowheads="1"/>
          </p:cNvSpPr>
          <p:nvPr/>
        </p:nvSpPr>
        <p:spPr bwMode="auto">
          <a:xfrm>
            <a:off x="1877053" y="573881"/>
            <a:ext cx="47164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244061"/>
                </a:solidFill>
                <a:latin typeface="Arial Rounded MT Bold" panose="020F0704030504030204" pitchFamily="2" charset="0"/>
                <a:sym typeface="Arial Rounded MT Bold" panose="020F0704030504030204" pitchFamily="2" charset="0"/>
              </a:rPr>
              <a:t>义务教育教科书英语（广州版）  四年级上册</a:t>
            </a:r>
            <a:endParaRPr lang="en-US" dirty="0">
              <a:solidFill>
                <a:srgbClr val="244061"/>
              </a:solidFill>
              <a:latin typeface="Arial Rounded MT Bold" panose="020F0704030504030204" pitchFamily="2" charset="0"/>
              <a:sym typeface="Arial Rounded MT Bold" panose="020F0704030504030204" pitchFamily="2" charset="0"/>
            </a:endParaRPr>
          </a:p>
          <a:p>
            <a:pPr algn="ctr"/>
            <a:r>
              <a:rPr lang="en-US" sz="3200" dirty="0">
                <a:solidFill>
                  <a:srgbClr val="244061"/>
                </a:solidFill>
                <a:latin typeface="Arial Rounded MT Bold" panose="020F0704030504030204" pitchFamily="2" charset="0"/>
                <a:sym typeface="Arial Rounded MT Bold" panose="020F0704030504030204" pitchFamily="2" charset="0"/>
              </a:rPr>
              <a:t>Module 1 My Bedroom</a:t>
            </a:r>
            <a:endParaRPr lang="zh-CN" altLang="en-US" sz="3600" dirty="0">
              <a:solidFill>
                <a:srgbClr val="244061"/>
              </a:solidFill>
              <a:sym typeface="Arial Rounded MT Bold" panose="020F0704030504030204" pitchFamily="2" charset="0"/>
            </a:endParaRPr>
          </a:p>
        </p:txBody>
      </p:sp>
      <p:sp>
        <p:nvSpPr>
          <p:cNvPr id="5145" name="WordArt 32"/>
          <p:cNvSpPr>
            <a:spLocks noChangeArrowheads="1" noChangeShapeType="1" noTextEdit="1"/>
          </p:cNvSpPr>
          <p:nvPr/>
        </p:nvSpPr>
        <p:spPr bwMode="auto">
          <a:xfrm>
            <a:off x="575468" y="2329859"/>
            <a:ext cx="7993063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9525" cmpd="sng">
                  <a:solidFill>
                    <a:srgbClr val="FFCC00"/>
                  </a:solidFill>
                  <a:round/>
                </a:ln>
                <a:solidFill>
                  <a:srgbClr val="FF0000"/>
                </a:solidFill>
                <a:latin typeface="Comic Sans MS" panose="030F0702030302020204"/>
              </a:rPr>
              <a:t>Unit 2 They’re near the window</a:t>
            </a:r>
            <a:endParaRPr lang="zh-CN" altLang="en-US" sz="4000" b="1" kern="10" dirty="0">
              <a:ln w="9525" cmpd="sng">
                <a:solidFill>
                  <a:srgbClr val="FFCC00"/>
                </a:solidFill>
                <a:round/>
              </a:ln>
              <a:solidFill>
                <a:srgbClr val="FF0000"/>
              </a:solidFill>
              <a:latin typeface="Comic Sans MS" panose="030F0702030302020204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65868" y="5404029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0DF64D2-57B5-4223-8504-35A0911B66B6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5364" name="Picture 3" descr="图片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50800"/>
            <a:ext cx="9144000" cy="7089775"/>
          </a:xfrm>
        </p:spPr>
      </p:pic>
      <p:pic>
        <p:nvPicPr>
          <p:cNvPr id="15365" name="Picture 2" descr="I:\2014-9新版 四年级上册 （黄美琴）\QQ截图201408091045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642938"/>
            <a:ext cx="7643812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422525" y="2786063"/>
            <a:ext cx="792163" cy="215900"/>
          </a:xfrm>
          <a:prstGeom prst="rect">
            <a:avLst/>
          </a:prstGeom>
          <a:solidFill>
            <a:srgbClr val="FF00FF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2000250" y="3286125"/>
            <a:ext cx="714375" cy="214313"/>
          </a:xfrm>
          <a:prstGeom prst="rect">
            <a:avLst/>
          </a:prstGeom>
          <a:solidFill>
            <a:srgbClr val="FF00FF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1071563" y="3571875"/>
            <a:ext cx="714375" cy="215900"/>
          </a:xfrm>
          <a:prstGeom prst="rect">
            <a:avLst/>
          </a:prstGeom>
          <a:solidFill>
            <a:srgbClr val="FF00FF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142875" y="142875"/>
            <a:ext cx="2500313" cy="78581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mpd="sng">
            <a:solidFill>
              <a:srgbClr val="66FF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CC00"/>
                </a:solidFill>
                <a:latin typeface="Comic Sans MS" panose="030F0702030302020204" pitchFamily="66" charset="0"/>
              </a:rPr>
              <a:t>Let’s recite</a:t>
            </a:r>
            <a:r>
              <a:rPr lang="zh-CN" altLang="en-US" sz="2800" dirty="0">
                <a:solidFill>
                  <a:srgbClr val="00CC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 autoUpdateAnimBg="0"/>
      <p:bldP spid="15367" grpId="0" animBg="1" autoUpdateAnimBg="0"/>
      <p:bldP spid="1536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A32E43D-9F07-4807-8FA1-8DE0CE6049A8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6388" name="Picture 3" descr="图片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50800"/>
            <a:ext cx="9144000" cy="7089775"/>
          </a:xfrm>
        </p:spPr>
      </p:pic>
      <p:pic>
        <p:nvPicPr>
          <p:cNvPr id="16389" name="Picture 2" descr="I:\2014-9新版 四年级上册 （黄美琴）\QQ截图201408091045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000125"/>
            <a:ext cx="7643812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357438" y="1785938"/>
            <a:ext cx="1071562" cy="357187"/>
          </a:xfrm>
          <a:prstGeom prst="rect">
            <a:avLst/>
          </a:prstGeom>
          <a:solidFill>
            <a:srgbClr val="FF00FF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7143750" y="3143250"/>
            <a:ext cx="857250" cy="357188"/>
          </a:xfrm>
          <a:prstGeom prst="rect">
            <a:avLst/>
          </a:prstGeom>
          <a:solidFill>
            <a:srgbClr val="FF00FF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2286000" y="5000625"/>
            <a:ext cx="857250" cy="428625"/>
          </a:xfrm>
          <a:prstGeom prst="rect">
            <a:avLst/>
          </a:prstGeom>
          <a:solidFill>
            <a:srgbClr val="FF00FF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  <p:bldP spid="16391" grpId="0" animBg="1" autoUpdateAnimBg="0"/>
      <p:bldP spid="1639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235D66A-956B-417F-8963-51955F2AA33D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7412" name="Picture 3" descr="图片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50800"/>
            <a:ext cx="9144000" cy="7089775"/>
          </a:xfrm>
        </p:spPr>
      </p:pic>
      <p:pic>
        <p:nvPicPr>
          <p:cNvPr id="17413" name="Picture 2" descr="I:\2014-9新版 四年级上册 （黄美琴）\QQ截图201408091045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798513"/>
            <a:ext cx="8143875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429000" y="1500188"/>
            <a:ext cx="1071563" cy="357187"/>
          </a:xfrm>
          <a:prstGeom prst="rect">
            <a:avLst/>
          </a:prstGeom>
          <a:solidFill>
            <a:srgbClr val="FF00FF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5857875" y="5000625"/>
            <a:ext cx="1071563" cy="357188"/>
          </a:xfrm>
          <a:prstGeom prst="rect">
            <a:avLst/>
          </a:prstGeom>
          <a:solidFill>
            <a:srgbClr val="FF00FF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3429000" y="5500688"/>
            <a:ext cx="1071563" cy="357187"/>
          </a:xfrm>
          <a:prstGeom prst="rect">
            <a:avLst/>
          </a:prstGeom>
          <a:solidFill>
            <a:srgbClr val="FF00FF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 autoUpdateAnimBg="0"/>
      <p:bldP spid="17415" grpId="0" animBg="1" autoUpdateAnimBg="0"/>
      <p:bldP spid="1741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2F03A67-F608-4326-80F2-64BC74D638EB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8436" name="Picture 3" descr="图片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50800"/>
            <a:ext cx="9144000" cy="7089775"/>
          </a:xfrm>
        </p:spPr>
      </p:pic>
      <p:pic>
        <p:nvPicPr>
          <p:cNvPr id="18437" name="Picture 2" descr="I:\2014-9新版 四年级上册 （黄美琴）\QQ截图201408091046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928688"/>
            <a:ext cx="7715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428875" y="1928813"/>
            <a:ext cx="1071563" cy="357187"/>
          </a:xfrm>
          <a:prstGeom prst="rect">
            <a:avLst/>
          </a:prstGeom>
          <a:solidFill>
            <a:srgbClr val="FF00FF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4286250" y="2643188"/>
            <a:ext cx="1071563" cy="357187"/>
          </a:xfrm>
          <a:prstGeom prst="rect">
            <a:avLst/>
          </a:prstGeom>
          <a:solidFill>
            <a:srgbClr val="FF00FF"/>
          </a:solidFill>
          <a:ln w="19050" cmpd="sng">
            <a:solidFill>
              <a:srgbClr val="99CCFF"/>
            </a:solidFill>
            <a:miter lim="800000"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 autoUpdateAnimBg="0"/>
      <p:bldP spid="1843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675BE51-7295-47BE-8586-A116775DDDC1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214313" y="642938"/>
            <a:ext cx="878681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Ben: Let’s play a game. Look at my bedroom ____(to, for) one minute. ____ (Now, New) close your eyes.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Xiaoling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: OK.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S PGothic" panose="020B0600070205080204" pitchFamily="34" charset="-128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Ben: Is there a ____ (computer, clock) in my room?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Xiaoling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: ____ (Yes, No), there is. On the desk.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Ben: ____(Right. Wrong.)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S PGothic" panose="020B0600070205080204" pitchFamily="34" charset="-128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Ben: Are there ____ (some, any) balls?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Xiaoling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: Yes. ____ (It is, They are) under the desk.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Ben: ____(Right. Wrong.) Now ____ (open, close) your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eyes.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Xiaoling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: Oh no! They are ____(next to, near) the window.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S PGothic" panose="020B0600070205080204" pitchFamily="34" charset="-128"/>
            </a:endParaRPr>
          </a:p>
          <a:p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S PGothic" panose="020B0600070205080204" pitchFamily="34" charset="-128"/>
            </a:endParaRPr>
          </a:p>
          <a:p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S PGothic" panose="020B0600070205080204" pitchFamily="34" charset="-128"/>
            </a:endParaRPr>
          </a:p>
          <a:p>
            <a:endParaRPr lang="zh-CN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S PGothic" panose="020B0600070205080204" pitchFamily="34" charset="-128"/>
            </a:endParaRPr>
          </a:p>
        </p:txBody>
      </p:sp>
      <p:sp>
        <p:nvSpPr>
          <p:cNvPr id="19460" name="椭圆 4"/>
          <p:cNvSpPr>
            <a:spLocks noChangeArrowheads="1"/>
          </p:cNvSpPr>
          <p:nvPr/>
        </p:nvSpPr>
        <p:spPr bwMode="auto">
          <a:xfrm>
            <a:off x="142875" y="1071563"/>
            <a:ext cx="785813" cy="571500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椭圆 5"/>
          <p:cNvSpPr>
            <a:spLocks noChangeArrowheads="1"/>
          </p:cNvSpPr>
          <p:nvPr/>
        </p:nvSpPr>
        <p:spPr bwMode="auto">
          <a:xfrm>
            <a:off x="3643313" y="1000125"/>
            <a:ext cx="928687" cy="642938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椭圆 6"/>
          <p:cNvSpPr>
            <a:spLocks noChangeArrowheads="1"/>
          </p:cNvSpPr>
          <p:nvPr/>
        </p:nvSpPr>
        <p:spPr bwMode="auto">
          <a:xfrm>
            <a:off x="3429000" y="2286000"/>
            <a:ext cx="1643063" cy="642938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椭圆 7"/>
          <p:cNvSpPr>
            <a:spLocks noChangeArrowheads="1"/>
          </p:cNvSpPr>
          <p:nvPr/>
        </p:nvSpPr>
        <p:spPr bwMode="auto">
          <a:xfrm>
            <a:off x="2571750" y="2786063"/>
            <a:ext cx="785813" cy="571500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椭圆 8"/>
          <p:cNvSpPr>
            <a:spLocks noChangeArrowheads="1"/>
          </p:cNvSpPr>
          <p:nvPr/>
        </p:nvSpPr>
        <p:spPr bwMode="auto">
          <a:xfrm>
            <a:off x="1785938" y="3143250"/>
            <a:ext cx="1071562" cy="642938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椭圆 9"/>
          <p:cNvSpPr>
            <a:spLocks noChangeArrowheads="1"/>
          </p:cNvSpPr>
          <p:nvPr/>
        </p:nvSpPr>
        <p:spPr bwMode="auto">
          <a:xfrm>
            <a:off x="4429125" y="4071938"/>
            <a:ext cx="785813" cy="571500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椭圆 10"/>
          <p:cNvSpPr>
            <a:spLocks noChangeArrowheads="1"/>
          </p:cNvSpPr>
          <p:nvPr/>
        </p:nvSpPr>
        <p:spPr bwMode="auto">
          <a:xfrm>
            <a:off x="4071938" y="4429125"/>
            <a:ext cx="1571625" cy="642938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椭圆 11"/>
          <p:cNvSpPr>
            <a:spLocks noChangeArrowheads="1"/>
          </p:cNvSpPr>
          <p:nvPr/>
        </p:nvSpPr>
        <p:spPr bwMode="auto">
          <a:xfrm>
            <a:off x="2857500" y="4857750"/>
            <a:ext cx="1214438" cy="785813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椭圆 12"/>
          <p:cNvSpPr>
            <a:spLocks noChangeArrowheads="1"/>
          </p:cNvSpPr>
          <p:nvPr/>
        </p:nvSpPr>
        <p:spPr bwMode="auto">
          <a:xfrm>
            <a:off x="5929313" y="4857750"/>
            <a:ext cx="857250" cy="642938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9" name="椭圆 13"/>
          <p:cNvSpPr>
            <a:spLocks noChangeArrowheads="1"/>
          </p:cNvSpPr>
          <p:nvPr/>
        </p:nvSpPr>
        <p:spPr bwMode="auto">
          <a:xfrm>
            <a:off x="6357938" y="5715000"/>
            <a:ext cx="857250" cy="571500"/>
          </a:xfrm>
          <a:prstGeom prst="ellipse">
            <a:avLst/>
          </a:prstGeom>
          <a:noFill/>
          <a:ln w="28575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0" name="AutoShape 9"/>
          <p:cNvSpPr>
            <a:spLocks noChangeArrowheads="1"/>
          </p:cNvSpPr>
          <p:nvPr/>
        </p:nvSpPr>
        <p:spPr bwMode="auto">
          <a:xfrm>
            <a:off x="0" y="0"/>
            <a:ext cx="2143125" cy="78581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mpd="sng">
            <a:solidFill>
              <a:srgbClr val="66FF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CC00"/>
                </a:solidFill>
                <a:latin typeface="Comic Sans MS" panose="030F0702030302020204" pitchFamily="66" charset="0"/>
              </a:rPr>
              <a:t>Let’s try</a:t>
            </a:r>
            <a:r>
              <a:rPr lang="zh-CN" altLang="en-US" sz="2800" dirty="0">
                <a:solidFill>
                  <a:srgbClr val="00CC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autoUpdateAnimBg="0"/>
      <p:bldP spid="19461" grpId="0" animBg="1" autoUpdateAnimBg="0"/>
      <p:bldP spid="19462" grpId="0" animBg="1" autoUpdateAnimBg="0"/>
      <p:bldP spid="19463" grpId="0" animBg="1" autoUpdateAnimBg="0"/>
      <p:bldP spid="19464" grpId="0" animBg="1" autoUpdateAnimBg="0"/>
      <p:bldP spid="19465" grpId="0" animBg="1" autoUpdateAnimBg="0"/>
      <p:bldP spid="19466" grpId="0" animBg="1" autoUpdateAnimBg="0"/>
      <p:bldP spid="19467" grpId="0" animBg="1" autoUpdateAnimBg="0"/>
      <p:bldP spid="19468" grpId="0" animBg="1" autoUpdateAnimBg="0"/>
      <p:bldP spid="1946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日期占位符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76D2B3-1119-4079-BBCA-4291ED52444C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3286125" y="142875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200">
                <a:solidFill>
                  <a:srgbClr val="0000CC"/>
                </a:solidFill>
                <a:latin typeface="Comic Sans MS" panose="030F0702030302020204" pitchFamily="66" charset="0"/>
                <a:sym typeface="Curlz MT" panose="04040404050702020202" pitchFamily="82" charset="0"/>
              </a:rPr>
              <a:t>P10 </a:t>
            </a:r>
            <a:r>
              <a:rPr lang="en-US" sz="2800">
                <a:solidFill>
                  <a:srgbClr val="0000CC"/>
                </a:solidFill>
                <a:latin typeface="Comic Sans MS" panose="030F0702030302020204" pitchFamily="66" charset="0"/>
                <a:sym typeface="Curlz MT" panose="04040404050702020202" pitchFamily="82" charset="0"/>
              </a:rPr>
              <a:t>Ex 1</a:t>
            </a:r>
            <a:endParaRPr lang="zh-CN" altLang="en-US" sz="2800">
              <a:solidFill>
                <a:srgbClr val="0000CC"/>
              </a:solidFill>
              <a:latin typeface="Comic Sans MS" panose="030F0702030302020204" pitchFamily="66" charset="0"/>
              <a:sym typeface="Curlz MT" panose="04040404050702020202" pitchFamily="82" charset="0"/>
            </a:endParaRPr>
          </a:p>
        </p:txBody>
      </p:sp>
      <p:pic>
        <p:nvPicPr>
          <p:cNvPr id="20484" name="Picture 5" descr="I:\2014-9新版 四年级上册 （黄美琴）\m1u02\jpg\U2lis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85813"/>
            <a:ext cx="7620000" cy="5715000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Box 19"/>
          <p:cNvSpPr>
            <a:spLocks noChangeArrowheads="1"/>
          </p:cNvSpPr>
          <p:nvPr/>
        </p:nvSpPr>
        <p:spPr bwMode="auto">
          <a:xfrm>
            <a:off x="9144000" y="285750"/>
            <a:ext cx="17859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Fun with language </a:t>
            </a:r>
            <a:r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练习：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Is there/Are there …</a:t>
            </a:r>
            <a:r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句型的听力训练。</a:t>
            </a:r>
          </a:p>
        </p:txBody>
      </p:sp>
      <p:sp>
        <p:nvSpPr>
          <p:cNvPr id="20486" name="AutoShape 9"/>
          <p:cNvSpPr>
            <a:spLocks noChangeArrowheads="1"/>
          </p:cNvSpPr>
          <p:nvPr/>
        </p:nvSpPr>
        <p:spPr bwMode="auto">
          <a:xfrm>
            <a:off x="214313" y="0"/>
            <a:ext cx="2928937" cy="78581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mpd="sng">
            <a:solidFill>
              <a:srgbClr val="66FF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CC00"/>
                </a:solidFill>
                <a:latin typeface="Comic Sans MS" panose="030F0702030302020204" pitchFamily="66" charset="0"/>
              </a:rPr>
              <a:t>Let’s </a:t>
            </a:r>
            <a:r>
              <a:rPr lang="en-US" sz="2800" dirty="0" err="1">
                <a:solidFill>
                  <a:srgbClr val="00CC00"/>
                </a:solidFill>
                <a:latin typeface="Comic Sans MS" panose="030F0702030302020204" pitchFamily="66" charset="0"/>
              </a:rPr>
              <a:t>practise</a:t>
            </a:r>
            <a:r>
              <a:rPr lang="zh-CN" altLang="en-US" sz="2800" dirty="0">
                <a:solidFill>
                  <a:srgbClr val="00CC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占位符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06A42C0-F0AA-4C76-8C7A-3D2760EF9EFA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42938" y="214313"/>
            <a:ext cx="85010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Look at the bedroom for two minute</a:t>
            </a: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s</a:t>
            </a:r>
            <a:r>
              <a:rPr lang="en-US" sz="320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.</a:t>
            </a:r>
            <a:endParaRPr lang="zh-CN" altLang="en-US" sz="3200">
              <a:solidFill>
                <a:srgbClr val="0000CC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9144000" y="1214438"/>
            <a:ext cx="20716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练习“</a:t>
            </a:r>
            <a:r>
              <a:rPr lang="en-US"/>
              <a:t>Is there…/Are there…?</a:t>
            </a:r>
            <a:r>
              <a:rPr lang="zh-CN" altLang="en-US"/>
              <a:t>”句型。</a:t>
            </a:r>
            <a:endParaRPr lang="en-US"/>
          </a:p>
          <a:p>
            <a:r>
              <a:rPr lang="zh-CN" altLang="en-US"/>
              <a:t>如：“</a:t>
            </a:r>
            <a:r>
              <a:rPr lang="en-US"/>
              <a:t>Is there a clock on the desk?</a:t>
            </a:r>
            <a:r>
              <a:rPr lang="zh-CN" altLang="en-US"/>
              <a:t>”</a:t>
            </a:r>
            <a:endParaRPr lang="en-US"/>
          </a:p>
          <a:p>
            <a:r>
              <a:rPr lang="zh-CN" altLang="en-US"/>
              <a:t>引导学生回答：“</a:t>
            </a:r>
            <a:r>
              <a:rPr lang="en-US"/>
              <a:t>No, there isn’t. You’re wrong.</a:t>
            </a:r>
            <a:r>
              <a:rPr lang="zh-CN" altLang="en-US"/>
              <a:t>”</a:t>
            </a:r>
          </a:p>
        </p:txBody>
      </p:sp>
      <p:grpSp>
        <p:nvGrpSpPr>
          <p:cNvPr id="21509" name="组合 14"/>
          <p:cNvGrpSpPr>
            <a:grpSpLocks noChangeAspect="1"/>
          </p:cNvGrpSpPr>
          <p:nvPr/>
        </p:nvGrpSpPr>
        <p:grpSpPr bwMode="auto">
          <a:xfrm>
            <a:off x="857250" y="857250"/>
            <a:ext cx="7239000" cy="5429250"/>
            <a:chOff x="0" y="0"/>
            <a:chExt cx="7239024" cy="5429268"/>
          </a:xfrm>
        </p:grpSpPr>
        <p:pic>
          <p:nvPicPr>
            <p:cNvPr id="21510" name="Picture 2" descr="I:\2014-9新版 四年级上册 （黄美琴）\Look and say.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7239024" cy="5429268"/>
            </a:xfrm>
            <a:prstGeom prst="rect">
              <a:avLst/>
            </a:prstGeom>
            <a:noFill/>
            <a:ln w="38100" cmpd="sng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1" name="Picture 3" descr="I:\2014-9新版 四年级上册 （黄美琴）\m1 图片\QQ截图20140722181158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52735" y="1531279"/>
              <a:ext cx="847727" cy="82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4" descr="I:\2014-9新版 四年级上册 （黄美琴）\m1 图片\QQ截图20140722181523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40" y="714380"/>
              <a:ext cx="942057" cy="88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5" descr="I:\2014-9新版 四年级上册 （黄美琴）\m1 图片\QQ截图20140722182128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643602" y="928694"/>
              <a:ext cx="1371106" cy="962007"/>
            </a:xfrm>
            <a:prstGeom prst="rect">
              <a:avLst/>
            </a:prstGeom>
            <a:noFill/>
            <a:ln w="19050" cmpd="sng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4" name="Picture 8" descr="I:\2014-9新版 四年级上册 （黄美琴）\m1 图片\QQ截图20140722182831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0594" y="3207444"/>
              <a:ext cx="2651144" cy="172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0" descr="I:\2014-9新版 四年级上册 （黄美琴）\bike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7784" y="3429024"/>
              <a:ext cx="2047863" cy="153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0B85CF2-A832-4C5B-B3B9-6830E8504BC6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2071688" y="214313"/>
            <a:ext cx="60721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Is there…/Are there…?</a:t>
            </a:r>
            <a:endParaRPr lang="zh-CN" altLang="en-US" sz="3200">
              <a:solidFill>
                <a:srgbClr val="0000CC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9144000" y="1214438"/>
            <a:ext cx="20716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练习“</a:t>
            </a:r>
            <a:r>
              <a:rPr lang="en-US"/>
              <a:t>Is there…/Are there…?</a:t>
            </a:r>
            <a:r>
              <a:rPr lang="zh-CN" altLang="en-US"/>
              <a:t>”句型。</a:t>
            </a:r>
            <a:endParaRPr lang="en-US"/>
          </a:p>
          <a:p>
            <a:r>
              <a:rPr lang="zh-CN" altLang="en-US"/>
              <a:t>如：“</a:t>
            </a:r>
            <a:r>
              <a:rPr lang="en-US"/>
              <a:t>Is there a clock on the desk?</a:t>
            </a:r>
            <a:r>
              <a:rPr lang="zh-CN" altLang="en-US"/>
              <a:t>”</a:t>
            </a:r>
            <a:endParaRPr lang="en-US"/>
          </a:p>
          <a:p>
            <a:r>
              <a:rPr lang="zh-CN" altLang="en-US"/>
              <a:t>引导学生回答：“</a:t>
            </a:r>
            <a:r>
              <a:rPr lang="en-US"/>
              <a:t>No, there isn’t. You’re wrong.</a:t>
            </a:r>
            <a:r>
              <a:rPr lang="zh-CN" altLang="en-US"/>
              <a:t>”</a:t>
            </a:r>
          </a:p>
        </p:txBody>
      </p:sp>
      <p:grpSp>
        <p:nvGrpSpPr>
          <p:cNvPr id="22533" name="组合 14"/>
          <p:cNvGrpSpPr>
            <a:grpSpLocks noChangeAspect="1"/>
          </p:cNvGrpSpPr>
          <p:nvPr/>
        </p:nvGrpSpPr>
        <p:grpSpPr bwMode="auto">
          <a:xfrm>
            <a:off x="857250" y="857250"/>
            <a:ext cx="7239000" cy="5429250"/>
            <a:chOff x="0" y="0"/>
            <a:chExt cx="7239024" cy="5429268"/>
          </a:xfrm>
        </p:grpSpPr>
        <p:pic>
          <p:nvPicPr>
            <p:cNvPr id="22534" name="Picture 2" descr="I:\2014-9新版 四年级上册 （黄美琴）\Look and say..jpg"/>
            <p:cNvPicPr>
              <a:picLocks noChangeAspect="1" noChangeArrowheads="1"/>
            </p:cNvPicPr>
            <p:nvPr/>
          </p:nvPicPr>
          <p:blipFill>
            <a:blip r:embed="rId2" cstate="email">
              <a:lum bright="-58000"/>
            </a:blip>
            <a:srcRect/>
            <a:stretch>
              <a:fillRect/>
            </a:stretch>
          </p:blipFill>
          <p:spPr bwMode="auto">
            <a:xfrm>
              <a:off x="0" y="0"/>
              <a:ext cx="7239024" cy="5429268"/>
            </a:xfrm>
            <a:prstGeom prst="rect">
              <a:avLst/>
            </a:prstGeom>
            <a:noFill/>
            <a:ln w="38100" cmpd="sng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5" name="Picture 3" descr="I:\2014-9新版 四年级上册 （黄美琴）\m1 图片\QQ截图20140722181158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8000"/>
            </a:blip>
            <a:srcRect/>
            <a:stretch>
              <a:fillRect/>
            </a:stretch>
          </p:blipFill>
          <p:spPr bwMode="auto">
            <a:xfrm>
              <a:off x="2652735" y="1531279"/>
              <a:ext cx="847727" cy="82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4" descr="I:\2014-9新版 四年级上册 （黄美琴）\m1 图片\QQ截图20140722181523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58000"/>
            </a:blip>
            <a:srcRect/>
            <a:stretch>
              <a:fillRect/>
            </a:stretch>
          </p:blipFill>
          <p:spPr bwMode="auto">
            <a:xfrm>
              <a:off x="2143140" y="714380"/>
              <a:ext cx="942057" cy="88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5" descr="I:\2014-9新版 四年级上册 （黄美琴）\m1 图片\QQ截图20140722182128.jpg"/>
            <p:cNvPicPr>
              <a:picLocks noChangeAspect="1" noChangeArrowheads="1"/>
            </p:cNvPicPr>
            <p:nvPr/>
          </p:nvPicPr>
          <p:blipFill>
            <a:blip r:embed="rId5" cstate="email">
              <a:lum bright="-58000"/>
            </a:blip>
            <a:srcRect/>
            <a:stretch>
              <a:fillRect/>
            </a:stretch>
          </p:blipFill>
          <p:spPr bwMode="auto">
            <a:xfrm>
              <a:off x="5643602" y="928694"/>
              <a:ext cx="1371106" cy="962007"/>
            </a:xfrm>
            <a:prstGeom prst="rect">
              <a:avLst/>
            </a:prstGeom>
            <a:noFill/>
            <a:ln w="19050" cmpd="sng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8" name="Picture 8" descr="I:\2014-9新版 四年级上册 （黄美琴）\m1 图片\QQ截图20140722182831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  <a:lum bright="-58000"/>
            </a:blip>
            <a:srcRect/>
            <a:stretch>
              <a:fillRect/>
            </a:stretch>
          </p:blipFill>
          <p:spPr bwMode="auto">
            <a:xfrm>
              <a:off x="4500594" y="3207444"/>
              <a:ext cx="2651144" cy="172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0" descr="I:\2014-9新版 四年级上册 （黄美琴）\bike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58000"/>
            </a:blip>
            <a:srcRect/>
            <a:stretch>
              <a:fillRect/>
            </a:stretch>
          </p:blipFill>
          <p:spPr bwMode="auto">
            <a:xfrm>
              <a:off x="4857784" y="3429024"/>
              <a:ext cx="2047863" cy="153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40" name="组合 23"/>
          <p:cNvGrpSpPr>
            <a:grpSpLocks noChangeAspect="1"/>
          </p:cNvGrpSpPr>
          <p:nvPr/>
        </p:nvGrpSpPr>
        <p:grpSpPr bwMode="auto">
          <a:xfrm>
            <a:off x="857250" y="857250"/>
            <a:ext cx="7304088" cy="5429250"/>
            <a:chOff x="0" y="0"/>
            <a:chExt cx="7304138" cy="5429268"/>
          </a:xfrm>
        </p:grpSpPr>
        <p:pic>
          <p:nvPicPr>
            <p:cNvPr id="22541" name="Picture 2" descr="I:\2014-9新版 四年级上册 （黄美琴）\Look and say.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7239024" cy="5429268"/>
            </a:xfrm>
            <a:prstGeom prst="rect">
              <a:avLst/>
            </a:prstGeom>
            <a:noFill/>
            <a:ln w="38100" cmpd="sng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2" name="Picture 3" descr="I:\2014-9新版 四年级上册 （黄美琴）\m1 图片\QQ截图20140722181158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05135" y="1683679"/>
              <a:ext cx="847727" cy="82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4" descr="I:\2014-9新版 四年级上册 （黄美琴）\m1 图片\QQ截图20140722181523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5540" y="866780"/>
              <a:ext cx="942057" cy="88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5" descr="I:\2014-9新版 四年级上册 （黄美琴）\m1 图片\QQ截图20140722182128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796002" y="1081094"/>
              <a:ext cx="1371106" cy="962007"/>
            </a:xfrm>
            <a:prstGeom prst="rect">
              <a:avLst/>
            </a:prstGeom>
            <a:noFill/>
            <a:ln w="19050" cmpd="sng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5" name="Picture 8" descr="I:\2014-9新版 四年级上册 （黄美琴）\m1 图片\QQ截图20140722182831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EFD"/>
                </a:clrFrom>
                <a:clrTo>
                  <a:srgbClr val="FC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52994" y="3359844"/>
              <a:ext cx="2651144" cy="172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10" descr="I:\2014-9新版 四年级上册 （黄美琴）\bike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10184" y="3581424"/>
              <a:ext cx="2047863" cy="153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占位符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E1B2B3E-4DED-4B84-B190-C0954D5F5883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pic>
        <p:nvPicPr>
          <p:cNvPr id="23555" name="Picture 2" descr="I:\2014-9新版 四年级上册 （黄美琴）\QQ截图2014080811023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428750"/>
            <a:ext cx="6575425" cy="4926013"/>
          </a:xfrm>
          <a:prstGeom prst="rect">
            <a:avLst/>
          </a:prstGeom>
          <a:noFill/>
          <a:ln w="38100" cmpd="sng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2500313" y="285750"/>
            <a:ext cx="65008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Aki’s bedroom is very small.</a:t>
            </a:r>
          </a:p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What’s in the bedroom?</a:t>
            </a:r>
            <a:endParaRPr lang="zh-CN" altLang="en-US" sz="3200" dirty="0">
              <a:solidFill>
                <a:srgbClr val="0000CC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9144000" y="1071563"/>
            <a:ext cx="185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故事学习：</a:t>
            </a:r>
            <a:endParaRPr lang="en-US"/>
          </a:p>
          <a:p>
            <a:r>
              <a:rPr lang="zh-CN" altLang="en-US"/>
              <a:t>让学生带着问题看故事。</a:t>
            </a: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0" y="0"/>
            <a:ext cx="2500313" cy="78581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mpd="sng">
            <a:solidFill>
              <a:srgbClr val="66FF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CC00"/>
                </a:solidFill>
                <a:latin typeface="Comic Sans MS" panose="030F0702030302020204" pitchFamily="66" charset="0"/>
              </a:rPr>
              <a:t>Let’s learn</a:t>
            </a:r>
            <a:r>
              <a:rPr lang="zh-CN" altLang="en-US" sz="2800" dirty="0">
                <a:solidFill>
                  <a:srgbClr val="00CC0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占位符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9ED4EFE-E39D-4673-B76F-83CF7FA29E6F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pic>
        <p:nvPicPr>
          <p:cNvPr id="24579" name="Picture 2" descr="I:\2014-9新版 四年级上册 （黄美琴）\QQ截图201408081105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000250"/>
            <a:ext cx="4343400" cy="3959225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571500" y="214313"/>
            <a:ext cx="7429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Is there a desk in Aki’s bedroom?</a:t>
            </a:r>
            <a:endParaRPr lang="zh-CN" altLang="en-US" sz="3200" dirty="0">
              <a:solidFill>
                <a:srgbClr val="0000CC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24581" name="Rectangle 2"/>
          <p:cNvSpPr txBox="1">
            <a:spLocks noChangeArrowheads="1"/>
          </p:cNvSpPr>
          <p:nvPr/>
        </p:nvSpPr>
        <p:spPr bwMode="auto">
          <a:xfrm>
            <a:off x="571500" y="1071563"/>
            <a:ext cx="7429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dirty="0">
                <a:solidFill>
                  <a:srgbClr val="FF0066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Yes, there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sten and s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3"/>
          <p:cNvSpPr>
            <a:spLocks noChangeArrowheads="1" noChangeShapeType="1"/>
          </p:cNvSpPr>
          <p:nvPr/>
        </p:nvSpPr>
        <p:spPr bwMode="auto">
          <a:xfrm>
            <a:off x="95693" y="0"/>
            <a:ext cx="38163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nsolas" panose="020B0609020204030204"/>
                <a:cs typeface="Consolas" panose="020B0609020204030204"/>
              </a:rPr>
              <a:t>Let's sing</a:t>
            </a:r>
            <a:endParaRPr lang="zh-CN" altLang="en-US" sz="4400" b="1" kern="10" dirty="0">
              <a:ln w="12700" cmpd="sng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nsolas" panose="020B0609020204030204"/>
              <a:cs typeface="Consolas" panose="020B0609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占位符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F5551C7-562A-464F-B985-C4EAF786D357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571500" y="0"/>
            <a:ext cx="800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Are there any books in Aki’s bedroom?</a:t>
            </a:r>
            <a:endParaRPr lang="zh-CN" altLang="en-US" sz="3200" dirty="0">
              <a:solidFill>
                <a:srgbClr val="0000CC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pic>
        <p:nvPicPr>
          <p:cNvPr id="25604" name="Picture 2" descr="I:\2014-9新版 四年级上册 （黄美琴）\QQ截图201408081107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2286000"/>
            <a:ext cx="5318125" cy="3892550"/>
          </a:xfrm>
          <a:prstGeom prst="rect">
            <a:avLst/>
          </a:prstGeom>
          <a:noFill/>
          <a:ln w="38100" cmpd="sng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2"/>
          <p:cNvSpPr txBox="1">
            <a:spLocks noChangeArrowheads="1"/>
          </p:cNvSpPr>
          <p:nvPr/>
        </p:nvSpPr>
        <p:spPr bwMode="auto">
          <a:xfrm>
            <a:off x="571500" y="500063"/>
            <a:ext cx="800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dirty="0">
                <a:solidFill>
                  <a:srgbClr val="FF0066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Yes, there are.</a:t>
            </a:r>
          </a:p>
        </p:txBody>
      </p:sp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500063" y="1000125"/>
            <a:ext cx="800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Where are Aki’s books</a:t>
            </a:r>
            <a:r>
              <a:rPr lang="zh-CN" altLang="en-US" sz="3200" dirty="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？</a:t>
            </a:r>
          </a:p>
        </p:txBody>
      </p:sp>
      <p:cxnSp>
        <p:nvCxnSpPr>
          <p:cNvPr id="25607" name="直接连接符 8"/>
          <p:cNvCxnSpPr>
            <a:cxnSpLocks noChangeShapeType="1"/>
          </p:cNvCxnSpPr>
          <p:nvPr/>
        </p:nvCxnSpPr>
        <p:spPr bwMode="auto">
          <a:xfrm>
            <a:off x="2000250" y="3000375"/>
            <a:ext cx="1857375" cy="1588"/>
          </a:xfrm>
          <a:prstGeom prst="line">
            <a:avLst/>
          </a:prstGeom>
          <a:noFill/>
          <a:ln w="50800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直接连接符 9"/>
          <p:cNvCxnSpPr>
            <a:cxnSpLocks noChangeShapeType="1"/>
          </p:cNvCxnSpPr>
          <p:nvPr/>
        </p:nvCxnSpPr>
        <p:spPr bwMode="auto">
          <a:xfrm>
            <a:off x="2000250" y="3286125"/>
            <a:ext cx="1857375" cy="1588"/>
          </a:xfrm>
          <a:prstGeom prst="line">
            <a:avLst/>
          </a:prstGeom>
          <a:noFill/>
          <a:ln w="50800" cmpd="sng">
            <a:solidFill>
              <a:srgbClr val="FF0000"/>
            </a:solidFill>
            <a:rou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9" name="Rectangle 2"/>
          <p:cNvSpPr txBox="1">
            <a:spLocks noChangeArrowheads="1"/>
          </p:cNvSpPr>
          <p:nvPr/>
        </p:nvSpPr>
        <p:spPr bwMode="auto">
          <a:xfrm>
            <a:off x="500063" y="1571625"/>
            <a:ext cx="800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dirty="0">
                <a:solidFill>
                  <a:srgbClr val="FF0066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They’re in Aki’s computer.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  <p:bldP spid="25606" grpId="0" autoUpdateAnimBg="0"/>
      <p:bldP spid="2560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占位符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7F34321-C577-4DCB-8BBF-81D26FA35B0F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571500" y="214313"/>
            <a:ext cx="800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Is there a bed in Aki’s bedroom?</a:t>
            </a:r>
            <a:endParaRPr lang="zh-CN" altLang="en-US" sz="3200">
              <a:solidFill>
                <a:srgbClr val="0000CC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571500" y="1000125"/>
            <a:ext cx="800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>
                <a:solidFill>
                  <a:srgbClr val="FF0066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No, there isn’t.</a:t>
            </a:r>
          </a:p>
        </p:txBody>
      </p:sp>
      <p:pic>
        <p:nvPicPr>
          <p:cNvPr id="26629" name="Picture 2" descr="I:\2014-9新版 四年级上册 （黄美琴）\QQ截图2014080811082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2071688"/>
            <a:ext cx="5232400" cy="3946525"/>
          </a:xfrm>
          <a:prstGeom prst="rect">
            <a:avLst/>
          </a:prstGeom>
          <a:noFill/>
          <a:ln w="38100" cmpd="sng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83FBD3A-1DFF-4311-A207-04B238515B74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571500" y="1214438"/>
            <a:ext cx="83581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Is there a clock/map/picture/…</a:t>
            </a:r>
          </a:p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in Aki’s bedroom?</a:t>
            </a:r>
            <a:endParaRPr lang="zh-CN" altLang="en-US" sz="3200" dirty="0">
              <a:solidFill>
                <a:srgbClr val="0000CC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500063" y="2714625"/>
            <a:ext cx="83581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Are there any flowers/pens/toys/…</a:t>
            </a:r>
          </a:p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in Aki’s bedroom?</a:t>
            </a:r>
            <a:endParaRPr lang="zh-CN" altLang="en-US" sz="3200" dirty="0">
              <a:solidFill>
                <a:srgbClr val="0000CC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571500" y="4143375"/>
            <a:ext cx="83581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  <a:sym typeface="MS PGothic" panose="020B0600070205080204" pitchFamily="34" charset="-128"/>
              </a:rPr>
              <a:t>If yes, where is it?/ where are they?</a:t>
            </a:r>
            <a:endParaRPr lang="zh-CN" altLang="en-US" sz="3200" dirty="0">
              <a:solidFill>
                <a:srgbClr val="0000CC"/>
              </a:solidFill>
              <a:latin typeface="Comic Sans MS" panose="030F0702030302020204" pitchFamily="66" charset="0"/>
              <a:sym typeface="MS PGothic" panose="020B0600070205080204" pitchFamily="34" charset="-128"/>
            </a:endParaRPr>
          </a:p>
        </p:txBody>
      </p: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9144000" y="1071563"/>
            <a:ext cx="1857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拓展想象：</a:t>
            </a:r>
            <a:endParaRPr lang="en-US"/>
          </a:p>
          <a:p>
            <a:r>
              <a:rPr lang="zh-CN" altLang="en-US"/>
              <a:t>让学生在想象</a:t>
            </a:r>
            <a:r>
              <a:rPr lang="en-US"/>
              <a:t>Aki</a:t>
            </a:r>
            <a:r>
              <a:rPr lang="zh-CN" altLang="en-US"/>
              <a:t>卧室的其他物品的过程中运用</a:t>
            </a:r>
            <a:r>
              <a:rPr lang="en-US"/>
              <a:t> </a:t>
            </a:r>
            <a:r>
              <a:rPr lang="zh-CN" altLang="en-US"/>
              <a:t>语言。</a:t>
            </a:r>
            <a:endParaRPr lang="en-US"/>
          </a:p>
          <a:p>
            <a:r>
              <a:rPr lang="zh-CN" altLang="en-US"/>
              <a:t>如：</a:t>
            </a:r>
            <a:endParaRPr lang="en-US"/>
          </a:p>
          <a:p>
            <a:r>
              <a:rPr lang="en-US"/>
              <a:t>There is a bike in the desk./…</a:t>
            </a:r>
            <a:endParaRPr lang="zh-CN" altLang="en-US"/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auto">
          <a:xfrm>
            <a:off x="357188" y="214313"/>
            <a:ext cx="2500312" cy="85725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mpd="sng">
            <a:solidFill>
              <a:srgbClr val="66FF66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CC00"/>
                </a:solidFill>
                <a:latin typeface="Comic Sans MS" panose="030F0702030302020204" pitchFamily="66" charset="0"/>
              </a:rPr>
              <a:t>Let’s guess.</a:t>
            </a:r>
            <a:endParaRPr lang="zh-CN" altLang="en-US" sz="28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  <p:bldP spid="2765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/>
          <p:cNvGrpSpPr/>
          <p:nvPr/>
        </p:nvGrpSpPr>
        <p:grpSpPr bwMode="auto">
          <a:xfrm>
            <a:off x="468313" y="765175"/>
            <a:ext cx="8351837" cy="4319588"/>
            <a:chOff x="0" y="0"/>
            <a:chExt cx="5264" cy="2062"/>
          </a:xfrm>
        </p:grpSpPr>
        <p:pic>
          <p:nvPicPr>
            <p:cNvPr id="28678" name="剪去单角的矩形 24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264" cy="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27" y="197"/>
              <a:ext cx="5043" cy="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sz="3200" i="1">
                  <a:solidFill>
                    <a:srgbClr val="000000"/>
                  </a:solidFill>
                  <a:latin typeface="Bookman Old Style" panose="02050604050505020204" pitchFamily="18" charset="0"/>
                </a:rPr>
                <a:t>    </a:t>
              </a:r>
              <a:endParaRPr lang="zh-CN" altLang="en-US" sz="2800" i="1">
                <a:solidFill>
                  <a:srgbClr val="0000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8680" name="Group 8"/>
          <p:cNvGrpSpPr/>
          <p:nvPr/>
        </p:nvGrpSpPr>
        <p:grpSpPr bwMode="auto">
          <a:xfrm>
            <a:off x="214313" y="928688"/>
            <a:ext cx="1428750" cy="1214437"/>
            <a:chOff x="0" y="0"/>
            <a:chExt cx="5486400" cy="4619625"/>
          </a:xfrm>
        </p:grpSpPr>
        <p:sp>
          <p:nvSpPr>
            <p:cNvPr id="28681" name="椭圆 26"/>
            <p:cNvSpPr>
              <a:spLocks noChangeArrowheads="1"/>
            </p:cNvSpPr>
            <p:nvPr/>
          </p:nvSpPr>
          <p:spPr bwMode="auto">
            <a:xfrm>
              <a:off x="3816096" y="1739154"/>
              <a:ext cx="786382" cy="5736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8682" name="Group 10"/>
            <p:cNvGrpSpPr/>
            <p:nvPr/>
          </p:nvGrpSpPr>
          <p:grpSpPr bwMode="auto">
            <a:xfrm>
              <a:off x="0" y="0"/>
              <a:ext cx="5486400" cy="4619625"/>
              <a:chOff x="0" y="0"/>
              <a:chExt cx="5486400" cy="4619625"/>
            </a:xfrm>
          </p:grpSpPr>
          <p:sp>
            <p:nvSpPr>
              <p:cNvPr id="28683" name="矩形 28"/>
              <p:cNvSpPr>
                <a:spLocks noChangeArrowheads="1"/>
              </p:cNvSpPr>
              <p:nvPr/>
            </p:nvSpPr>
            <p:spPr bwMode="auto">
              <a:xfrm>
                <a:off x="2816352" y="1093008"/>
                <a:ext cx="786382" cy="428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28684" name="图片 29" descr="幻灯片1_图层 1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86400" cy="461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5" name="矩形 30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87488" y="1030288"/>
            <a:ext cx="41576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000125" y="2428875"/>
            <a:ext cx="663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66"/>
                </a:solidFill>
              </a:rPr>
              <a:t>1</a:t>
            </a:r>
            <a:r>
              <a:rPr lang="zh-CN" altLang="en-US" sz="2400" dirty="0">
                <a:solidFill>
                  <a:srgbClr val="000066"/>
                </a:solidFill>
              </a:rPr>
              <a:t>、完成</a:t>
            </a:r>
            <a:r>
              <a:rPr lang="en-US" sz="2400" dirty="0">
                <a:solidFill>
                  <a:srgbClr val="000066"/>
                </a:solidFill>
              </a:rPr>
              <a:t>U2 《</a:t>
            </a:r>
            <a:r>
              <a:rPr lang="zh-CN" altLang="en-US" sz="2400" dirty="0">
                <a:solidFill>
                  <a:srgbClr val="000066"/>
                </a:solidFill>
              </a:rPr>
              <a:t>活动手册</a:t>
            </a:r>
            <a:r>
              <a:rPr lang="en-US" sz="2400" dirty="0">
                <a:solidFill>
                  <a:srgbClr val="000066"/>
                </a:solidFill>
              </a:rPr>
              <a:t>》</a:t>
            </a:r>
            <a:r>
              <a:rPr lang="zh-CN" altLang="en-US" sz="2400" dirty="0">
                <a:solidFill>
                  <a:srgbClr val="000066"/>
                </a:solidFill>
              </a:rPr>
              <a:t>练习</a:t>
            </a:r>
            <a:r>
              <a:rPr lang="zh-CN" altLang="en-US" sz="2400" dirty="0" smtClean="0">
                <a:solidFill>
                  <a:srgbClr val="000066"/>
                </a:solidFill>
              </a:rPr>
              <a:t>。 </a:t>
            </a:r>
            <a:endParaRPr lang="zh-CN" altLang="en-US" sz="2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7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d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785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7088" y="4797425"/>
            <a:ext cx="7273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dirty="0"/>
              <a:t>What’s in the room?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55650" y="5805488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/>
              <a:t>There is/are…… in/on/next to…..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08263" y="5307013"/>
            <a:ext cx="448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27088" y="6021388"/>
            <a:ext cx="7129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8196" name="Picture 4" descr="u2Let's tal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487613"/>
            <a:ext cx="76200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5"/>
          <p:cNvSpPr>
            <a:spLocks noChangeArrowheads="1" noChangeShapeType="1"/>
          </p:cNvSpPr>
          <p:nvPr/>
        </p:nvSpPr>
        <p:spPr bwMode="auto">
          <a:xfrm>
            <a:off x="62706" y="0"/>
            <a:ext cx="47879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Let's play a game</a:t>
            </a:r>
            <a:endParaRPr lang="zh-CN" altLang="en-US" sz="3600" kern="10" dirty="0">
              <a:ln w="12700" cmpd="sng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8198" name="Picture 6" descr="钟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260350"/>
            <a:ext cx="22621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7451725" y="836613"/>
            <a:ext cx="144463" cy="4318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" y="908050"/>
            <a:ext cx="3816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u="sng">
                <a:solidFill>
                  <a:srgbClr val="FF0000"/>
                </a:solidFill>
              </a:rPr>
              <a:t>  </a:t>
            </a:r>
            <a:r>
              <a:rPr lang="zh-CN" altLang="zh-CN" sz="4000" u="sng">
                <a:solidFill>
                  <a:srgbClr val="FF0000"/>
                </a:solidFill>
              </a:rPr>
              <a:t>for</a:t>
            </a:r>
            <a:r>
              <a:rPr lang="zh-CN" altLang="zh-CN" sz="4000"/>
              <a:t>  one </a:t>
            </a:r>
            <a:r>
              <a:rPr lang="zh-CN" altLang="zh-CN" sz="4000" u="sng">
                <a:solidFill>
                  <a:srgbClr val="FF0000"/>
                </a:solidFill>
              </a:rPr>
              <a:t>minute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900113" y="1700213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u="sng">
                <a:solidFill>
                  <a:srgbClr val="FF0000"/>
                </a:solidFill>
              </a:rPr>
              <a:t>Now</a:t>
            </a:r>
            <a:r>
              <a:rPr lang="zh-CN" altLang="zh-CN" sz="3600" u="sng"/>
              <a:t> </a:t>
            </a:r>
            <a:r>
              <a:rPr lang="zh-CN" altLang="zh-CN" sz="3600"/>
              <a:t> </a:t>
            </a:r>
            <a:r>
              <a:rPr lang="zh-CN" altLang="zh-CN" sz="3600" u="sng">
                <a:solidFill>
                  <a:srgbClr val="FF0000"/>
                </a:solidFill>
              </a:rPr>
              <a:t>close</a:t>
            </a:r>
            <a:r>
              <a:rPr lang="zh-CN" altLang="zh-CN" sz="3600"/>
              <a:t> your eyes.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6804025" y="4005263"/>
            <a:ext cx="1873250" cy="2016125"/>
          </a:xfrm>
          <a:prstGeom prst="wedgeRoundRectCallout">
            <a:avLst>
              <a:gd name="adj1" fmla="val -43727"/>
              <a:gd name="adj2" fmla="val 8583"/>
              <a:gd name="adj3" fmla="val 1666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2800">
                <a:solidFill>
                  <a:srgbClr val="FF00FF"/>
                </a:solidFill>
              </a:rPr>
              <a:t>Close your eyes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2843213" y="2781300"/>
            <a:ext cx="2952750" cy="2232025"/>
          </a:xfrm>
          <a:prstGeom prst="wedgeRoundRectCallout">
            <a:avLst>
              <a:gd name="adj1" fmla="val -32310"/>
              <a:gd name="adj2" fmla="val 65505"/>
              <a:gd name="adj3" fmla="val 1666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3600" u="sng">
                <a:solidFill>
                  <a:srgbClr val="FF0000"/>
                </a:solidFill>
              </a:rPr>
              <a:t>open</a:t>
            </a:r>
            <a:r>
              <a:rPr lang="zh-CN" altLang="zh-CN" sz="3600"/>
              <a:t> </a:t>
            </a:r>
            <a:r>
              <a:rPr lang="zh-CN" altLang="zh-CN" sz="3600">
                <a:solidFill>
                  <a:srgbClr val="FF00FF"/>
                </a:solidFill>
              </a:rPr>
              <a:t>your eyes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1" grpId="0" autoUpdateAnimBg="0"/>
      <p:bldP spid="8202" grpId="0" animBg="1" autoUpdateAnimBg="0"/>
      <p:bldP spid="820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608263" y="5307013"/>
            <a:ext cx="448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27088" y="6021388"/>
            <a:ext cx="7129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9220" name="Picture 4" descr="u2Let's ta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41438"/>
            <a:ext cx="813752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5"/>
          <p:cNvSpPr>
            <a:spLocks noChangeArrowheads="1" noChangeShapeType="1"/>
          </p:cNvSpPr>
          <p:nvPr/>
        </p:nvSpPr>
        <p:spPr bwMode="auto">
          <a:xfrm>
            <a:off x="0" y="0"/>
            <a:ext cx="47879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Let's play a game</a:t>
            </a:r>
            <a:endParaRPr lang="zh-CN" altLang="en-US" sz="3600" kern="10">
              <a:ln w="12700" cmpd="sng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258888" y="2276475"/>
            <a:ext cx="4897437" cy="2447925"/>
          </a:xfrm>
          <a:prstGeom prst="wedgeRoundRectCallout">
            <a:avLst>
              <a:gd name="adj1" fmla="val -16157"/>
              <a:gd name="adj2" fmla="val 69972"/>
              <a:gd name="adj3" fmla="val 1666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3600" u="sng">
                <a:solidFill>
                  <a:srgbClr val="FF00FF"/>
                </a:solidFill>
              </a:rPr>
              <a:t>Is there</a:t>
            </a:r>
            <a:r>
              <a:rPr lang="zh-CN" altLang="zh-CN" sz="3600"/>
              <a:t> a computer in my room?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6804025" y="3284538"/>
            <a:ext cx="2339975" cy="2232025"/>
          </a:xfrm>
          <a:prstGeom prst="wedgeEllipseCallout">
            <a:avLst>
              <a:gd name="adj1" fmla="val -44778"/>
              <a:gd name="adj2" fmla="val 6998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3600"/>
              <a:t>Yes, </a:t>
            </a:r>
            <a:r>
              <a:rPr lang="zh-CN" altLang="zh-CN" sz="3600" u="sng">
                <a:solidFill>
                  <a:srgbClr val="FF00FF"/>
                </a:solidFill>
              </a:rPr>
              <a:t>there is</a:t>
            </a:r>
            <a:r>
              <a:rPr lang="zh-CN" altLang="zh-CN" sz="3600"/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608263" y="5307013"/>
            <a:ext cx="448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27088" y="6021388"/>
            <a:ext cx="7129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10244" name="Picture 4" descr="u2Let's ta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813752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5"/>
          <p:cNvSpPr>
            <a:spLocks noChangeArrowheads="1" noChangeShapeType="1"/>
          </p:cNvSpPr>
          <p:nvPr/>
        </p:nvSpPr>
        <p:spPr bwMode="auto">
          <a:xfrm>
            <a:off x="0" y="0"/>
            <a:ext cx="47879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Let's play a game</a:t>
            </a:r>
            <a:endParaRPr lang="zh-CN" altLang="en-US" sz="3600" kern="10">
              <a:ln w="12700" cmpd="sng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258888" y="2276475"/>
            <a:ext cx="4897437" cy="2447925"/>
          </a:xfrm>
          <a:prstGeom prst="wedgeRoundRectCallout">
            <a:avLst>
              <a:gd name="adj1" fmla="val -16157"/>
              <a:gd name="adj2" fmla="val 69972"/>
              <a:gd name="adj3" fmla="val 1666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3600" u="sng">
                <a:solidFill>
                  <a:srgbClr val="FF00FF"/>
                </a:solidFill>
              </a:rPr>
              <a:t>Is there</a:t>
            </a:r>
            <a:r>
              <a:rPr lang="zh-CN" altLang="zh-CN" sz="3600"/>
              <a:t> a desk in my room?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804025" y="3284538"/>
            <a:ext cx="2339975" cy="2232025"/>
          </a:xfrm>
          <a:prstGeom prst="wedgeEllipseCallout">
            <a:avLst>
              <a:gd name="adj1" fmla="val -44778"/>
              <a:gd name="adj2" fmla="val 6998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3600"/>
              <a:t>Yes, </a:t>
            </a:r>
            <a:r>
              <a:rPr lang="zh-CN" altLang="zh-CN" sz="3600" u="sng">
                <a:solidFill>
                  <a:srgbClr val="FF00FF"/>
                </a:solidFill>
              </a:rPr>
              <a:t>there is</a:t>
            </a:r>
            <a:r>
              <a:rPr lang="zh-CN" altLang="zh-CN" sz="3600"/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608263" y="5307013"/>
            <a:ext cx="448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27088" y="6021388"/>
            <a:ext cx="7129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11268" name="Picture 4" descr="u2Let's ta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813752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/>
          </p:cNvSpPr>
          <p:nvPr/>
        </p:nvSpPr>
        <p:spPr bwMode="auto">
          <a:xfrm>
            <a:off x="0" y="0"/>
            <a:ext cx="47879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Let's play a game</a:t>
            </a:r>
            <a:endParaRPr lang="zh-CN" altLang="en-US" sz="3600" kern="10">
              <a:ln w="12700" cmpd="sng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258888" y="2276475"/>
            <a:ext cx="4897437" cy="2447925"/>
          </a:xfrm>
          <a:prstGeom prst="wedgeRoundRectCallout">
            <a:avLst>
              <a:gd name="adj1" fmla="val -16157"/>
              <a:gd name="adj2" fmla="val 69972"/>
              <a:gd name="adj3" fmla="val 1666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3600" u="sng">
                <a:solidFill>
                  <a:srgbClr val="FF00FF"/>
                </a:solidFill>
              </a:rPr>
              <a:t>Is there</a:t>
            </a:r>
            <a:r>
              <a:rPr lang="zh-CN" altLang="zh-CN" sz="3600"/>
              <a:t> a map  in my room?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804025" y="3284538"/>
            <a:ext cx="2339975" cy="2232025"/>
          </a:xfrm>
          <a:prstGeom prst="wedgeEllipseCallout">
            <a:avLst>
              <a:gd name="adj1" fmla="val -44778"/>
              <a:gd name="adj2" fmla="val 6998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3600"/>
              <a:t>Yes, </a:t>
            </a:r>
            <a:r>
              <a:rPr lang="zh-CN" altLang="zh-CN" sz="3600" u="sng">
                <a:solidFill>
                  <a:srgbClr val="FF00FF"/>
                </a:solidFill>
              </a:rPr>
              <a:t>there is</a:t>
            </a:r>
            <a:r>
              <a:rPr lang="zh-CN" altLang="zh-CN" sz="3600"/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608263" y="5307013"/>
            <a:ext cx="4484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7088" y="6021388"/>
            <a:ext cx="7129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pic>
        <p:nvPicPr>
          <p:cNvPr id="12292" name="Picture 4" descr="u2Let's ta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99306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/>
          </p:cNvSpPr>
          <p:nvPr/>
        </p:nvSpPr>
        <p:spPr bwMode="auto">
          <a:xfrm>
            <a:off x="0" y="0"/>
            <a:ext cx="47879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Let's play a game</a:t>
            </a:r>
            <a:endParaRPr lang="zh-CN" altLang="en-US" sz="3600" kern="10">
              <a:ln w="12700" cmpd="sng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2555875" y="1628775"/>
            <a:ext cx="3816350" cy="3024188"/>
          </a:xfrm>
          <a:prstGeom prst="wedgeRoundRectCallout">
            <a:avLst>
              <a:gd name="adj1" fmla="val -32444"/>
              <a:gd name="adj2" fmla="val 86639"/>
              <a:gd name="adj3" fmla="val 16667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4000" u="sng">
                <a:solidFill>
                  <a:srgbClr val="FF00FF"/>
                </a:solidFill>
              </a:rPr>
              <a:t>Are there</a:t>
            </a:r>
            <a:r>
              <a:rPr lang="zh-CN" altLang="zh-CN" sz="4000"/>
              <a:t> any balls?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372225" y="3500438"/>
            <a:ext cx="2987675" cy="1728787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3200">
                <a:solidFill>
                  <a:srgbClr val="FF00FF"/>
                </a:solidFill>
              </a:rPr>
              <a:t>Yes </a:t>
            </a:r>
            <a:r>
              <a:rPr lang="zh-CN" altLang="zh-CN" sz="3200"/>
              <a:t>,they are under the desk.</a:t>
            </a:r>
          </a:p>
        </p:txBody>
      </p:sp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1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B78AD0C-2FE3-45E6-8044-3BB7BE4D79F9}" type="datetime1">
              <a:rPr lang="en-US" sz="1200">
                <a:solidFill>
                  <a:srgbClr val="898989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>1/17/2023</a:t>
            </a:fld>
            <a:endParaRPr lang="zh-CN" altLang="en-US">
              <a:sym typeface="MS PGothic" panose="020B0600070205080204" pitchFamily="34" charset="-128"/>
            </a:endParaRPr>
          </a:p>
        </p:txBody>
      </p:sp>
      <p:sp>
        <p:nvSpPr>
          <p:cNvPr id="13315" name="折角形 1"/>
          <p:cNvSpPr>
            <a:spLocks noGrp="1"/>
          </p:cNvSpPr>
          <p:nvPr>
            <p:ph type="body" idx="4294967295"/>
          </p:nvPr>
        </p:nvSpPr>
        <p:spPr>
          <a:xfrm>
            <a:off x="928688" y="1214438"/>
            <a:ext cx="7572375" cy="39497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rou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zh-CN" altLang="en-US" sz="2000" b="1" dirty="0"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000" b="1" dirty="0">
                <a:latin typeface="宋体" panose="02010600030101010101" pitchFamily="2" charset="-122"/>
                <a:sym typeface="Arial" panose="020B0604020202020204" pitchFamily="34" charset="0"/>
              </a:rPr>
              <a:t>本课时内容：</a:t>
            </a:r>
          </a:p>
          <a:p>
            <a:pPr>
              <a:lnSpc>
                <a:spcPct val="90000"/>
              </a:lnSpc>
            </a:pPr>
            <a:endParaRPr lang="en-US" sz="2000" b="1" dirty="0"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b="1" dirty="0">
                <a:latin typeface="宋体" panose="02010600030101010101" pitchFamily="2" charset="-122"/>
                <a:sym typeface="Arial" panose="020B0604020202020204" pitchFamily="34" charset="0"/>
              </a:rPr>
              <a:t>   1. </a:t>
            </a:r>
            <a:r>
              <a:rPr lang="zh-CN" altLang="en-US" sz="2000" b="1" dirty="0">
                <a:latin typeface="宋体" panose="02010600030101010101" pitchFamily="2" charset="-122"/>
                <a:sym typeface="Arial" panose="020B0604020202020204" pitchFamily="34" charset="0"/>
              </a:rPr>
              <a:t>复习</a:t>
            </a:r>
            <a:r>
              <a:rPr lang="en-US" sz="2000" b="1" dirty="0">
                <a:latin typeface="宋体" panose="02010600030101010101" pitchFamily="2" charset="-122"/>
                <a:sym typeface="Arial" panose="020B0604020202020204" pitchFamily="34" charset="0"/>
              </a:rPr>
              <a:t>u2 </a:t>
            </a:r>
            <a:r>
              <a:rPr lang="zh-CN" altLang="en-US" sz="2000" b="1" dirty="0">
                <a:latin typeface="宋体" panose="02010600030101010101" pitchFamily="2" charset="-122"/>
                <a:sym typeface="Arial" panose="020B0604020202020204" pitchFamily="34" charset="0"/>
              </a:rPr>
              <a:t>对话。</a:t>
            </a:r>
            <a:endParaRPr lang="en-US" sz="2000" b="1" dirty="0"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b="1" dirty="0">
                <a:latin typeface="宋体" panose="02010600030101010101" pitchFamily="2" charset="-122"/>
                <a:sym typeface="Arial" panose="020B0604020202020204" pitchFamily="34" charset="0"/>
              </a:rPr>
              <a:t>   2. </a:t>
            </a:r>
            <a:r>
              <a:rPr lang="zh-CN" altLang="en-US" sz="2000" b="1" dirty="0">
                <a:latin typeface="宋体" panose="02010600030101010101" pitchFamily="2" charset="-122"/>
                <a:sym typeface="Arial" panose="020B0604020202020204" pitchFamily="34" charset="0"/>
              </a:rPr>
              <a:t>完成</a:t>
            </a:r>
            <a:r>
              <a:rPr lang="en-US" sz="2000" b="1" dirty="0">
                <a:latin typeface="宋体" panose="02010600030101010101" pitchFamily="2" charset="-122"/>
                <a:sym typeface="Arial" panose="020B0604020202020204" pitchFamily="34" charset="0"/>
              </a:rPr>
              <a:t>Fun with language </a:t>
            </a:r>
            <a:r>
              <a:rPr lang="zh-CN" altLang="en-US" sz="2000" b="1" dirty="0">
                <a:latin typeface="宋体" panose="02010600030101010101" pitchFamily="2" charset="-122"/>
                <a:sym typeface="Arial" panose="020B0604020202020204" pitchFamily="34" charset="0"/>
              </a:rPr>
              <a:t>练习。</a:t>
            </a:r>
            <a:endParaRPr lang="en-US" sz="2000" b="1" dirty="0">
              <a:latin typeface="宋体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b="1" dirty="0">
                <a:latin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  3</a:t>
            </a:r>
            <a:r>
              <a:rPr lang="zh-CN" altLang="en-US" sz="2000" b="1" dirty="0">
                <a:latin typeface="宋体" panose="02010600030101010101" pitchFamily="2" charset="-122"/>
              </a:rPr>
              <a:t>. 学习</a:t>
            </a:r>
            <a:r>
              <a:rPr lang="en-US" sz="2000" b="1" dirty="0">
                <a:latin typeface="宋体" panose="02010600030101010101" pitchFamily="2" charset="-122"/>
              </a:rPr>
              <a:t>Story time.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000" b="1" dirty="0">
                <a:latin typeface="宋体" panose="02010600030101010101" pitchFamily="2" charset="-122"/>
              </a:rPr>
              <a:t>   4. </a:t>
            </a:r>
            <a:r>
              <a:rPr lang="zh-CN" altLang="en-US" sz="2000" b="1" dirty="0">
                <a:latin typeface="宋体" panose="02010600030101010101" pitchFamily="2" charset="-122"/>
              </a:rPr>
              <a:t>巩固、运用</a:t>
            </a:r>
            <a:r>
              <a:rPr lang="en-US" sz="2000" b="1" dirty="0">
                <a:latin typeface="宋体" panose="02010600030101010101" pitchFamily="2" charset="-122"/>
              </a:rPr>
              <a:t>There be </a:t>
            </a:r>
            <a:r>
              <a:rPr lang="zh-CN" altLang="en-US" sz="2000" b="1" dirty="0">
                <a:latin typeface="宋体" panose="02010600030101010101" pitchFamily="2" charset="-122"/>
              </a:rPr>
              <a:t>句型的疑问形式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。</a:t>
            </a:r>
            <a:endParaRPr 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53cd864888d13 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659442"/>
      </a:accent1>
      <a:accent2>
        <a:srgbClr val="BEBE56"/>
      </a:accent2>
      <a:accent3>
        <a:srgbClr val="FFFFFF"/>
      </a:accent3>
      <a:accent4>
        <a:srgbClr val="3B3D3F"/>
      </a:accent4>
      <a:accent5>
        <a:srgbClr val="B8C8B0"/>
      </a:accent5>
      <a:accent6>
        <a:srgbClr val="ACAC4D"/>
      </a:accent6>
      <a:hlink>
        <a:srgbClr val="00B0F0"/>
      </a:hlink>
      <a:folHlink>
        <a:srgbClr val="AFB2B4"/>
      </a:folHlink>
    </a:clrScheme>
    <a:fontScheme name="53cd864888d13">
      <a:majorFont>
        <a:latin typeface="华文新魏"/>
        <a:ea typeface="华文新魏"/>
        <a:cs typeface=""/>
      </a:majorFont>
      <a:minorFont>
        <a:latin typeface="华文新魏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3cd864888d13 1">
        <a:dk1>
          <a:srgbClr val="47494B"/>
        </a:dk1>
        <a:lt1>
          <a:srgbClr val="FFFFFF"/>
        </a:lt1>
        <a:dk2>
          <a:srgbClr val="454749"/>
        </a:dk2>
        <a:lt2>
          <a:srgbClr val="EAF5FC"/>
        </a:lt2>
        <a:accent1>
          <a:srgbClr val="659442"/>
        </a:accent1>
        <a:accent2>
          <a:srgbClr val="BEBE56"/>
        </a:accent2>
        <a:accent3>
          <a:srgbClr val="FFFFFF"/>
        </a:accent3>
        <a:accent4>
          <a:srgbClr val="3B3D3F"/>
        </a:accent4>
        <a:accent5>
          <a:srgbClr val="B8C8B0"/>
        </a:accent5>
        <a:accent6>
          <a:srgbClr val="ACAC4D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全屏显示(4:3)</PresentationFormat>
  <Paragraphs>98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MS PGothic</vt:lpstr>
      <vt:lpstr>华文新魏</vt:lpstr>
      <vt:lpstr>宋体</vt:lpstr>
      <vt:lpstr>微软雅黑</vt:lpstr>
      <vt:lpstr>幼圆</vt:lpstr>
      <vt:lpstr>Arial</vt:lpstr>
      <vt:lpstr>Arial Rounded MT Bold</vt:lpstr>
      <vt:lpstr>Bookman Old Style</vt:lpstr>
      <vt:lpstr>Calibri</vt:lpstr>
      <vt:lpstr>Comic Sans MS</vt:lpstr>
      <vt:lpstr>Consolas</vt:lpstr>
      <vt:lpstr>Curlz MT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2022-01-22T06:39:54Z</dcterms:created>
  <dcterms:modified xsi:type="dcterms:W3CDTF">2023-01-16T22:40:35Z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C58181F2496341C3BD508D7444839CE0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