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4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5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orient="horz" pos="3928">
          <p15:clr>
            <a:srgbClr val="A4A3A4"/>
          </p15:clr>
        </p15:guide>
        <p15:guide id="4" orient="horz" pos="38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72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276" y="42"/>
      </p:cViewPr>
      <p:guideLst>
        <p:guide pos="415"/>
        <p:guide orient="horz" pos="663"/>
        <p:guide orient="horz" pos="3928"/>
        <p:guide orient="horz" pos="38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3ACD943-6C4C-485E-A1DE-10844C653D4D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47AE6268-3315-45EF-B116-0B9B428CD9F0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5E728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5E728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黑体" panose="02010609060101010101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六边形 17"/>
          <p:cNvSpPr/>
          <p:nvPr/>
        </p:nvSpPr>
        <p:spPr>
          <a:xfrm rot="10800000">
            <a:off x="5398876" y="1447581"/>
            <a:ext cx="5759233" cy="4655177"/>
          </a:xfrm>
          <a:prstGeom prst="hexagon">
            <a:avLst/>
          </a:prstGeom>
          <a:solidFill>
            <a:srgbClr val="5E728C">
              <a:alpha val="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37" name="图片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04" t="231" r="45903" b="70036"/>
          <a:stretch>
            <a:fillRect/>
          </a:stretch>
        </p:blipFill>
        <p:spPr>
          <a:xfrm>
            <a:off x="16286" y="16812"/>
            <a:ext cx="2508059" cy="2162121"/>
          </a:xfrm>
          <a:custGeom>
            <a:avLst/>
            <a:gdLst>
              <a:gd name="connsiteX0" fmla="*/ 540530 w 2508059"/>
              <a:gd name="connsiteY0" fmla="*/ 0 h 2162121"/>
              <a:gd name="connsiteX1" fmla="*/ 1967529 w 2508059"/>
              <a:gd name="connsiteY1" fmla="*/ 0 h 2162121"/>
              <a:gd name="connsiteX2" fmla="*/ 2508059 w 2508059"/>
              <a:gd name="connsiteY2" fmla="*/ 1081061 h 2162121"/>
              <a:gd name="connsiteX3" fmla="*/ 1967529 w 2508059"/>
              <a:gd name="connsiteY3" fmla="*/ 2162121 h 2162121"/>
              <a:gd name="connsiteX4" fmla="*/ 540530 w 2508059"/>
              <a:gd name="connsiteY4" fmla="*/ 2162121 h 2162121"/>
              <a:gd name="connsiteX5" fmla="*/ 0 w 2508059"/>
              <a:gd name="connsiteY5" fmla="*/ 1081061 h 2162121"/>
              <a:gd name="connsiteX6" fmla="*/ 540530 w 2508059"/>
              <a:gd name="connsiteY6" fmla="*/ 0 h 2162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8059" h="2162121">
                <a:moveTo>
                  <a:pt x="540530" y="0"/>
                </a:moveTo>
                <a:lnTo>
                  <a:pt x="1967529" y="0"/>
                </a:lnTo>
                <a:lnTo>
                  <a:pt x="2508059" y="1081061"/>
                </a:lnTo>
                <a:lnTo>
                  <a:pt x="1967529" y="2162121"/>
                </a:lnTo>
                <a:lnTo>
                  <a:pt x="540530" y="2162121"/>
                </a:lnTo>
                <a:lnTo>
                  <a:pt x="0" y="1081061"/>
                </a:lnTo>
                <a:lnTo>
                  <a:pt x="540530" y="0"/>
                </a:lnTo>
                <a:close/>
              </a:path>
            </a:pathLst>
          </a:custGeom>
        </p:spPr>
      </p:pic>
      <p:pic>
        <p:nvPicPr>
          <p:cNvPr id="36" name="图片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5744" r="27007" b="54524"/>
          <a:stretch>
            <a:fillRect/>
          </a:stretch>
        </p:blipFill>
        <p:spPr>
          <a:xfrm>
            <a:off x="2077449" y="1144899"/>
            <a:ext cx="2508059" cy="2162121"/>
          </a:xfrm>
          <a:custGeom>
            <a:avLst/>
            <a:gdLst>
              <a:gd name="connsiteX0" fmla="*/ 540530 w 2508059"/>
              <a:gd name="connsiteY0" fmla="*/ 0 h 2162121"/>
              <a:gd name="connsiteX1" fmla="*/ 1967529 w 2508059"/>
              <a:gd name="connsiteY1" fmla="*/ 0 h 2162121"/>
              <a:gd name="connsiteX2" fmla="*/ 2508059 w 2508059"/>
              <a:gd name="connsiteY2" fmla="*/ 1081061 h 2162121"/>
              <a:gd name="connsiteX3" fmla="*/ 1967529 w 2508059"/>
              <a:gd name="connsiteY3" fmla="*/ 2162121 h 2162121"/>
              <a:gd name="connsiteX4" fmla="*/ 540530 w 2508059"/>
              <a:gd name="connsiteY4" fmla="*/ 2162121 h 2162121"/>
              <a:gd name="connsiteX5" fmla="*/ 0 w 2508059"/>
              <a:gd name="connsiteY5" fmla="*/ 1081061 h 2162121"/>
              <a:gd name="connsiteX6" fmla="*/ 540530 w 2508059"/>
              <a:gd name="connsiteY6" fmla="*/ 0 h 2162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8059" h="2162121">
                <a:moveTo>
                  <a:pt x="540530" y="0"/>
                </a:moveTo>
                <a:lnTo>
                  <a:pt x="1967529" y="0"/>
                </a:lnTo>
                <a:lnTo>
                  <a:pt x="2508059" y="1081061"/>
                </a:lnTo>
                <a:lnTo>
                  <a:pt x="1967529" y="2162121"/>
                </a:lnTo>
                <a:lnTo>
                  <a:pt x="540530" y="2162121"/>
                </a:lnTo>
                <a:lnTo>
                  <a:pt x="0" y="1081061"/>
                </a:lnTo>
                <a:lnTo>
                  <a:pt x="540530" y="0"/>
                </a:lnTo>
                <a:close/>
              </a:path>
            </a:pathLst>
          </a:cu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04" t="31411" r="45903" b="38857"/>
          <a:stretch>
            <a:fillRect/>
          </a:stretch>
        </p:blipFill>
        <p:spPr>
          <a:xfrm>
            <a:off x="16287" y="2284187"/>
            <a:ext cx="2508059" cy="2162121"/>
          </a:xfrm>
          <a:custGeom>
            <a:avLst/>
            <a:gdLst>
              <a:gd name="connsiteX0" fmla="*/ 540530 w 2508059"/>
              <a:gd name="connsiteY0" fmla="*/ 0 h 2162121"/>
              <a:gd name="connsiteX1" fmla="*/ 1967529 w 2508059"/>
              <a:gd name="connsiteY1" fmla="*/ 0 h 2162121"/>
              <a:gd name="connsiteX2" fmla="*/ 2508059 w 2508059"/>
              <a:gd name="connsiteY2" fmla="*/ 1081061 h 2162121"/>
              <a:gd name="connsiteX3" fmla="*/ 1967529 w 2508059"/>
              <a:gd name="connsiteY3" fmla="*/ 2162121 h 2162121"/>
              <a:gd name="connsiteX4" fmla="*/ 540530 w 2508059"/>
              <a:gd name="connsiteY4" fmla="*/ 2162121 h 2162121"/>
              <a:gd name="connsiteX5" fmla="*/ 0 w 2508059"/>
              <a:gd name="connsiteY5" fmla="*/ 1081061 h 2162121"/>
              <a:gd name="connsiteX6" fmla="*/ 540530 w 2508059"/>
              <a:gd name="connsiteY6" fmla="*/ 0 h 2162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8059" h="2162121">
                <a:moveTo>
                  <a:pt x="540530" y="0"/>
                </a:moveTo>
                <a:lnTo>
                  <a:pt x="1967529" y="0"/>
                </a:lnTo>
                <a:lnTo>
                  <a:pt x="2508059" y="1081061"/>
                </a:lnTo>
                <a:lnTo>
                  <a:pt x="1967529" y="2162121"/>
                </a:lnTo>
                <a:lnTo>
                  <a:pt x="540530" y="2162121"/>
                </a:lnTo>
                <a:lnTo>
                  <a:pt x="0" y="1081061"/>
                </a:lnTo>
                <a:lnTo>
                  <a:pt x="540530" y="0"/>
                </a:lnTo>
                <a:close/>
              </a:path>
            </a:pathLst>
          </a:cu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43" t="46924" r="26964" b="23344"/>
          <a:stretch>
            <a:fillRect/>
          </a:stretch>
        </p:blipFill>
        <p:spPr>
          <a:xfrm>
            <a:off x="2082095" y="3412274"/>
            <a:ext cx="2508059" cy="2162121"/>
          </a:xfrm>
          <a:custGeom>
            <a:avLst/>
            <a:gdLst>
              <a:gd name="connsiteX0" fmla="*/ 540530 w 2508059"/>
              <a:gd name="connsiteY0" fmla="*/ 0 h 2162121"/>
              <a:gd name="connsiteX1" fmla="*/ 1967529 w 2508059"/>
              <a:gd name="connsiteY1" fmla="*/ 0 h 2162121"/>
              <a:gd name="connsiteX2" fmla="*/ 2508059 w 2508059"/>
              <a:gd name="connsiteY2" fmla="*/ 1081061 h 2162121"/>
              <a:gd name="connsiteX3" fmla="*/ 1967529 w 2508059"/>
              <a:gd name="connsiteY3" fmla="*/ 2162121 h 2162121"/>
              <a:gd name="connsiteX4" fmla="*/ 540530 w 2508059"/>
              <a:gd name="connsiteY4" fmla="*/ 2162121 h 2162121"/>
              <a:gd name="connsiteX5" fmla="*/ 0 w 2508059"/>
              <a:gd name="connsiteY5" fmla="*/ 1081061 h 2162121"/>
              <a:gd name="connsiteX6" fmla="*/ 540530 w 2508059"/>
              <a:gd name="connsiteY6" fmla="*/ 0 h 2162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8059" h="2162121">
                <a:moveTo>
                  <a:pt x="540530" y="0"/>
                </a:moveTo>
                <a:lnTo>
                  <a:pt x="1967529" y="0"/>
                </a:lnTo>
                <a:lnTo>
                  <a:pt x="2508059" y="1081061"/>
                </a:lnTo>
                <a:lnTo>
                  <a:pt x="1967529" y="2162121"/>
                </a:lnTo>
                <a:lnTo>
                  <a:pt x="540530" y="2162121"/>
                </a:lnTo>
                <a:lnTo>
                  <a:pt x="0" y="1081061"/>
                </a:lnTo>
                <a:lnTo>
                  <a:pt x="540530" y="0"/>
                </a:lnTo>
                <a:close/>
              </a:path>
            </a:pathLst>
          </a:custGeom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04" t="62567" r="45903" b="7700"/>
          <a:stretch>
            <a:fillRect/>
          </a:stretch>
        </p:blipFill>
        <p:spPr>
          <a:xfrm>
            <a:off x="16288" y="4549850"/>
            <a:ext cx="2508059" cy="2162121"/>
          </a:xfrm>
          <a:custGeom>
            <a:avLst/>
            <a:gdLst>
              <a:gd name="connsiteX0" fmla="*/ 540530 w 2508059"/>
              <a:gd name="connsiteY0" fmla="*/ 0 h 2162121"/>
              <a:gd name="connsiteX1" fmla="*/ 1967529 w 2508059"/>
              <a:gd name="connsiteY1" fmla="*/ 0 h 2162121"/>
              <a:gd name="connsiteX2" fmla="*/ 2508059 w 2508059"/>
              <a:gd name="connsiteY2" fmla="*/ 1081061 h 2162121"/>
              <a:gd name="connsiteX3" fmla="*/ 1967529 w 2508059"/>
              <a:gd name="connsiteY3" fmla="*/ 2162121 h 2162121"/>
              <a:gd name="connsiteX4" fmla="*/ 540530 w 2508059"/>
              <a:gd name="connsiteY4" fmla="*/ 2162121 h 2162121"/>
              <a:gd name="connsiteX5" fmla="*/ 0 w 2508059"/>
              <a:gd name="connsiteY5" fmla="*/ 1081061 h 2162121"/>
              <a:gd name="connsiteX6" fmla="*/ 540530 w 2508059"/>
              <a:gd name="connsiteY6" fmla="*/ 0 h 2162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8059" h="2162121">
                <a:moveTo>
                  <a:pt x="540530" y="0"/>
                </a:moveTo>
                <a:lnTo>
                  <a:pt x="1967529" y="0"/>
                </a:lnTo>
                <a:lnTo>
                  <a:pt x="2508059" y="1081061"/>
                </a:lnTo>
                <a:lnTo>
                  <a:pt x="1967529" y="2162121"/>
                </a:lnTo>
                <a:lnTo>
                  <a:pt x="540530" y="2162121"/>
                </a:lnTo>
                <a:lnTo>
                  <a:pt x="0" y="1081061"/>
                </a:lnTo>
                <a:lnTo>
                  <a:pt x="540530" y="0"/>
                </a:lnTo>
                <a:close/>
              </a:path>
            </a:pathLst>
          </a:custGeom>
        </p:spPr>
      </p:pic>
      <p:pic>
        <p:nvPicPr>
          <p:cNvPr id="39" name="图片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79" t="100000" r="46656" b="-228"/>
          <a:stretch>
            <a:fillRect/>
          </a:stretch>
        </p:blipFill>
        <p:spPr>
          <a:xfrm>
            <a:off x="2525678" y="6842229"/>
            <a:ext cx="1960130" cy="15771"/>
          </a:xfrm>
          <a:custGeom>
            <a:avLst/>
            <a:gdLst>
              <a:gd name="connsiteX0" fmla="*/ 0 w 1960130"/>
              <a:gd name="connsiteY0" fmla="*/ 0 h 15771"/>
              <a:gd name="connsiteX1" fmla="*/ 1955288 w 1960130"/>
              <a:gd name="connsiteY1" fmla="*/ 0 h 15771"/>
              <a:gd name="connsiteX2" fmla="*/ 1960130 w 1960130"/>
              <a:gd name="connsiteY2" fmla="*/ 15771 h 15771"/>
              <a:gd name="connsiteX3" fmla="*/ 0 w 1960130"/>
              <a:gd name="connsiteY3" fmla="*/ 0 h 15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0130" h="15771">
                <a:moveTo>
                  <a:pt x="0" y="0"/>
                </a:moveTo>
                <a:lnTo>
                  <a:pt x="1955288" y="0"/>
                </a:lnTo>
                <a:lnTo>
                  <a:pt x="1960130" y="15771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38" name="图片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1" t="100000" r="44826" b="-228"/>
          <a:stretch>
            <a:fillRect/>
          </a:stretch>
        </p:blipFill>
        <p:spPr>
          <a:xfrm>
            <a:off x="4649628" y="6842229"/>
            <a:ext cx="4858" cy="15773"/>
          </a:xfrm>
          <a:custGeom>
            <a:avLst/>
            <a:gdLst>
              <a:gd name="connsiteX0" fmla="*/ 0 w 4858"/>
              <a:gd name="connsiteY0" fmla="*/ 0 h 15773"/>
              <a:gd name="connsiteX1" fmla="*/ 4855 w 4858"/>
              <a:gd name="connsiteY1" fmla="*/ 0 h 15773"/>
              <a:gd name="connsiteX2" fmla="*/ 4858 w 4858"/>
              <a:gd name="connsiteY2" fmla="*/ 15773 h 15773"/>
              <a:gd name="connsiteX3" fmla="*/ 0 w 4858"/>
              <a:gd name="connsiteY3" fmla="*/ 0 h 15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8" h="15773">
                <a:moveTo>
                  <a:pt x="0" y="0"/>
                </a:moveTo>
                <a:lnTo>
                  <a:pt x="4855" y="0"/>
                </a:lnTo>
                <a:lnTo>
                  <a:pt x="4858" y="15773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4" name="组合 3"/>
          <p:cNvGrpSpPr/>
          <p:nvPr/>
        </p:nvGrpSpPr>
        <p:grpSpPr>
          <a:xfrm>
            <a:off x="4745651" y="2444538"/>
            <a:ext cx="6957980" cy="2574618"/>
            <a:chOff x="6068133" y="3076300"/>
            <a:chExt cx="5112385" cy="1844424"/>
          </a:xfrm>
        </p:grpSpPr>
        <p:grpSp>
          <p:nvGrpSpPr>
            <p:cNvPr id="5" name="组合 4"/>
            <p:cNvGrpSpPr/>
            <p:nvPr/>
          </p:nvGrpSpPr>
          <p:grpSpPr>
            <a:xfrm>
              <a:off x="6071544" y="3556828"/>
              <a:ext cx="5108974" cy="1363896"/>
              <a:chOff x="-4790593" y="2335893"/>
              <a:chExt cx="5108974" cy="1363896"/>
            </a:xfrm>
          </p:grpSpPr>
          <p:sp>
            <p:nvSpPr>
              <p:cNvPr id="7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5E728C"/>
              </a:solidFill>
              <a:ln w="12700" cap="flat" cmpd="sng" algn="ctr">
                <a:solidFill>
                  <a:srgbClr val="A2826B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8" name="组合 7"/>
              <p:cNvGrpSpPr/>
              <p:nvPr/>
            </p:nvGrpSpPr>
            <p:grpSpPr>
              <a:xfrm>
                <a:off x="-4790593" y="2335893"/>
                <a:ext cx="5108974" cy="778580"/>
                <a:chOff x="-4790593" y="2335893"/>
                <a:chExt cx="5108974" cy="778580"/>
              </a:xfrm>
            </p:grpSpPr>
            <p:sp>
              <p:nvSpPr>
                <p:cNvPr id="9" name="文本框 8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0" name="直接连接符 9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1" name="文本占位符 19"/>
                <p:cNvSpPr txBox="1"/>
                <p:nvPr/>
              </p:nvSpPr>
              <p:spPr>
                <a:xfrm>
                  <a:off x="-4790593" y="2335893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en-US" altLang="zh-CN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5E728C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1.6 </a:t>
                  </a:r>
                  <a:r>
                    <a:rPr lang="zh-CN" altLang="en-US" b="1" dirty="0">
                      <a:solidFill>
                        <a:srgbClr val="5E728C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整数乘法运算定律推广到小数</a:t>
                  </a:r>
                  <a:r>
                    <a:rPr lang="zh-CN" altLang="en-US" sz="1400" b="1" dirty="0">
                      <a:solidFill>
                        <a:srgbClr val="5E728C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（课时</a:t>
                  </a:r>
                  <a:r>
                    <a:rPr lang="en-US" altLang="zh-CN" sz="1400" b="1" dirty="0">
                      <a:solidFill>
                        <a:srgbClr val="5E728C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2</a:t>
                  </a:r>
                  <a:r>
                    <a:rPr lang="zh-CN" altLang="en-US" sz="1400" b="1" dirty="0">
                      <a:solidFill>
                        <a:srgbClr val="5E728C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）</a:t>
                  </a:r>
                  <a:endParaRPr lang="zh-CN" altLang="en-US" b="1" dirty="0">
                    <a:solidFill>
                      <a:srgbClr val="5E728C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6" name="文本占位符 20"/>
            <p:cNvSpPr txBox="1"/>
            <p:nvPr/>
          </p:nvSpPr>
          <p:spPr>
            <a:xfrm>
              <a:off x="6068133" y="3076300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第一单元  小数乘法</a:t>
              </a:r>
            </a:p>
          </p:txBody>
        </p:sp>
      </p:grpSp>
      <p:sp>
        <p:nvSpPr>
          <p:cNvPr id="12" name="矩形 11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5E728C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人教版小学数学五年级上册</a:t>
            </a:r>
          </a:p>
        </p:txBody>
      </p:sp>
      <p:sp>
        <p:nvSpPr>
          <p:cNvPr id="30" name="六边形 29"/>
          <p:cNvSpPr/>
          <p:nvPr/>
        </p:nvSpPr>
        <p:spPr>
          <a:xfrm>
            <a:off x="10648950" y="6155436"/>
            <a:ext cx="1543050" cy="1330216"/>
          </a:xfrm>
          <a:prstGeom prst="hexagon">
            <a:avLst/>
          </a:prstGeom>
          <a:solidFill>
            <a:srgbClr val="5E728C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矩形 33"/>
          <p:cNvSpPr>
            <a:spLocks noChangeArrowheads="1"/>
          </p:cNvSpPr>
          <p:nvPr/>
        </p:nvSpPr>
        <p:spPr bwMode="auto">
          <a:xfrm>
            <a:off x="837211" y="3083628"/>
            <a:ext cx="793518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  2.5×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0.77×0.4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）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=  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（                  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×                   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）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×  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黑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29699" name="矩形 35"/>
          <p:cNvSpPr>
            <a:spLocks noChangeArrowheads="1"/>
          </p:cNvSpPr>
          <p:nvPr/>
        </p:nvSpPr>
        <p:spPr bwMode="auto">
          <a:xfrm>
            <a:off x="4605600" y="2979316"/>
            <a:ext cx="1257300" cy="666751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</a:ln>
        </p:spPr>
        <p:txBody>
          <a:bodyPr anchor="ctr"/>
          <a:lstStyle/>
          <a:p>
            <a:pPr defTabSz="1219200">
              <a:lnSpc>
                <a:spcPct val="120000"/>
              </a:lnSpc>
            </a:pPr>
            <a:endParaRPr lang="zh-CN" altLang="en-US" sz="2400" kern="0">
              <a:solidFill>
                <a:srgbClr val="0070C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黑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29700" name="矩形 36"/>
          <p:cNvSpPr>
            <a:spLocks noChangeArrowheads="1"/>
          </p:cNvSpPr>
          <p:nvPr/>
        </p:nvSpPr>
        <p:spPr bwMode="auto">
          <a:xfrm>
            <a:off x="6482213" y="2981032"/>
            <a:ext cx="1225551" cy="666751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</a:ln>
        </p:spPr>
        <p:txBody>
          <a:bodyPr anchor="ctr"/>
          <a:lstStyle/>
          <a:p>
            <a:pPr defTabSz="1219200">
              <a:lnSpc>
                <a:spcPct val="120000"/>
              </a:lnSpc>
            </a:pPr>
            <a:endParaRPr lang="zh-CN" altLang="en-US" sz="2400" kern="0">
              <a:solidFill>
                <a:srgbClr val="0070C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黑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29701" name="矩形 37"/>
          <p:cNvSpPr>
            <a:spLocks noChangeArrowheads="1"/>
          </p:cNvSpPr>
          <p:nvPr/>
        </p:nvSpPr>
        <p:spPr bwMode="auto">
          <a:xfrm>
            <a:off x="8735611" y="2979316"/>
            <a:ext cx="1386416" cy="666751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</a:ln>
        </p:spPr>
        <p:txBody>
          <a:bodyPr anchor="ctr"/>
          <a:lstStyle/>
          <a:p>
            <a:pPr defTabSz="1219200">
              <a:lnSpc>
                <a:spcPct val="120000"/>
              </a:lnSpc>
            </a:pPr>
            <a:endParaRPr lang="zh-CN" altLang="en-US" sz="2400" kern="0">
              <a:solidFill>
                <a:srgbClr val="0070C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黑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29702" name="TextBox 8"/>
          <p:cNvSpPr txBox="1">
            <a:spLocks noChangeArrowheads="1"/>
          </p:cNvSpPr>
          <p:nvPr/>
        </p:nvSpPr>
        <p:spPr bwMode="auto">
          <a:xfrm>
            <a:off x="558721" y="1171553"/>
            <a:ext cx="3026791" cy="5355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>
              <a:lnSpc>
                <a:spcPct val="12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根据运算定律填空。</a:t>
            </a:r>
          </a:p>
        </p:txBody>
      </p:sp>
      <p:grpSp>
        <p:nvGrpSpPr>
          <p:cNvPr id="29703" name="组合 1"/>
          <p:cNvGrpSpPr/>
          <p:nvPr/>
        </p:nvGrpSpPr>
        <p:grpSpPr bwMode="auto">
          <a:xfrm>
            <a:off x="1585990" y="1946819"/>
            <a:ext cx="5508999" cy="683320"/>
            <a:chOff x="1973155" y="2825809"/>
            <a:chExt cx="4131629" cy="512665"/>
          </a:xfrm>
        </p:grpSpPr>
        <p:sp>
          <p:nvSpPr>
            <p:cNvPr id="29716" name="矩形 26"/>
            <p:cNvSpPr>
              <a:spLocks noChangeArrowheads="1"/>
            </p:cNvSpPr>
            <p:nvPr/>
          </p:nvSpPr>
          <p:spPr bwMode="auto">
            <a:xfrm>
              <a:off x="1973155" y="2863421"/>
              <a:ext cx="3162072" cy="34636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1219200"/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黑体" panose="02010609060101010101" charset="-122"/>
                  <a:sym typeface="Arial" panose="020B0604020202020204" pitchFamily="34" charset="0"/>
                </a:rPr>
                <a:t>4.2×1.69 =                       ×  </a:t>
              </a:r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endParaRPr>
            </a:p>
          </p:txBody>
        </p:sp>
        <p:sp>
          <p:nvSpPr>
            <p:cNvPr id="29717" name="矩形 27"/>
            <p:cNvSpPr>
              <a:spLocks noChangeArrowheads="1"/>
            </p:cNvSpPr>
            <p:nvPr/>
          </p:nvSpPr>
          <p:spPr bwMode="auto">
            <a:xfrm>
              <a:off x="3374309" y="2825809"/>
              <a:ext cx="1041390" cy="499967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pPr defTabSz="1219200">
                <a:lnSpc>
                  <a:spcPct val="120000"/>
                </a:lnSpc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endParaRPr>
            </a:p>
          </p:txBody>
        </p:sp>
        <p:sp>
          <p:nvSpPr>
            <p:cNvPr id="29718" name="矩形 28"/>
            <p:cNvSpPr>
              <a:spLocks noChangeArrowheads="1"/>
            </p:cNvSpPr>
            <p:nvPr/>
          </p:nvSpPr>
          <p:spPr bwMode="auto">
            <a:xfrm>
              <a:off x="5063394" y="2838507"/>
              <a:ext cx="1041390" cy="499967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pPr defTabSz="1219200">
                <a:lnSpc>
                  <a:spcPct val="120000"/>
                </a:lnSpc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9704" name="矩形 41"/>
          <p:cNvSpPr>
            <a:spLocks noChangeArrowheads="1"/>
          </p:cNvSpPr>
          <p:nvPr/>
        </p:nvSpPr>
        <p:spPr bwMode="auto">
          <a:xfrm>
            <a:off x="1013617" y="4234275"/>
            <a:ext cx="91482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7.2×8.4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＋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2.8×8.4 =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（  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                   +                     ) × 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黑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29705" name="矩形 42"/>
          <p:cNvSpPr>
            <a:spLocks noChangeArrowheads="1"/>
          </p:cNvSpPr>
          <p:nvPr/>
        </p:nvSpPr>
        <p:spPr bwMode="auto">
          <a:xfrm>
            <a:off x="4476483" y="4181932"/>
            <a:ext cx="1386417" cy="668867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</a:ln>
        </p:spPr>
        <p:txBody>
          <a:bodyPr anchor="ctr"/>
          <a:lstStyle/>
          <a:p>
            <a:pPr defTabSz="1219200">
              <a:lnSpc>
                <a:spcPct val="120000"/>
              </a:lnSpc>
            </a:pPr>
            <a:endParaRPr lang="zh-CN" altLang="en-US" sz="2400" kern="0">
              <a:solidFill>
                <a:srgbClr val="0070C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黑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29706" name="矩形 43"/>
          <p:cNvSpPr>
            <a:spLocks noChangeArrowheads="1"/>
          </p:cNvSpPr>
          <p:nvPr/>
        </p:nvSpPr>
        <p:spPr bwMode="auto">
          <a:xfrm>
            <a:off x="6375750" y="4155311"/>
            <a:ext cx="1307683" cy="68151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</a:ln>
        </p:spPr>
        <p:txBody>
          <a:bodyPr anchor="ctr"/>
          <a:lstStyle/>
          <a:p>
            <a:pPr defTabSz="1219200">
              <a:lnSpc>
                <a:spcPct val="120000"/>
              </a:lnSpc>
            </a:pPr>
            <a:endParaRPr lang="zh-CN" altLang="en-US" sz="2400" kern="0">
              <a:solidFill>
                <a:srgbClr val="0070C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黑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29707" name="矩形 40"/>
          <p:cNvSpPr>
            <a:spLocks noChangeArrowheads="1"/>
          </p:cNvSpPr>
          <p:nvPr/>
        </p:nvSpPr>
        <p:spPr bwMode="auto">
          <a:xfrm>
            <a:off x="8735611" y="4099556"/>
            <a:ext cx="1388533" cy="668867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</a:ln>
        </p:spPr>
        <p:txBody>
          <a:bodyPr anchor="ctr"/>
          <a:lstStyle/>
          <a:p>
            <a:pPr defTabSz="1219200">
              <a:lnSpc>
                <a:spcPct val="120000"/>
              </a:lnSpc>
            </a:pPr>
            <a:endParaRPr lang="zh-CN" altLang="en-US" sz="2400" kern="0">
              <a:solidFill>
                <a:srgbClr val="0070C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黑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27" name="矩形 26"/>
          <p:cNvSpPr>
            <a:spLocks noChangeArrowheads="1"/>
          </p:cNvSpPr>
          <p:nvPr/>
        </p:nvSpPr>
        <p:spPr bwMode="auto">
          <a:xfrm>
            <a:off x="3756435" y="2008846"/>
            <a:ext cx="784189" cy="5355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>
              <a:lnSpc>
                <a:spcPct val="120000"/>
              </a:lnSpc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1.69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黑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28" name="矩形 27"/>
          <p:cNvSpPr>
            <a:spLocks noChangeArrowheads="1"/>
          </p:cNvSpPr>
          <p:nvPr/>
        </p:nvSpPr>
        <p:spPr bwMode="auto">
          <a:xfrm>
            <a:off x="6069416" y="2008846"/>
            <a:ext cx="612668" cy="5355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>
              <a:lnSpc>
                <a:spcPct val="120000"/>
              </a:lnSpc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4.2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黑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4882633" y="3019328"/>
            <a:ext cx="612668" cy="5355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>
              <a:lnSpc>
                <a:spcPct val="120000"/>
              </a:lnSpc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2.5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黑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30" name="矩形 29"/>
          <p:cNvSpPr>
            <a:spLocks noChangeArrowheads="1"/>
          </p:cNvSpPr>
          <p:nvPr/>
        </p:nvSpPr>
        <p:spPr bwMode="auto">
          <a:xfrm>
            <a:off x="6788654" y="3046641"/>
            <a:ext cx="612668" cy="5355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>
              <a:lnSpc>
                <a:spcPct val="120000"/>
              </a:lnSpc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0.4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黑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31" name="矩形 30"/>
          <p:cNvSpPr>
            <a:spLocks noChangeArrowheads="1"/>
          </p:cNvSpPr>
          <p:nvPr/>
        </p:nvSpPr>
        <p:spPr bwMode="auto">
          <a:xfrm>
            <a:off x="9019245" y="3044925"/>
            <a:ext cx="784189" cy="5355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>
              <a:lnSpc>
                <a:spcPct val="120000"/>
              </a:lnSpc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0.77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黑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32" name="矩形 31"/>
          <p:cNvSpPr>
            <a:spLocks noChangeArrowheads="1"/>
          </p:cNvSpPr>
          <p:nvPr/>
        </p:nvSpPr>
        <p:spPr bwMode="auto">
          <a:xfrm>
            <a:off x="4910635" y="4248599"/>
            <a:ext cx="612668" cy="5355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>
              <a:lnSpc>
                <a:spcPct val="120000"/>
              </a:lnSpc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7.2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黑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29714" name="矩形 32"/>
          <p:cNvSpPr>
            <a:spLocks noChangeArrowheads="1"/>
          </p:cNvSpPr>
          <p:nvPr/>
        </p:nvSpPr>
        <p:spPr bwMode="auto">
          <a:xfrm>
            <a:off x="6682084" y="4237248"/>
            <a:ext cx="1736331" cy="5355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20000"/>
              </a:lnSpc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2.8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黑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34" name="矩形 33"/>
          <p:cNvSpPr>
            <a:spLocks noChangeArrowheads="1"/>
          </p:cNvSpPr>
          <p:nvPr/>
        </p:nvSpPr>
        <p:spPr bwMode="auto">
          <a:xfrm>
            <a:off x="9123543" y="4166223"/>
            <a:ext cx="612668" cy="5355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>
              <a:lnSpc>
                <a:spcPct val="120000"/>
              </a:lnSpc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8.4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黑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2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/>
      <p:bldP spid="32" grpId="0"/>
      <p:bldP spid="29714" grpId="0"/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58813" y="1052513"/>
            <a:ext cx="9927167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小法官，请你判断一下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,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下面的说法是否正确？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740833" y="1793741"/>
            <a:ext cx="1096010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、0.2×0.6=0.3×0.4应用了乘法交换律。 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(            )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黑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53534" y="2521961"/>
            <a:ext cx="11279716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、4.9+4.9×4.9=4.9×(1+4.9)。 (            ) 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5765634" y="2648437"/>
            <a:ext cx="8636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√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6993091" y="1937070"/>
            <a:ext cx="675217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×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文本框 2"/>
          <p:cNvSpPr txBox="1">
            <a:spLocks noChangeArrowheads="1"/>
          </p:cNvSpPr>
          <p:nvPr/>
        </p:nvSpPr>
        <p:spPr bwMode="auto">
          <a:xfrm>
            <a:off x="757766" y="3372232"/>
            <a:ext cx="109431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3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、0.5×0.48×4=0.5×4×0.48。 (              )</a:t>
            </a:r>
          </a:p>
        </p:txBody>
      </p:sp>
      <p:sp>
        <p:nvSpPr>
          <p:cNvPr id="11" name="文本框 4"/>
          <p:cNvSpPr txBox="1">
            <a:spLocks noChangeArrowheads="1"/>
          </p:cNvSpPr>
          <p:nvPr/>
        </p:nvSpPr>
        <p:spPr bwMode="auto">
          <a:xfrm>
            <a:off x="702733" y="4054345"/>
            <a:ext cx="107526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4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、0.7×(0.42+0.58)=0.7×0.42+0.7×0.58。 (              )</a:t>
            </a:r>
          </a:p>
        </p:txBody>
      </p:sp>
      <p:sp>
        <p:nvSpPr>
          <p:cNvPr id="12" name="文本框 6"/>
          <p:cNvSpPr txBox="1">
            <a:spLocks noChangeArrowheads="1"/>
          </p:cNvSpPr>
          <p:nvPr/>
        </p:nvSpPr>
        <p:spPr bwMode="auto">
          <a:xfrm>
            <a:off x="5969884" y="3380486"/>
            <a:ext cx="11557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√</a:t>
            </a:r>
          </a:p>
        </p:txBody>
      </p:sp>
      <p:sp>
        <p:nvSpPr>
          <p:cNvPr id="13" name="文本框 5"/>
          <p:cNvSpPr txBox="1">
            <a:spLocks noChangeArrowheads="1"/>
          </p:cNvSpPr>
          <p:nvPr/>
        </p:nvSpPr>
        <p:spPr bwMode="auto">
          <a:xfrm>
            <a:off x="7483060" y="4054345"/>
            <a:ext cx="13059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√</a:t>
            </a:r>
          </a:p>
        </p:txBody>
      </p:sp>
      <p:sp>
        <p:nvSpPr>
          <p:cNvPr id="1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3" grpId="0"/>
      <p:bldP spid="5" grpId="0"/>
      <p:bldP spid="7" grpId="0"/>
      <p:bldP spid="8" grpId="0"/>
      <p:bldP spid="10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660400" y="1127210"/>
            <a:ext cx="9359900" cy="5724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defTabSz="1219200">
              <a:lnSpc>
                <a:spcPct val="13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计算下面各题，能简算的要简算。</a:t>
            </a:r>
            <a:endParaRPr lang="zh-CN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黑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342918" y="1960134"/>
            <a:ext cx="2537883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2.02×8.5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342918" y="4686948"/>
            <a:ext cx="3164417" cy="5724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defTabSz="1219200">
              <a:lnSpc>
                <a:spcPct val="130000"/>
              </a:lnSpc>
            </a:pP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乘法分配律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1342918" y="2621607"/>
            <a:ext cx="4923367" cy="201285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30000"/>
              </a:lnSpc>
            </a:pPr>
            <a:r>
              <a:rPr lang="en-US" altLang="zh-CN" sz="2400" kern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=(2</a:t>
            </a:r>
            <a:r>
              <a:rPr lang="zh-CN" altLang="en-US" sz="2400" kern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＋</a:t>
            </a:r>
            <a:r>
              <a:rPr lang="en-US" altLang="zh-CN" sz="2400" kern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0.02)×8.5</a:t>
            </a:r>
          </a:p>
          <a:p>
            <a:pPr defTabSz="1219200">
              <a:lnSpc>
                <a:spcPct val="130000"/>
              </a:lnSpc>
            </a:pPr>
            <a:r>
              <a:rPr lang="en-US" altLang="zh-CN" sz="2400" kern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=2×8.5</a:t>
            </a:r>
            <a:r>
              <a:rPr lang="zh-CN" altLang="en-US" sz="2400" kern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＋</a:t>
            </a:r>
            <a:r>
              <a:rPr lang="en-US" altLang="zh-CN" sz="2400" kern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0.02×8.5</a:t>
            </a:r>
          </a:p>
          <a:p>
            <a:pPr defTabSz="1219200">
              <a:lnSpc>
                <a:spcPct val="130000"/>
              </a:lnSpc>
            </a:pPr>
            <a:r>
              <a:rPr lang="en-US" altLang="zh-CN" sz="2400" kern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=17</a:t>
            </a:r>
            <a:r>
              <a:rPr lang="zh-CN" altLang="en-US" sz="2400" kern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＋</a:t>
            </a:r>
            <a:r>
              <a:rPr lang="en-US" altLang="zh-CN" sz="2400" kern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0.17</a:t>
            </a:r>
          </a:p>
          <a:p>
            <a:pPr defTabSz="1219200">
              <a:lnSpc>
                <a:spcPct val="130000"/>
              </a:lnSpc>
            </a:pPr>
            <a:r>
              <a:rPr lang="en-US" altLang="zh-CN" sz="2400" kern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=17.17</a:t>
            </a:r>
            <a:endParaRPr lang="zh-CN" altLang="en-US" sz="2400" kern="0">
              <a:solidFill>
                <a:srgbClr val="0070C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4" name="文本框 1"/>
          <p:cNvSpPr txBox="1">
            <a:spLocks noChangeArrowheads="1"/>
          </p:cNvSpPr>
          <p:nvPr/>
        </p:nvSpPr>
        <p:spPr bwMode="auto">
          <a:xfrm>
            <a:off x="5955203" y="2591472"/>
            <a:ext cx="5945717" cy="201285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defTabSz="1219200">
              <a:lnSpc>
                <a:spcPct val="130000"/>
              </a:lnSpc>
            </a:pPr>
            <a:r>
              <a:rPr lang="en-US" altLang="zh-CN" sz="2400" kern="0" dirty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=2×0.8×7.5×1.25</a:t>
            </a:r>
          </a:p>
          <a:p>
            <a:pPr defTabSz="1219200">
              <a:lnSpc>
                <a:spcPct val="130000"/>
              </a:lnSpc>
            </a:pPr>
            <a:r>
              <a:rPr lang="en-US" altLang="zh-CN" sz="2400" kern="0" dirty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=(2×7.5)×(0.8×1.25)</a:t>
            </a:r>
          </a:p>
          <a:p>
            <a:pPr defTabSz="1219200">
              <a:lnSpc>
                <a:spcPct val="130000"/>
              </a:lnSpc>
            </a:pPr>
            <a:r>
              <a:rPr lang="en-US" altLang="zh-CN" sz="2400" kern="0" dirty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=15×1</a:t>
            </a:r>
          </a:p>
          <a:p>
            <a:pPr defTabSz="1219200">
              <a:lnSpc>
                <a:spcPct val="130000"/>
              </a:lnSpc>
            </a:pPr>
            <a:r>
              <a:rPr lang="en-US" altLang="zh-CN" sz="2400" kern="0" dirty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=15</a:t>
            </a:r>
            <a:endParaRPr lang="zh-CN" altLang="en-US" sz="2400" kern="0" dirty="0">
              <a:solidFill>
                <a:srgbClr val="0070C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黑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15" name="文本框 4"/>
          <p:cNvSpPr txBox="1">
            <a:spLocks noChangeArrowheads="1"/>
          </p:cNvSpPr>
          <p:nvPr/>
        </p:nvSpPr>
        <p:spPr bwMode="auto">
          <a:xfrm>
            <a:off x="5955203" y="1996661"/>
            <a:ext cx="3651249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1.6×7.5×1.25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5955203" y="4458107"/>
            <a:ext cx="3452284" cy="5724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defTabSz="1219200">
              <a:lnSpc>
                <a:spcPct val="130000"/>
              </a:lnSpc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乘法交换律</a:t>
            </a: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5942303" y="4983935"/>
            <a:ext cx="3164417" cy="5724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defTabSz="1219200">
              <a:lnSpc>
                <a:spcPct val="130000"/>
              </a:lnSpc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乘法结合律</a:t>
            </a:r>
          </a:p>
        </p:txBody>
      </p:sp>
      <p:sp>
        <p:nvSpPr>
          <p:cNvPr id="1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/>
      <p:bldP spid="8" grpId="0" bldLvl="0" animBg="1"/>
      <p:bldP spid="15" grpId="0"/>
      <p:bldP spid="16" grpId="0" bldLvl="0" animBg="1"/>
      <p:bldP spid="17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333179" y="1893105"/>
            <a:ext cx="472440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1.2×2.5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＋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0.8×2.5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333179" y="2568781"/>
            <a:ext cx="4923367" cy="153272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30000"/>
              </a:lnSpc>
            </a:pPr>
            <a:r>
              <a:rPr lang="en-US" altLang="zh-CN" sz="2400" kern="0" dirty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=(1.2</a:t>
            </a:r>
            <a:r>
              <a:rPr lang="zh-CN" altLang="en-US" sz="2400" kern="0" dirty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＋</a:t>
            </a:r>
            <a:r>
              <a:rPr lang="en-US" altLang="zh-CN" sz="2400" kern="0" dirty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0.8)×2.5</a:t>
            </a:r>
          </a:p>
          <a:p>
            <a:pPr defTabSz="1219200">
              <a:lnSpc>
                <a:spcPct val="130000"/>
              </a:lnSpc>
            </a:pPr>
            <a:r>
              <a:rPr lang="en-US" altLang="zh-CN" sz="2400" kern="0" dirty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=2×2.5</a:t>
            </a:r>
          </a:p>
          <a:p>
            <a:pPr defTabSz="1219200">
              <a:lnSpc>
                <a:spcPct val="130000"/>
              </a:lnSpc>
            </a:pPr>
            <a:r>
              <a:rPr lang="en-US" altLang="zh-CN" sz="2400" kern="0" dirty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=5</a:t>
            </a:r>
            <a:endParaRPr lang="zh-CN" altLang="en-US" sz="2400" kern="0" dirty="0">
              <a:solidFill>
                <a:srgbClr val="0070C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185576" y="4271289"/>
            <a:ext cx="2976033" cy="5724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defTabSz="1219200">
              <a:lnSpc>
                <a:spcPct val="130000"/>
              </a:lnSpc>
            </a:pP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乘法分配律</a:t>
            </a:r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6243233" y="2018577"/>
            <a:ext cx="2358338" cy="5355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2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4.75×99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＋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4.75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黑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6182145" y="2633347"/>
            <a:ext cx="274145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</a:t>
            </a:r>
            <a:r>
              <a:rPr lang="zh-CN" altLang="en-US" sz="2400" kern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（</a:t>
            </a:r>
            <a:r>
              <a:rPr lang="en-US" altLang="zh-CN" sz="2400" kern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99</a:t>
            </a:r>
            <a:r>
              <a:rPr lang="zh-CN" altLang="en-US" sz="2400" kern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＋</a:t>
            </a:r>
            <a:r>
              <a:rPr lang="en-US" altLang="zh-CN" sz="2400" kern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lang="zh-CN" altLang="en-US" sz="2400" kern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</a:t>
            </a:r>
            <a:r>
              <a:rPr lang="en-US" altLang="zh-CN" sz="2400" kern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×4.75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6182145" y="3124357"/>
            <a:ext cx="179408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=100×4.75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6237618" y="3612932"/>
            <a:ext cx="8787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=475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6256546" y="4271289"/>
            <a:ext cx="2976033" cy="5724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defTabSz="1219200">
              <a:lnSpc>
                <a:spcPct val="130000"/>
              </a:lnSpc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乘法分配律</a:t>
            </a:r>
          </a:p>
        </p:txBody>
      </p:sp>
      <p:sp>
        <p:nvSpPr>
          <p:cNvPr id="32778" name="Rectangle 5"/>
          <p:cNvSpPr>
            <a:spLocks noChangeArrowheads="1"/>
          </p:cNvSpPr>
          <p:nvPr/>
        </p:nvSpPr>
        <p:spPr bwMode="auto">
          <a:xfrm>
            <a:off x="518262" y="1037876"/>
            <a:ext cx="9393767" cy="5724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defTabSz="1219200">
              <a:lnSpc>
                <a:spcPct val="13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计算下面各题，能简算的要简算。</a:t>
            </a:r>
            <a:endParaRPr lang="zh-CN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黑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1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ldLvl="0" animBg="1"/>
      <p:bldP spid="7" grpId="0"/>
      <p:bldP spid="8" grpId="0"/>
      <p:bldP spid="9" grpId="0"/>
      <p:bldP spid="10" grpId="0"/>
      <p:bldP spid="11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8"/>
          <p:cNvSpPr txBox="1">
            <a:spLocks noChangeArrowheads="1"/>
          </p:cNvSpPr>
          <p:nvPr/>
        </p:nvSpPr>
        <p:spPr bwMode="auto">
          <a:xfrm>
            <a:off x="2952899" y="1969809"/>
            <a:ext cx="1614545" cy="5355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>
              <a:lnSpc>
                <a:spcPct val="12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101×0.45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黑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2950495" y="2516670"/>
            <a:ext cx="30492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＝（</a:t>
            </a:r>
            <a:r>
              <a:rPr lang="en-US" altLang="zh-CN" sz="2400" kern="0" dirty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100</a:t>
            </a:r>
            <a:r>
              <a:rPr lang="zh-CN" altLang="en-US" sz="2400" kern="0" dirty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＋</a:t>
            </a:r>
            <a:r>
              <a:rPr lang="en-US" altLang="zh-CN" sz="2400" kern="0" dirty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）</a:t>
            </a:r>
            <a:r>
              <a:rPr lang="en-US" altLang="zh-CN" sz="2400" kern="0" dirty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×0.45</a:t>
            </a: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2950495" y="3077526"/>
            <a:ext cx="33329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zh-CN" altLang="en-US" sz="2400" kern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＝</a:t>
            </a:r>
            <a:r>
              <a:rPr lang="en-US" altLang="zh-CN" sz="2400" kern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100×0.45</a:t>
            </a:r>
            <a:r>
              <a:rPr lang="zh-CN" altLang="en-US" sz="2400" kern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＋</a:t>
            </a:r>
            <a:r>
              <a:rPr lang="en-US" altLang="zh-CN" sz="2400" kern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1×0.45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2950494" y="3703388"/>
            <a:ext cx="175881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＝</a:t>
            </a:r>
            <a:r>
              <a:rPr lang="en-US" altLang="zh-CN" sz="2400" kern="0" dirty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45</a:t>
            </a:r>
            <a:r>
              <a:rPr lang="zh-CN" altLang="en-US" sz="2400" kern="0" dirty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＋</a:t>
            </a:r>
            <a:r>
              <a:rPr lang="en-US" altLang="zh-CN" sz="2400" kern="0" dirty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0.45</a:t>
            </a: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2943404" y="4366182"/>
            <a:ext cx="12715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zh-CN" altLang="en-US" sz="2400" kern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＝</a:t>
            </a:r>
            <a:r>
              <a:rPr lang="en-US" altLang="zh-CN" sz="2400" kern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45.45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2943404" y="4973577"/>
            <a:ext cx="2976033" cy="5724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defTabSz="1219200">
              <a:lnSpc>
                <a:spcPct val="130000"/>
              </a:lnSpc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乘法分配律</a:t>
            </a:r>
          </a:p>
        </p:txBody>
      </p:sp>
      <p:sp>
        <p:nvSpPr>
          <p:cNvPr id="33800" name="Rectangle 5"/>
          <p:cNvSpPr>
            <a:spLocks noChangeArrowheads="1"/>
          </p:cNvSpPr>
          <p:nvPr/>
        </p:nvSpPr>
        <p:spPr bwMode="auto">
          <a:xfrm>
            <a:off x="658813" y="1080990"/>
            <a:ext cx="9518651" cy="53072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defTabSz="1219200">
              <a:lnSpc>
                <a:spcPct val="13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计算下面各题，能简算的要简算。</a:t>
            </a:r>
            <a:endParaRPr lang="zh-CN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黑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1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2" grpId="0"/>
      <p:bldP spid="23" grpId="0"/>
      <p:bldP spid="14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8"/>
          <p:cNvSpPr txBox="1">
            <a:spLocks noChangeArrowheads="1"/>
          </p:cNvSpPr>
          <p:nvPr/>
        </p:nvSpPr>
        <p:spPr bwMode="auto">
          <a:xfrm>
            <a:off x="589171" y="952500"/>
            <a:ext cx="10929729" cy="1569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20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学校举行文艺汇演，要分别订做一些合唱服和舞蹈服，如果平均每套用布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1.8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米，一共需要用布多少米？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597782" y="2798393"/>
            <a:ext cx="252184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E81125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1.8×38+1.8×62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597782" y="3404647"/>
            <a:ext cx="270939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E81125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＝</a:t>
            </a:r>
            <a:r>
              <a:rPr lang="en-US" altLang="zh-CN" sz="2400" kern="0" dirty="0">
                <a:solidFill>
                  <a:srgbClr val="E81125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1.8×</a:t>
            </a:r>
            <a:r>
              <a:rPr lang="zh-CN" altLang="en-US" sz="2400" kern="0" dirty="0">
                <a:solidFill>
                  <a:srgbClr val="E81125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rgbClr val="E81125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38+62</a:t>
            </a:r>
            <a:r>
              <a:rPr lang="zh-CN" altLang="en-US" sz="2400" kern="0" dirty="0">
                <a:solidFill>
                  <a:srgbClr val="E81125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）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97782" y="3866312"/>
            <a:ext cx="174278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zh-CN" altLang="en-US" sz="2400" kern="0">
                <a:solidFill>
                  <a:srgbClr val="E81125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＝</a:t>
            </a:r>
            <a:r>
              <a:rPr lang="en-US" altLang="zh-CN" sz="2400" kern="0">
                <a:solidFill>
                  <a:srgbClr val="E81125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1.8×100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561233" y="4464035"/>
            <a:ext cx="19303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zh-CN" altLang="en-US" sz="2400" kern="0">
                <a:solidFill>
                  <a:srgbClr val="E81125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＝</a:t>
            </a:r>
            <a:r>
              <a:rPr lang="en-US" altLang="zh-CN" sz="2400" kern="0">
                <a:solidFill>
                  <a:srgbClr val="E81125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180</a:t>
            </a:r>
            <a:r>
              <a:rPr lang="zh-CN" altLang="en-US" sz="2400" kern="0">
                <a:solidFill>
                  <a:srgbClr val="E81125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（米）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783429" y="5255657"/>
            <a:ext cx="3776996" cy="5355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>
              <a:lnSpc>
                <a:spcPct val="12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答：一共需要用布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180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米。</a:t>
            </a:r>
          </a:p>
        </p:txBody>
      </p:sp>
      <p:sp>
        <p:nvSpPr>
          <p:cNvPr id="34824" name="矩形 1"/>
          <p:cNvSpPr>
            <a:spLocks noChangeArrowheads="1"/>
          </p:cNvSpPr>
          <p:nvPr/>
        </p:nvSpPr>
        <p:spPr bwMode="auto">
          <a:xfrm>
            <a:off x="5621941" y="4657934"/>
            <a:ext cx="1758815" cy="5355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>
              <a:lnSpc>
                <a:spcPct val="120000"/>
              </a:lnSpc>
            </a:pPr>
            <a:r>
              <a:rPr lang="zh-CN" altLang="en-US" sz="2400" kern="0" dirty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舞蹈服</a:t>
            </a:r>
            <a:r>
              <a:rPr lang="en-US" altLang="zh-CN" sz="2400" kern="0" dirty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38</a:t>
            </a:r>
            <a:r>
              <a:rPr lang="zh-CN" altLang="en-US" sz="2400" kern="0" dirty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套</a:t>
            </a:r>
          </a:p>
        </p:txBody>
      </p:sp>
      <p:sp>
        <p:nvSpPr>
          <p:cNvPr id="34825" name="矩形 3"/>
          <p:cNvSpPr>
            <a:spLocks noChangeArrowheads="1"/>
          </p:cNvSpPr>
          <p:nvPr/>
        </p:nvSpPr>
        <p:spPr bwMode="auto">
          <a:xfrm>
            <a:off x="8631719" y="4657934"/>
            <a:ext cx="1758815" cy="5355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>
              <a:lnSpc>
                <a:spcPct val="120000"/>
              </a:lnSpc>
            </a:pPr>
            <a:r>
              <a:rPr lang="zh-CN" altLang="en-US" sz="2400" kern="0" dirty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合唱服</a:t>
            </a:r>
            <a:r>
              <a:rPr lang="en-US" altLang="zh-CN" sz="2400" kern="0" dirty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62</a:t>
            </a:r>
            <a:r>
              <a:rPr lang="zh-CN" altLang="en-US" sz="2400" kern="0" dirty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套</a:t>
            </a:r>
          </a:p>
        </p:txBody>
      </p:sp>
      <p:pic>
        <p:nvPicPr>
          <p:cNvPr id="34827" name="图片 7"/>
          <p:cNvPicPr>
            <a:picLocks noChangeAspect="1"/>
          </p:cNvPicPr>
          <p:nvPr/>
        </p:nvPicPr>
        <p:blipFill>
          <a:blip r:embed="rId2"/>
          <a:srcRect r="9587" b="5423"/>
          <a:stretch>
            <a:fillRect/>
          </a:stretch>
        </p:blipFill>
        <p:spPr bwMode="auto">
          <a:xfrm>
            <a:off x="8116638" y="2644437"/>
            <a:ext cx="2750723" cy="1855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4018" y="2897417"/>
            <a:ext cx="2207287" cy="14761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53661" y="1189698"/>
            <a:ext cx="4605748" cy="461665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91440" tIns="45720" rIns="91440" bIns="45720">
            <a:spAutoFit/>
          </a:bodyPr>
          <a:lstStyle/>
          <a:p>
            <a:pPr defTabSz="1219200">
              <a:defRPr/>
            </a:pP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这节课你们都学会了哪些知识？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5844" name="TextBox 4"/>
          <p:cNvSpPr txBox="1">
            <a:spLocks noChangeArrowheads="1"/>
          </p:cNvSpPr>
          <p:nvPr/>
        </p:nvSpPr>
        <p:spPr bwMode="auto">
          <a:xfrm>
            <a:off x="3087006" y="1870216"/>
            <a:ext cx="2732617" cy="5355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2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0.7×1.2</a:t>
            </a:r>
          </a:p>
        </p:txBody>
      </p:sp>
      <p:sp>
        <p:nvSpPr>
          <p:cNvPr id="35845" name="TextBox 4"/>
          <p:cNvSpPr txBox="1">
            <a:spLocks noChangeArrowheads="1"/>
          </p:cNvSpPr>
          <p:nvPr/>
        </p:nvSpPr>
        <p:spPr bwMode="auto">
          <a:xfrm>
            <a:off x="6782873" y="1870451"/>
            <a:ext cx="1356462" cy="5355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>
              <a:lnSpc>
                <a:spcPct val="12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1.2×0.7</a:t>
            </a:r>
          </a:p>
        </p:txBody>
      </p:sp>
      <p:sp>
        <p:nvSpPr>
          <p:cNvPr id="35846" name="TextBox 4"/>
          <p:cNvSpPr txBox="1">
            <a:spLocks noChangeArrowheads="1"/>
          </p:cNvSpPr>
          <p:nvPr/>
        </p:nvSpPr>
        <p:spPr bwMode="auto">
          <a:xfrm>
            <a:off x="2043766" y="2716354"/>
            <a:ext cx="2731838" cy="5355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>
              <a:lnSpc>
                <a:spcPct val="12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0.8×0.5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）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×0.4</a:t>
            </a:r>
          </a:p>
        </p:txBody>
      </p:sp>
      <p:sp>
        <p:nvSpPr>
          <p:cNvPr id="35847" name="TextBox 4"/>
          <p:cNvSpPr txBox="1">
            <a:spLocks noChangeArrowheads="1"/>
          </p:cNvSpPr>
          <p:nvPr/>
        </p:nvSpPr>
        <p:spPr bwMode="auto">
          <a:xfrm>
            <a:off x="6844056" y="2793668"/>
            <a:ext cx="2518638" cy="5355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>
              <a:lnSpc>
                <a:spcPct val="12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0.8×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0.5×0.4)</a:t>
            </a:r>
          </a:p>
        </p:txBody>
      </p:sp>
      <p:sp>
        <p:nvSpPr>
          <p:cNvPr id="35848" name="TextBox 4"/>
          <p:cNvSpPr txBox="1">
            <a:spLocks noChangeArrowheads="1"/>
          </p:cNvSpPr>
          <p:nvPr/>
        </p:nvSpPr>
        <p:spPr bwMode="auto">
          <a:xfrm>
            <a:off x="2043766" y="3673548"/>
            <a:ext cx="2731838" cy="5355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>
              <a:lnSpc>
                <a:spcPct val="120000"/>
              </a:lnSpc>
            </a:pP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（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2.4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＋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3.6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）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×0.5</a:t>
            </a:r>
          </a:p>
        </p:txBody>
      </p:sp>
      <p:sp>
        <p:nvSpPr>
          <p:cNvPr id="35849" name="椭圆 3"/>
          <p:cNvSpPr>
            <a:spLocks noChangeArrowheads="1"/>
          </p:cNvSpPr>
          <p:nvPr/>
        </p:nvSpPr>
        <p:spPr bwMode="auto">
          <a:xfrm>
            <a:off x="5550278" y="3735275"/>
            <a:ext cx="575733" cy="577849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 anchor="ctr"/>
          <a:lstStyle/>
          <a:p>
            <a:pPr defTabSz="1219200">
              <a:lnSpc>
                <a:spcPct val="120000"/>
              </a:lnSpc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5850" name="椭圆 34"/>
          <p:cNvSpPr>
            <a:spLocks noChangeArrowheads="1"/>
          </p:cNvSpPr>
          <p:nvPr/>
        </p:nvSpPr>
        <p:spPr bwMode="auto">
          <a:xfrm>
            <a:off x="5550278" y="2802482"/>
            <a:ext cx="575733" cy="57573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 anchor="ctr"/>
          <a:lstStyle/>
          <a:p>
            <a:pPr defTabSz="1219200">
              <a:lnSpc>
                <a:spcPct val="120000"/>
              </a:lnSpc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5851" name="椭圆 35"/>
          <p:cNvSpPr>
            <a:spLocks noChangeArrowheads="1"/>
          </p:cNvSpPr>
          <p:nvPr/>
        </p:nvSpPr>
        <p:spPr bwMode="auto">
          <a:xfrm>
            <a:off x="5550278" y="1841354"/>
            <a:ext cx="575733" cy="57573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 anchor="ctr"/>
          <a:lstStyle/>
          <a:p>
            <a:pPr defTabSz="1219200">
              <a:lnSpc>
                <a:spcPct val="120000"/>
              </a:lnSpc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3" name="Text Box 16"/>
          <p:cNvSpPr txBox="1">
            <a:spLocks noChangeArrowheads="1"/>
          </p:cNvSpPr>
          <p:nvPr/>
        </p:nvSpPr>
        <p:spPr bwMode="auto">
          <a:xfrm>
            <a:off x="5587915" y="1875746"/>
            <a:ext cx="5004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44" name="Text Box 17"/>
          <p:cNvSpPr txBox="1">
            <a:spLocks noChangeArrowheads="1"/>
          </p:cNvSpPr>
          <p:nvPr/>
        </p:nvSpPr>
        <p:spPr bwMode="auto">
          <a:xfrm>
            <a:off x="5592611" y="2846176"/>
            <a:ext cx="6096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47" name="Text Box 18"/>
          <p:cNvSpPr txBox="1">
            <a:spLocks noChangeArrowheads="1"/>
          </p:cNvSpPr>
          <p:nvPr/>
        </p:nvSpPr>
        <p:spPr bwMode="auto">
          <a:xfrm>
            <a:off x="5590494" y="3793366"/>
            <a:ext cx="9144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30735" name="下箭头 6"/>
          <p:cNvSpPr>
            <a:spLocks noChangeArrowheads="1"/>
          </p:cNvSpPr>
          <p:nvPr/>
        </p:nvSpPr>
        <p:spPr bwMode="auto">
          <a:xfrm>
            <a:off x="5565623" y="4520145"/>
            <a:ext cx="508000" cy="480483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round/>
          </a:ln>
        </p:spPr>
        <p:txBody>
          <a:bodyPr/>
          <a:lstStyle/>
          <a:p>
            <a:pPr defTabSz="1219200"/>
            <a:endParaRPr lang="en-US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0736" name="流程图: 可选过程 7"/>
          <p:cNvSpPr>
            <a:spLocks noChangeArrowheads="1"/>
          </p:cNvSpPr>
          <p:nvPr/>
        </p:nvSpPr>
        <p:spPr bwMode="auto">
          <a:xfrm>
            <a:off x="2058392" y="5175606"/>
            <a:ext cx="8287638" cy="613093"/>
          </a:xfrm>
          <a:prstGeom prst="flowChartAlternateProcess">
            <a:avLst/>
          </a:prstGeom>
          <a:noFill/>
          <a:ln w="9525">
            <a:solidFill>
              <a:schemeClr val="accent2"/>
            </a:solidFill>
            <a:round/>
          </a:ln>
        </p:spPr>
        <p:txBody>
          <a:bodyPr/>
          <a:lstStyle/>
          <a:p>
            <a:pPr defTabSz="1219200">
              <a:lnSpc>
                <a:spcPct val="120000"/>
              </a:lnSpc>
            </a:pP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整数乘法的交换律、结合律和分配律，对于小数乘法也适用。</a:t>
            </a:r>
          </a:p>
        </p:txBody>
      </p:sp>
      <p:sp>
        <p:nvSpPr>
          <p:cNvPr id="35857" name="TextBox 4"/>
          <p:cNvSpPr txBox="1">
            <a:spLocks noChangeArrowheads="1"/>
          </p:cNvSpPr>
          <p:nvPr/>
        </p:nvSpPr>
        <p:spPr bwMode="auto">
          <a:xfrm>
            <a:off x="6863172" y="3964260"/>
            <a:ext cx="5708651" cy="5355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20000"/>
              </a:lnSpc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2.4×0.5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＋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3.6×0.5</a:t>
            </a:r>
          </a:p>
        </p:txBody>
      </p:sp>
      <p:sp>
        <p:nvSpPr>
          <p:cNvPr id="1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7" grpId="0"/>
      <p:bldP spid="30735" grpId="0" bldLvl="0" animBg="1"/>
      <p:bldP spid="30736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六边形 17"/>
          <p:cNvSpPr/>
          <p:nvPr/>
        </p:nvSpPr>
        <p:spPr>
          <a:xfrm rot="10800000">
            <a:off x="5398876" y="1447581"/>
            <a:ext cx="5759233" cy="4655177"/>
          </a:xfrm>
          <a:prstGeom prst="hexagon">
            <a:avLst/>
          </a:prstGeom>
          <a:solidFill>
            <a:srgbClr val="5E728C">
              <a:alpha val="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37" name="图片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04" t="231" r="45903" b="70036"/>
          <a:stretch>
            <a:fillRect/>
          </a:stretch>
        </p:blipFill>
        <p:spPr>
          <a:xfrm>
            <a:off x="16286" y="16812"/>
            <a:ext cx="2508059" cy="2162121"/>
          </a:xfrm>
          <a:custGeom>
            <a:avLst/>
            <a:gdLst>
              <a:gd name="connsiteX0" fmla="*/ 540530 w 2508059"/>
              <a:gd name="connsiteY0" fmla="*/ 0 h 2162121"/>
              <a:gd name="connsiteX1" fmla="*/ 1967529 w 2508059"/>
              <a:gd name="connsiteY1" fmla="*/ 0 h 2162121"/>
              <a:gd name="connsiteX2" fmla="*/ 2508059 w 2508059"/>
              <a:gd name="connsiteY2" fmla="*/ 1081061 h 2162121"/>
              <a:gd name="connsiteX3" fmla="*/ 1967529 w 2508059"/>
              <a:gd name="connsiteY3" fmla="*/ 2162121 h 2162121"/>
              <a:gd name="connsiteX4" fmla="*/ 540530 w 2508059"/>
              <a:gd name="connsiteY4" fmla="*/ 2162121 h 2162121"/>
              <a:gd name="connsiteX5" fmla="*/ 0 w 2508059"/>
              <a:gd name="connsiteY5" fmla="*/ 1081061 h 2162121"/>
              <a:gd name="connsiteX6" fmla="*/ 540530 w 2508059"/>
              <a:gd name="connsiteY6" fmla="*/ 0 h 2162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8059" h="2162121">
                <a:moveTo>
                  <a:pt x="540530" y="0"/>
                </a:moveTo>
                <a:lnTo>
                  <a:pt x="1967529" y="0"/>
                </a:lnTo>
                <a:lnTo>
                  <a:pt x="2508059" y="1081061"/>
                </a:lnTo>
                <a:lnTo>
                  <a:pt x="1967529" y="2162121"/>
                </a:lnTo>
                <a:lnTo>
                  <a:pt x="540530" y="2162121"/>
                </a:lnTo>
                <a:lnTo>
                  <a:pt x="0" y="1081061"/>
                </a:lnTo>
                <a:lnTo>
                  <a:pt x="540530" y="0"/>
                </a:lnTo>
                <a:close/>
              </a:path>
            </a:pathLst>
          </a:custGeom>
        </p:spPr>
      </p:pic>
      <p:pic>
        <p:nvPicPr>
          <p:cNvPr id="36" name="图片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5744" r="27007" b="54524"/>
          <a:stretch>
            <a:fillRect/>
          </a:stretch>
        </p:blipFill>
        <p:spPr>
          <a:xfrm>
            <a:off x="2077449" y="1144899"/>
            <a:ext cx="2508059" cy="2162121"/>
          </a:xfrm>
          <a:custGeom>
            <a:avLst/>
            <a:gdLst>
              <a:gd name="connsiteX0" fmla="*/ 540530 w 2508059"/>
              <a:gd name="connsiteY0" fmla="*/ 0 h 2162121"/>
              <a:gd name="connsiteX1" fmla="*/ 1967529 w 2508059"/>
              <a:gd name="connsiteY1" fmla="*/ 0 h 2162121"/>
              <a:gd name="connsiteX2" fmla="*/ 2508059 w 2508059"/>
              <a:gd name="connsiteY2" fmla="*/ 1081061 h 2162121"/>
              <a:gd name="connsiteX3" fmla="*/ 1967529 w 2508059"/>
              <a:gd name="connsiteY3" fmla="*/ 2162121 h 2162121"/>
              <a:gd name="connsiteX4" fmla="*/ 540530 w 2508059"/>
              <a:gd name="connsiteY4" fmla="*/ 2162121 h 2162121"/>
              <a:gd name="connsiteX5" fmla="*/ 0 w 2508059"/>
              <a:gd name="connsiteY5" fmla="*/ 1081061 h 2162121"/>
              <a:gd name="connsiteX6" fmla="*/ 540530 w 2508059"/>
              <a:gd name="connsiteY6" fmla="*/ 0 h 2162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8059" h="2162121">
                <a:moveTo>
                  <a:pt x="540530" y="0"/>
                </a:moveTo>
                <a:lnTo>
                  <a:pt x="1967529" y="0"/>
                </a:lnTo>
                <a:lnTo>
                  <a:pt x="2508059" y="1081061"/>
                </a:lnTo>
                <a:lnTo>
                  <a:pt x="1967529" y="2162121"/>
                </a:lnTo>
                <a:lnTo>
                  <a:pt x="540530" y="2162121"/>
                </a:lnTo>
                <a:lnTo>
                  <a:pt x="0" y="1081061"/>
                </a:lnTo>
                <a:lnTo>
                  <a:pt x="540530" y="0"/>
                </a:lnTo>
                <a:close/>
              </a:path>
            </a:pathLst>
          </a:cu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04" t="31411" r="45903" b="38857"/>
          <a:stretch>
            <a:fillRect/>
          </a:stretch>
        </p:blipFill>
        <p:spPr>
          <a:xfrm>
            <a:off x="16287" y="2284187"/>
            <a:ext cx="2508059" cy="2162121"/>
          </a:xfrm>
          <a:custGeom>
            <a:avLst/>
            <a:gdLst>
              <a:gd name="connsiteX0" fmla="*/ 540530 w 2508059"/>
              <a:gd name="connsiteY0" fmla="*/ 0 h 2162121"/>
              <a:gd name="connsiteX1" fmla="*/ 1967529 w 2508059"/>
              <a:gd name="connsiteY1" fmla="*/ 0 h 2162121"/>
              <a:gd name="connsiteX2" fmla="*/ 2508059 w 2508059"/>
              <a:gd name="connsiteY2" fmla="*/ 1081061 h 2162121"/>
              <a:gd name="connsiteX3" fmla="*/ 1967529 w 2508059"/>
              <a:gd name="connsiteY3" fmla="*/ 2162121 h 2162121"/>
              <a:gd name="connsiteX4" fmla="*/ 540530 w 2508059"/>
              <a:gd name="connsiteY4" fmla="*/ 2162121 h 2162121"/>
              <a:gd name="connsiteX5" fmla="*/ 0 w 2508059"/>
              <a:gd name="connsiteY5" fmla="*/ 1081061 h 2162121"/>
              <a:gd name="connsiteX6" fmla="*/ 540530 w 2508059"/>
              <a:gd name="connsiteY6" fmla="*/ 0 h 2162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8059" h="2162121">
                <a:moveTo>
                  <a:pt x="540530" y="0"/>
                </a:moveTo>
                <a:lnTo>
                  <a:pt x="1967529" y="0"/>
                </a:lnTo>
                <a:lnTo>
                  <a:pt x="2508059" y="1081061"/>
                </a:lnTo>
                <a:lnTo>
                  <a:pt x="1967529" y="2162121"/>
                </a:lnTo>
                <a:lnTo>
                  <a:pt x="540530" y="2162121"/>
                </a:lnTo>
                <a:lnTo>
                  <a:pt x="0" y="1081061"/>
                </a:lnTo>
                <a:lnTo>
                  <a:pt x="540530" y="0"/>
                </a:lnTo>
                <a:close/>
              </a:path>
            </a:pathLst>
          </a:cu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43" t="46924" r="26964" b="23344"/>
          <a:stretch>
            <a:fillRect/>
          </a:stretch>
        </p:blipFill>
        <p:spPr>
          <a:xfrm>
            <a:off x="2082095" y="3412274"/>
            <a:ext cx="2508059" cy="2162121"/>
          </a:xfrm>
          <a:custGeom>
            <a:avLst/>
            <a:gdLst>
              <a:gd name="connsiteX0" fmla="*/ 540530 w 2508059"/>
              <a:gd name="connsiteY0" fmla="*/ 0 h 2162121"/>
              <a:gd name="connsiteX1" fmla="*/ 1967529 w 2508059"/>
              <a:gd name="connsiteY1" fmla="*/ 0 h 2162121"/>
              <a:gd name="connsiteX2" fmla="*/ 2508059 w 2508059"/>
              <a:gd name="connsiteY2" fmla="*/ 1081061 h 2162121"/>
              <a:gd name="connsiteX3" fmla="*/ 1967529 w 2508059"/>
              <a:gd name="connsiteY3" fmla="*/ 2162121 h 2162121"/>
              <a:gd name="connsiteX4" fmla="*/ 540530 w 2508059"/>
              <a:gd name="connsiteY4" fmla="*/ 2162121 h 2162121"/>
              <a:gd name="connsiteX5" fmla="*/ 0 w 2508059"/>
              <a:gd name="connsiteY5" fmla="*/ 1081061 h 2162121"/>
              <a:gd name="connsiteX6" fmla="*/ 540530 w 2508059"/>
              <a:gd name="connsiteY6" fmla="*/ 0 h 2162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8059" h="2162121">
                <a:moveTo>
                  <a:pt x="540530" y="0"/>
                </a:moveTo>
                <a:lnTo>
                  <a:pt x="1967529" y="0"/>
                </a:lnTo>
                <a:lnTo>
                  <a:pt x="2508059" y="1081061"/>
                </a:lnTo>
                <a:lnTo>
                  <a:pt x="1967529" y="2162121"/>
                </a:lnTo>
                <a:lnTo>
                  <a:pt x="540530" y="2162121"/>
                </a:lnTo>
                <a:lnTo>
                  <a:pt x="0" y="1081061"/>
                </a:lnTo>
                <a:lnTo>
                  <a:pt x="540530" y="0"/>
                </a:lnTo>
                <a:close/>
              </a:path>
            </a:pathLst>
          </a:custGeom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04" t="62567" r="45903" b="7700"/>
          <a:stretch>
            <a:fillRect/>
          </a:stretch>
        </p:blipFill>
        <p:spPr>
          <a:xfrm>
            <a:off x="16288" y="4549850"/>
            <a:ext cx="2508059" cy="2162121"/>
          </a:xfrm>
          <a:custGeom>
            <a:avLst/>
            <a:gdLst>
              <a:gd name="connsiteX0" fmla="*/ 540530 w 2508059"/>
              <a:gd name="connsiteY0" fmla="*/ 0 h 2162121"/>
              <a:gd name="connsiteX1" fmla="*/ 1967529 w 2508059"/>
              <a:gd name="connsiteY1" fmla="*/ 0 h 2162121"/>
              <a:gd name="connsiteX2" fmla="*/ 2508059 w 2508059"/>
              <a:gd name="connsiteY2" fmla="*/ 1081061 h 2162121"/>
              <a:gd name="connsiteX3" fmla="*/ 1967529 w 2508059"/>
              <a:gd name="connsiteY3" fmla="*/ 2162121 h 2162121"/>
              <a:gd name="connsiteX4" fmla="*/ 540530 w 2508059"/>
              <a:gd name="connsiteY4" fmla="*/ 2162121 h 2162121"/>
              <a:gd name="connsiteX5" fmla="*/ 0 w 2508059"/>
              <a:gd name="connsiteY5" fmla="*/ 1081061 h 2162121"/>
              <a:gd name="connsiteX6" fmla="*/ 540530 w 2508059"/>
              <a:gd name="connsiteY6" fmla="*/ 0 h 2162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8059" h="2162121">
                <a:moveTo>
                  <a:pt x="540530" y="0"/>
                </a:moveTo>
                <a:lnTo>
                  <a:pt x="1967529" y="0"/>
                </a:lnTo>
                <a:lnTo>
                  <a:pt x="2508059" y="1081061"/>
                </a:lnTo>
                <a:lnTo>
                  <a:pt x="1967529" y="2162121"/>
                </a:lnTo>
                <a:lnTo>
                  <a:pt x="540530" y="2162121"/>
                </a:lnTo>
                <a:lnTo>
                  <a:pt x="0" y="1081061"/>
                </a:lnTo>
                <a:lnTo>
                  <a:pt x="540530" y="0"/>
                </a:lnTo>
                <a:close/>
              </a:path>
            </a:pathLst>
          </a:custGeom>
        </p:spPr>
      </p:pic>
      <p:pic>
        <p:nvPicPr>
          <p:cNvPr id="39" name="图片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79" t="100000" r="46656" b="-228"/>
          <a:stretch>
            <a:fillRect/>
          </a:stretch>
        </p:blipFill>
        <p:spPr>
          <a:xfrm>
            <a:off x="2525678" y="6842229"/>
            <a:ext cx="1960130" cy="15771"/>
          </a:xfrm>
          <a:custGeom>
            <a:avLst/>
            <a:gdLst>
              <a:gd name="connsiteX0" fmla="*/ 0 w 1960130"/>
              <a:gd name="connsiteY0" fmla="*/ 0 h 15771"/>
              <a:gd name="connsiteX1" fmla="*/ 1955288 w 1960130"/>
              <a:gd name="connsiteY1" fmla="*/ 0 h 15771"/>
              <a:gd name="connsiteX2" fmla="*/ 1960130 w 1960130"/>
              <a:gd name="connsiteY2" fmla="*/ 15771 h 15771"/>
              <a:gd name="connsiteX3" fmla="*/ 0 w 1960130"/>
              <a:gd name="connsiteY3" fmla="*/ 0 h 15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0130" h="15771">
                <a:moveTo>
                  <a:pt x="0" y="0"/>
                </a:moveTo>
                <a:lnTo>
                  <a:pt x="1955288" y="0"/>
                </a:lnTo>
                <a:lnTo>
                  <a:pt x="1960130" y="15771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38" name="图片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1" t="100000" r="44826" b="-228"/>
          <a:stretch>
            <a:fillRect/>
          </a:stretch>
        </p:blipFill>
        <p:spPr>
          <a:xfrm>
            <a:off x="4649628" y="6842229"/>
            <a:ext cx="4858" cy="15773"/>
          </a:xfrm>
          <a:custGeom>
            <a:avLst/>
            <a:gdLst>
              <a:gd name="connsiteX0" fmla="*/ 0 w 4858"/>
              <a:gd name="connsiteY0" fmla="*/ 0 h 15773"/>
              <a:gd name="connsiteX1" fmla="*/ 4855 w 4858"/>
              <a:gd name="connsiteY1" fmla="*/ 0 h 15773"/>
              <a:gd name="connsiteX2" fmla="*/ 4858 w 4858"/>
              <a:gd name="connsiteY2" fmla="*/ 15773 h 15773"/>
              <a:gd name="connsiteX3" fmla="*/ 0 w 4858"/>
              <a:gd name="connsiteY3" fmla="*/ 0 h 15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8" h="15773">
                <a:moveTo>
                  <a:pt x="0" y="0"/>
                </a:moveTo>
                <a:lnTo>
                  <a:pt x="4855" y="0"/>
                </a:lnTo>
                <a:lnTo>
                  <a:pt x="4858" y="15773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4" name="组合 3"/>
          <p:cNvGrpSpPr/>
          <p:nvPr/>
        </p:nvGrpSpPr>
        <p:grpSpPr>
          <a:xfrm>
            <a:off x="4853355" y="2120640"/>
            <a:ext cx="6957980" cy="2898513"/>
            <a:chOff x="6147269" y="2844265"/>
            <a:chExt cx="5112385" cy="2076459"/>
          </a:xfrm>
        </p:grpSpPr>
        <p:grpSp>
          <p:nvGrpSpPr>
            <p:cNvPr id="5" name="组合 4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7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5E728C"/>
              </a:solidFill>
              <a:ln w="12700" cap="flat" cmpd="sng" algn="ctr">
                <a:solidFill>
                  <a:srgbClr val="A2826B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8" name="组合 7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9" name="文本框 8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0" name="直接连接符 9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1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dist" defTabSz="914400" rtl="0" eaLnBrk="1" fontAlgn="auto" latinLnBrk="0" hangingPunct="1">
                    <a:lnSpc>
                      <a:spcPct val="90000"/>
                    </a:lnSpc>
                    <a:spcBef>
                      <a:spcPts val="100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None/>
                    <a:defRPr/>
                  </a:pPr>
                  <a:r>
                    <a:rPr kumimoji="0" lang="zh-CN" altLang="en-US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5E728C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</a:p>
              </p:txBody>
            </p:sp>
          </p:grpSp>
        </p:grpSp>
        <p:sp>
          <p:nvSpPr>
            <p:cNvPr id="6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第一单元  小数乘法</a:t>
              </a:r>
            </a:p>
          </p:txBody>
        </p:sp>
      </p:grpSp>
      <p:sp>
        <p:nvSpPr>
          <p:cNvPr id="12" name="矩形 11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5E728C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人教版小学数学五年级上册</a:t>
            </a:r>
          </a:p>
        </p:txBody>
      </p:sp>
      <p:sp>
        <p:nvSpPr>
          <p:cNvPr id="30" name="六边形 29"/>
          <p:cNvSpPr/>
          <p:nvPr/>
        </p:nvSpPr>
        <p:spPr>
          <a:xfrm>
            <a:off x="10648950" y="6155436"/>
            <a:ext cx="1543050" cy="1330216"/>
          </a:xfrm>
          <a:prstGeom prst="hexagon">
            <a:avLst/>
          </a:prstGeom>
          <a:solidFill>
            <a:srgbClr val="5E728C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文本占位符 6146"/>
          <p:cNvSpPr>
            <a:spLocks noGrp="1" noRot="1"/>
          </p:cNvSpPr>
          <p:nvPr/>
        </p:nvSpPr>
        <p:spPr bwMode="auto">
          <a:xfrm>
            <a:off x="2569209" y="2149408"/>
            <a:ext cx="6869431" cy="256567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457200" indent="-457200" defTabSz="1219200" eaLnBrk="0" hangingPunct="0">
              <a:spcBef>
                <a:spcPct val="2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           7×12        8×( 5×4)     (24+36) ×5</a:t>
            </a:r>
          </a:p>
          <a:p>
            <a:pPr marL="457200" indent="-457200" defTabSz="1219200" eaLnBrk="0" hangingPunct="0">
              <a:spcBef>
                <a:spcPct val="20000"/>
              </a:spcBef>
            </a:pP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黑体" panose="02010609060101010101" charset="-122"/>
              <a:sym typeface="Arial" panose="020B0604020202020204" pitchFamily="34" charset="0"/>
            </a:endParaRPr>
          </a:p>
          <a:p>
            <a:pPr marL="457200" indent="-457200" defTabSz="1219200" eaLnBrk="0" hangingPunct="0">
              <a:spcBef>
                <a:spcPct val="20000"/>
              </a:spcBef>
            </a:pP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黑体" panose="02010609060101010101" charset="-122"/>
              <a:sym typeface="Arial" panose="020B0604020202020204" pitchFamily="34" charset="0"/>
            </a:endParaRPr>
          </a:p>
          <a:p>
            <a:pPr marL="457200" indent="-457200" defTabSz="1219200" eaLnBrk="0" hangingPunct="0">
              <a:spcBef>
                <a:spcPct val="2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            (8×5)×4      24×5+36×5      12×7</a:t>
            </a:r>
          </a:p>
          <a:p>
            <a:pPr marL="457200" indent="-457200" defTabSz="1219200" eaLnBrk="0" hangingPunct="0">
              <a:spcBef>
                <a:spcPct val="20000"/>
              </a:spcBef>
            </a:pP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黑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21506" name="直接连接符 6149"/>
          <p:cNvSpPr>
            <a:spLocks noChangeShapeType="1"/>
          </p:cNvSpPr>
          <p:nvPr/>
        </p:nvSpPr>
        <p:spPr bwMode="auto">
          <a:xfrm>
            <a:off x="3061546" y="3862002"/>
            <a:ext cx="4724400" cy="838200"/>
          </a:xfrm>
          <a:prstGeom prst="line">
            <a:avLst/>
          </a:prstGeom>
          <a:noFill/>
          <a:ln w="9525">
            <a:noFill/>
            <a:round/>
          </a:ln>
        </p:spPr>
        <p:txBody>
          <a:bodyPr/>
          <a:lstStyle/>
          <a:p>
            <a:pPr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507" name="直接连接符 6150"/>
          <p:cNvSpPr>
            <a:spLocks noChangeShapeType="1"/>
          </p:cNvSpPr>
          <p:nvPr/>
        </p:nvSpPr>
        <p:spPr bwMode="auto">
          <a:xfrm>
            <a:off x="3624579" y="3862002"/>
            <a:ext cx="4648200" cy="685800"/>
          </a:xfrm>
          <a:prstGeom prst="line">
            <a:avLst/>
          </a:prstGeom>
          <a:noFill/>
          <a:ln w="9525">
            <a:noFill/>
            <a:round/>
          </a:ln>
        </p:spPr>
        <p:txBody>
          <a:bodyPr/>
          <a:lstStyle/>
          <a:p>
            <a:pPr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52" name="直接连接符 6151"/>
          <p:cNvSpPr>
            <a:spLocks noChangeShapeType="1"/>
          </p:cNvSpPr>
          <p:nvPr/>
        </p:nvSpPr>
        <p:spPr bwMode="auto">
          <a:xfrm>
            <a:off x="4119143" y="2570753"/>
            <a:ext cx="4103683" cy="868801"/>
          </a:xfrm>
          <a:prstGeom prst="line">
            <a:avLst/>
          </a:prstGeom>
          <a:noFill/>
          <a:ln w="28575">
            <a:solidFill>
              <a:srgbClr val="F90D07"/>
            </a:solidFill>
            <a:round/>
          </a:ln>
        </p:spPr>
        <p:txBody>
          <a:bodyPr/>
          <a:lstStyle/>
          <a:p>
            <a:pPr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53" name="直接连接符 6152"/>
          <p:cNvSpPr>
            <a:spLocks noChangeShapeType="1"/>
          </p:cNvSpPr>
          <p:nvPr/>
        </p:nvSpPr>
        <p:spPr bwMode="auto">
          <a:xfrm flipV="1">
            <a:off x="4229946" y="2570753"/>
            <a:ext cx="1524000" cy="914400"/>
          </a:xfrm>
          <a:prstGeom prst="line">
            <a:avLst/>
          </a:prstGeom>
          <a:noFill/>
          <a:ln w="28575">
            <a:solidFill>
              <a:srgbClr val="F90D07"/>
            </a:solidFill>
            <a:round/>
          </a:ln>
        </p:spPr>
        <p:txBody>
          <a:bodyPr/>
          <a:lstStyle/>
          <a:p>
            <a:pPr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54" name="直接连接符 6153"/>
          <p:cNvSpPr>
            <a:spLocks noChangeShapeType="1"/>
          </p:cNvSpPr>
          <p:nvPr/>
        </p:nvSpPr>
        <p:spPr bwMode="auto">
          <a:xfrm flipV="1">
            <a:off x="6207760" y="2570753"/>
            <a:ext cx="1487224" cy="868801"/>
          </a:xfrm>
          <a:prstGeom prst="line">
            <a:avLst/>
          </a:prstGeom>
          <a:noFill/>
          <a:ln w="28575">
            <a:solidFill>
              <a:srgbClr val="F90D07"/>
            </a:solidFill>
            <a:round/>
          </a:ln>
        </p:spPr>
        <p:txBody>
          <a:bodyPr/>
          <a:lstStyle/>
          <a:p>
            <a:pPr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135" name="AutoShape 27"/>
          <p:cNvSpPr>
            <a:spLocks noChangeArrowheads="1"/>
          </p:cNvSpPr>
          <p:nvPr/>
        </p:nvSpPr>
        <p:spPr bwMode="auto">
          <a:xfrm>
            <a:off x="4779009" y="4383798"/>
            <a:ext cx="6224272" cy="708137"/>
          </a:xfrm>
          <a:prstGeom prst="wedgeRoundRectCallout">
            <a:avLst>
              <a:gd name="adj1" fmla="val -60190"/>
              <a:gd name="adj2" fmla="val -10560"/>
              <a:gd name="adj3" fmla="val 16667"/>
            </a:avLst>
          </a:prstGeom>
          <a:noFill/>
          <a:ln w="19050">
            <a:solidFill>
              <a:schemeClr val="accent2"/>
            </a:solidFill>
            <a:miter lim="800000"/>
          </a:ln>
        </p:spPr>
        <p:txBody>
          <a:bodyPr/>
          <a:lstStyle/>
          <a:p>
            <a:pPr defTabSz="1219200">
              <a:lnSpc>
                <a:spcPct val="120000"/>
              </a:lnSpc>
            </a:pP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运用了整数乘法的运算定律，算式变简单了！</a:t>
            </a:r>
          </a:p>
        </p:txBody>
      </p:sp>
      <p:sp>
        <p:nvSpPr>
          <p:cNvPr id="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课前导入</a:t>
            </a:r>
          </a:p>
        </p:txBody>
      </p:sp>
      <p:sp>
        <p:nvSpPr>
          <p:cNvPr id="2" name="矩形 1"/>
          <p:cNvSpPr/>
          <p:nvPr/>
        </p:nvSpPr>
        <p:spPr>
          <a:xfrm>
            <a:off x="627378" y="1215819"/>
            <a:ext cx="8303261" cy="933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defTabSz="1219200" eaLnBrk="0" hangingPunct="0">
              <a:spcBef>
                <a:spcPct val="2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不计算，直接把上下两排得数相等的算式用线连起来。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等线" panose="02010600030101010101" charset="-122"/>
              <a:sym typeface="Arial" panose="020B0604020202020204" pitchFamily="34" charset="0"/>
            </a:endParaRPr>
          </a:p>
          <a:p>
            <a:pPr marL="457200" indent="-457200" defTabSz="1219200" eaLnBrk="0" hangingPunct="0">
              <a:spcBef>
                <a:spcPts val="800"/>
              </a:spcBef>
            </a:pP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等线" panose="02010600030101010101" charset="-122"/>
              <a:sym typeface="Arial" panose="020B0604020202020204" pitchFamily="3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670" y="3771342"/>
            <a:ext cx="1728473" cy="24643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nimBg="1"/>
      <p:bldP spid="6153" grpId="0" animBg="1"/>
      <p:bldP spid="6154" grpId="0" animBg="1"/>
      <p:bldP spid="51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2047664" y="2363041"/>
            <a:ext cx="2164375" cy="5355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defTabSz="1219200">
              <a:lnSpc>
                <a:spcPct val="120000"/>
              </a:lnSpc>
            </a:pPr>
            <a:r>
              <a:rPr lang="zh-CN" altLang="en-US" sz="2400" kern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乘法交换律： </a:t>
            </a:r>
          </a:p>
        </p:txBody>
      </p:sp>
      <p:sp>
        <p:nvSpPr>
          <p:cNvPr id="38" name="Rectangle 4"/>
          <p:cNvSpPr>
            <a:spLocks noChangeArrowheads="1"/>
          </p:cNvSpPr>
          <p:nvPr/>
        </p:nvSpPr>
        <p:spPr bwMode="auto">
          <a:xfrm>
            <a:off x="4994064" y="2367272"/>
            <a:ext cx="3657600" cy="5355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defTabSz="1219200">
              <a:lnSpc>
                <a:spcPct val="120000"/>
              </a:lnSpc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a×b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＝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b×a</a:t>
            </a:r>
          </a:p>
        </p:txBody>
      </p:sp>
      <p:sp>
        <p:nvSpPr>
          <p:cNvPr id="39" name="Rectangle 5"/>
          <p:cNvSpPr>
            <a:spLocks noChangeArrowheads="1"/>
          </p:cNvSpPr>
          <p:nvPr/>
        </p:nvSpPr>
        <p:spPr bwMode="auto">
          <a:xfrm>
            <a:off x="2058247" y="3277441"/>
            <a:ext cx="2164375" cy="5355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defTabSz="1219200">
              <a:lnSpc>
                <a:spcPct val="120000"/>
              </a:lnSpc>
            </a:pPr>
            <a:r>
              <a:rPr lang="zh-CN" altLang="en-US" sz="2400" kern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乘法结合律： </a:t>
            </a:r>
          </a:p>
        </p:txBody>
      </p:sp>
      <p:sp>
        <p:nvSpPr>
          <p:cNvPr id="40" name="Rectangle 6"/>
          <p:cNvSpPr>
            <a:spLocks noChangeArrowheads="1"/>
          </p:cNvSpPr>
          <p:nvPr/>
        </p:nvSpPr>
        <p:spPr bwMode="auto">
          <a:xfrm>
            <a:off x="4924214" y="3279556"/>
            <a:ext cx="3405099" cy="5355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defTabSz="1219200">
              <a:lnSpc>
                <a:spcPct val="120000"/>
              </a:lnSpc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(a×b)×c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＝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a×(b×c) </a:t>
            </a:r>
          </a:p>
        </p:txBody>
      </p:sp>
      <p:sp>
        <p:nvSpPr>
          <p:cNvPr id="41" name="Rectangle 7"/>
          <p:cNvSpPr>
            <a:spLocks noChangeArrowheads="1"/>
          </p:cNvSpPr>
          <p:nvPr/>
        </p:nvSpPr>
        <p:spPr bwMode="auto">
          <a:xfrm>
            <a:off x="2058247" y="4263807"/>
            <a:ext cx="2164375" cy="5355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defTabSz="1219200">
              <a:lnSpc>
                <a:spcPct val="120000"/>
              </a:lnSpc>
            </a:pPr>
            <a:r>
              <a:rPr lang="zh-CN" altLang="en-US" sz="2400" kern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乘法分配律： </a:t>
            </a:r>
          </a:p>
        </p:txBody>
      </p:sp>
      <p:sp>
        <p:nvSpPr>
          <p:cNvPr id="42" name="Rectangle 8"/>
          <p:cNvSpPr>
            <a:spLocks noChangeArrowheads="1"/>
          </p:cNvSpPr>
          <p:nvPr/>
        </p:nvSpPr>
        <p:spPr bwMode="auto">
          <a:xfrm>
            <a:off x="4945380" y="4264864"/>
            <a:ext cx="5911851" cy="5355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defTabSz="1219200">
              <a:lnSpc>
                <a:spcPct val="120000"/>
              </a:lnSpc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(a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＋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b)×c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＝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a×c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＋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b×c</a:t>
            </a:r>
          </a:p>
        </p:txBody>
      </p:sp>
      <p:sp>
        <p:nvSpPr>
          <p:cNvPr id="22535" name="文本框 2"/>
          <p:cNvSpPr txBox="1">
            <a:spLocks noChangeArrowheads="1"/>
          </p:cNvSpPr>
          <p:nvPr/>
        </p:nvSpPr>
        <p:spPr bwMode="auto">
          <a:xfrm>
            <a:off x="660400" y="1206976"/>
            <a:ext cx="744787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忆一忆：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乘法有哪些运算定律？用字母怎么表示呢？</a:t>
            </a:r>
          </a:p>
        </p:txBody>
      </p:sp>
      <p:sp>
        <p:nvSpPr>
          <p:cNvPr id="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课前导入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532870" y="1100551"/>
            <a:ext cx="650049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91440" tIns="45720" rIns="91440" bIns="45720">
            <a:spAutoFit/>
          </a:bodyPr>
          <a:lstStyle/>
          <a:p>
            <a:pPr algn="ctr"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观察下面每组的两个算式，它们有什么关系？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008213" y="1849220"/>
            <a:ext cx="266700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0.7×1.2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057775" y="1847998"/>
            <a:ext cx="2279649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1.2×0.7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3927155" y="1890165"/>
            <a:ext cx="623572" cy="57202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>
              <a:defRPr/>
            </a:pPr>
            <a:endParaRPr lang="zh-CN" altLang="en-US" sz="2400" kern="0" dirty="0">
              <a:solidFill>
                <a:schemeClr val="tx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153583" y="2595091"/>
            <a:ext cx="5044016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(0.8×0.5)×0.4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3927155" y="2797642"/>
            <a:ext cx="623570" cy="57202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>
              <a:defRPr/>
            </a:pPr>
            <a:endParaRPr lang="zh-CN" altLang="en-US" sz="2400" kern="0">
              <a:solidFill>
                <a:schemeClr val="tx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4816311" y="2725765"/>
            <a:ext cx="3917949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0.8×(0.5×0.4)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1304926" y="3472079"/>
            <a:ext cx="4745567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(2.4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＋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3.6)×0.5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3919192" y="3724431"/>
            <a:ext cx="623570" cy="57202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>
              <a:defRPr/>
            </a:pPr>
            <a:endParaRPr lang="zh-CN" altLang="en-US" sz="2400" kern="0">
              <a:solidFill>
                <a:schemeClr val="tx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4814357" y="3489264"/>
            <a:ext cx="5046133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2.4×0.5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＋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3.6×0.5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565151" y="5042324"/>
            <a:ext cx="5553123" cy="5724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>
              <a:lnSpc>
                <a:spcPct val="130000"/>
              </a:lnSpc>
            </a:pP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从这些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算式中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，你能发现了什么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规律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？</a:t>
            </a:r>
          </a:p>
        </p:txBody>
      </p:sp>
      <p:sp>
        <p:nvSpPr>
          <p:cNvPr id="1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新科探究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4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bldLvl="0" animBg="1"/>
      <p:bldP spid="6" grpId="0"/>
      <p:bldP spid="7" grpId="0" bldLvl="0" animBg="1"/>
      <p:bldP spid="8" grpId="0"/>
      <p:bldP spid="9" grpId="0"/>
      <p:bldP spid="10" grpId="0" bldLvl="0" animBg="1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文本框 4"/>
          <p:cNvSpPr txBox="1">
            <a:spLocks noChangeArrowheads="1"/>
          </p:cNvSpPr>
          <p:nvPr/>
        </p:nvSpPr>
        <p:spPr bwMode="auto">
          <a:xfrm>
            <a:off x="3412699" y="1559735"/>
            <a:ext cx="2355849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0.7×1.2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4578" name="文本框 5"/>
          <p:cNvSpPr txBox="1">
            <a:spLocks noChangeArrowheads="1"/>
          </p:cNvSpPr>
          <p:nvPr/>
        </p:nvSpPr>
        <p:spPr bwMode="auto">
          <a:xfrm>
            <a:off x="6410957" y="1593792"/>
            <a:ext cx="2535767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1.2×0.7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582083" y="1100416"/>
            <a:ext cx="119295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440" tIns="45720" rIns="91440" bIns="45720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做一做：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按照运算顺序计算每组的两个算式，再比较它们的大小。</a:t>
            </a:r>
          </a:p>
        </p:txBody>
      </p:sp>
      <p:grpSp>
        <p:nvGrpSpPr>
          <p:cNvPr id="8" name="组合 7"/>
          <p:cNvGrpSpPr/>
          <p:nvPr/>
        </p:nvGrpSpPr>
        <p:grpSpPr bwMode="auto">
          <a:xfrm>
            <a:off x="3473025" y="2335372"/>
            <a:ext cx="1234017" cy="734483"/>
            <a:chOff x="4596340" y="2703118"/>
            <a:chExt cx="710204" cy="613288"/>
          </a:xfrm>
        </p:grpSpPr>
        <p:cxnSp>
          <p:nvCxnSpPr>
            <p:cNvPr id="9" name="肘形连接符 2"/>
            <p:cNvCxnSpPr/>
            <p:nvPr/>
          </p:nvCxnSpPr>
          <p:spPr>
            <a:xfrm>
              <a:off x="4596340" y="2703118"/>
              <a:ext cx="710204" cy="272180"/>
            </a:xfrm>
            <a:prstGeom prst="bentConnector3">
              <a:avLst>
                <a:gd name="adj1" fmla="val -1885"/>
              </a:avLst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flipV="1">
              <a:off x="5306544" y="2703118"/>
              <a:ext cx="0" cy="27218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箭头连接符 10"/>
            <p:cNvCxnSpPr/>
            <p:nvPr/>
          </p:nvCxnSpPr>
          <p:spPr>
            <a:xfrm>
              <a:off x="4952051" y="2975298"/>
              <a:ext cx="0" cy="34110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组合 11"/>
          <p:cNvGrpSpPr/>
          <p:nvPr/>
        </p:nvGrpSpPr>
        <p:grpSpPr bwMode="auto">
          <a:xfrm>
            <a:off x="6557009" y="2356539"/>
            <a:ext cx="1236133" cy="734483"/>
            <a:chOff x="4596340" y="2703118"/>
            <a:chExt cx="710204" cy="613288"/>
          </a:xfrm>
        </p:grpSpPr>
        <p:cxnSp>
          <p:nvCxnSpPr>
            <p:cNvPr id="13" name="肘形连接符 40"/>
            <p:cNvCxnSpPr/>
            <p:nvPr/>
          </p:nvCxnSpPr>
          <p:spPr>
            <a:xfrm>
              <a:off x="4596340" y="2703118"/>
              <a:ext cx="710204" cy="272180"/>
            </a:xfrm>
            <a:prstGeom prst="bentConnector3">
              <a:avLst>
                <a:gd name="adj1" fmla="val -1885"/>
              </a:avLst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 flipV="1">
              <a:off x="5306544" y="2703118"/>
              <a:ext cx="0" cy="27218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箭头连接符 14"/>
            <p:cNvCxnSpPr/>
            <p:nvPr/>
          </p:nvCxnSpPr>
          <p:spPr>
            <a:xfrm>
              <a:off x="4951442" y="2975298"/>
              <a:ext cx="0" cy="34110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3656909" y="2991367"/>
            <a:ext cx="1792816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0.84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7" name="文本框 16"/>
          <p:cNvSpPr txBox="1">
            <a:spLocks noChangeArrowheads="1"/>
          </p:cNvSpPr>
          <p:nvPr/>
        </p:nvSpPr>
        <p:spPr bwMode="auto">
          <a:xfrm>
            <a:off x="6846992" y="3093823"/>
            <a:ext cx="1452033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0.84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cxnSp>
        <p:nvCxnSpPr>
          <p:cNvPr id="18" name="直接箭头连接符 17"/>
          <p:cNvCxnSpPr/>
          <p:nvPr/>
        </p:nvCxnSpPr>
        <p:spPr>
          <a:xfrm>
            <a:off x="5054174" y="3314532"/>
            <a:ext cx="1187449" cy="0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5243466" y="3383483"/>
            <a:ext cx="1236133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相等</a:t>
            </a:r>
          </a:p>
        </p:txBody>
      </p:sp>
      <p:sp>
        <p:nvSpPr>
          <p:cNvPr id="20" name="燕尾形箭头 22"/>
          <p:cNvSpPr/>
          <p:nvPr/>
        </p:nvSpPr>
        <p:spPr>
          <a:xfrm rot="16200000">
            <a:off x="5427384" y="2622029"/>
            <a:ext cx="414873" cy="285445"/>
          </a:xfrm>
          <a:prstGeom prst="notch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5403424" y="1784990"/>
            <a:ext cx="48895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2" name="文本框 21"/>
          <p:cNvSpPr txBox="1">
            <a:spLocks noChangeArrowheads="1"/>
          </p:cNvSpPr>
          <p:nvPr/>
        </p:nvSpPr>
        <p:spPr bwMode="auto">
          <a:xfrm>
            <a:off x="716066" y="3989248"/>
            <a:ext cx="9374716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两个小数相乘，交换它们的位置，积相等。</a:t>
            </a:r>
          </a:p>
        </p:txBody>
      </p:sp>
      <p:sp>
        <p:nvSpPr>
          <p:cNvPr id="24" name="椭圆 23"/>
          <p:cNvSpPr/>
          <p:nvPr/>
        </p:nvSpPr>
        <p:spPr>
          <a:xfrm>
            <a:off x="5269768" y="1714707"/>
            <a:ext cx="622607" cy="572665"/>
          </a:xfrm>
          <a:prstGeom prst="ellipse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>
              <a:defRPr/>
            </a:pPr>
            <a:endParaRPr lang="zh-CN" altLang="en-US" sz="2400" kern="0" dirty="0">
              <a:solidFill>
                <a:srgbClr val="0070C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新科探究</a:t>
            </a:r>
          </a:p>
        </p:txBody>
      </p:sp>
      <p:sp>
        <p:nvSpPr>
          <p:cNvPr id="2" name="矩形 1"/>
          <p:cNvSpPr/>
          <p:nvPr/>
        </p:nvSpPr>
        <p:spPr>
          <a:xfrm>
            <a:off x="660400" y="4818980"/>
            <a:ext cx="5724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整数乘法的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交换律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对于小数乘法也适用。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  <p:bldP spid="17" grpId="0"/>
      <p:bldP spid="19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747334" y="1909191"/>
            <a:ext cx="4409016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(0.8×0.5)×0.4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6011440" y="2012158"/>
            <a:ext cx="539749" cy="539749"/>
          </a:xfrm>
          <a:prstGeom prst="ellipse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7188952" y="1909191"/>
            <a:ext cx="5020733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0.8×(0.5×0.4)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pSp>
        <p:nvGrpSpPr>
          <p:cNvPr id="11" name="组合 10"/>
          <p:cNvGrpSpPr/>
          <p:nvPr/>
        </p:nvGrpSpPr>
        <p:grpSpPr bwMode="auto">
          <a:xfrm>
            <a:off x="2914919" y="2559946"/>
            <a:ext cx="1217083" cy="397933"/>
            <a:chOff x="4596340" y="2703118"/>
            <a:chExt cx="710204" cy="272094"/>
          </a:xfrm>
        </p:grpSpPr>
        <p:cxnSp>
          <p:nvCxnSpPr>
            <p:cNvPr id="12" name="肘形连接符 39"/>
            <p:cNvCxnSpPr/>
            <p:nvPr/>
          </p:nvCxnSpPr>
          <p:spPr>
            <a:xfrm>
              <a:off x="4596340" y="2703118"/>
              <a:ext cx="710204" cy="272094"/>
            </a:xfrm>
            <a:prstGeom prst="bentConnector3">
              <a:avLst>
                <a:gd name="adj1" fmla="val -1885"/>
              </a:avLst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 flipV="1">
              <a:off x="5306544" y="2703118"/>
              <a:ext cx="0" cy="272094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2994689" y="2377894"/>
            <a:ext cx="552451" cy="6710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①</a:t>
            </a:r>
          </a:p>
        </p:txBody>
      </p:sp>
      <p:grpSp>
        <p:nvGrpSpPr>
          <p:cNvPr id="15" name="组合 14"/>
          <p:cNvGrpSpPr/>
          <p:nvPr/>
        </p:nvGrpSpPr>
        <p:grpSpPr bwMode="auto">
          <a:xfrm>
            <a:off x="3524519" y="2589292"/>
            <a:ext cx="1314189" cy="1166570"/>
            <a:chOff x="4596340" y="2378384"/>
            <a:chExt cx="1040687" cy="978415"/>
          </a:xfrm>
        </p:grpSpPr>
        <p:cxnSp>
          <p:nvCxnSpPr>
            <p:cNvPr id="16" name="肘形连接符 43"/>
            <p:cNvCxnSpPr/>
            <p:nvPr/>
          </p:nvCxnSpPr>
          <p:spPr>
            <a:xfrm>
              <a:off x="4596340" y="2702405"/>
              <a:ext cx="1040687" cy="328255"/>
            </a:xfrm>
            <a:prstGeom prst="bentConnector3">
              <a:avLst>
                <a:gd name="adj1" fmla="val 1478"/>
              </a:avLst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flipV="1">
              <a:off x="5634584" y="2378384"/>
              <a:ext cx="2443" cy="637453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箭头连接符 17"/>
            <p:cNvCxnSpPr/>
            <p:nvPr/>
          </p:nvCxnSpPr>
          <p:spPr>
            <a:xfrm>
              <a:off x="5116684" y="3015837"/>
              <a:ext cx="0" cy="340962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4233602" y="2820295"/>
            <a:ext cx="552451" cy="6710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②</a:t>
            </a:r>
          </a:p>
        </p:txBody>
      </p:sp>
      <p:sp>
        <p:nvSpPr>
          <p:cNvPr id="20" name="文本框 19"/>
          <p:cNvSpPr txBox="1">
            <a:spLocks noChangeArrowheads="1"/>
          </p:cNvSpPr>
          <p:nvPr/>
        </p:nvSpPr>
        <p:spPr bwMode="auto">
          <a:xfrm>
            <a:off x="3830782" y="3752481"/>
            <a:ext cx="1162049" cy="6710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0.16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7761526" y="3687196"/>
            <a:ext cx="1162051" cy="6710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0.16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cxnSp>
        <p:nvCxnSpPr>
          <p:cNvPr id="22" name="直接箭头连接符 21"/>
          <p:cNvCxnSpPr/>
          <p:nvPr/>
        </p:nvCxnSpPr>
        <p:spPr>
          <a:xfrm>
            <a:off x="5504022" y="3971910"/>
            <a:ext cx="1331384" cy="0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>
            <a:spLocks noChangeArrowheads="1"/>
          </p:cNvSpPr>
          <p:nvPr/>
        </p:nvSpPr>
        <p:spPr bwMode="auto">
          <a:xfrm>
            <a:off x="5758022" y="3317862"/>
            <a:ext cx="1060451" cy="6710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相等</a:t>
            </a:r>
          </a:p>
        </p:txBody>
      </p:sp>
      <p:grpSp>
        <p:nvGrpSpPr>
          <p:cNvPr id="24" name="组合 23"/>
          <p:cNvGrpSpPr/>
          <p:nvPr/>
        </p:nvGrpSpPr>
        <p:grpSpPr bwMode="auto">
          <a:xfrm>
            <a:off x="7946719" y="2613294"/>
            <a:ext cx="1337733" cy="328084"/>
            <a:chOff x="4596340" y="2703118"/>
            <a:chExt cx="710204" cy="272094"/>
          </a:xfrm>
        </p:grpSpPr>
        <p:cxnSp>
          <p:nvCxnSpPr>
            <p:cNvPr id="25" name="肘形连接符 52"/>
            <p:cNvCxnSpPr/>
            <p:nvPr/>
          </p:nvCxnSpPr>
          <p:spPr>
            <a:xfrm>
              <a:off x="4596340" y="2703118"/>
              <a:ext cx="710204" cy="272094"/>
            </a:xfrm>
            <a:prstGeom prst="bentConnector3">
              <a:avLst>
                <a:gd name="adj1" fmla="val -1885"/>
              </a:avLst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 flipV="1">
              <a:off x="5306544" y="2703118"/>
              <a:ext cx="0" cy="272094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文本框 26"/>
          <p:cNvSpPr txBox="1">
            <a:spLocks noChangeArrowheads="1"/>
          </p:cNvSpPr>
          <p:nvPr/>
        </p:nvSpPr>
        <p:spPr bwMode="auto">
          <a:xfrm>
            <a:off x="8129165" y="2330446"/>
            <a:ext cx="550333" cy="6710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①</a:t>
            </a:r>
          </a:p>
        </p:txBody>
      </p:sp>
      <p:grpSp>
        <p:nvGrpSpPr>
          <p:cNvPr id="28" name="组合 27"/>
          <p:cNvGrpSpPr/>
          <p:nvPr/>
        </p:nvGrpSpPr>
        <p:grpSpPr bwMode="auto">
          <a:xfrm flipH="1">
            <a:off x="7413317" y="2555522"/>
            <a:ext cx="1408487" cy="1052605"/>
            <a:chOff x="4596340" y="2378384"/>
            <a:chExt cx="1040687" cy="978415"/>
          </a:xfrm>
        </p:grpSpPr>
        <p:cxnSp>
          <p:nvCxnSpPr>
            <p:cNvPr id="29" name="肘形连接符 56"/>
            <p:cNvCxnSpPr/>
            <p:nvPr/>
          </p:nvCxnSpPr>
          <p:spPr>
            <a:xfrm>
              <a:off x="4596340" y="2702404"/>
              <a:ext cx="1040687" cy="328257"/>
            </a:xfrm>
            <a:prstGeom prst="bentConnector3">
              <a:avLst>
                <a:gd name="adj1" fmla="val 1478"/>
              </a:avLst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 flipV="1">
              <a:off x="5634163" y="2378384"/>
              <a:ext cx="2864" cy="63745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箭头连接符 30"/>
            <p:cNvCxnSpPr/>
            <p:nvPr/>
          </p:nvCxnSpPr>
          <p:spPr>
            <a:xfrm>
              <a:off x="5116684" y="3015836"/>
              <a:ext cx="0" cy="340963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文本框 31"/>
          <p:cNvSpPr txBox="1">
            <a:spLocks noChangeArrowheads="1"/>
          </p:cNvSpPr>
          <p:nvPr/>
        </p:nvSpPr>
        <p:spPr bwMode="auto">
          <a:xfrm>
            <a:off x="7413318" y="2746644"/>
            <a:ext cx="552451" cy="6710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②</a:t>
            </a:r>
          </a:p>
        </p:txBody>
      </p:sp>
      <p:sp>
        <p:nvSpPr>
          <p:cNvPr id="33" name="燕尾形箭头 60"/>
          <p:cNvSpPr/>
          <p:nvPr/>
        </p:nvSpPr>
        <p:spPr>
          <a:xfrm rot="16200000">
            <a:off x="5946726" y="3016845"/>
            <a:ext cx="414873" cy="285445"/>
          </a:xfrm>
          <a:prstGeom prst="notch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>
              <a:defRPr/>
            </a:pPr>
            <a:endParaRPr lang="zh-CN" altLang="en-US" sz="2400" kern="0">
              <a:solidFill>
                <a:srgbClr val="0070C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4" name="文本框 33"/>
          <p:cNvSpPr txBox="1">
            <a:spLocks noChangeArrowheads="1"/>
          </p:cNvSpPr>
          <p:nvPr/>
        </p:nvSpPr>
        <p:spPr bwMode="auto">
          <a:xfrm>
            <a:off x="6088106" y="1913615"/>
            <a:ext cx="488949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35" name="文本框 34"/>
          <p:cNvSpPr txBox="1">
            <a:spLocks noChangeArrowheads="1"/>
          </p:cNvSpPr>
          <p:nvPr/>
        </p:nvSpPr>
        <p:spPr bwMode="auto">
          <a:xfrm>
            <a:off x="658813" y="4459871"/>
            <a:ext cx="1222381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三个小数相乘，前两个数的积乘第三个数的积与后两个数的积乘第一个数的积相等。</a:t>
            </a:r>
          </a:p>
        </p:txBody>
      </p:sp>
      <p:sp>
        <p:nvSpPr>
          <p:cNvPr id="37" name="文本框 36"/>
          <p:cNvSpPr txBox="1">
            <a:spLocks noChangeArrowheads="1"/>
          </p:cNvSpPr>
          <p:nvPr/>
        </p:nvSpPr>
        <p:spPr bwMode="auto">
          <a:xfrm>
            <a:off x="3491917" y="2391089"/>
            <a:ext cx="878417" cy="6710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400" kern="0" dirty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0.4</a:t>
            </a:r>
            <a:endParaRPr lang="zh-CN" altLang="en-US" sz="2400" kern="0" dirty="0">
              <a:solidFill>
                <a:srgbClr val="0070C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38" name="文本框 37"/>
          <p:cNvSpPr txBox="1">
            <a:spLocks noChangeArrowheads="1"/>
          </p:cNvSpPr>
          <p:nvPr/>
        </p:nvSpPr>
        <p:spPr bwMode="auto">
          <a:xfrm>
            <a:off x="8484369" y="2317300"/>
            <a:ext cx="878417" cy="6710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400" kern="0" dirty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0.2</a:t>
            </a:r>
            <a:endParaRPr lang="zh-CN" altLang="en-US" sz="2400" kern="0" dirty="0">
              <a:solidFill>
                <a:srgbClr val="0070C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43" name="AutoShape 27"/>
          <p:cNvSpPr>
            <a:spLocks noChangeArrowheads="1"/>
          </p:cNvSpPr>
          <p:nvPr/>
        </p:nvSpPr>
        <p:spPr bwMode="auto">
          <a:xfrm>
            <a:off x="634614" y="5039079"/>
            <a:ext cx="8716433" cy="740833"/>
          </a:xfrm>
          <a:prstGeom prst="wedgeRoundRectCallout">
            <a:avLst>
              <a:gd name="adj1" fmla="val -56995"/>
              <a:gd name="adj2" fmla="val 5051"/>
              <a:gd name="adj3" fmla="val 16667"/>
            </a:avLst>
          </a:prstGeom>
          <a:noFill/>
          <a:ln w="19050">
            <a:noFill/>
            <a:miter lim="800000"/>
          </a:ln>
        </p:spPr>
        <p:txBody>
          <a:bodyPr/>
          <a:lstStyle/>
          <a:p>
            <a:pPr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整数乘法的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结合律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对于小数乘法也适用。</a:t>
            </a:r>
          </a:p>
        </p:txBody>
      </p:sp>
      <p:sp>
        <p:nvSpPr>
          <p:cNvPr id="25625" name="矩形 35"/>
          <p:cNvSpPr>
            <a:spLocks noChangeArrowheads="1"/>
          </p:cNvSpPr>
          <p:nvPr/>
        </p:nvSpPr>
        <p:spPr bwMode="auto">
          <a:xfrm>
            <a:off x="772584" y="1247021"/>
            <a:ext cx="119295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440" tIns="45720" rIns="91440" bIns="45720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做一做：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按照运算顺序计算每组的两个算式，再比较它们的大小。</a:t>
            </a:r>
          </a:p>
        </p:txBody>
      </p:sp>
      <p:sp>
        <p:nvSpPr>
          <p:cNvPr id="3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新科探究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ldLvl="0" animBg="1"/>
      <p:bldP spid="10" grpId="0"/>
      <p:bldP spid="14" grpId="0"/>
      <p:bldP spid="14" grpId="1"/>
      <p:bldP spid="19" grpId="0"/>
      <p:bldP spid="20" grpId="0"/>
      <p:bldP spid="21" grpId="0"/>
      <p:bldP spid="23" grpId="0"/>
      <p:bldP spid="27" grpId="0"/>
      <p:bldP spid="27" grpId="1"/>
      <p:bldP spid="32" grpId="0"/>
      <p:bldP spid="34" grpId="0"/>
      <p:bldP spid="35" grpId="0"/>
      <p:bldP spid="37" grpId="0"/>
      <p:bldP spid="38" grpId="0"/>
      <p:bldP spid="43" grpId="0" bldLvl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文本框 41"/>
          <p:cNvSpPr txBox="1">
            <a:spLocks noChangeArrowheads="1"/>
          </p:cNvSpPr>
          <p:nvPr/>
        </p:nvSpPr>
        <p:spPr bwMode="auto">
          <a:xfrm>
            <a:off x="2514668" y="2067700"/>
            <a:ext cx="3958167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(2.4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＋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3.6)×0.5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43" name="椭圆 42"/>
          <p:cNvSpPr/>
          <p:nvPr/>
        </p:nvSpPr>
        <p:spPr>
          <a:xfrm>
            <a:off x="5614526" y="2193529"/>
            <a:ext cx="539749" cy="539749"/>
          </a:xfrm>
          <a:prstGeom prst="ellipse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45" name="组合 44"/>
          <p:cNvGrpSpPr/>
          <p:nvPr/>
        </p:nvGrpSpPr>
        <p:grpSpPr bwMode="auto">
          <a:xfrm>
            <a:off x="2751923" y="2745571"/>
            <a:ext cx="1011767" cy="357717"/>
            <a:chOff x="4596340" y="2703118"/>
            <a:chExt cx="710204" cy="272094"/>
          </a:xfrm>
        </p:grpSpPr>
        <p:cxnSp>
          <p:nvCxnSpPr>
            <p:cNvPr id="46" name="肘形连接符 66"/>
            <p:cNvCxnSpPr/>
            <p:nvPr/>
          </p:nvCxnSpPr>
          <p:spPr>
            <a:xfrm>
              <a:off x="4596340" y="2703118"/>
              <a:ext cx="710204" cy="272094"/>
            </a:xfrm>
            <a:prstGeom prst="bentConnector3">
              <a:avLst>
                <a:gd name="adj1" fmla="val -1885"/>
              </a:avLst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 flipV="1">
              <a:off x="5306544" y="2703118"/>
              <a:ext cx="0" cy="272094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文本框 47"/>
          <p:cNvSpPr txBox="1">
            <a:spLocks noChangeArrowheads="1"/>
          </p:cNvSpPr>
          <p:nvPr/>
        </p:nvSpPr>
        <p:spPr bwMode="auto">
          <a:xfrm>
            <a:off x="2957238" y="2436538"/>
            <a:ext cx="552451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①</a:t>
            </a:r>
          </a:p>
        </p:txBody>
      </p:sp>
      <p:grpSp>
        <p:nvGrpSpPr>
          <p:cNvPr id="49" name="组合 48"/>
          <p:cNvGrpSpPr/>
          <p:nvPr/>
        </p:nvGrpSpPr>
        <p:grpSpPr bwMode="auto">
          <a:xfrm>
            <a:off x="3509690" y="2667653"/>
            <a:ext cx="1090756" cy="1115085"/>
            <a:chOff x="4596340" y="2378384"/>
            <a:chExt cx="1040687" cy="978415"/>
          </a:xfrm>
        </p:grpSpPr>
        <p:cxnSp>
          <p:nvCxnSpPr>
            <p:cNvPr id="50" name="肘形连接符 70"/>
            <p:cNvCxnSpPr/>
            <p:nvPr/>
          </p:nvCxnSpPr>
          <p:spPr>
            <a:xfrm>
              <a:off x="4596340" y="2702405"/>
              <a:ext cx="1040687" cy="328255"/>
            </a:xfrm>
            <a:prstGeom prst="bentConnector3">
              <a:avLst>
                <a:gd name="adj1" fmla="val 1478"/>
              </a:avLst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/>
            <p:nvPr/>
          </p:nvCxnSpPr>
          <p:spPr>
            <a:xfrm flipV="1">
              <a:off x="5634615" y="2378384"/>
              <a:ext cx="2412" cy="637453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箭头连接符 51"/>
            <p:cNvCxnSpPr/>
            <p:nvPr/>
          </p:nvCxnSpPr>
          <p:spPr>
            <a:xfrm>
              <a:off x="5116080" y="3015837"/>
              <a:ext cx="0" cy="340962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文本框 52"/>
          <p:cNvSpPr txBox="1">
            <a:spLocks noChangeArrowheads="1"/>
          </p:cNvSpPr>
          <p:nvPr/>
        </p:nvSpPr>
        <p:spPr bwMode="auto">
          <a:xfrm>
            <a:off x="3873186" y="2812766"/>
            <a:ext cx="552449" cy="6710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②</a:t>
            </a:r>
          </a:p>
        </p:txBody>
      </p:sp>
      <p:sp>
        <p:nvSpPr>
          <p:cNvPr id="54" name="文本框 53"/>
          <p:cNvSpPr txBox="1">
            <a:spLocks noChangeArrowheads="1"/>
          </p:cNvSpPr>
          <p:nvPr/>
        </p:nvSpPr>
        <p:spPr bwMode="auto">
          <a:xfrm>
            <a:off x="3845202" y="3704410"/>
            <a:ext cx="81280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55" name="文本框 54"/>
          <p:cNvSpPr txBox="1">
            <a:spLocks noChangeArrowheads="1"/>
          </p:cNvSpPr>
          <p:nvPr/>
        </p:nvSpPr>
        <p:spPr bwMode="auto">
          <a:xfrm>
            <a:off x="8111477" y="3587728"/>
            <a:ext cx="810683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cxnSp>
        <p:nvCxnSpPr>
          <p:cNvPr id="56" name="直接箭头连接符 55"/>
          <p:cNvCxnSpPr/>
          <p:nvPr/>
        </p:nvCxnSpPr>
        <p:spPr>
          <a:xfrm>
            <a:off x="4954017" y="4115321"/>
            <a:ext cx="1949449" cy="0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文本框 56"/>
          <p:cNvSpPr txBox="1">
            <a:spLocks noChangeArrowheads="1"/>
          </p:cNvSpPr>
          <p:nvPr/>
        </p:nvSpPr>
        <p:spPr bwMode="auto">
          <a:xfrm>
            <a:off x="5487417" y="3376604"/>
            <a:ext cx="1178983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相等</a:t>
            </a:r>
          </a:p>
        </p:txBody>
      </p:sp>
      <p:grpSp>
        <p:nvGrpSpPr>
          <p:cNvPr id="58" name="组合 57"/>
          <p:cNvGrpSpPr/>
          <p:nvPr/>
        </p:nvGrpSpPr>
        <p:grpSpPr bwMode="auto">
          <a:xfrm>
            <a:off x="8695076" y="2733589"/>
            <a:ext cx="996951" cy="270933"/>
            <a:chOff x="4596340" y="2703118"/>
            <a:chExt cx="710204" cy="272094"/>
          </a:xfrm>
        </p:grpSpPr>
        <p:cxnSp>
          <p:nvCxnSpPr>
            <p:cNvPr id="59" name="肘形连接符 79"/>
            <p:cNvCxnSpPr/>
            <p:nvPr/>
          </p:nvCxnSpPr>
          <p:spPr>
            <a:xfrm>
              <a:off x="4596340" y="2703118"/>
              <a:ext cx="710204" cy="272094"/>
            </a:xfrm>
            <a:prstGeom prst="bentConnector3">
              <a:avLst>
                <a:gd name="adj1" fmla="val -1885"/>
              </a:avLst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接连接符 59"/>
            <p:cNvCxnSpPr/>
            <p:nvPr/>
          </p:nvCxnSpPr>
          <p:spPr>
            <a:xfrm flipV="1">
              <a:off x="5306544" y="2703118"/>
              <a:ext cx="0" cy="272094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文本框 60"/>
          <p:cNvSpPr txBox="1">
            <a:spLocks noChangeArrowheads="1"/>
          </p:cNvSpPr>
          <p:nvPr/>
        </p:nvSpPr>
        <p:spPr bwMode="auto">
          <a:xfrm>
            <a:off x="8671565" y="2441991"/>
            <a:ext cx="776817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①</a:t>
            </a:r>
          </a:p>
        </p:txBody>
      </p:sp>
      <p:grpSp>
        <p:nvGrpSpPr>
          <p:cNvPr id="62" name="组合 61"/>
          <p:cNvGrpSpPr/>
          <p:nvPr/>
        </p:nvGrpSpPr>
        <p:grpSpPr bwMode="auto">
          <a:xfrm flipH="1">
            <a:off x="7413464" y="2981578"/>
            <a:ext cx="1820884" cy="738717"/>
            <a:chOff x="4596339" y="2655594"/>
            <a:chExt cx="1304422" cy="677520"/>
          </a:xfrm>
        </p:grpSpPr>
        <p:cxnSp>
          <p:nvCxnSpPr>
            <p:cNvPr id="63" name="肘形连接符 83"/>
            <p:cNvCxnSpPr/>
            <p:nvPr/>
          </p:nvCxnSpPr>
          <p:spPr>
            <a:xfrm rot="10800000" flipH="1" flipV="1">
              <a:off x="4596339" y="2704138"/>
              <a:ext cx="1304422" cy="299713"/>
            </a:xfrm>
            <a:prstGeom prst="bentConnector3">
              <a:avLst>
                <a:gd name="adj1" fmla="val -221"/>
              </a:avLst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接连接符 63"/>
            <p:cNvCxnSpPr/>
            <p:nvPr/>
          </p:nvCxnSpPr>
          <p:spPr>
            <a:xfrm flipH="1" flipV="1">
              <a:off x="5872933" y="2655594"/>
              <a:ext cx="12754" cy="365143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接箭头连接符 64"/>
            <p:cNvCxnSpPr/>
            <p:nvPr/>
          </p:nvCxnSpPr>
          <p:spPr>
            <a:xfrm>
              <a:off x="5247970" y="2991188"/>
              <a:ext cx="0" cy="341926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文本框 65"/>
          <p:cNvSpPr txBox="1">
            <a:spLocks noChangeArrowheads="1"/>
          </p:cNvSpPr>
          <p:nvPr/>
        </p:nvSpPr>
        <p:spPr bwMode="auto">
          <a:xfrm>
            <a:off x="8111477" y="2778371"/>
            <a:ext cx="552451" cy="6710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②</a:t>
            </a:r>
          </a:p>
        </p:txBody>
      </p:sp>
      <p:sp>
        <p:nvSpPr>
          <p:cNvPr id="67" name="燕尾形箭头 87"/>
          <p:cNvSpPr/>
          <p:nvPr/>
        </p:nvSpPr>
        <p:spPr>
          <a:xfrm rot="16200000">
            <a:off x="5777934" y="3062552"/>
            <a:ext cx="414873" cy="285445"/>
          </a:xfrm>
          <a:prstGeom prst="notch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>
              <a:defRPr/>
            </a:pPr>
            <a:endParaRPr lang="zh-CN" altLang="en-US" sz="2400" kern="0">
              <a:solidFill>
                <a:srgbClr val="0070C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68" name="组合 67"/>
          <p:cNvGrpSpPr/>
          <p:nvPr/>
        </p:nvGrpSpPr>
        <p:grpSpPr bwMode="auto">
          <a:xfrm>
            <a:off x="7045164" y="2727578"/>
            <a:ext cx="709084" cy="270933"/>
            <a:chOff x="4596340" y="2703118"/>
            <a:chExt cx="710204" cy="272094"/>
          </a:xfrm>
        </p:grpSpPr>
        <p:cxnSp>
          <p:nvCxnSpPr>
            <p:cNvPr id="69" name="肘形连接符 89"/>
            <p:cNvCxnSpPr/>
            <p:nvPr/>
          </p:nvCxnSpPr>
          <p:spPr>
            <a:xfrm>
              <a:off x="4596340" y="2703118"/>
              <a:ext cx="710204" cy="272094"/>
            </a:xfrm>
            <a:prstGeom prst="bentConnector3">
              <a:avLst>
                <a:gd name="adj1" fmla="val -1885"/>
              </a:avLst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连接符 69"/>
            <p:cNvCxnSpPr/>
            <p:nvPr/>
          </p:nvCxnSpPr>
          <p:spPr>
            <a:xfrm flipV="1">
              <a:off x="5306544" y="2703118"/>
              <a:ext cx="0" cy="272094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文本框 70"/>
          <p:cNvSpPr txBox="1">
            <a:spLocks noChangeArrowheads="1"/>
          </p:cNvSpPr>
          <p:nvPr/>
        </p:nvSpPr>
        <p:spPr bwMode="auto">
          <a:xfrm>
            <a:off x="6960231" y="2431845"/>
            <a:ext cx="552451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①</a:t>
            </a:r>
          </a:p>
        </p:txBody>
      </p:sp>
      <p:sp>
        <p:nvSpPr>
          <p:cNvPr id="72" name="文本框 71"/>
          <p:cNvSpPr txBox="1">
            <a:spLocks noChangeArrowheads="1"/>
          </p:cNvSpPr>
          <p:nvPr/>
        </p:nvSpPr>
        <p:spPr bwMode="auto">
          <a:xfrm>
            <a:off x="5697491" y="2083946"/>
            <a:ext cx="497417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400" kern="0" dirty="0">
                <a:solidFill>
                  <a:srgbClr val="FF5983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</a:t>
            </a:r>
            <a:endParaRPr lang="zh-CN" altLang="en-US" sz="2400" kern="0" dirty="0">
              <a:solidFill>
                <a:srgbClr val="FF5983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4" name="文本框 73"/>
          <p:cNvSpPr txBox="1">
            <a:spLocks noChangeArrowheads="1"/>
          </p:cNvSpPr>
          <p:nvPr/>
        </p:nvSpPr>
        <p:spPr bwMode="auto">
          <a:xfrm>
            <a:off x="548217" y="4474133"/>
            <a:ext cx="99144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两个小数的和乘一个数等于这两个小数分别乘这个数的积的和。</a:t>
            </a:r>
          </a:p>
        </p:txBody>
      </p:sp>
      <p:sp>
        <p:nvSpPr>
          <p:cNvPr id="75" name="文本框 74"/>
          <p:cNvSpPr txBox="1">
            <a:spLocks noChangeArrowheads="1"/>
          </p:cNvSpPr>
          <p:nvPr/>
        </p:nvSpPr>
        <p:spPr bwMode="auto">
          <a:xfrm>
            <a:off x="3292816" y="2437392"/>
            <a:ext cx="645583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400" kern="0" dirty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6</a:t>
            </a:r>
            <a:endParaRPr lang="zh-CN" altLang="en-US" sz="2400" kern="0" dirty="0">
              <a:solidFill>
                <a:srgbClr val="0070C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6" name="文本框 75"/>
          <p:cNvSpPr txBox="1">
            <a:spLocks noChangeArrowheads="1"/>
          </p:cNvSpPr>
          <p:nvPr/>
        </p:nvSpPr>
        <p:spPr bwMode="auto">
          <a:xfrm>
            <a:off x="7237126" y="2407497"/>
            <a:ext cx="99060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400" kern="0" dirty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1.2</a:t>
            </a:r>
            <a:endParaRPr lang="zh-CN" altLang="en-US" sz="2400" kern="0" dirty="0">
              <a:solidFill>
                <a:srgbClr val="0070C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7" name="文本框 76"/>
          <p:cNvSpPr txBox="1">
            <a:spLocks noChangeArrowheads="1"/>
          </p:cNvSpPr>
          <p:nvPr/>
        </p:nvSpPr>
        <p:spPr bwMode="auto">
          <a:xfrm>
            <a:off x="8959662" y="2407497"/>
            <a:ext cx="1325033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400" kern="0" dirty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1.8</a:t>
            </a:r>
            <a:endParaRPr lang="zh-CN" altLang="en-US" sz="2400" kern="0" dirty="0">
              <a:solidFill>
                <a:srgbClr val="0070C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9" name="AutoShape 27"/>
          <p:cNvSpPr>
            <a:spLocks noChangeArrowheads="1"/>
          </p:cNvSpPr>
          <p:nvPr/>
        </p:nvSpPr>
        <p:spPr bwMode="auto">
          <a:xfrm>
            <a:off x="560875" y="5117019"/>
            <a:ext cx="8786284" cy="740833"/>
          </a:xfrm>
          <a:prstGeom prst="wedgeRoundRectCallout">
            <a:avLst>
              <a:gd name="adj1" fmla="val -56995"/>
              <a:gd name="adj2" fmla="val 5051"/>
              <a:gd name="adj3" fmla="val 16667"/>
            </a:avLst>
          </a:prstGeom>
          <a:noFill/>
          <a:ln w="19050">
            <a:noFill/>
            <a:miter lim="800000"/>
          </a:ln>
        </p:spPr>
        <p:txBody>
          <a:bodyPr/>
          <a:lstStyle/>
          <a:p>
            <a:pPr defTabSz="121920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整数乘法的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分配律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对于小数乘法也适用。</a:t>
            </a:r>
          </a:p>
        </p:txBody>
      </p:sp>
      <p:sp>
        <p:nvSpPr>
          <p:cNvPr id="44" name="文本框 43"/>
          <p:cNvSpPr txBox="1">
            <a:spLocks noChangeArrowheads="1"/>
          </p:cNvSpPr>
          <p:nvPr/>
        </p:nvSpPr>
        <p:spPr bwMode="auto">
          <a:xfrm>
            <a:off x="6791393" y="2067700"/>
            <a:ext cx="495088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2.4×0.5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＋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3.6×0.5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6652" name="矩形 39"/>
          <p:cNvSpPr>
            <a:spLocks noChangeArrowheads="1"/>
          </p:cNvSpPr>
          <p:nvPr/>
        </p:nvSpPr>
        <p:spPr bwMode="auto">
          <a:xfrm>
            <a:off x="548217" y="1202125"/>
            <a:ext cx="119295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440" tIns="45720" rIns="91440" bIns="45720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做一做：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按照运算顺序计算每组的两个算式，再比较它们的大小。</a:t>
            </a:r>
          </a:p>
        </p:txBody>
      </p:sp>
      <p:sp>
        <p:nvSpPr>
          <p:cNvPr id="3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新科探究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 bldLvl="0" animBg="1"/>
      <p:bldP spid="48" grpId="0"/>
      <p:bldP spid="48" grpId="1"/>
      <p:bldP spid="53" grpId="0"/>
      <p:bldP spid="54" grpId="0"/>
      <p:bldP spid="55" grpId="0"/>
      <p:bldP spid="57" grpId="0"/>
      <p:bldP spid="61" grpId="0"/>
      <p:bldP spid="61" grpId="1"/>
      <p:bldP spid="66" grpId="0"/>
      <p:bldP spid="71" grpId="0"/>
      <p:bldP spid="71" grpId="1"/>
      <p:bldP spid="72" grpId="0"/>
      <p:bldP spid="74" grpId="0"/>
      <p:bldP spid="75" grpId="0"/>
      <p:bldP spid="76" grpId="0"/>
      <p:bldP spid="77" grpId="0"/>
      <p:bldP spid="79" grpId="0" bldLvl="0"/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 txBox="1">
            <a:spLocks noChangeArrowheads="1"/>
          </p:cNvSpPr>
          <p:nvPr/>
        </p:nvSpPr>
        <p:spPr bwMode="auto">
          <a:xfrm>
            <a:off x="5785948" y="2199199"/>
            <a:ext cx="4461933" cy="107526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812800" indent="-812800" defTabSz="1219200" latinLnBrk="1">
              <a:lnSpc>
                <a:spcPct val="150000"/>
              </a:lnSpc>
            </a:pPr>
            <a:r>
              <a:rPr lang="en-US" altLang="ko-KR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0.65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×202</a:t>
            </a:r>
            <a:endParaRPr lang="en-US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黑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27650" name="Rectangle 3"/>
          <p:cNvSpPr txBox="1">
            <a:spLocks noChangeArrowheads="1"/>
          </p:cNvSpPr>
          <p:nvPr/>
        </p:nvSpPr>
        <p:spPr bwMode="auto">
          <a:xfrm>
            <a:off x="1326093" y="2324864"/>
            <a:ext cx="3699933" cy="863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812800" indent="-812800" defTabSz="1219200" latinLnBrk="1">
              <a:lnSpc>
                <a:spcPct val="150000"/>
              </a:lnSpc>
            </a:pPr>
            <a:r>
              <a:rPr lang="en-US" altLang="ko-KR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0.25×4.78×4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  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1326093" y="2917809"/>
            <a:ext cx="5420783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=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0.</a:t>
            </a:r>
            <a:r>
              <a:rPr lang="en-US" altLang="ko-KR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25×4</a:t>
            </a:r>
            <a:r>
              <a:rPr lang="en-US" altLang="ko-KR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×4.78</a:t>
            </a:r>
          </a:p>
          <a:p>
            <a:pPr defTabSz="1219200"/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=4.78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5699164" y="2756664"/>
            <a:ext cx="463550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=</a:t>
            </a: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0.65</a:t>
            </a:r>
            <a:r>
              <a:rPr lang="en-US" altLang="ko-KR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×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（</a:t>
            </a:r>
            <a:r>
              <a:rPr lang="en-US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200+2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）</a:t>
            </a:r>
            <a:endParaRPr lang="en-US" altLang="zh-CN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黑体" panose="02010609060101010101" charset="-122"/>
              <a:sym typeface="Arial" panose="020B0604020202020204" pitchFamily="34" charset="0"/>
            </a:endParaRPr>
          </a:p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=0.65×200+0.65×2</a:t>
            </a:r>
            <a:endParaRPr lang="en-US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黑体" panose="02010609060101010101" charset="-122"/>
              <a:sym typeface="Arial" panose="020B0604020202020204" pitchFamily="34" charset="0"/>
            </a:endParaRPr>
          </a:p>
          <a:p>
            <a:pPr defTabSz="1219200"/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=131.3</a:t>
            </a:r>
          </a:p>
        </p:txBody>
      </p:sp>
      <p:sp>
        <p:nvSpPr>
          <p:cNvPr id="11" name="AutoShape 27"/>
          <p:cNvSpPr>
            <a:spLocks noChangeArrowheads="1"/>
          </p:cNvSpPr>
          <p:nvPr/>
        </p:nvSpPr>
        <p:spPr bwMode="auto">
          <a:xfrm>
            <a:off x="513293" y="4915285"/>
            <a:ext cx="8758029" cy="1397000"/>
          </a:xfrm>
          <a:prstGeom prst="wedgeRoundRectCallout">
            <a:avLst>
              <a:gd name="adj1" fmla="val -59440"/>
              <a:gd name="adj2" fmla="val -23569"/>
              <a:gd name="adj3" fmla="val 16667"/>
            </a:avLst>
          </a:prstGeom>
          <a:noFill/>
          <a:ln w="19050">
            <a:noFill/>
            <a:miter lim="800000"/>
          </a:ln>
        </p:spPr>
        <p:txBody>
          <a:bodyPr/>
          <a:lstStyle/>
          <a:p>
            <a:pPr defTabSz="1219200">
              <a:lnSpc>
                <a:spcPct val="120000"/>
              </a:lnSpc>
            </a:pP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运用了整数乘法的运算定律，算式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变简单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了！</a:t>
            </a: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1326963" y="3995680"/>
            <a:ext cx="3452284" cy="5724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defTabSz="1219200">
              <a:lnSpc>
                <a:spcPct val="130000"/>
              </a:lnSpc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乘法交换律</a:t>
            </a: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5699164" y="3995680"/>
            <a:ext cx="3164416" cy="5724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defTabSz="1219200">
              <a:lnSpc>
                <a:spcPct val="130000"/>
              </a:lnSpc>
            </a:pP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乘法分配律</a:t>
            </a:r>
          </a:p>
        </p:txBody>
      </p:sp>
      <p:sp>
        <p:nvSpPr>
          <p:cNvPr id="27657" name="矩形 11"/>
          <p:cNvSpPr>
            <a:spLocks noChangeArrowheads="1"/>
          </p:cNvSpPr>
          <p:nvPr/>
        </p:nvSpPr>
        <p:spPr bwMode="auto">
          <a:xfrm>
            <a:off x="532221" y="1217162"/>
            <a:ext cx="108542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440" tIns="45720" rIns="91440" bIns="45720">
            <a:spAutoFit/>
          </a:bodyPr>
          <a:lstStyle/>
          <a:p>
            <a:pPr defTabSz="1219200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小组讨论：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如何计算下面两题？算算试试，并说说你是怎么想的。</a:t>
            </a:r>
          </a:p>
        </p:txBody>
      </p:sp>
      <p:sp>
        <p:nvSpPr>
          <p:cNvPr id="1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新科探究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/>
      <p:bldP spid="16" grpId="0" bldLvl="0" animBg="1"/>
      <p:bldP spid="18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27"/>
          <p:cNvSpPr>
            <a:spLocks noChangeArrowheads="1"/>
          </p:cNvSpPr>
          <p:nvPr/>
        </p:nvSpPr>
        <p:spPr bwMode="auto">
          <a:xfrm>
            <a:off x="2580458" y="1347721"/>
            <a:ext cx="7859907" cy="481079"/>
          </a:xfrm>
          <a:prstGeom prst="wedgeRoundRectCallout">
            <a:avLst>
              <a:gd name="adj1" fmla="val -54552"/>
              <a:gd name="adj2" fmla="val 21524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1"/>
            </a:solidFill>
            <a:miter lim="800000"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>
              <a:defRPr/>
            </a:pP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说一说：</a:t>
            </a:r>
            <a:r>
              <a:rPr lang="zh-CN" altLang="en-US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在小数乘法中，要使计算简便我们要注意什么？</a:t>
            </a:r>
          </a:p>
          <a:p>
            <a:pPr defTabSz="1219200">
              <a:defRPr/>
            </a:pPr>
            <a:endParaRPr lang="zh-CN" altLang="en-US" sz="2400" kern="0" dirty="0"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>
              <a:defRPr/>
            </a:pPr>
            <a:endParaRPr lang="en-US" altLang="zh-CN" sz="2400" kern="0" dirty="0"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658813" y="2930972"/>
            <a:ext cx="94403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①先观察每道算式中因数的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特点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，然后确定运用哪种运算定律。</a:t>
            </a: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660400" y="3591261"/>
            <a:ext cx="94403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②运用乘法分配律进行简算时，公共的因数要和两个加数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分别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相乘。</a:t>
            </a: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658812" y="4251550"/>
            <a:ext cx="1002462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③有时可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同时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运用乘法交换律和结合律，分别分组计算，使计算更简便。</a:t>
            </a:r>
          </a:p>
        </p:txBody>
      </p:sp>
      <p:pic>
        <p:nvPicPr>
          <p:cNvPr id="28677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6851" y="1165581"/>
            <a:ext cx="1040709" cy="1483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新科探究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5" grpId="0"/>
      <p:bldP spid="16" grpId="0"/>
      <p:bldP spid="1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4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945</Words>
  <Application>Microsoft Office PowerPoint</Application>
  <PresentationFormat>宽屏</PresentationFormat>
  <Paragraphs>174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7" baseType="lpstr">
      <vt:lpstr>FandolFang R</vt:lpstr>
      <vt:lpstr>等线</vt:lpstr>
      <vt:lpstr>黑体</vt:lpstr>
      <vt:lpstr>思源黑体 CN Medium</vt:lpstr>
      <vt:lpstr>思源黑体 CN Regular</vt:lpstr>
      <vt:lpstr>宋体</vt:lpstr>
      <vt:lpstr>Arial</vt:lpstr>
      <vt:lpstr>Calibri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32</cp:revision>
  <dcterms:created xsi:type="dcterms:W3CDTF">2020-06-25T13:11:00Z</dcterms:created>
  <dcterms:modified xsi:type="dcterms:W3CDTF">2023-01-16T22:40:41Z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E5B2B397EB164F3091FEB4EFC85E4F90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