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5" autoAdjust="0"/>
    <p:restoredTop sz="95797" autoAdjust="0"/>
  </p:normalViewPr>
  <p:slideViewPr>
    <p:cSldViewPr>
      <p:cViewPr varScale="1">
        <p:scale>
          <a:sx n="102" d="100"/>
          <a:sy n="102" d="100"/>
        </p:scale>
        <p:origin x="-9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2064-91F4-460B-ADE5-AB22D9510C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C2129-9168-4B09-BE86-3CEE08E463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 noChangeArrowheads="1"/>
          </p:cNvSpPr>
          <p:nvPr/>
        </p:nvSpPr>
        <p:spPr>
          <a:xfrm>
            <a:off x="3455876" y="3147814"/>
            <a:ext cx="2331710" cy="3826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b="1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七年级下册</a:t>
            </a:r>
            <a:endParaRPr lang="zh-CN" altLang="en-US" sz="20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71550"/>
            <a:ext cx="9144000" cy="1620180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54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r>
              <a:rPr lang="zh-CN" altLang="en-US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endParaRPr lang="en-US" altLang="zh-CN" sz="5400" b="1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433594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576" y="1203601"/>
            <a:ext cx="7933230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．已知一个三角形的两边长分别为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，则第三边的长不可能的是（　　）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	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        	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	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．小李有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根木棒，长度分别为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，要组成一个三角形（木棒的首尾分别相连接），还需在下列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根木棒中选取（　　）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          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             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长的木棒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84368" y="1311612"/>
            <a:ext cx="3513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80112" y="2496261"/>
            <a:ext cx="33855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0"/>
            <a:chOff x="279260" y="218396"/>
            <a:chExt cx="2179285" cy="519493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随堂检测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2709837" y="1804979"/>
            <a:ext cx="1991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70556" y="1063487"/>
            <a:ext cx="8261340" cy="25853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．下列长度的三根小木棒能构成三角形的是（　　）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4cm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．若等腰三角形三条边长分别是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（其中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为整数），则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的取值为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．己知三角形的三边长分别为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﹣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，则三角形周长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的取值范围是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544108" y="1147745"/>
            <a:ext cx="3891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136400" y="2323286"/>
            <a:ext cx="3235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031714" y="3147816"/>
            <a:ext cx="11944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68126" y="122841"/>
            <a:ext cx="2179360" cy="515211"/>
            <a:chOff x="279260" y="218396"/>
            <a:chExt cx="2179008" cy="519193"/>
          </a:xfrm>
        </p:grpSpPr>
        <p:sp>
          <p:nvSpPr>
            <p:cNvPr id="4" name="TextBox 3"/>
            <p:cNvSpPr txBox="1"/>
            <p:nvPr/>
          </p:nvSpPr>
          <p:spPr bwMode="auto">
            <a:xfrm>
              <a:off x="1042725" y="272355"/>
              <a:ext cx="1415543" cy="46523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课堂小结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3074967" y="74610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本节课都学到了什么？</a:t>
            </a:r>
            <a:endParaRPr lang="zh-CN" altLang="en-US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9" name="组合 34817"/>
          <p:cNvGrpSpPr/>
          <p:nvPr/>
        </p:nvGrpSpPr>
        <p:grpSpPr bwMode="auto">
          <a:xfrm>
            <a:off x="6361137" y="1111231"/>
            <a:ext cx="2214562" cy="1667065"/>
            <a:chOff x="0" y="-22"/>
            <a:chExt cx="2359" cy="1380"/>
          </a:xfrm>
        </p:grpSpPr>
        <p:grpSp>
          <p:nvGrpSpPr>
            <p:cNvPr id="10" name="组合 34818"/>
            <p:cNvGrpSpPr/>
            <p:nvPr/>
          </p:nvGrpSpPr>
          <p:grpSpPr bwMode="auto">
            <a:xfrm>
              <a:off x="272" y="299"/>
              <a:ext cx="1678" cy="937"/>
              <a:chOff x="0" y="1"/>
              <a:chExt cx="1678" cy="937"/>
            </a:xfrm>
          </p:grpSpPr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 flipH="1">
                <a:off x="0" y="1"/>
                <a:ext cx="1038" cy="93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0" y="938"/>
                <a:ext cx="1678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1039" y="1"/>
                <a:ext cx="639" cy="93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 noProof="1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1138" y="-22"/>
              <a:ext cx="407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0" y="1051"/>
              <a:ext cx="408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951" y="1052"/>
              <a:ext cx="408" cy="30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310475" y="2279646"/>
            <a:ext cx="28725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7821657" y="1768464"/>
            <a:ext cx="300082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99293" y="1804977"/>
            <a:ext cx="28725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935596" y="1384300"/>
            <a:ext cx="421246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在三角形中，任意两边之差小于第三边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899596" y="1951029"/>
            <a:ext cx="418306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如右图：在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017350" y="1951029"/>
            <a:ext cx="14049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75407" y="1931995"/>
            <a:ext cx="14049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b-c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942355" y="1923678"/>
            <a:ext cx="1404938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-a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＜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836550" y="2535748"/>
            <a:ext cx="7803902" cy="2169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注意：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、一个三角形的三边关系可以归纳成如下一句话：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的任意两边之和大于第三边，任意两边之差小于第三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、在做题时，不仅要考虑到两边之和大于第三边，还必须考虑到两边之差小于第三</a:t>
            </a:r>
            <a:r>
              <a:rPr lang="zh-CN" altLang="en-US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</a:t>
            </a:r>
            <a:r>
              <a:rPr lang="en-US" altLang="zh-CN" dirty="0" smtClean="0">
                <a:solidFill>
                  <a:srgbClr val="29292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292929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7" name="直接连接符 10"/>
          <p:cNvCxnSpPr>
            <a:cxnSpLocks noChangeShapeType="1"/>
          </p:cNvCxnSpPr>
          <p:nvPr/>
        </p:nvCxnSpPr>
        <p:spPr bwMode="auto">
          <a:xfrm>
            <a:off x="993775" y="694515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251524" y="843562"/>
            <a:ext cx="8647791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．三角形两边的长分别是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，则此三角形第三边的长可能是（　　）</a:t>
            </a:r>
          </a:p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	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	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	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．如图，用四个螺丝将四条不可弯曲的木条围成一个木框（形状不限），不计螺丝大小，其中相邻两螺丝的距离依次为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，且相邻两木条的夹角均可调整．若调整木条的夹角时不破坏此木框，则任意两个螺丝间的距离的最大值为（　　）</a:t>
            </a:r>
          </a:p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	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	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	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5853" y="3428885"/>
            <a:ext cx="1631630" cy="1570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8"/>
          <p:cNvSpPr>
            <a:spLocks noChangeArrowheads="1"/>
          </p:cNvSpPr>
          <p:nvPr/>
        </p:nvSpPr>
        <p:spPr bwMode="auto">
          <a:xfrm>
            <a:off x="1003300" y="233082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个性化作业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179388" y="193709"/>
            <a:ext cx="792162" cy="551202"/>
            <a:chOff x="258" y="78"/>
            <a:chExt cx="674" cy="457"/>
          </a:xfrm>
        </p:grpSpPr>
        <p:grpSp>
          <p:nvGrpSpPr>
            <p:cNvPr id="4" name="组合 79"/>
            <p:cNvGrpSpPr/>
            <p:nvPr/>
          </p:nvGrpSpPr>
          <p:grpSpPr bwMode="auto">
            <a:xfrm>
              <a:off x="637" y="78"/>
              <a:ext cx="295" cy="457"/>
              <a:chOff x="5235576" y="2735263"/>
              <a:chExt cx="785813" cy="1184275"/>
            </a:xfrm>
          </p:grpSpPr>
          <p:sp>
            <p:nvSpPr>
              <p:cNvPr id="42" name="Freeform 82"/>
              <p:cNvSpPr>
                <a:spLocks noChangeArrowheads="1"/>
              </p:cNvSpPr>
              <p:nvPr/>
            </p:nvSpPr>
            <p:spPr bwMode="auto">
              <a:xfrm>
                <a:off x="5235576" y="2735263"/>
                <a:ext cx="785813" cy="1184275"/>
              </a:xfrm>
              <a:custGeom>
                <a:avLst/>
                <a:gdLst>
                  <a:gd name="T0" fmla="*/ 2147483647 w 209"/>
                  <a:gd name="T1" fmla="*/ 2147483647 h 315"/>
                  <a:gd name="T2" fmla="*/ 2147483647 w 209"/>
                  <a:gd name="T3" fmla="*/ 2147483647 h 315"/>
                  <a:gd name="T4" fmla="*/ 2147483647 w 209"/>
                  <a:gd name="T5" fmla="*/ 2147483647 h 315"/>
                  <a:gd name="T6" fmla="*/ 2147483647 w 209"/>
                  <a:gd name="T7" fmla="*/ 0 h 315"/>
                  <a:gd name="T8" fmla="*/ 2147483647 w 209"/>
                  <a:gd name="T9" fmla="*/ 2147483647 h 315"/>
                  <a:gd name="T10" fmla="*/ 0 w 209"/>
                  <a:gd name="T11" fmla="*/ 2147483647 h 315"/>
                  <a:gd name="T12" fmla="*/ 0 w 209"/>
                  <a:gd name="T13" fmla="*/ 2147483647 h 315"/>
                  <a:gd name="T14" fmla="*/ 0 w 209"/>
                  <a:gd name="T15" fmla="*/ 2147483647 h 315"/>
                  <a:gd name="T16" fmla="*/ 0 w 209"/>
                  <a:gd name="T17" fmla="*/ 2147483647 h 315"/>
                  <a:gd name="T18" fmla="*/ 2147483647 w 209"/>
                  <a:gd name="T19" fmla="*/ 2147483647 h 315"/>
                  <a:gd name="T20" fmla="*/ 2147483647 w 209"/>
                  <a:gd name="T21" fmla="*/ 2147483647 h 315"/>
                  <a:gd name="T22" fmla="*/ 2147483647 w 209"/>
                  <a:gd name="T23" fmla="*/ 2147483647 h 315"/>
                  <a:gd name="T24" fmla="*/ 2147483647 w 209"/>
                  <a:gd name="T25" fmla="*/ 2147483647 h 315"/>
                  <a:gd name="T26" fmla="*/ 2147483647 w 209"/>
                  <a:gd name="T27" fmla="*/ 2147483647 h 315"/>
                  <a:gd name="T28" fmla="*/ 2147483647 w 209"/>
                  <a:gd name="T29" fmla="*/ 2147483647 h 315"/>
                  <a:gd name="T30" fmla="*/ 2147483647 w 209"/>
                  <a:gd name="T31" fmla="*/ 2147483647 h 315"/>
                  <a:gd name="T32" fmla="*/ 2147483647 w 209"/>
                  <a:gd name="T33" fmla="*/ 2147483647 h 315"/>
                  <a:gd name="T34" fmla="*/ 2147483647 w 209"/>
                  <a:gd name="T35" fmla="*/ 2147483647 h 315"/>
                  <a:gd name="T36" fmla="*/ 2147483647 w 209"/>
                  <a:gd name="T37" fmla="*/ 2147483647 h 3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209" h="315">
                    <a:moveTo>
                      <a:pt x="206" y="56"/>
                    </a:moveTo>
                    <a:cubicBezTo>
                      <a:pt x="38" y="1"/>
                      <a:pt x="38" y="1"/>
                      <a:pt x="38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4" y="0"/>
                      <a:pt x="31" y="0"/>
                      <a:pt x="28" y="0"/>
                    </a:cubicBezTo>
                    <a:cubicBezTo>
                      <a:pt x="13" y="0"/>
                      <a:pt x="2" y="11"/>
                      <a:pt x="1" y="25"/>
                    </a:cubicBezTo>
                    <a:cubicBezTo>
                      <a:pt x="1" y="25"/>
                      <a:pt x="0" y="26"/>
                      <a:pt x="0" y="26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257"/>
                      <a:pt x="0" y="257"/>
                      <a:pt x="0" y="257"/>
                    </a:cubicBezTo>
                    <a:cubicBezTo>
                      <a:pt x="0" y="258"/>
                      <a:pt x="1" y="260"/>
                      <a:pt x="3" y="260"/>
                    </a:cubicBezTo>
                    <a:cubicBezTo>
                      <a:pt x="171" y="315"/>
                      <a:pt x="171" y="315"/>
                      <a:pt x="171" y="315"/>
                    </a:cubicBezTo>
                    <a:cubicBezTo>
                      <a:pt x="172" y="315"/>
                      <a:pt x="172" y="315"/>
                      <a:pt x="173" y="315"/>
                    </a:cubicBezTo>
                    <a:cubicBezTo>
                      <a:pt x="173" y="315"/>
                      <a:pt x="174" y="315"/>
                      <a:pt x="175" y="315"/>
                    </a:cubicBezTo>
                    <a:cubicBezTo>
                      <a:pt x="176" y="314"/>
                      <a:pt x="176" y="313"/>
                      <a:pt x="176" y="312"/>
                    </a:cubicBezTo>
                    <a:cubicBezTo>
                      <a:pt x="176" y="273"/>
                      <a:pt x="176" y="273"/>
                      <a:pt x="176" y="273"/>
                    </a:cubicBezTo>
                    <a:cubicBezTo>
                      <a:pt x="204" y="283"/>
                      <a:pt x="205" y="283"/>
                      <a:pt x="205" y="283"/>
                    </a:cubicBezTo>
                    <a:cubicBezTo>
                      <a:pt x="207" y="283"/>
                      <a:pt x="209" y="281"/>
                      <a:pt x="209" y="279"/>
                    </a:cubicBezTo>
                    <a:cubicBezTo>
                      <a:pt x="209" y="60"/>
                      <a:pt x="209" y="60"/>
                      <a:pt x="209" y="60"/>
                    </a:cubicBezTo>
                    <a:cubicBezTo>
                      <a:pt x="209" y="58"/>
                      <a:pt x="208" y="57"/>
                      <a:pt x="206" y="56"/>
                    </a:cubicBezTo>
                    <a:close/>
                  </a:path>
                </a:pathLst>
              </a:custGeom>
              <a:solidFill>
                <a:srgbClr val="FF6D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3" name="Freeform 83"/>
              <p:cNvSpPr>
                <a:spLocks noChangeArrowheads="1"/>
              </p:cNvSpPr>
              <p:nvPr/>
            </p:nvSpPr>
            <p:spPr bwMode="auto">
              <a:xfrm>
                <a:off x="5253038" y="2740026"/>
                <a:ext cx="760413" cy="1058863"/>
              </a:xfrm>
              <a:custGeom>
                <a:avLst/>
                <a:gdLst>
                  <a:gd name="T0" fmla="*/ 2147483647 w 202"/>
                  <a:gd name="T1" fmla="*/ 2147483647 h 282"/>
                  <a:gd name="T2" fmla="*/ 2147483647 w 202"/>
                  <a:gd name="T3" fmla="*/ 2147483647 h 282"/>
                  <a:gd name="T4" fmla="*/ 2147483647 w 202"/>
                  <a:gd name="T5" fmla="*/ 2147483647 h 282"/>
                  <a:gd name="T6" fmla="*/ 2147483647 w 202"/>
                  <a:gd name="T7" fmla="*/ 2147483647 h 282"/>
                  <a:gd name="T8" fmla="*/ 2147483647 w 202"/>
                  <a:gd name="T9" fmla="*/ 2147483647 h 282"/>
                  <a:gd name="T10" fmla="*/ 2147483647 w 202"/>
                  <a:gd name="T11" fmla="*/ 0 h 282"/>
                  <a:gd name="T12" fmla="*/ 0 w 202"/>
                  <a:gd name="T13" fmla="*/ 2147483647 h 282"/>
                  <a:gd name="T14" fmla="*/ 2147483647 w 202"/>
                  <a:gd name="T15" fmla="*/ 2147483647 h 282"/>
                  <a:gd name="T16" fmla="*/ 2147483647 w 202"/>
                  <a:gd name="T17" fmla="*/ 2147483647 h 282"/>
                  <a:gd name="T18" fmla="*/ 2147483647 w 202"/>
                  <a:gd name="T19" fmla="*/ 2147483647 h 282"/>
                  <a:gd name="T20" fmla="*/ 2147483647 w 202"/>
                  <a:gd name="T21" fmla="*/ 2147483647 h 282"/>
                  <a:gd name="T22" fmla="*/ 2147483647 w 202"/>
                  <a:gd name="T23" fmla="*/ 2147483647 h 282"/>
                  <a:gd name="T24" fmla="*/ 2147483647 w 202"/>
                  <a:gd name="T25" fmla="*/ 2147483647 h 2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2" h="282">
                    <a:moveTo>
                      <a:pt x="200" y="282"/>
                    </a:moveTo>
                    <a:cubicBezTo>
                      <a:pt x="201" y="282"/>
                      <a:pt x="201" y="282"/>
                      <a:pt x="202" y="281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0" y="0"/>
                      <a:pt x="1" y="10"/>
                      <a:pt x="0" y="22"/>
                    </a:cubicBezTo>
                    <a:cubicBezTo>
                      <a:pt x="1" y="24"/>
                      <a:pt x="2" y="30"/>
                      <a:pt x="5" y="32"/>
                    </a:cubicBezTo>
                    <a:cubicBezTo>
                      <a:pt x="9" y="34"/>
                      <a:pt x="15" y="36"/>
                      <a:pt x="15" y="36"/>
                    </a:cubicBezTo>
                    <a:cubicBezTo>
                      <a:pt x="173" y="90"/>
                      <a:pt x="173" y="90"/>
                      <a:pt x="173" y="90"/>
                    </a:cubicBezTo>
                    <a:cubicBezTo>
                      <a:pt x="175" y="91"/>
                      <a:pt x="176" y="92"/>
                      <a:pt x="176" y="94"/>
                    </a:cubicBezTo>
                    <a:cubicBezTo>
                      <a:pt x="176" y="274"/>
                      <a:pt x="176" y="274"/>
                      <a:pt x="176" y="274"/>
                    </a:cubicBezTo>
                    <a:cubicBezTo>
                      <a:pt x="199" y="282"/>
                      <a:pt x="200" y="282"/>
                      <a:pt x="200" y="282"/>
                    </a:cubicBezTo>
                    <a:close/>
                  </a:path>
                </a:pathLst>
              </a:custGeom>
              <a:solidFill>
                <a:srgbClr val="DE3F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Freeform 84"/>
              <p:cNvSpPr>
                <a:spLocks noChangeArrowheads="1"/>
              </p:cNvSpPr>
              <p:nvPr/>
            </p:nvSpPr>
            <p:spPr bwMode="auto">
              <a:xfrm>
                <a:off x="5265738" y="2762251"/>
                <a:ext cx="728663" cy="1066800"/>
              </a:xfrm>
              <a:custGeom>
                <a:avLst/>
                <a:gdLst>
                  <a:gd name="T0" fmla="*/ 2147483647 w 194"/>
                  <a:gd name="T1" fmla="*/ 2147483647 h 284"/>
                  <a:gd name="T2" fmla="*/ 2147483647 w 194"/>
                  <a:gd name="T3" fmla="*/ 2147483647 h 284"/>
                  <a:gd name="T4" fmla="*/ 2147483647 w 194"/>
                  <a:gd name="T5" fmla="*/ 2147483647 h 284"/>
                  <a:gd name="T6" fmla="*/ 2147483647 w 194"/>
                  <a:gd name="T7" fmla="*/ 2147483647 h 284"/>
                  <a:gd name="T8" fmla="*/ 2147483647 w 194"/>
                  <a:gd name="T9" fmla="*/ 2147483647 h 284"/>
                  <a:gd name="T10" fmla="*/ 2147483647 w 194"/>
                  <a:gd name="T11" fmla="*/ 2147483647 h 284"/>
                  <a:gd name="T12" fmla="*/ 2147483647 w 194"/>
                  <a:gd name="T13" fmla="*/ 2147483647 h 284"/>
                  <a:gd name="T14" fmla="*/ 2147483647 w 194"/>
                  <a:gd name="T15" fmla="*/ 0 h 284"/>
                  <a:gd name="T16" fmla="*/ 0 w 194"/>
                  <a:gd name="T17" fmla="*/ 2147483647 h 284"/>
                  <a:gd name="T18" fmla="*/ 2147483647 w 194"/>
                  <a:gd name="T19" fmla="*/ 2147483647 h 284"/>
                  <a:gd name="T20" fmla="*/ 2147483647 w 194"/>
                  <a:gd name="T21" fmla="*/ 2147483647 h 284"/>
                  <a:gd name="T22" fmla="*/ 2147483647 w 194"/>
                  <a:gd name="T23" fmla="*/ 2147483647 h 284"/>
                  <a:gd name="T24" fmla="*/ 2147483647 w 194"/>
                  <a:gd name="T25" fmla="*/ 2147483647 h 2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94" h="284">
                    <a:moveTo>
                      <a:pt x="168" y="85"/>
                    </a:moveTo>
                    <a:cubicBezTo>
                      <a:pt x="168" y="284"/>
                      <a:pt x="168" y="284"/>
                      <a:pt x="168" y="284"/>
                    </a:cubicBezTo>
                    <a:cubicBezTo>
                      <a:pt x="172" y="278"/>
                      <a:pt x="178" y="273"/>
                      <a:pt x="186" y="273"/>
                    </a:cubicBezTo>
                    <a:cubicBezTo>
                      <a:pt x="188" y="273"/>
                      <a:pt x="191" y="274"/>
                      <a:pt x="194" y="275"/>
                    </a:cubicBezTo>
                    <a:cubicBezTo>
                      <a:pt x="194" y="55"/>
                      <a:pt x="194" y="55"/>
                      <a:pt x="194" y="55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29" y="2"/>
                      <a:pt x="29" y="2"/>
                      <a:pt x="29" y="2"/>
                    </a:cubicBezTo>
                    <a:cubicBezTo>
                      <a:pt x="26" y="0"/>
                      <a:pt x="23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22"/>
                      <a:pt x="1" y="27"/>
                      <a:pt x="5" y="29"/>
                    </a:cubicBezTo>
                    <a:cubicBezTo>
                      <a:pt x="8" y="31"/>
                      <a:pt x="14" y="32"/>
                      <a:pt x="14" y="32"/>
                    </a:cubicBezTo>
                    <a:cubicBezTo>
                      <a:pt x="166" y="82"/>
                      <a:pt x="166" y="82"/>
                      <a:pt x="166" y="82"/>
                    </a:cubicBezTo>
                    <a:cubicBezTo>
                      <a:pt x="167" y="82"/>
                      <a:pt x="168" y="84"/>
                      <a:pt x="168" y="85"/>
                    </a:cubicBezTo>
                    <a:close/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Freeform 85"/>
              <p:cNvSpPr>
                <a:spLocks noChangeArrowheads="1"/>
              </p:cNvSpPr>
              <p:nvPr/>
            </p:nvSpPr>
            <p:spPr bwMode="auto">
              <a:xfrm>
                <a:off x="5878513" y="2960688"/>
                <a:ext cx="115888" cy="868363"/>
              </a:xfrm>
              <a:custGeom>
                <a:avLst/>
                <a:gdLst>
                  <a:gd name="T0" fmla="*/ 2147483647 w 31"/>
                  <a:gd name="T1" fmla="*/ 2147483647 h 231"/>
                  <a:gd name="T2" fmla="*/ 2147483647 w 31"/>
                  <a:gd name="T3" fmla="*/ 2147483647 h 231"/>
                  <a:gd name="T4" fmla="*/ 2147483647 w 31"/>
                  <a:gd name="T5" fmla="*/ 2147483647 h 231"/>
                  <a:gd name="T6" fmla="*/ 2147483647 w 31"/>
                  <a:gd name="T7" fmla="*/ 0 h 231"/>
                  <a:gd name="T8" fmla="*/ 2147483647 w 31"/>
                  <a:gd name="T9" fmla="*/ 0 h 231"/>
                  <a:gd name="T10" fmla="*/ 0 w 31"/>
                  <a:gd name="T11" fmla="*/ 2147483647 h 231"/>
                  <a:gd name="T12" fmla="*/ 2147483647 w 31"/>
                  <a:gd name="T13" fmla="*/ 2147483647 h 231"/>
                  <a:gd name="T14" fmla="*/ 2147483647 w 31"/>
                  <a:gd name="T15" fmla="*/ 2147483647 h 231"/>
                  <a:gd name="T16" fmla="*/ 2147483647 w 31"/>
                  <a:gd name="T17" fmla="*/ 2147483647 h 231"/>
                  <a:gd name="T18" fmla="*/ 2147483647 w 31"/>
                  <a:gd name="T19" fmla="*/ 2147483647 h 231"/>
                  <a:gd name="T20" fmla="*/ 2147483647 w 31"/>
                  <a:gd name="T21" fmla="*/ 2147483647 h 23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1" h="231">
                    <a:moveTo>
                      <a:pt x="23" y="220"/>
                    </a:moveTo>
                    <a:cubicBezTo>
                      <a:pt x="25" y="220"/>
                      <a:pt x="28" y="221"/>
                      <a:pt x="31" y="222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2" y="0"/>
                      <a:pt x="21" y="0"/>
                    </a:cubicBezTo>
                    <a:cubicBezTo>
                      <a:pt x="10" y="0"/>
                      <a:pt x="1" y="9"/>
                      <a:pt x="0" y="20"/>
                    </a:cubicBezTo>
                    <a:cubicBezTo>
                      <a:pt x="1" y="22"/>
                      <a:pt x="2" y="27"/>
                      <a:pt x="4" y="29"/>
                    </a:cubicBezTo>
                    <a:cubicBezTo>
                      <a:pt x="4" y="30"/>
                      <a:pt x="4" y="30"/>
                      <a:pt x="4" y="30"/>
                    </a:cubicBezTo>
                    <a:cubicBezTo>
                      <a:pt x="5" y="30"/>
                      <a:pt x="5" y="31"/>
                      <a:pt x="5" y="32"/>
                    </a:cubicBezTo>
                    <a:cubicBezTo>
                      <a:pt x="5" y="231"/>
                      <a:pt x="5" y="231"/>
                      <a:pt x="5" y="231"/>
                    </a:cubicBezTo>
                    <a:cubicBezTo>
                      <a:pt x="9" y="225"/>
                      <a:pt x="15" y="220"/>
                      <a:pt x="23" y="2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" name="组合 117"/>
            <p:cNvGrpSpPr/>
            <p:nvPr/>
          </p:nvGrpSpPr>
          <p:grpSpPr bwMode="auto">
            <a:xfrm>
              <a:off x="305" y="218"/>
              <a:ext cx="372" cy="115"/>
              <a:chOff x="4348163" y="3097213"/>
              <a:chExt cx="992188" cy="300038"/>
            </a:xfrm>
          </p:grpSpPr>
          <p:sp>
            <p:nvSpPr>
              <p:cNvPr id="39" name="Freeform 116"/>
              <p:cNvSpPr>
                <a:spLocks noChangeArrowheads="1"/>
              </p:cNvSpPr>
              <p:nvPr/>
            </p:nvSpPr>
            <p:spPr bwMode="auto">
              <a:xfrm>
                <a:off x="4348163" y="3097213"/>
                <a:ext cx="992188" cy="231775"/>
              </a:xfrm>
              <a:custGeom>
                <a:avLst/>
                <a:gdLst>
                  <a:gd name="T0" fmla="*/ 0 w 264"/>
                  <a:gd name="T1" fmla="*/ 2147483647 h 62"/>
                  <a:gd name="T2" fmla="*/ 2147483647 w 264"/>
                  <a:gd name="T3" fmla="*/ 2147483647 h 62"/>
                  <a:gd name="T4" fmla="*/ 2147483647 w 264"/>
                  <a:gd name="T5" fmla="*/ 2147483647 h 62"/>
                  <a:gd name="T6" fmla="*/ 2147483647 w 264"/>
                  <a:gd name="T7" fmla="*/ 2147483647 h 62"/>
                  <a:gd name="T8" fmla="*/ 2147483647 w 264"/>
                  <a:gd name="T9" fmla="*/ 2147483647 h 62"/>
                  <a:gd name="T10" fmla="*/ 0 w 264"/>
                  <a:gd name="T11" fmla="*/ 2147483647 h 62"/>
                  <a:gd name="T12" fmla="*/ 0 w 264"/>
                  <a:gd name="T13" fmla="*/ 0 h 62"/>
                  <a:gd name="T14" fmla="*/ 2147483647 w 264"/>
                  <a:gd name="T15" fmla="*/ 0 h 62"/>
                  <a:gd name="T16" fmla="*/ 2147483647 w 264"/>
                  <a:gd name="T17" fmla="*/ 2147483647 h 62"/>
                  <a:gd name="T18" fmla="*/ 2147483647 w 264"/>
                  <a:gd name="T19" fmla="*/ 2147483647 h 62"/>
                  <a:gd name="T20" fmla="*/ 2147483647 w 264"/>
                  <a:gd name="T21" fmla="*/ 2147483647 h 62"/>
                  <a:gd name="T22" fmla="*/ 0 w 264"/>
                  <a:gd name="T23" fmla="*/ 2147483647 h 62"/>
                  <a:gd name="T24" fmla="*/ 0 w 264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64" h="62">
                    <a:moveTo>
                      <a:pt x="0" y="55"/>
                    </a:moveTo>
                    <a:cubicBezTo>
                      <a:pt x="2" y="55"/>
                      <a:pt x="4" y="55"/>
                      <a:pt x="6" y="55"/>
                    </a:cubicBezTo>
                    <a:cubicBezTo>
                      <a:pt x="8" y="55"/>
                      <a:pt x="10" y="53"/>
                      <a:pt x="10" y="51"/>
                    </a:cubicBezTo>
                    <a:cubicBezTo>
                      <a:pt x="10" y="38"/>
                      <a:pt x="10" y="24"/>
                      <a:pt x="10" y="11"/>
                    </a:cubicBezTo>
                    <a:cubicBezTo>
                      <a:pt x="10" y="9"/>
                      <a:pt x="8" y="7"/>
                      <a:pt x="6" y="7"/>
                    </a:cubicBezTo>
                    <a:cubicBezTo>
                      <a:pt x="4" y="7"/>
                      <a:pt x="2" y="7"/>
                      <a:pt x="0" y="7"/>
                    </a:cubicBezTo>
                    <a:cubicBezTo>
                      <a:pt x="0" y="5"/>
                      <a:pt x="0" y="2"/>
                      <a:pt x="0" y="0"/>
                    </a:cubicBezTo>
                    <a:cubicBezTo>
                      <a:pt x="80" y="0"/>
                      <a:pt x="160" y="0"/>
                      <a:pt x="240" y="0"/>
                    </a:cubicBezTo>
                    <a:cubicBezTo>
                      <a:pt x="246" y="0"/>
                      <a:pt x="255" y="4"/>
                      <a:pt x="258" y="10"/>
                    </a:cubicBezTo>
                    <a:cubicBezTo>
                      <a:pt x="264" y="23"/>
                      <a:pt x="264" y="39"/>
                      <a:pt x="258" y="52"/>
                    </a:cubicBezTo>
                    <a:cubicBezTo>
                      <a:pt x="255" y="58"/>
                      <a:pt x="246" y="62"/>
                      <a:pt x="240" y="62"/>
                    </a:cubicBezTo>
                    <a:cubicBezTo>
                      <a:pt x="160" y="62"/>
                      <a:pt x="80" y="62"/>
                      <a:pt x="0" y="62"/>
                    </a:cubicBezTo>
                    <a:cubicBezTo>
                      <a:pt x="0" y="60"/>
                      <a:pt x="0" y="57"/>
                      <a:pt x="0" y="55"/>
                    </a:cubicBezTo>
                    <a:close/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Freeform 117"/>
              <p:cNvSpPr>
                <a:spLocks noChangeArrowheads="1"/>
              </p:cNvSpPr>
              <p:nvPr/>
            </p:nvSpPr>
            <p:spPr bwMode="auto">
              <a:xfrm>
                <a:off x="4370388" y="3122613"/>
                <a:ext cx="942975" cy="184150"/>
              </a:xfrm>
              <a:custGeom>
                <a:avLst/>
                <a:gdLst>
                  <a:gd name="T0" fmla="*/ 2147483647 w 251"/>
                  <a:gd name="T1" fmla="*/ 2147483647 h 49"/>
                  <a:gd name="T2" fmla="*/ 2147483647 w 251"/>
                  <a:gd name="T3" fmla="*/ 2147483647 h 49"/>
                  <a:gd name="T4" fmla="*/ 0 w 251"/>
                  <a:gd name="T5" fmla="*/ 0 h 49"/>
                  <a:gd name="T6" fmla="*/ 2147483647 w 251"/>
                  <a:gd name="T7" fmla="*/ 0 h 49"/>
                  <a:gd name="T8" fmla="*/ 2147483647 w 251"/>
                  <a:gd name="T9" fmla="*/ 2147483647 h 49"/>
                  <a:gd name="T10" fmla="*/ 2147483647 w 251"/>
                  <a:gd name="T11" fmla="*/ 2147483647 h 49"/>
                  <a:gd name="T12" fmla="*/ 2147483647 w 251"/>
                  <a:gd name="T13" fmla="*/ 2147483647 h 49"/>
                  <a:gd name="T14" fmla="*/ 0 w 251"/>
                  <a:gd name="T15" fmla="*/ 2147483647 h 49"/>
                  <a:gd name="T16" fmla="*/ 2147483647 w 251"/>
                  <a:gd name="T17" fmla="*/ 2147483647 h 4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1" h="49">
                    <a:moveTo>
                      <a:pt x="4" y="44"/>
                    </a:moveTo>
                    <a:cubicBezTo>
                      <a:pt x="4" y="31"/>
                      <a:pt x="4" y="17"/>
                      <a:pt x="4" y="4"/>
                    </a:cubicBezTo>
                    <a:cubicBezTo>
                      <a:pt x="4" y="2"/>
                      <a:pt x="2" y="0"/>
                      <a:pt x="0" y="0"/>
                    </a:cubicBezTo>
                    <a:cubicBezTo>
                      <a:pt x="80" y="0"/>
                      <a:pt x="159" y="0"/>
                      <a:pt x="239" y="0"/>
                    </a:cubicBezTo>
                    <a:cubicBezTo>
                      <a:pt x="241" y="0"/>
                      <a:pt x="243" y="1"/>
                      <a:pt x="244" y="3"/>
                    </a:cubicBezTo>
                    <a:cubicBezTo>
                      <a:pt x="251" y="16"/>
                      <a:pt x="251" y="32"/>
                      <a:pt x="244" y="45"/>
                    </a:cubicBezTo>
                    <a:cubicBezTo>
                      <a:pt x="243" y="47"/>
                      <a:pt x="241" y="49"/>
                      <a:pt x="239" y="49"/>
                    </a:cubicBezTo>
                    <a:cubicBezTo>
                      <a:pt x="159" y="48"/>
                      <a:pt x="80" y="48"/>
                      <a:pt x="0" y="48"/>
                    </a:cubicBezTo>
                    <a:cubicBezTo>
                      <a:pt x="2" y="48"/>
                      <a:pt x="4" y="46"/>
                      <a:pt x="4" y="4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Freeform 118"/>
              <p:cNvSpPr>
                <a:spLocks noChangeArrowheads="1"/>
              </p:cNvSpPr>
              <p:nvPr/>
            </p:nvSpPr>
            <p:spPr bwMode="auto">
              <a:xfrm>
                <a:off x="5133976" y="3254376"/>
                <a:ext cx="123825" cy="142875"/>
              </a:xfrm>
              <a:custGeom>
                <a:avLst/>
                <a:gdLst>
                  <a:gd name="T0" fmla="*/ 0 w 78"/>
                  <a:gd name="T1" fmla="*/ 2147483647 h 90"/>
                  <a:gd name="T2" fmla="*/ 2147483647 w 78"/>
                  <a:gd name="T3" fmla="*/ 2147483647 h 90"/>
                  <a:gd name="T4" fmla="*/ 2147483647 w 78"/>
                  <a:gd name="T5" fmla="*/ 2147483647 h 90"/>
                  <a:gd name="T6" fmla="*/ 2147483647 w 78"/>
                  <a:gd name="T7" fmla="*/ 0 h 90"/>
                  <a:gd name="T8" fmla="*/ 2147483647 w 78"/>
                  <a:gd name="T9" fmla="*/ 0 h 90"/>
                  <a:gd name="T10" fmla="*/ 0 w 78"/>
                  <a:gd name="T11" fmla="*/ 0 h 90"/>
                  <a:gd name="T12" fmla="*/ 0 w 78"/>
                  <a:gd name="T13" fmla="*/ 2147483647 h 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8" h="90">
                    <a:moveTo>
                      <a:pt x="0" y="90"/>
                    </a:moveTo>
                    <a:lnTo>
                      <a:pt x="38" y="66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D61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" name="组合 84"/>
            <p:cNvGrpSpPr/>
            <p:nvPr/>
          </p:nvGrpSpPr>
          <p:grpSpPr bwMode="auto">
            <a:xfrm>
              <a:off x="258" y="390"/>
              <a:ext cx="514" cy="128"/>
              <a:chOff x="4189413" y="3565526"/>
              <a:chExt cx="1373188" cy="331788"/>
            </a:xfrm>
          </p:grpSpPr>
          <p:sp>
            <p:nvSpPr>
              <p:cNvPr id="12" name="Freeform 86"/>
              <p:cNvSpPr>
                <a:spLocks noChangeArrowheads="1"/>
              </p:cNvSpPr>
              <p:nvPr/>
            </p:nvSpPr>
            <p:spPr bwMode="auto">
              <a:xfrm>
                <a:off x="4189413" y="3565526"/>
                <a:ext cx="1373188" cy="331788"/>
              </a:xfrm>
              <a:custGeom>
                <a:avLst/>
                <a:gdLst>
                  <a:gd name="T0" fmla="*/ 2147483647 w 365"/>
                  <a:gd name="T1" fmla="*/ 2147483647 h 88"/>
                  <a:gd name="T2" fmla="*/ 2147483647 w 365"/>
                  <a:gd name="T3" fmla="*/ 2147483647 h 88"/>
                  <a:gd name="T4" fmla="*/ 2147483647 w 365"/>
                  <a:gd name="T5" fmla="*/ 2147483647 h 88"/>
                  <a:gd name="T6" fmla="*/ 2147483647 w 365"/>
                  <a:gd name="T7" fmla="*/ 2147483647 h 88"/>
                  <a:gd name="T8" fmla="*/ 2147483647 w 365"/>
                  <a:gd name="T9" fmla="*/ 2147483647 h 88"/>
                  <a:gd name="T10" fmla="*/ 2147483647 w 365"/>
                  <a:gd name="T11" fmla="*/ 2147483647 h 88"/>
                  <a:gd name="T12" fmla="*/ 2147483647 w 365"/>
                  <a:gd name="T13" fmla="*/ 2147483647 h 88"/>
                  <a:gd name="T14" fmla="*/ 2147483647 w 365"/>
                  <a:gd name="T15" fmla="*/ 2147483647 h 88"/>
                  <a:gd name="T16" fmla="*/ 0 w 365"/>
                  <a:gd name="T17" fmla="*/ 2147483647 h 88"/>
                  <a:gd name="T18" fmla="*/ 0 w 365"/>
                  <a:gd name="T19" fmla="*/ 2147483647 h 88"/>
                  <a:gd name="T20" fmla="*/ 2147483647 w 365"/>
                  <a:gd name="T21" fmla="*/ 0 h 88"/>
                  <a:gd name="T22" fmla="*/ 2147483647 w 365"/>
                  <a:gd name="T23" fmla="*/ 0 h 88"/>
                  <a:gd name="T24" fmla="*/ 2147483647 w 365"/>
                  <a:gd name="T25" fmla="*/ 2147483647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5" h="88">
                    <a:moveTo>
                      <a:pt x="365" y="7"/>
                    </a:moveTo>
                    <a:cubicBezTo>
                      <a:pt x="360" y="7"/>
                      <a:pt x="360" y="7"/>
                      <a:pt x="360" y="7"/>
                    </a:cubicBezTo>
                    <a:cubicBezTo>
                      <a:pt x="358" y="7"/>
                      <a:pt x="356" y="9"/>
                      <a:pt x="356" y="11"/>
                    </a:cubicBezTo>
                    <a:cubicBezTo>
                      <a:pt x="356" y="77"/>
                      <a:pt x="356" y="77"/>
                      <a:pt x="356" y="77"/>
                    </a:cubicBezTo>
                    <a:cubicBezTo>
                      <a:pt x="356" y="79"/>
                      <a:pt x="358" y="81"/>
                      <a:pt x="360" y="81"/>
                    </a:cubicBezTo>
                    <a:cubicBezTo>
                      <a:pt x="365" y="81"/>
                      <a:pt x="365" y="81"/>
                      <a:pt x="365" y="81"/>
                    </a:cubicBezTo>
                    <a:cubicBezTo>
                      <a:pt x="365" y="88"/>
                      <a:pt x="365" y="88"/>
                      <a:pt x="365" y="88"/>
                    </a:cubicBezTo>
                    <a:cubicBezTo>
                      <a:pt x="10" y="88"/>
                      <a:pt x="10" y="88"/>
                      <a:pt x="10" y="88"/>
                    </a:cubicBezTo>
                    <a:cubicBezTo>
                      <a:pt x="4" y="88"/>
                      <a:pt x="0" y="83"/>
                      <a:pt x="0" y="77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65" y="7"/>
                      <a:pt x="365" y="7"/>
                      <a:pt x="365" y="7"/>
                    </a:cubicBezTo>
                  </a:path>
                </a:pathLst>
              </a:custGeom>
              <a:solidFill>
                <a:srgbClr val="1695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Freeform 87"/>
              <p:cNvSpPr>
                <a:spLocks noChangeArrowheads="1"/>
              </p:cNvSpPr>
              <p:nvPr/>
            </p:nvSpPr>
            <p:spPr bwMode="auto">
              <a:xfrm>
                <a:off x="4870451" y="3565526"/>
                <a:ext cx="692150" cy="331788"/>
              </a:xfrm>
              <a:custGeom>
                <a:avLst/>
                <a:gdLst>
                  <a:gd name="T0" fmla="*/ 2147483647 w 184"/>
                  <a:gd name="T1" fmla="*/ 2147483647 h 88"/>
                  <a:gd name="T2" fmla="*/ 2147483647 w 184"/>
                  <a:gd name="T3" fmla="*/ 2147483647 h 88"/>
                  <a:gd name="T4" fmla="*/ 2147483647 w 184"/>
                  <a:gd name="T5" fmla="*/ 2147483647 h 88"/>
                  <a:gd name="T6" fmla="*/ 2147483647 w 184"/>
                  <a:gd name="T7" fmla="*/ 2147483647 h 88"/>
                  <a:gd name="T8" fmla="*/ 2147483647 w 184"/>
                  <a:gd name="T9" fmla="*/ 2147483647 h 88"/>
                  <a:gd name="T10" fmla="*/ 2147483647 w 184"/>
                  <a:gd name="T11" fmla="*/ 2147483647 h 88"/>
                  <a:gd name="T12" fmla="*/ 2147483647 w 184"/>
                  <a:gd name="T13" fmla="*/ 2147483647 h 88"/>
                  <a:gd name="T14" fmla="*/ 0 w 184"/>
                  <a:gd name="T15" fmla="*/ 2147483647 h 88"/>
                  <a:gd name="T16" fmla="*/ 0 w 184"/>
                  <a:gd name="T17" fmla="*/ 0 h 88"/>
                  <a:gd name="T18" fmla="*/ 2147483647 w 184"/>
                  <a:gd name="T19" fmla="*/ 0 h 88"/>
                  <a:gd name="T20" fmla="*/ 2147483647 w 184"/>
                  <a:gd name="T21" fmla="*/ 2147483647 h 8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4" h="88">
                    <a:moveTo>
                      <a:pt x="184" y="7"/>
                    </a:moveTo>
                    <a:cubicBezTo>
                      <a:pt x="179" y="7"/>
                      <a:pt x="179" y="7"/>
                      <a:pt x="179" y="7"/>
                    </a:cubicBezTo>
                    <a:cubicBezTo>
                      <a:pt x="177" y="7"/>
                      <a:pt x="175" y="9"/>
                      <a:pt x="175" y="11"/>
                    </a:cubicBezTo>
                    <a:cubicBezTo>
                      <a:pt x="175" y="77"/>
                      <a:pt x="175" y="77"/>
                      <a:pt x="175" y="77"/>
                    </a:cubicBezTo>
                    <a:cubicBezTo>
                      <a:pt x="175" y="79"/>
                      <a:pt x="177" y="81"/>
                      <a:pt x="179" y="81"/>
                    </a:cubicBezTo>
                    <a:cubicBezTo>
                      <a:pt x="184" y="81"/>
                      <a:pt x="184" y="81"/>
                      <a:pt x="184" y="81"/>
                    </a:cubicBezTo>
                    <a:cubicBezTo>
                      <a:pt x="184" y="88"/>
                      <a:pt x="184" y="88"/>
                      <a:pt x="184" y="88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84" y="0"/>
                      <a:pt x="184" y="0"/>
                      <a:pt x="184" y="0"/>
                    </a:cubicBezTo>
                    <a:cubicBezTo>
                      <a:pt x="184" y="7"/>
                      <a:pt x="184" y="7"/>
                      <a:pt x="184" y="7"/>
                    </a:cubicBezTo>
                  </a:path>
                </a:pathLst>
              </a:custGeom>
              <a:solidFill>
                <a:srgbClr val="15B0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Freeform 88"/>
              <p:cNvSpPr>
                <a:spLocks noChangeArrowheads="1"/>
              </p:cNvSpPr>
              <p:nvPr/>
            </p:nvSpPr>
            <p:spPr bwMode="auto">
              <a:xfrm>
                <a:off x="4216401" y="3592513"/>
                <a:ext cx="1327150" cy="277813"/>
              </a:xfrm>
              <a:custGeom>
                <a:avLst/>
                <a:gdLst>
                  <a:gd name="T0" fmla="*/ 2147483647 w 353"/>
                  <a:gd name="T1" fmla="*/ 2147483647 h 74"/>
                  <a:gd name="T2" fmla="*/ 2147483647 w 353"/>
                  <a:gd name="T3" fmla="*/ 2147483647 h 74"/>
                  <a:gd name="T4" fmla="*/ 2147483647 w 353"/>
                  <a:gd name="T5" fmla="*/ 2147483647 h 74"/>
                  <a:gd name="T6" fmla="*/ 2147483647 w 353"/>
                  <a:gd name="T7" fmla="*/ 2147483647 h 74"/>
                  <a:gd name="T8" fmla="*/ 0 w 353"/>
                  <a:gd name="T9" fmla="*/ 2147483647 h 74"/>
                  <a:gd name="T10" fmla="*/ 0 w 353"/>
                  <a:gd name="T11" fmla="*/ 2147483647 h 74"/>
                  <a:gd name="T12" fmla="*/ 2147483647 w 353"/>
                  <a:gd name="T13" fmla="*/ 0 h 74"/>
                  <a:gd name="T14" fmla="*/ 2147483647 w 353"/>
                  <a:gd name="T15" fmla="*/ 0 h 74"/>
                  <a:gd name="T16" fmla="*/ 2147483647 w 353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53" h="74">
                    <a:moveTo>
                      <a:pt x="349" y="4"/>
                    </a:moveTo>
                    <a:cubicBezTo>
                      <a:pt x="349" y="70"/>
                      <a:pt x="349" y="70"/>
                      <a:pt x="349" y="70"/>
                    </a:cubicBezTo>
                    <a:cubicBezTo>
                      <a:pt x="349" y="72"/>
                      <a:pt x="351" y="74"/>
                      <a:pt x="353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353" y="0"/>
                      <a:pt x="353" y="0"/>
                      <a:pt x="353" y="0"/>
                    </a:cubicBezTo>
                    <a:cubicBezTo>
                      <a:pt x="351" y="0"/>
                      <a:pt x="349" y="2"/>
                      <a:pt x="349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Freeform 89"/>
              <p:cNvSpPr>
                <a:spLocks noChangeArrowheads="1"/>
              </p:cNvSpPr>
              <p:nvPr/>
            </p:nvSpPr>
            <p:spPr bwMode="auto">
              <a:xfrm>
                <a:off x="4832351" y="3592513"/>
                <a:ext cx="711200" cy="277813"/>
              </a:xfrm>
              <a:custGeom>
                <a:avLst/>
                <a:gdLst>
                  <a:gd name="T0" fmla="*/ 2147483647 w 189"/>
                  <a:gd name="T1" fmla="*/ 2147483647 h 74"/>
                  <a:gd name="T2" fmla="*/ 2147483647 w 189"/>
                  <a:gd name="T3" fmla="*/ 2147483647 h 74"/>
                  <a:gd name="T4" fmla="*/ 2147483647 w 189"/>
                  <a:gd name="T5" fmla="*/ 2147483647 h 74"/>
                  <a:gd name="T6" fmla="*/ 2147483647 w 189"/>
                  <a:gd name="T7" fmla="*/ 2147483647 h 74"/>
                  <a:gd name="T8" fmla="*/ 0 w 189"/>
                  <a:gd name="T9" fmla="*/ 2147483647 h 74"/>
                  <a:gd name="T10" fmla="*/ 0 w 189"/>
                  <a:gd name="T11" fmla="*/ 2147483647 h 74"/>
                  <a:gd name="T12" fmla="*/ 2147483647 w 189"/>
                  <a:gd name="T13" fmla="*/ 0 h 74"/>
                  <a:gd name="T14" fmla="*/ 2147483647 w 189"/>
                  <a:gd name="T15" fmla="*/ 0 h 74"/>
                  <a:gd name="T16" fmla="*/ 2147483647 w 189"/>
                  <a:gd name="T17" fmla="*/ 2147483647 h 7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9" h="74">
                    <a:moveTo>
                      <a:pt x="185" y="4"/>
                    </a:moveTo>
                    <a:cubicBezTo>
                      <a:pt x="185" y="70"/>
                      <a:pt x="185" y="70"/>
                      <a:pt x="185" y="70"/>
                    </a:cubicBezTo>
                    <a:cubicBezTo>
                      <a:pt x="185" y="72"/>
                      <a:pt x="187" y="74"/>
                      <a:pt x="189" y="74"/>
                    </a:cubicBezTo>
                    <a:cubicBezTo>
                      <a:pt x="3" y="74"/>
                      <a:pt x="3" y="74"/>
                      <a:pt x="3" y="74"/>
                    </a:cubicBezTo>
                    <a:cubicBezTo>
                      <a:pt x="1" y="74"/>
                      <a:pt x="0" y="72"/>
                      <a:pt x="0" y="7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89" y="0"/>
                      <a:pt x="189" y="0"/>
                      <a:pt x="189" y="0"/>
                    </a:cubicBezTo>
                    <a:cubicBezTo>
                      <a:pt x="187" y="0"/>
                      <a:pt x="185" y="2"/>
                      <a:pt x="185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Rectangle 90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91"/>
              <p:cNvSpPr>
                <a:spLocks noChangeArrowheads="1"/>
              </p:cNvSpPr>
              <p:nvPr/>
            </p:nvSpPr>
            <p:spPr bwMode="auto">
              <a:xfrm>
                <a:off x="4222751" y="38401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8" name="Rectangle 92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9" name="Rectangle 93"/>
              <p:cNvSpPr>
                <a:spLocks noChangeArrowheads="1"/>
              </p:cNvSpPr>
              <p:nvPr/>
            </p:nvSpPr>
            <p:spPr bwMode="auto">
              <a:xfrm>
                <a:off x="4222751" y="3603626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0" name="Rectangle 94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1" name="Rectangle 95"/>
              <p:cNvSpPr>
                <a:spLocks noChangeArrowheads="1"/>
              </p:cNvSpPr>
              <p:nvPr/>
            </p:nvSpPr>
            <p:spPr bwMode="auto">
              <a:xfrm>
                <a:off x="4222751" y="38258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2" name="Rectangle 96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Rectangle 97"/>
              <p:cNvSpPr>
                <a:spLocks noChangeArrowheads="1"/>
              </p:cNvSpPr>
              <p:nvPr/>
            </p:nvSpPr>
            <p:spPr bwMode="auto">
              <a:xfrm>
                <a:off x="4222751" y="3762376"/>
                <a:ext cx="609600" cy="3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Rectangle 98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5" name="Rectangle 99"/>
              <p:cNvSpPr>
                <a:spLocks noChangeArrowheads="1"/>
              </p:cNvSpPr>
              <p:nvPr/>
            </p:nvSpPr>
            <p:spPr bwMode="auto">
              <a:xfrm>
                <a:off x="4222751" y="3697288"/>
                <a:ext cx="609600" cy="1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Rectangle 100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Rectangle 101"/>
              <p:cNvSpPr>
                <a:spLocks noChangeArrowheads="1"/>
              </p:cNvSpPr>
              <p:nvPr/>
            </p:nvSpPr>
            <p:spPr bwMode="auto">
              <a:xfrm>
                <a:off x="4222751" y="3667126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Rectangle 102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Rectangle 103"/>
              <p:cNvSpPr>
                <a:spLocks noChangeArrowheads="1"/>
              </p:cNvSpPr>
              <p:nvPr/>
            </p:nvSpPr>
            <p:spPr bwMode="auto">
              <a:xfrm>
                <a:off x="4222751" y="3810001"/>
                <a:ext cx="609600" cy="4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Rectangle 104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Rectangle 105"/>
              <p:cNvSpPr>
                <a:spLocks noChangeArrowheads="1"/>
              </p:cNvSpPr>
              <p:nvPr/>
            </p:nvSpPr>
            <p:spPr bwMode="auto">
              <a:xfrm>
                <a:off x="4222751" y="3776663"/>
                <a:ext cx="609600" cy="11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Rectangle 106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Rectangle 107"/>
              <p:cNvSpPr>
                <a:spLocks noChangeArrowheads="1"/>
              </p:cNvSpPr>
              <p:nvPr/>
            </p:nvSpPr>
            <p:spPr bwMode="auto">
              <a:xfrm>
                <a:off x="4222751" y="3743326"/>
                <a:ext cx="609600" cy="6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Rectangle 108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Rectangle 109"/>
              <p:cNvSpPr>
                <a:spLocks noChangeArrowheads="1"/>
              </p:cNvSpPr>
              <p:nvPr/>
            </p:nvSpPr>
            <p:spPr bwMode="auto">
              <a:xfrm>
                <a:off x="4222751" y="3633788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Rectangle 110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Rectangle 111"/>
              <p:cNvSpPr>
                <a:spLocks noChangeArrowheads="1"/>
              </p:cNvSpPr>
              <p:nvPr/>
            </p:nvSpPr>
            <p:spPr bwMode="auto">
              <a:xfrm>
                <a:off x="4222751" y="3713163"/>
                <a:ext cx="609600" cy="7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166"/>
              <p:cNvSpPr>
                <a:spLocks noEditPoints="1" noChangeArrowheads="1"/>
              </p:cNvSpPr>
              <p:nvPr/>
            </p:nvSpPr>
            <p:spPr bwMode="auto">
              <a:xfrm>
                <a:off x="4978401" y="3565526"/>
                <a:ext cx="117475" cy="331788"/>
              </a:xfrm>
              <a:custGeom>
                <a:avLst/>
                <a:gdLst>
                  <a:gd name="T0" fmla="*/ 2147483647 w 31"/>
                  <a:gd name="T1" fmla="*/ 2147483647 h 88"/>
                  <a:gd name="T2" fmla="*/ 2147483647 w 31"/>
                  <a:gd name="T3" fmla="*/ 2147483647 h 88"/>
                  <a:gd name="T4" fmla="*/ 2147483647 w 31"/>
                  <a:gd name="T5" fmla="*/ 2147483647 h 88"/>
                  <a:gd name="T6" fmla="*/ 2147483647 w 31"/>
                  <a:gd name="T7" fmla="*/ 2147483647 h 88"/>
                  <a:gd name="T8" fmla="*/ 2147483647 w 31"/>
                  <a:gd name="T9" fmla="*/ 2147483647 h 88"/>
                  <a:gd name="T10" fmla="*/ 2147483647 w 31"/>
                  <a:gd name="T11" fmla="*/ 0 h 88"/>
                  <a:gd name="T12" fmla="*/ 0 w 31"/>
                  <a:gd name="T13" fmla="*/ 0 h 88"/>
                  <a:gd name="T14" fmla="*/ 0 w 31"/>
                  <a:gd name="T15" fmla="*/ 0 h 88"/>
                  <a:gd name="T16" fmla="*/ 2147483647 w 31"/>
                  <a:gd name="T17" fmla="*/ 2147483647 h 88"/>
                  <a:gd name="T18" fmla="*/ 2147483647 w 31"/>
                  <a:gd name="T19" fmla="*/ 2147483647 h 88"/>
                  <a:gd name="T20" fmla="*/ 2147483647 w 31"/>
                  <a:gd name="T21" fmla="*/ 2147483647 h 88"/>
                  <a:gd name="T22" fmla="*/ 2147483647 w 31"/>
                  <a:gd name="T23" fmla="*/ 2147483647 h 88"/>
                  <a:gd name="T24" fmla="*/ 2147483647 w 31"/>
                  <a:gd name="T25" fmla="*/ 2147483647 h 88"/>
                  <a:gd name="T26" fmla="*/ 2147483647 w 31"/>
                  <a:gd name="T27" fmla="*/ 2147483647 h 88"/>
                  <a:gd name="T28" fmla="*/ 2147483647 w 31"/>
                  <a:gd name="T29" fmla="*/ 2147483647 h 88"/>
                  <a:gd name="T30" fmla="*/ 2147483647 w 31"/>
                  <a:gd name="T31" fmla="*/ 2147483647 h 88"/>
                  <a:gd name="T32" fmla="*/ 2147483647 w 31"/>
                  <a:gd name="T33" fmla="*/ 2147483647 h 88"/>
                  <a:gd name="T34" fmla="*/ 2147483647 w 31"/>
                  <a:gd name="T35" fmla="*/ 2147483647 h 88"/>
                  <a:gd name="T36" fmla="*/ 2147483647 w 31"/>
                  <a:gd name="T37" fmla="*/ 0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1" h="88">
                    <a:moveTo>
                      <a:pt x="31" y="81"/>
                    </a:moveTo>
                    <a:cubicBezTo>
                      <a:pt x="15" y="81"/>
                      <a:pt x="15" y="81"/>
                      <a:pt x="15" y="81"/>
                    </a:cubicBezTo>
                    <a:cubicBezTo>
                      <a:pt x="14" y="83"/>
                      <a:pt x="13" y="86"/>
                      <a:pt x="12" y="88"/>
                    </a:cubicBezTo>
                    <a:cubicBezTo>
                      <a:pt x="28" y="88"/>
                      <a:pt x="28" y="88"/>
                      <a:pt x="28" y="88"/>
                    </a:cubicBezTo>
                    <a:cubicBezTo>
                      <a:pt x="29" y="86"/>
                      <a:pt x="30" y="83"/>
                      <a:pt x="31" y="81"/>
                    </a:cubicBezTo>
                    <a:moveTo>
                      <a:pt x="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3"/>
                      <a:pt x="4" y="5"/>
                      <a:pt x="6" y="7"/>
                    </a:cubicBezTo>
                    <a:cubicBezTo>
                      <a:pt x="16" y="7"/>
                      <a:pt x="16" y="7"/>
                      <a:pt x="16" y="7"/>
                    </a:cubicBezTo>
                    <a:cubicBezTo>
                      <a:pt x="15" y="6"/>
                      <a:pt x="15" y="6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2"/>
                      <a:pt x="10" y="1"/>
                      <a:pt x="9" y="0"/>
                    </a:cubicBezTo>
                  </a:path>
                </a:pathLst>
              </a:custGeom>
              <a:solidFill>
                <a:srgbClr val="2CA4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" name="组合 112"/>
            <p:cNvGrpSpPr/>
            <p:nvPr/>
          </p:nvGrpSpPr>
          <p:grpSpPr bwMode="auto">
            <a:xfrm>
              <a:off x="284" y="300"/>
              <a:ext cx="574" cy="90"/>
              <a:chOff x="4260851" y="3333751"/>
              <a:chExt cx="1530350" cy="231775"/>
            </a:xfrm>
          </p:grpSpPr>
          <p:sp>
            <p:nvSpPr>
              <p:cNvPr id="8" name="Freeform 112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1530350" cy="231775"/>
              </a:xfrm>
              <a:custGeom>
                <a:avLst/>
                <a:gdLst>
                  <a:gd name="T0" fmla="*/ 0 w 407"/>
                  <a:gd name="T1" fmla="*/ 2147483647 h 62"/>
                  <a:gd name="T2" fmla="*/ 2147483647 w 407"/>
                  <a:gd name="T3" fmla="*/ 2147483647 h 62"/>
                  <a:gd name="T4" fmla="*/ 2147483647 w 407"/>
                  <a:gd name="T5" fmla="*/ 2147483647 h 62"/>
                  <a:gd name="T6" fmla="*/ 2147483647 w 407"/>
                  <a:gd name="T7" fmla="*/ 2147483647 h 62"/>
                  <a:gd name="T8" fmla="*/ 2147483647 w 407"/>
                  <a:gd name="T9" fmla="*/ 2147483647 h 62"/>
                  <a:gd name="T10" fmla="*/ 0 w 407"/>
                  <a:gd name="T11" fmla="*/ 2147483647 h 62"/>
                  <a:gd name="T12" fmla="*/ 0 w 407"/>
                  <a:gd name="T13" fmla="*/ 2147483647 h 62"/>
                  <a:gd name="T14" fmla="*/ 2147483647 w 407"/>
                  <a:gd name="T15" fmla="*/ 2147483647 h 62"/>
                  <a:gd name="T16" fmla="*/ 2147483647 w 407"/>
                  <a:gd name="T17" fmla="*/ 2147483647 h 62"/>
                  <a:gd name="T18" fmla="*/ 2147483647 w 407"/>
                  <a:gd name="T19" fmla="*/ 2147483647 h 62"/>
                  <a:gd name="T20" fmla="*/ 2147483647 w 407"/>
                  <a:gd name="T21" fmla="*/ 0 h 62"/>
                  <a:gd name="T22" fmla="*/ 0 w 407"/>
                  <a:gd name="T23" fmla="*/ 0 h 62"/>
                  <a:gd name="T24" fmla="*/ 0 w 407"/>
                  <a:gd name="T25" fmla="*/ 2147483647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07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396" y="62"/>
                      <a:pt x="396" y="62"/>
                      <a:pt x="396" y="62"/>
                    </a:cubicBezTo>
                    <a:cubicBezTo>
                      <a:pt x="402" y="62"/>
                      <a:pt x="407" y="57"/>
                      <a:pt x="407" y="51"/>
                    </a:cubicBezTo>
                    <a:cubicBezTo>
                      <a:pt x="407" y="11"/>
                      <a:pt x="407" y="11"/>
                      <a:pt x="407" y="11"/>
                    </a:cubicBezTo>
                    <a:cubicBezTo>
                      <a:pt x="407" y="5"/>
                      <a:pt x="402" y="0"/>
                      <a:pt x="39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2C58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Freeform 113"/>
              <p:cNvSpPr>
                <a:spLocks noChangeArrowheads="1"/>
              </p:cNvSpPr>
              <p:nvPr/>
            </p:nvSpPr>
            <p:spPr bwMode="auto">
              <a:xfrm>
                <a:off x="4260851" y="3333751"/>
                <a:ext cx="771525" cy="231775"/>
              </a:xfrm>
              <a:custGeom>
                <a:avLst/>
                <a:gdLst>
                  <a:gd name="T0" fmla="*/ 0 w 205"/>
                  <a:gd name="T1" fmla="*/ 2147483647 h 62"/>
                  <a:gd name="T2" fmla="*/ 2147483647 w 205"/>
                  <a:gd name="T3" fmla="*/ 2147483647 h 62"/>
                  <a:gd name="T4" fmla="*/ 2147483647 w 205"/>
                  <a:gd name="T5" fmla="*/ 2147483647 h 62"/>
                  <a:gd name="T6" fmla="*/ 2147483647 w 205"/>
                  <a:gd name="T7" fmla="*/ 2147483647 h 62"/>
                  <a:gd name="T8" fmla="*/ 2147483647 w 205"/>
                  <a:gd name="T9" fmla="*/ 2147483647 h 62"/>
                  <a:gd name="T10" fmla="*/ 0 w 205"/>
                  <a:gd name="T11" fmla="*/ 2147483647 h 62"/>
                  <a:gd name="T12" fmla="*/ 0 w 205"/>
                  <a:gd name="T13" fmla="*/ 2147483647 h 62"/>
                  <a:gd name="T14" fmla="*/ 2147483647 w 205"/>
                  <a:gd name="T15" fmla="*/ 2147483647 h 62"/>
                  <a:gd name="T16" fmla="*/ 2147483647 w 205"/>
                  <a:gd name="T17" fmla="*/ 0 h 62"/>
                  <a:gd name="T18" fmla="*/ 0 w 205"/>
                  <a:gd name="T19" fmla="*/ 0 h 62"/>
                  <a:gd name="T20" fmla="*/ 0 w 205"/>
                  <a:gd name="T21" fmla="*/ 2147483647 h 6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05" h="62">
                    <a:moveTo>
                      <a:pt x="0" y="7"/>
                    </a:moveTo>
                    <a:cubicBezTo>
                      <a:pt x="6" y="7"/>
                      <a:pt x="6" y="7"/>
                      <a:pt x="6" y="7"/>
                    </a:cubicBezTo>
                    <a:cubicBezTo>
                      <a:pt x="8" y="7"/>
                      <a:pt x="10" y="9"/>
                      <a:pt x="10" y="11"/>
                    </a:cubicBezTo>
                    <a:cubicBezTo>
                      <a:pt x="10" y="51"/>
                      <a:pt x="10" y="51"/>
                      <a:pt x="10" y="51"/>
                    </a:cubicBezTo>
                    <a:cubicBezTo>
                      <a:pt x="10" y="53"/>
                      <a:pt x="8" y="55"/>
                      <a:pt x="6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205" y="62"/>
                      <a:pt x="205" y="62"/>
                      <a:pt x="205" y="62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"/>
                      <a:pt x="0" y="7"/>
                      <a:pt x="0" y="7"/>
                    </a:cubicBezTo>
                  </a:path>
                </a:pathLst>
              </a:custGeom>
              <a:solidFill>
                <a:srgbClr val="0E30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Freeform 114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1482725" cy="180975"/>
              </a:xfrm>
              <a:custGeom>
                <a:avLst/>
                <a:gdLst>
                  <a:gd name="T0" fmla="*/ 2147483647 w 394"/>
                  <a:gd name="T1" fmla="*/ 2147483647 h 48"/>
                  <a:gd name="T2" fmla="*/ 2147483647 w 394"/>
                  <a:gd name="T3" fmla="*/ 2147483647 h 48"/>
                  <a:gd name="T4" fmla="*/ 0 w 394"/>
                  <a:gd name="T5" fmla="*/ 2147483647 h 48"/>
                  <a:gd name="T6" fmla="*/ 2147483647 w 394"/>
                  <a:gd name="T7" fmla="*/ 2147483647 h 48"/>
                  <a:gd name="T8" fmla="*/ 2147483647 w 394"/>
                  <a:gd name="T9" fmla="*/ 2147483647 h 48"/>
                  <a:gd name="T10" fmla="*/ 2147483647 w 394"/>
                  <a:gd name="T11" fmla="*/ 2147483647 h 48"/>
                  <a:gd name="T12" fmla="*/ 2147483647 w 394"/>
                  <a:gd name="T13" fmla="*/ 0 h 48"/>
                  <a:gd name="T14" fmla="*/ 0 w 394"/>
                  <a:gd name="T15" fmla="*/ 0 h 48"/>
                  <a:gd name="T16" fmla="*/ 2147483647 w 394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94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390" y="48"/>
                      <a:pt x="390" y="48"/>
                      <a:pt x="390" y="48"/>
                    </a:cubicBezTo>
                    <a:cubicBezTo>
                      <a:pt x="392" y="48"/>
                      <a:pt x="394" y="46"/>
                      <a:pt x="394" y="44"/>
                    </a:cubicBezTo>
                    <a:cubicBezTo>
                      <a:pt x="394" y="4"/>
                      <a:pt x="394" y="4"/>
                      <a:pt x="394" y="4"/>
                    </a:cubicBezTo>
                    <a:cubicBezTo>
                      <a:pt x="394" y="2"/>
                      <a:pt x="392" y="0"/>
                      <a:pt x="39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Freeform 115"/>
              <p:cNvSpPr>
                <a:spLocks noChangeArrowheads="1"/>
              </p:cNvSpPr>
              <p:nvPr/>
            </p:nvSpPr>
            <p:spPr bwMode="auto">
              <a:xfrm>
                <a:off x="4283076" y="3359151"/>
                <a:ext cx="793750" cy="180975"/>
              </a:xfrm>
              <a:custGeom>
                <a:avLst/>
                <a:gdLst>
                  <a:gd name="T0" fmla="*/ 2147483647 w 211"/>
                  <a:gd name="T1" fmla="*/ 2147483647 h 48"/>
                  <a:gd name="T2" fmla="*/ 2147483647 w 211"/>
                  <a:gd name="T3" fmla="*/ 2147483647 h 48"/>
                  <a:gd name="T4" fmla="*/ 0 w 211"/>
                  <a:gd name="T5" fmla="*/ 2147483647 h 48"/>
                  <a:gd name="T6" fmla="*/ 2147483647 w 211"/>
                  <a:gd name="T7" fmla="*/ 2147483647 h 48"/>
                  <a:gd name="T8" fmla="*/ 2147483647 w 211"/>
                  <a:gd name="T9" fmla="*/ 2147483647 h 48"/>
                  <a:gd name="T10" fmla="*/ 2147483647 w 211"/>
                  <a:gd name="T11" fmla="*/ 2147483647 h 48"/>
                  <a:gd name="T12" fmla="*/ 2147483647 w 211"/>
                  <a:gd name="T13" fmla="*/ 0 h 48"/>
                  <a:gd name="T14" fmla="*/ 0 w 211"/>
                  <a:gd name="T15" fmla="*/ 0 h 48"/>
                  <a:gd name="T16" fmla="*/ 2147483647 w 211"/>
                  <a:gd name="T17" fmla="*/ 2147483647 h 4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1" h="48">
                    <a:moveTo>
                      <a:pt x="4" y="4"/>
                    </a:moveTo>
                    <a:cubicBezTo>
                      <a:pt x="4" y="44"/>
                      <a:pt x="4" y="44"/>
                      <a:pt x="4" y="44"/>
                    </a:cubicBezTo>
                    <a:cubicBezTo>
                      <a:pt x="4" y="46"/>
                      <a:pt x="2" y="48"/>
                      <a:pt x="0" y="48"/>
                    </a:cubicBezTo>
                    <a:cubicBezTo>
                      <a:pt x="207" y="48"/>
                      <a:pt x="207" y="48"/>
                      <a:pt x="207" y="48"/>
                    </a:cubicBezTo>
                    <a:cubicBezTo>
                      <a:pt x="209" y="48"/>
                      <a:pt x="211" y="46"/>
                      <a:pt x="211" y="44"/>
                    </a:cubicBezTo>
                    <a:cubicBezTo>
                      <a:pt x="211" y="4"/>
                      <a:pt x="211" y="4"/>
                      <a:pt x="211" y="4"/>
                    </a:cubicBezTo>
                    <a:cubicBezTo>
                      <a:pt x="211" y="2"/>
                      <a:pt x="209" y="0"/>
                      <a:pt x="20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4" y="2"/>
                      <a:pt x="4" y="4"/>
                    </a:cubicBezTo>
                  </a:path>
                </a:pathLst>
              </a:custGeom>
              <a:solidFill>
                <a:srgbClr val="D1EC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cxnSp>
        <p:nvCxnSpPr>
          <p:cNvPr id="46" name="直接连接符 10"/>
          <p:cNvCxnSpPr>
            <a:cxnSpLocks noChangeShapeType="1"/>
          </p:cNvCxnSpPr>
          <p:nvPr/>
        </p:nvCxnSpPr>
        <p:spPr bwMode="auto">
          <a:xfrm>
            <a:off x="1066752" y="636561"/>
            <a:ext cx="177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567944" y="843815"/>
            <a:ext cx="8153327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457200" fontAlgn="ctr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．如图，已知△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</a:t>
            </a:r>
          </a:p>
          <a:p>
            <a:pPr indent="457200" font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AB=4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AC=5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边的取值范围是</a:t>
            </a:r>
            <a:r>
              <a:rPr lang="zh-CN" alt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　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 fontAlgn="ctr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延长线上一点，过点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作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∥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，交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的延长线于点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，若∠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E=55°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ACD=125°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，求∠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的度数．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48316" y="2754315"/>
            <a:ext cx="1789137" cy="1533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7717" y="1325943"/>
            <a:ext cx="65532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边相等的三角形叫做等腰三角形，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叫做等边三角形，又叫</a:t>
            </a:r>
            <a:r>
              <a:rPr lang="en-US" u="sng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</a:t>
            </a:r>
            <a:r>
              <a:rPr 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．线段公理是什么？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268126" y="122839"/>
            <a:ext cx="2179360" cy="515210"/>
            <a:chOff x="279260" y="218396"/>
            <a:chExt cx="2179285" cy="519493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教材助读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9692" y="1282785"/>
            <a:ext cx="4016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0993" y="1741443"/>
            <a:ext cx="24929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腰和底边相等的三角形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0172" y="1741443"/>
            <a:ext cx="11079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正三角形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7393" y="2664772"/>
            <a:ext cx="226215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两点之间，线段最短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3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4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760503" y="1293795"/>
            <a:ext cx="5643563" cy="65086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认识等腰三角形和等边三角形的关系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97012" y="2827341"/>
            <a:ext cx="5643562" cy="65723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掌握三角形的三边关系，体会其在生活中的应用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42732" y="1822223"/>
            <a:ext cx="2845291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206478" y="1336758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182649" y="2809333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49"/>
          <p:cNvSpPr txBox="1"/>
          <p:nvPr/>
        </p:nvSpPr>
        <p:spPr>
          <a:xfrm>
            <a:off x="1760503" y="3813192"/>
            <a:ext cx="50753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有一个内角是钝角的三角形</a:t>
            </a:r>
            <a:r>
              <a:rPr lang="en-US" altLang="x-none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————</a:t>
            </a:r>
          </a:p>
        </p:txBody>
      </p:sp>
      <p:sp>
        <p:nvSpPr>
          <p:cNvPr id="2" name="AutoShape 940"/>
          <p:cNvSpPr/>
          <p:nvPr/>
        </p:nvSpPr>
        <p:spPr>
          <a:xfrm>
            <a:off x="1870042" y="1366823"/>
            <a:ext cx="1220805" cy="1316017"/>
          </a:xfrm>
          <a:prstGeom prst="triangle">
            <a:avLst>
              <a:gd name="adj" fmla="val 1674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noProof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3" name="AutoShape 941"/>
          <p:cNvSpPr/>
          <p:nvPr/>
        </p:nvSpPr>
        <p:spPr>
          <a:xfrm>
            <a:off x="3951283" y="1403336"/>
            <a:ext cx="950967" cy="1389043"/>
          </a:xfrm>
          <a:prstGeom prst="triangle">
            <a:avLst>
              <a:gd name="adj" fmla="val 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noProof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4" name="AutoShape 942"/>
          <p:cNvSpPr/>
          <p:nvPr/>
        </p:nvSpPr>
        <p:spPr>
          <a:xfrm>
            <a:off x="5302260" y="2243133"/>
            <a:ext cx="1957485" cy="485764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noProof="1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5" name="Text Box 943"/>
          <p:cNvSpPr txBox="1"/>
          <p:nvPr/>
        </p:nvSpPr>
        <p:spPr>
          <a:xfrm>
            <a:off x="1760503" y="3082932"/>
            <a:ext cx="50753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所有内角都是锐角的三角形</a:t>
            </a:r>
            <a:r>
              <a:rPr lang="en-US" altLang="x-none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————</a:t>
            </a:r>
          </a:p>
        </p:txBody>
      </p:sp>
      <p:sp>
        <p:nvSpPr>
          <p:cNvPr id="6" name="Text Box 944"/>
          <p:cNvSpPr txBox="1"/>
          <p:nvPr/>
        </p:nvSpPr>
        <p:spPr>
          <a:xfrm>
            <a:off x="1760503" y="3448062"/>
            <a:ext cx="50753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有一个内角是直角的三角形</a:t>
            </a:r>
            <a:r>
              <a:rPr lang="en-US" altLang="x-none" noProof="1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————</a:t>
            </a:r>
            <a:endParaRPr lang="en-US" altLang="x-none" noProof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946"/>
          <p:cNvSpPr/>
          <p:nvPr/>
        </p:nvSpPr>
        <p:spPr>
          <a:xfrm>
            <a:off x="5484825" y="3082932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锐角三角形</a:t>
            </a:r>
          </a:p>
        </p:txBody>
      </p:sp>
      <p:sp>
        <p:nvSpPr>
          <p:cNvPr id="8" name="Rectangle 947"/>
          <p:cNvSpPr/>
          <p:nvPr/>
        </p:nvSpPr>
        <p:spPr>
          <a:xfrm>
            <a:off x="5484825" y="3448062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直角三角形</a:t>
            </a:r>
          </a:p>
        </p:txBody>
      </p:sp>
      <p:sp>
        <p:nvSpPr>
          <p:cNvPr id="9" name="Rectangle 948"/>
          <p:cNvSpPr/>
          <p:nvPr/>
        </p:nvSpPr>
        <p:spPr>
          <a:xfrm>
            <a:off x="5484825" y="3813192"/>
            <a:ext cx="13388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钝角三角形</a:t>
            </a:r>
          </a:p>
        </p:txBody>
      </p:sp>
      <p:grpSp>
        <p:nvGrpSpPr>
          <p:cNvPr id="11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12" name="TextBox 11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情境导入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4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>
            <a:picLocks noChangeAspect="1" noChangeArrowheads="1"/>
          </p:cNvPicPr>
          <p:nvPr/>
        </p:nvPicPr>
        <p:blipFill>
          <a:blip r:embed="rId3" cstate="email"/>
          <a:srcRect t="-1041" r="-490"/>
          <a:stretch>
            <a:fillRect/>
          </a:stretch>
        </p:blipFill>
        <p:spPr bwMode="auto">
          <a:xfrm>
            <a:off x="6032523" y="1257284"/>
            <a:ext cx="1789137" cy="1663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1395370" y="1366821"/>
            <a:ext cx="456247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有两边相等的三角形叫等腰三角形 ；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403648" y="1951029"/>
            <a:ext cx="4746690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有三边相等的三角形叫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等边三角形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7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8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2179573" y="709308"/>
            <a:ext cx="427202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探究一、   等腰三角形、等边三角形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395373" y="2684393"/>
            <a:ext cx="198849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三角形按边分： </a:t>
            </a: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1504912" y="3155958"/>
          <a:ext cx="6097671" cy="1269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5" imgW="3403600" imgH="622300" progId="Equation.DSMT4">
                  <p:embed/>
                </p:oleObj>
              </mc:Choice>
              <mc:Fallback>
                <p:oleObj name="Equation" r:id="rId5" imgW="3403600" imgH="622300" progId="Equation.DSMT4">
                  <p:embed/>
                  <p:pic>
                    <p:nvPicPr>
                      <p:cNvPr id="0" name="图片 24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12" y="3155958"/>
                        <a:ext cx="6097671" cy="126904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Text Box 57"/>
          <p:cNvSpPr txBox="1">
            <a:spLocks noChangeArrowheads="1"/>
          </p:cNvSpPr>
          <p:nvPr/>
        </p:nvSpPr>
        <p:spPr bwMode="auto">
          <a:xfrm>
            <a:off x="2965431" y="804222"/>
            <a:ext cx="3541761" cy="5078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探究二、  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三角形的三边关系</a:t>
            </a:r>
          </a:p>
        </p:txBody>
      </p:sp>
      <p:pic>
        <p:nvPicPr>
          <p:cNvPr id="15363" name="图片 42" descr="21世纪教育网(http://www.21cnjy.com) -- 中国最大型、最专业的中小学教育资源门户网站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092" y="2417947"/>
            <a:ext cx="1800225" cy="89535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899592" y="1403334"/>
            <a:ext cx="7298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：如图，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中，边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的长度的和与边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相比，哪个长？你是怎样得出这个结论的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6" name="对象 45"/>
          <p:cNvGraphicFramePr>
            <a:graphicFrameLocks noChangeAspect="1"/>
          </p:cNvGraphicFramePr>
          <p:nvPr/>
        </p:nvGraphicFramePr>
        <p:xfrm>
          <a:off x="2389638" y="1576237"/>
          <a:ext cx="547695" cy="225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5" imgW="431165" imgH="177800" progId="Equation.DSMT4">
                  <p:embed/>
                </p:oleObj>
              </mc:Choice>
              <mc:Fallback>
                <p:oleObj name="Equation" r:id="rId5" imgW="431165" imgH="177800" progId="Equation.DSMT4">
                  <p:embed/>
                  <p:pic>
                    <p:nvPicPr>
                      <p:cNvPr id="0" name="图片 256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638" y="1576237"/>
                        <a:ext cx="547695" cy="2255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219512" y="2417947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AC+BC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＞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两点之间，线段最短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274421" y="122842"/>
            <a:ext cx="2137227" cy="515210"/>
            <a:chOff x="445652" y="218396"/>
            <a:chExt cx="2136260" cy="5186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8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08624" y="1121724"/>
            <a:ext cx="7951808" cy="923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：根据上面的结论，你认为在一个三角形中，任意两边之和与第三边的长度有怎样的关系？                  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1031715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活动探究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26" name="组合 5"/>
          <p:cNvGrpSpPr/>
          <p:nvPr/>
        </p:nvGrpSpPr>
        <p:grpSpPr bwMode="auto">
          <a:xfrm>
            <a:off x="268127" y="122839"/>
            <a:ext cx="2179360" cy="515210"/>
            <a:chOff x="279260" y="218396"/>
            <a:chExt cx="2179285" cy="519493"/>
          </a:xfrm>
        </p:grpSpPr>
        <p:sp>
          <p:nvSpPr>
            <p:cNvPr id="27" name="TextBox 26"/>
            <p:cNvSpPr txBox="1"/>
            <p:nvPr/>
          </p:nvSpPr>
          <p:spPr bwMode="auto">
            <a:xfrm>
              <a:off x="1042822" y="272386"/>
              <a:ext cx="1415723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活动探究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28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997173" y="3410694"/>
            <a:ext cx="7169524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三角形三边关系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三角形任意两边之和</a:t>
            </a:r>
            <a:r>
              <a:rPr lang="zh-CN" altLang="en-US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大于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第三边；三角形任意两边之差</a:t>
            </a:r>
            <a:r>
              <a:rPr lang="zh-CN" altLang="en-US" dirty="0" smtClean="0">
                <a:solidFill>
                  <a:srgbClr val="00B0F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小于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第三边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827588" y="824742"/>
            <a:ext cx="7339113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：计算每个三角形的任意两边之差，并与第三边比较，你能得到什么结论？</a:t>
            </a: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341" name="对象 44"/>
          <p:cNvGraphicFramePr>
            <a:graphicFrameLocks noChangeAspect="1"/>
          </p:cNvGraphicFramePr>
          <p:nvPr/>
        </p:nvGraphicFramePr>
        <p:xfrm>
          <a:off x="4279896" y="1987544"/>
          <a:ext cx="912304" cy="120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4" imgW="483235" imgH="636270" progId="Equation.DSMT4">
                  <p:embed/>
                </p:oleObj>
              </mc:Choice>
              <mc:Fallback>
                <p:oleObj name="Equation" r:id="rId4" imgW="483235" imgH="636270" progId="Equation.DSMT4">
                  <p:embed/>
                  <p:pic>
                    <p:nvPicPr>
                      <p:cNvPr id="0" name="图片 266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896" y="1987544"/>
                        <a:ext cx="912304" cy="12049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37" name="组合 1634"/>
          <p:cNvGrpSpPr/>
          <p:nvPr/>
        </p:nvGrpSpPr>
        <p:grpSpPr bwMode="auto">
          <a:xfrm>
            <a:off x="1029970" y="2024304"/>
            <a:ext cx="6868160" cy="1252148"/>
            <a:chOff x="-5578" y="-1756"/>
            <a:chExt cx="10816" cy="2077"/>
          </a:xfrm>
        </p:grpSpPr>
        <p:grpSp>
          <p:nvGrpSpPr>
            <p:cNvPr id="14345" name="组合 1635"/>
            <p:cNvGrpSpPr/>
            <p:nvPr/>
          </p:nvGrpSpPr>
          <p:grpSpPr bwMode="auto">
            <a:xfrm>
              <a:off x="2358" y="-1696"/>
              <a:ext cx="2880" cy="1756"/>
              <a:chOff x="-2142" y="-1726"/>
              <a:chExt cx="2880" cy="1756"/>
            </a:xfrm>
          </p:grpSpPr>
          <p:graphicFrame>
            <p:nvGraphicFramePr>
              <p:cNvPr id="14347" name="对象 1636"/>
              <p:cNvGraphicFramePr>
                <a:graphicFrameLocks noChangeAspect="1"/>
              </p:cNvGraphicFramePr>
              <p:nvPr/>
            </p:nvGraphicFramePr>
            <p:xfrm>
              <a:off x="-1165" y="-1726"/>
              <a:ext cx="1903" cy="17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41" name="Equation" r:id="rId6" imgW="509905" imgH="662940" progId="Equation.DSMT4">
                      <p:embed/>
                    </p:oleObj>
                  </mc:Choice>
                  <mc:Fallback>
                    <p:oleObj name="Equation" r:id="rId6" imgW="509905" imgH="662940" progId="Equation.DSMT4">
                      <p:embed/>
                      <p:pic>
                        <p:nvPicPr>
                          <p:cNvPr id="0" name="图片 266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1165" y="-1726"/>
                            <a:ext cx="1903" cy="17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46" name="文本框 1637"/>
              <p:cNvSpPr txBox="1">
                <a:spLocks noChangeArrowheads="1"/>
              </p:cNvSpPr>
              <p:nvPr/>
            </p:nvSpPr>
            <p:spPr bwMode="auto">
              <a:xfrm>
                <a:off x="-2142" y="-1362"/>
                <a:ext cx="633" cy="60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none" lIns="91440" tIns="45720" rIns="91440" bIns="45720" numCol="1" anchor="t" anchorCtr="0" compatLnSpc="1"/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⑶</a:t>
                </a:r>
                <a:endParaRPr kumimoji="0" lang="zh-CN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342" name="组合 1638"/>
            <p:cNvGrpSpPr/>
            <p:nvPr/>
          </p:nvGrpSpPr>
          <p:grpSpPr bwMode="auto">
            <a:xfrm>
              <a:off x="-5578" y="-1756"/>
              <a:ext cx="2645" cy="2077"/>
              <a:chOff x="-5578" y="-1852"/>
              <a:chExt cx="2645" cy="2077"/>
            </a:xfrm>
          </p:grpSpPr>
          <p:graphicFrame>
            <p:nvGraphicFramePr>
              <p:cNvPr id="14344" name="对象 1639"/>
              <p:cNvGraphicFramePr>
                <a:graphicFrameLocks noChangeAspect="1"/>
              </p:cNvGraphicFramePr>
              <p:nvPr/>
            </p:nvGraphicFramePr>
            <p:xfrm>
              <a:off x="-5003" y="-1852"/>
              <a:ext cx="2070" cy="19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42" name="Equation" r:id="rId8" imgW="509905" imgH="662940" progId="Equation.DSMT4">
                      <p:embed/>
                    </p:oleObj>
                  </mc:Choice>
                  <mc:Fallback>
                    <p:oleObj name="Equation" r:id="rId8" imgW="509905" imgH="662940" progId="Equation.DSMT4">
                      <p:embed/>
                      <p:pic>
                        <p:nvPicPr>
                          <p:cNvPr id="0" name="图片 266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-5003" y="-1852"/>
                            <a:ext cx="2070" cy="191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343" name="文本框 1640"/>
              <p:cNvSpPr txBox="1">
                <a:spLocks noChangeArrowheads="1"/>
              </p:cNvSpPr>
              <p:nvPr/>
            </p:nvSpPr>
            <p:spPr bwMode="auto">
              <a:xfrm>
                <a:off x="-5578" y="-1307"/>
                <a:ext cx="498" cy="153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⑴ </a:t>
                </a:r>
                <a:endParaRPr kumimoji="0" lang="zh-CN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4338" name="组合 1641"/>
            <p:cNvGrpSpPr/>
            <p:nvPr/>
          </p:nvGrpSpPr>
          <p:grpSpPr bwMode="auto">
            <a:xfrm>
              <a:off x="-1265" y="-1455"/>
              <a:ext cx="3622" cy="1086"/>
              <a:chOff x="-3355" y="-1297"/>
              <a:chExt cx="3211" cy="968"/>
            </a:xfrm>
          </p:grpSpPr>
          <p:sp>
            <p:nvSpPr>
              <p:cNvPr id="14340" name="文本框 1642"/>
              <p:cNvSpPr txBox="1">
                <a:spLocks noChangeArrowheads="1"/>
              </p:cNvSpPr>
              <p:nvPr/>
            </p:nvSpPr>
            <p:spPr bwMode="auto">
              <a:xfrm>
                <a:off x="-2489" y="-1297"/>
                <a:ext cx="2345" cy="7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39" name="文本框 1643"/>
              <p:cNvSpPr txBox="1">
                <a:spLocks noChangeArrowheads="1"/>
              </p:cNvSpPr>
              <p:nvPr/>
            </p:nvSpPr>
            <p:spPr bwMode="auto">
              <a:xfrm>
                <a:off x="-3355" y="-1080"/>
                <a:ext cx="580" cy="75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vert="horz" wrap="non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zh-CN" altLang="zh-CN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⑵</a:t>
                </a:r>
                <a:endParaRPr kumimoji="0" lang="zh-CN" altLang="zh-CN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" y="43935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5" descr="中国教育出版网"/>
          <p:cNvSpPr txBox="1">
            <a:spLocks noChangeArrowheads="1"/>
          </p:cNvSpPr>
          <p:nvPr/>
        </p:nvSpPr>
        <p:spPr bwMode="auto">
          <a:xfrm>
            <a:off x="467548" y="951572"/>
            <a:ext cx="8040735" cy="30008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示例：有两根长度分别为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5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8cm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的木棒，用长度为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2cm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的木棒与它们能摆成三角形吗？为什么？长度为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13cm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的木棒呢？ 长度为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7cm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的木棒呢？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思考：如果一根木棒能与原来的两根木棒摆成三角形，那么它的长度取值范围是什么？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若三角形的两边为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，则第三边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的长度应满足的条件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若三角形的两边为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，则第三边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的长度应满足的条件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457200">
              <a:lnSpc>
                <a:spcPct val="150000"/>
              </a:lnSpc>
            </a:pP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__________________________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1031714" y="176386"/>
            <a:ext cx="141577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kern="0" dirty="0" smtClean="0">
                <a:latin typeface="Times New Roman" panose="02020603050405020304"/>
                <a:ea typeface="微软雅黑" panose="020B0503020204020204" pitchFamily="34" charset="-122"/>
              </a:rPr>
              <a:t>经典剖析</a:t>
            </a:r>
            <a:endParaRPr lang="en-US" altLang="zh-CN" sz="2400" b="1" kern="0" dirty="0">
              <a:latin typeface="Times New Roman" panose="02020603050405020304"/>
              <a:ea typeface="微软雅黑" panose="020B0503020204020204" pitchFamily="34" charset="-122"/>
            </a:endParaRPr>
          </a:p>
        </p:txBody>
      </p:sp>
      <p:grpSp>
        <p:nvGrpSpPr>
          <p:cNvPr id="33" name="组合 5"/>
          <p:cNvGrpSpPr/>
          <p:nvPr/>
        </p:nvGrpSpPr>
        <p:grpSpPr bwMode="auto">
          <a:xfrm>
            <a:off x="268126" y="122839"/>
            <a:ext cx="2160346" cy="515210"/>
            <a:chOff x="279260" y="218396"/>
            <a:chExt cx="2160272" cy="519493"/>
          </a:xfrm>
        </p:grpSpPr>
        <p:sp>
          <p:nvSpPr>
            <p:cNvPr id="34" name="TextBox 33"/>
            <p:cNvSpPr txBox="1"/>
            <p:nvPr/>
          </p:nvSpPr>
          <p:spPr bwMode="auto">
            <a:xfrm>
              <a:off x="1042822" y="272386"/>
              <a:ext cx="184725" cy="46550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35" name="直接连接符 10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777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6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79260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TextBox 36"/>
          <p:cNvSpPr txBox="1"/>
          <p:nvPr/>
        </p:nvSpPr>
        <p:spPr>
          <a:xfrm>
            <a:off x="6804248" y="2607756"/>
            <a:ext cx="109517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﹤c ﹤8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619672" y="3410450"/>
            <a:ext cx="266130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∣ a-b ∣﹤c ﹤∣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a+b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∣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全屏显示(16:9)</PresentationFormat>
  <Paragraphs>95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2023-01-16T22:40:46Z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3F0ADBB1EC9E461A99994D9AA984EB18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