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2AE3A80-8CB4-4FB2-B534-557F699F815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F929300-3411-4C4E-A4D8-FD99B3C872A9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C6A8FCB-45B1-41BE-BA5F-94495FFF8BBE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77E1B6C-78EE-4BC1-8D7E-0E9D4223C58F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6E5EBD4-B693-42C5-8E41-2E7A5580FEB9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AE0BC6D-9E1B-4B73-A186-EA74C4B1BA16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D5022FE-6AF8-4483-994C-04552A1A7728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92187D8-A26E-4798-A86C-778E62112949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E735913-6BBD-46EB-B733-28F6CC5085E9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FBEC188-B3D8-4A8F-A64A-D62521D23812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8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80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395A0D0-B656-4F47-BE78-6B740E7955DC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172903-3CC5-4109-905E-78B64A31F5BE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FD731B4E-EFCD-4C13-B22A-1CAD742C10C9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A1CC523-C80A-410A-AC3F-A9C16B60A783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6C823F43-32FF-46AA-8434-4870F3EEF066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wang\office图表模板\背景素材2\02981\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" t="394" b="85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ctrTitle"/>
          </p:nvPr>
        </p:nvSpPr>
        <p:spPr>
          <a:xfrm>
            <a:off x="1039813" y="990600"/>
            <a:ext cx="7064375" cy="846138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noProof="0" smtClean="0"/>
          </a:p>
        </p:txBody>
      </p:sp>
      <p:sp>
        <p:nvSpPr>
          <p:cNvPr id="2052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1046163" y="1916113"/>
            <a:ext cx="7051675" cy="504825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noProof="0" smtClean="0"/>
          </a:p>
        </p:txBody>
      </p:sp>
      <p:sp>
        <p:nvSpPr>
          <p:cNvPr id="2053" name="KSO_FD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54" name="KSO_FT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55" name="KSO_FN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6312A6-19C1-4D5C-B980-3E0AAF15035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D1A5E-15CC-4541-9B0B-FC04A36C297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119063"/>
            <a:ext cx="2054225" cy="60658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4500" y="119063"/>
            <a:ext cx="6013450" cy="6065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B6450-EA31-427F-B8B7-1AB88A8ED44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44500" y="119063"/>
            <a:ext cx="8220075" cy="60658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53424417-3E06-475D-91A7-92483F605FB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13FB2-43D7-49D5-BF4E-40A4FD5AA1D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793DB-172D-42B3-9A5C-EED1EB31CFD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44500" y="992188"/>
            <a:ext cx="4029075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992188"/>
            <a:ext cx="4030663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0D8D9-920C-4716-AC72-701C2E2B76F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969C9-DC5D-4F15-BB0C-E7634FB2A91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93A44-9025-43A8-B425-8719D39476F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53D43-44C0-41D8-9557-A8F3760C01B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D117-171C-4784-AD63-0BDD5CDCECE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3B6C0-DC54-4D6B-9270-E8FFBBD2D5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ang\office图表模板\背景素材2\02981\slide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3" t="10320" r="266" b="1906"/>
          <a:stretch>
            <a:fillRect/>
          </a:stretch>
        </p:blipFill>
        <p:spPr bwMode="auto">
          <a:xfrm>
            <a:off x="-2095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19063"/>
            <a:ext cx="81248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992188"/>
            <a:ext cx="8212138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49596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49596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949596"/>
                </a:solidFill>
              </a:defRPr>
            </a:lvl1pPr>
          </a:lstStyle>
          <a:p>
            <a:fld id="{53424417-3E06-475D-91A7-92483F605FB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63B2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63B22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63B22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63B22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63B22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63B22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63B22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63B22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63B22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60000"/>
        <a:buFont typeface="Wingdings" panose="05000000000000000000" pitchFamily="2" charset="2"/>
        <a:buChar char="l"/>
        <a:defRPr sz="2000">
          <a:solidFill>
            <a:srgbClr val="7D593E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BAA79C"/>
        </a:buClr>
        <a:buFont typeface="幼圆" panose="02010509060101010101" pitchFamily="49" charset="-122"/>
        <a:buChar char=" "/>
        <a:defRPr sz="1600">
          <a:solidFill>
            <a:srgbClr val="686868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19304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C00000"/>
                </a:solidFill>
                <a:latin typeface="Calibri" panose="020F0502020204030204" pitchFamily="34" charset="0"/>
              </a:rPr>
              <a:t>Unit 10 </a:t>
            </a:r>
            <a:r>
              <a:rPr lang="en-US" altLang="zh-CN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4800" b="1" dirty="0"/>
              <a:t>I</a:t>
            </a:r>
            <a:r>
              <a:rPr lang="en-US" altLang="zh-CN" sz="4800" b="1" dirty="0">
                <a:latin typeface="Calibri" panose="020F0502020204030204" pitchFamily="34" charset="0"/>
              </a:rPr>
              <a:t>’</a:t>
            </a:r>
            <a:r>
              <a:rPr lang="en-US" altLang="zh-CN" sz="4800" b="1" dirty="0"/>
              <a:t>d like some noodles.</a:t>
            </a:r>
          </a:p>
        </p:txBody>
      </p:sp>
      <p:sp>
        <p:nvSpPr>
          <p:cNvPr id="10" name="矩形 9"/>
          <p:cNvSpPr/>
          <p:nvPr/>
        </p:nvSpPr>
        <p:spPr>
          <a:xfrm>
            <a:off x="2665870" y="48260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2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P57-P58)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0" y="1196975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 number of </a:t>
            </a:r>
            <a:r>
              <a:rPr lang="zh-CN" altLang="en-US" sz="3200" dirty="0"/>
              <a:t>与</a:t>
            </a:r>
            <a:r>
              <a:rPr lang="en-US" altLang="zh-CN" sz="3200" dirty="0"/>
              <a:t>the number of </a:t>
            </a:r>
            <a:r>
              <a:rPr lang="zh-CN" altLang="en-US" sz="3200" dirty="0"/>
              <a:t>的用法区别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A number of students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(like) to have birthday parties.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The number of students in our school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(be) about 8000.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 number of</a:t>
            </a:r>
            <a:r>
              <a:rPr lang="zh-CN" altLang="en-US" sz="3200" dirty="0"/>
              <a:t>作定语修饰可数名词复数，意为</a:t>
            </a:r>
            <a:r>
              <a:rPr lang="zh-CN" altLang="en-US" sz="3200" dirty="0">
                <a:latin typeface="Calibri" panose="020F0502020204030204" pitchFamily="34" charset="0"/>
              </a:rPr>
              <a:t>“</a:t>
            </a:r>
            <a:r>
              <a:rPr lang="zh-CN" altLang="en-US" sz="3200" dirty="0"/>
              <a:t>大量的，许多的</a:t>
            </a:r>
            <a:r>
              <a:rPr lang="zh-CN" altLang="en-US" sz="3200" dirty="0">
                <a:latin typeface="Calibri" panose="020F0502020204030204" pitchFamily="34" charset="0"/>
              </a:rPr>
              <a:t>”</a:t>
            </a:r>
            <a:r>
              <a:rPr lang="zh-CN" altLang="en-US" sz="3200" dirty="0"/>
              <a:t>，相当</a:t>
            </a:r>
            <a:r>
              <a:rPr lang="zh-CN" altLang="en-US" sz="3200" dirty="0" smtClean="0"/>
              <a:t>于</a:t>
            </a:r>
            <a:r>
              <a:rPr lang="en-US" altLang="zh-CN" sz="3200" dirty="0" smtClean="0"/>
              <a:t>________/_________</a:t>
            </a:r>
            <a:r>
              <a:rPr lang="zh-CN" altLang="en-US" sz="3200" dirty="0" smtClean="0"/>
              <a:t>等</a:t>
            </a:r>
            <a:r>
              <a:rPr lang="zh-CN" altLang="en-US" sz="3200" dirty="0"/>
              <a:t>，</a:t>
            </a:r>
            <a:r>
              <a:rPr lang="en-US" altLang="zh-CN" sz="3200" dirty="0"/>
              <a:t>number</a:t>
            </a:r>
            <a:r>
              <a:rPr lang="zh-CN" altLang="en-US" sz="3200" dirty="0"/>
              <a:t>前可用</a:t>
            </a:r>
            <a:r>
              <a:rPr lang="en-US" altLang="zh-CN" sz="3200" dirty="0"/>
              <a:t>large, small, great</a:t>
            </a:r>
            <a:r>
              <a:rPr lang="zh-CN" altLang="en-US" sz="3200" dirty="0"/>
              <a:t>来修饰。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当</a:t>
            </a:r>
            <a:r>
              <a:rPr lang="en-US" altLang="zh-CN" sz="3200" dirty="0"/>
              <a:t>a number of </a:t>
            </a:r>
            <a:r>
              <a:rPr lang="zh-CN" altLang="en-US" sz="3200" dirty="0"/>
              <a:t>修饰的名词作主语时，谓语动词用</a:t>
            </a:r>
            <a:r>
              <a:rPr lang="en-US" altLang="zh-CN" sz="3200" dirty="0" smtClean="0"/>
              <a:t>_____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sp>
        <p:nvSpPr>
          <p:cNvPr id="87044" name="矩形 14"/>
          <p:cNvSpPr>
            <a:spLocks noChangeArrowheads="1"/>
          </p:cNvSpPr>
          <p:nvPr/>
        </p:nvSpPr>
        <p:spPr bwMode="auto">
          <a:xfrm>
            <a:off x="7315200" y="2539425"/>
            <a:ext cx="9636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87045" name="矩形 14"/>
          <p:cNvSpPr>
            <a:spLocks noChangeArrowheads="1"/>
          </p:cNvSpPr>
          <p:nvPr/>
        </p:nvSpPr>
        <p:spPr bwMode="auto">
          <a:xfrm>
            <a:off x="4572000" y="1600200"/>
            <a:ext cx="1100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87046" name="矩形 14"/>
          <p:cNvSpPr>
            <a:spLocks noChangeArrowheads="1"/>
          </p:cNvSpPr>
          <p:nvPr/>
        </p:nvSpPr>
        <p:spPr bwMode="auto">
          <a:xfrm>
            <a:off x="4572000" y="40386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 lot of        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lots </a:t>
            </a:r>
            <a:r>
              <a:rPr lang="en-US" altLang="zh-CN" sz="3200" b="1" dirty="0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87047" name="矩形 15"/>
          <p:cNvSpPr>
            <a:spLocks noChangeArrowheads="1"/>
          </p:cNvSpPr>
          <p:nvPr/>
        </p:nvSpPr>
        <p:spPr bwMode="auto">
          <a:xfrm>
            <a:off x="106363" y="5486400"/>
            <a:ext cx="1265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复数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1"/>
          <p:cNvSpPr txBox="1">
            <a:spLocks noChangeArrowheads="1"/>
          </p:cNvSpPr>
          <p:nvPr/>
        </p:nvSpPr>
        <p:spPr bwMode="auto">
          <a:xfrm>
            <a:off x="349250" y="493712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2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P57-P58)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9091" name="矩形 2"/>
          <p:cNvSpPr>
            <a:spLocks noChangeArrowheads="1"/>
          </p:cNvSpPr>
          <p:nvPr/>
        </p:nvSpPr>
        <p:spPr bwMode="auto">
          <a:xfrm>
            <a:off x="0" y="1493837"/>
            <a:ext cx="9144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 number of </a:t>
            </a:r>
            <a:r>
              <a:rPr lang="zh-CN" altLang="en-US" sz="3200" dirty="0"/>
              <a:t>意为</a:t>
            </a:r>
            <a:r>
              <a:rPr lang="zh-CN" altLang="en-US" sz="3200" dirty="0">
                <a:latin typeface="Calibri" panose="020F0502020204030204" pitchFamily="34" charset="0"/>
              </a:rPr>
              <a:t>“</a:t>
            </a:r>
            <a:r>
              <a:rPr lang="en-US" altLang="zh-CN" sz="3200" dirty="0">
                <a:latin typeface="Calibri" panose="020F0502020204030204" pitchFamily="34" charset="0"/>
              </a:rPr>
              <a:t>……</a:t>
            </a:r>
            <a:r>
              <a:rPr lang="zh-CN" altLang="en-US" sz="3200" dirty="0"/>
              <a:t>的数量</a:t>
            </a:r>
            <a:r>
              <a:rPr lang="zh-CN" altLang="en-US" sz="3200" dirty="0">
                <a:latin typeface="Calibri" panose="020F0502020204030204" pitchFamily="34" charset="0"/>
              </a:rPr>
              <a:t>”</a:t>
            </a:r>
            <a:r>
              <a:rPr lang="zh-CN" altLang="en-US" sz="3200" dirty="0"/>
              <a:t>，后面接可数名词复数，其作主语时，谓语动词用</a:t>
            </a:r>
            <a:r>
              <a:rPr lang="en-US" altLang="zh-CN" sz="3200" dirty="0"/>
              <a:t>______</a:t>
            </a:r>
            <a:r>
              <a:rPr lang="zh-CN" altLang="en-US" sz="3200" dirty="0"/>
              <a:t>。</a:t>
            </a:r>
          </a:p>
        </p:txBody>
      </p:sp>
      <p:sp>
        <p:nvSpPr>
          <p:cNvPr id="89092" name="矩形 14"/>
          <p:cNvSpPr>
            <a:spLocks noChangeArrowheads="1"/>
          </p:cNvSpPr>
          <p:nvPr/>
        </p:nvSpPr>
        <p:spPr bwMode="auto">
          <a:xfrm>
            <a:off x="6299200" y="2338387"/>
            <a:ext cx="2400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单数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2"/>
          <p:cNvSpPr>
            <a:spLocks noChangeArrowheads="1"/>
          </p:cNvSpPr>
          <p:nvPr/>
        </p:nvSpPr>
        <p:spPr bwMode="auto">
          <a:xfrm>
            <a:off x="228600" y="1302127"/>
            <a:ext cx="8686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Would you like some </a:t>
            </a:r>
            <a:r>
              <a:rPr lang="en-US" altLang="zh-CN" sz="3200" dirty="0" smtClean="0"/>
              <a:t>_______? 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	A. apples juice	</a:t>
            </a:r>
            <a:r>
              <a:rPr lang="en-US" altLang="zh-CN" sz="3200" dirty="0" smtClean="0"/>
              <a:t> B</a:t>
            </a:r>
            <a:r>
              <a:rPr lang="en-US" altLang="zh-CN" sz="3200" dirty="0"/>
              <a:t>. apple </a:t>
            </a:r>
            <a:r>
              <a:rPr lang="en-US" altLang="zh-CN" sz="3200" dirty="0" smtClean="0"/>
              <a:t>juices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C. apple juice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apples juices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There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in the large bowl.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	A. are some </a:t>
            </a:r>
            <a:r>
              <a:rPr lang="en-US" altLang="zh-CN" sz="3200" dirty="0" smtClean="0"/>
              <a:t>rice  B</a:t>
            </a:r>
            <a:r>
              <a:rPr lang="en-US" altLang="zh-CN" sz="3200" dirty="0"/>
              <a:t>. is some </a:t>
            </a:r>
            <a:r>
              <a:rPr lang="en-US" altLang="zh-CN" sz="3200" dirty="0" smtClean="0"/>
              <a:t>rice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C. is some </a:t>
            </a:r>
            <a:r>
              <a:rPr lang="en-US" altLang="zh-CN" sz="3200" dirty="0" err="1" smtClean="0"/>
              <a:t>rices</a:t>
            </a:r>
            <a:r>
              <a:rPr lang="en-US" altLang="zh-CN" sz="3200" dirty="0" smtClean="0"/>
              <a:t>   D</a:t>
            </a:r>
            <a:r>
              <a:rPr lang="en-US" altLang="zh-CN" sz="3200" dirty="0"/>
              <a:t>. are some </a:t>
            </a:r>
            <a:r>
              <a:rPr lang="en-US" altLang="zh-CN" sz="3200" dirty="0" err="1" smtClean="0"/>
              <a:t>rices</a:t>
            </a:r>
            <a:endParaRPr lang="en-US" altLang="zh-CN" sz="3200" dirty="0"/>
          </a:p>
        </p:txBody>
      </p:sp>
      <p:sp>
        <p:nvSpPr>
          <p:cNvPr id="91139" name="Text Box 21"/>
          <p:cNvSpPr txBox="1">
            <a:spLocks noChangeArrowheads="1"/>
          </p:cNvSpPr>
          <p:nvPr/>
        </p:nvSpPr>
        <p:spPr bwMode="auto">
          <a:xfrm>
            <a:off x="500063" y="4175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1140" name="TextBox 4"/>
          <p:cNvSpPr txBox="1">
            <a:spLocks noChangeArrowheads="1"/>
          </p:cNvSpPr>
          <p:nvPr/>
        </p:nvSpPr>
        <p:spPr bwMode="auto">
          <a:xfrm>
            <a:off x="479425" y="1857752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1141" name="TextBox 5"/>
          <p:cNvSpPr txBox="1">
            <a:spLocks noChangeArrowheads="1"/>
          </p:cNvSpPr>
          <p:nvPr/>
        </p:nvSpPr>
        <p:spPr bwMode="auto">
          <a:xfrm>
            <a:off x="407988" y="3800852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225425" y="685800"/>
            <a:ext cx="89185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Two glasses of orange juice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on the table.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</a:t>
            </a:r>
            <a:r>
              <a:rPr lang="en-US" altLang="zh-CN" sz="3200" dirty="0" smtClean="0"/>
              <a:t>Are   B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is   C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have   D</a:t>
            </a:r>
            <a:r>
              <a:rPr lang="en-US" altLang="zh-CN" sz="3200" dirty="0"/>
              <a:t>. has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4.-- Would you like green tea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juice?  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-- </a:t>
            </a:r>
            <a:r>
              <a:rPr lang="en-US" altLang="zh-CN" sz="3200" dirty="0"/>
              <a:t>I don’t like green tea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juice.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A</a:t>
            </a:r>
            <a:r>
              <a:rPr lang="en-US" altLang="zh-CN" sz="3200" dirty="0"/>
              <a:t>. and, and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or, </a:t>
            </a:r>
            <a:r>
              <a:rPr lang="en-US" altLang="zh-CN" sz="3200" dirty="0" smtClean="0"/>
              <a:t>or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C</a:t>
            </a:r>
            <a:r>
              <a:rPr lang="en-US" altLang="zh-CN" sz="3200" dirty="0"/>
              <a:t>. and, or	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or, and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I would like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and </a:t>
            </a:r>
            <a:r>
              <a:rPr lang="en-US" altLang="zh-CN" sz="3200" dirty="0" smtClean="0"/>
              <a:t>____</a:t>
            </a:r>
            <a:r>
              <a:rPr lang="en-US" altLang="zh-CN" sz="3200" dirty="0"/>
              <a:t>noodles.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beef; </a:t>
            </a:r>
            <a:r>
              <a:rPr lang="en-US" altLang="zh-CN" sz="3200" dirty="0" smtClean="0"/>
              <a:t>carrots     B</a:t>
            </a:r>
            <a:r>
              <a:rPr lang="en-US" altLang="zh-CN" sz="3200" dirty="0"/>
              <a:t>. beef; carrot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beefs; </a:t>
            </a:r>
            <a:r>
              <a:rPr lang="en-US" altLang="zh-CN" sz="3200" dirty="0" smtClean="0"/>
              <a:t>carrots   D</a:t>
            </a:r>
            <a:r>
              <a:rPr lang="en-US" altLang="zh-CN" sz="3200" dirty="0"/>
              <a:t>. beeves; carrot</a:t>
            </a:r>
          </a:p>
        </p:txBody>
      </p:sp>
      <p:sp>
        <p:nvSpPr>
          <p:cNvPr id="9318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3188" name="TextBox 3"/>
          <p:cNvSpPr txBox="1">
            <a:spLocks noChangeArrowheads="1"/>
          </p:cNvSpPr>
          <p:nvPr/>
        </p:nvSpPr>
        <p:spPr bwMode="auto">
          <a:xfrm>
            <a:off x="457200" y="685800"/>
            <a:ext cx="663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3189" name="TextBox 4"/>
          <p:cNvSpPr txBox="1">
            <a:spLocks noChangeArrowheads="1"/>
          </p:cNvSpPr>
          <p:nvPr/>
        </p:nvSpPr>
        <p:spPr bwMode="auto">
          <a:xfrm>
            <a:off x="404813" y="2681287"/>
            <a:ext cx="642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3190" name="TextBox 4"/>
          <p:cNvSpPr txBox="1">
            <a:spLocks noChangeArrowheads="1"/>
          </p:cNvSpPr>
          <p:nvPr/>
        </p:nvSpPr>
        <p:spPr bwMode="auto">
          <a:xfrm>
            <a:off x="477838" y="5129212"/>
            <a:ext cx="642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1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712788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6. We need to go shopping. There is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juice left in the fridge.</a:t>
            </a:r>
            <a:r>
              <a:rPr lang="zh-CN" altLang="en-US" sz="3200" dirty="0"/>
              <a:t>（</a:t>
            </a:r>
            <a:r>
              <a:rPr lang="en-US" altLang="zh-CN" sz="3200" dirty="0"/>
              <a:t>2013</a:t>
            </a:r>
            <a:r>
              <a:rPr lang="zh-CN" altLang="en-US" sz="3200" dirty="0"/>
              <a:t>辽宁鞍山中考）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little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few	C. many	   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much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7. Ted would like a bowl of noodles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beef and tomatoes.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in	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to		C. of	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with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8. </a:t>
            </a:r>
            <a:r>
              <a:rPr lang="en-US" altLang="zh-CN" sz="3200" dirty="0">
                <a:latin typeface="Calibri" panose="020F0502020204030204" pitchFamily="34" charset="0"/>
              </a:rPr>
              <a:t>–</a:t>
            </a:r>
            <a:r>
              <a:rPr lang="en-US" altLang="zh-CN" sz="3200" dirty="0"/>
              <a:t>Is there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juice in the glass?   --Yes, there is </a:t>
            </a:r>
            <a:r>
              <a:rPr lang="en-US" altLang="zh-CN" sz="3200" dirty="0" smtClean="0"/>
              <a:t>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some; any		B. any; some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some; some		D. any; any</a:t>
            </a:r>
          </a:p>
        </p:txBody>
      </p:sp>
      <p:sp>
        <p:nvSpPr>
          <p:cNvPr id="9421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4212" name="TextBox 3"/>
          <p:cNvSpPr txBox="1">
            <a:spLocks noChangeArrowheads="1"/>
          </p:cNvSpPr>
          <p:nvPr/>
        </p:nvSpPr>
        <p:spPr bwMode="auto">
          <a:xfrm>
            <a:off x="395288" y="6207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4213" name="TextBox 4"/>
          <p:cNvSpPr txBox="1">
            <a:spLocks noChangeArrowheads="1"/>
          </p:cNvSpPr>
          <p:nvPr/>
        </p:nvSpPr>
        <p:spPr bwMode="auto">
          <a:xfrm>
            <a:off x="179388" y="25654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4214" name="TextBox 4"/>
          <p:cNvSpPr txBox="1">
            <a:spLocks noChangeArrowheads="1"/>
          </p:cNvSpPr>
          <p:nvPr/>
        </p:nvSpPr>
        <p:spPr bwMode="auto">
          <a:xfrm>
            <a:off x="250825" y="47244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/>
      <p:bldP spid="942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1225927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9. Some oranges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in the bag. Some chicken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on the plate.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is; are	</a:t>
            </a:r>
            <a:r>
              <a:rPr lang="en-US" altLang="zh-CN" sz="3200" dirty="0" smtClean="0"/>
              <a:t>   B</a:t>
            </a:r>
            <a:r>
              <a:rPr lang="en-US" altLang="zh-CN" sz="3200" dirty="0"/>
              <a:t>. is; is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are; </a:t>
            </a:r>
            <a:r>
              <a:rPr lang="en-US" altLang="zh-CN" sz="3200" dirty="0" smtClean="0"/>
              <a:t>are  D</a:t>
            </a:r>
            <a:r>
              <a:rPr lang="en-US" altLang="zh-CN" sz="3200" dirty="0"/>
              <a:t>. are; is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10.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number of the students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45.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A; be	</a:t>
            </a:r>
            <a:r>
              <a:rPr lang="en-US" altLang="zh-CN" sz="3200" dirty="0" smtClean="0"/>
              <a:t> B</a:t>
            </a:r>
            <a:r>
              <a:rPr lang="en-US" altLang="zh-CN" sz="3200" dirty="0"/>
              <a:t>. The; are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A; are	</a:t>
            </a:r>
            <a:r>
              <a:rPr lang="en-US" altLang="zh-CN" sz="3200" dirty="0" smtClean="0"/>
              <a:t> D</a:t>
            </a:r>
            <a:r>
              <a:rPr lang="en-US" altLang="zh-CN" sz="3200" dirty="0"/>
              <a:t>. The; is</a:t>
            </a:r>
          </a:p>
        </p:txBody>
      </p:sp>
      <p:sp>
        <p:nvSpPr>
          <p:cNvPr id="95235" name="Text Box 21"/>
          <p:cNvSpPr txBox="1">
            <a:spLocks noChangeArrowheads="1"/>
          </p:cNvSpPr>
          <p:nvPr/>
        </p:nvSpPr>
        <p:spPr bwMode="auto">
          <a:xfrm>
            <a:off x="362744" y="32623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5236" name="TextBox 3"/>
          <p:cNvSpPr txBox="1">
            <a:spLocks noChangeArrowheads="1"/>
          </p:cNvSpPr>
          <p:nvPr/>
        </p:nvSpPr>
        <p:spPr bwMode="auto">
          <a:xfrm>
            <a:off x="252413" y="1205289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5237" name="TextBox 4"/>
          <p:cNvSpPr txBox="1">
            <a:spLocks noChangeArrowheads="1"/>
          </p:cNvSpPr>
          <p:nvPr/>
        </p:nvSpPr>
        <p:spPr bwMode="auto">
          <a:xfrm>
            <a:off x="179388" y="3726239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0" y="533400"/>
            <a:ext cx="9072563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二、根据所给中文写出适当单词。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The doctor asks her not to eat too much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</a:t>
            </a:r>
            <a:r>
              <a:rPr lang="zh-CN" altLang="en-US" sz="3200" dirty="0"/>
              <a:t>肉</a:t>
            </a:r>
            <a:r>
              <a:rPr lang="en-US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His grandmother likes to have rice and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(</a:t>
            </a:r>
            <a:r>
              <a:rPr lang="zh-CN" altLang="en-US" sz="3200" dirty="0"/>
              <a:t>鱼肉</a:t>
            </a:r>
            <a:r>
              <a:rPr lang="en-US" altLang="zh-CN" sz="3200" dirty="0"/>
              <a:t>) for lunch.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He only eats some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</a:t>
            </a:r>
            <a:r>
              <a:rPr lang="zh-CN" altLang="en-US" sz="3200" dirty="0"/>
              <a:t>粥</a:t>
            </a:r>
            <a:r>
              <a:rPr lang="en-US" altLang="zh-CN" sz="3200" dirty="0"/>
              <a:t>) for breakfast.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How many __________ (</a:t>
            </a:r>
            <a:r>
              <a:rPr lang="zh-CN" altLang="en-US" sz="3200" dirty="0"/>
              <a:t>煎饼</a:t>
            </a:r>
            <a:r>
              <a:rPr lang="en-US" altLang="zh-CN" sz="3200" dirty="0"/>
              <a:t>) do you need?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There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(be) some fish in the cat’s bowl and he is going to eat it.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Are there any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(duck) or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(chicken) on the farm?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There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(be) two glasses of water and some boxes on the desk.</a:t>
            </a:r>
          </a:p>
        </p:txBody>
      </p:sp>
      <p:sp>
        <p:nvSpPr>
          <p:cNvPr id="96259" name="TextBox 13"/>
          <p:cNvSpPr txBox="1">
            <a:spLocks noChangeArrowheads="1"/>
          </p:cNvSpPr>
          <p:nvPr/>
        </p:nvSpPr>
        <p:spPr bwMode="auto">
          <a:xfrm>
            <a:off x="1116014" y="1446213"/>
            <a:ext cx="1223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meat</a:t>
            </a:r>
          </a:p>
        </p:txBody>
      </p:sp>
      <p:sp>
        <p:nvSpPr>
          <p:cNvPr id="96260" name="TextBox 14"/>
          <p:cNvSpPr txBox="1">
            <a:spLocks noChangeArrowheads="1"/>
          </p:cNvSpPr>
          <p:nvPr/>
        </p:nvSpPr>
        <p:spPr bwMode="auto">
          <a:xfrm>
            <a:off x="7772400" y="1897063"/>
            <a:ext cx="1044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fish</a:t>
            </a:r>
          </a:p>
        </p:txBody>
      </p:sp>
      <p:sp>
        <p:nvSpPr>
          <p:cNvPr id="9626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6262" name="TextBox 26"/>
          <p:cNvSpPr txBox="1">
            <a:spLocks noChangeArrowheads="1"/>
          </p:cNvSpPr>
          <p:nvPr/>
        </p:nvSpPr>
        <p:spPr bwMode="auto">
          <a:xfrm>
            <a:off x="4068763" y="2886075"/>
            <a:ext cx="2027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porridge	</a:t>
            </a:r>
          </a:p>
        </p:txBody>
      </p:sp>
      <p:sp>
        <p:nvSpPr>
          <p:cNvPr id="96263" name="TextBox 16"/>
          <p:cNvSpPr txBox="1">
            <a:spLocks noChangeArrowheads="1"/>
          </p:cNvSpPr>
          <p:nvPr/>
        </p:nvSpPr>
        <p:spPr bwMode="auto">
          <a:xfrm>
            <a:off x="2843213" y="3390900"/>
            <a:ext cx="2320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pancakes</a:t>
            </a:r>
          </a:p>
        </p:txBody>
      </p:sp>
      <p:sp>
        <p:nvSpPr>
          <p:cNvPr id="96264" name="TextBox 16"/>
          <p:cNvSpPr txBox="1">
            <a:spLocks noChangeArrowheads="1"/>
          </p:cNvSpPr>
          <p:nvPr/>
        </p:nvSpPr>
        <p:spPr bwMode="auto">
          <a:xfrm>
            <a:off x="2339975" y="3894138"/>
            <a:ext cx="7842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96265" name="TextBox 16"/>
          <p:cNvSpPr txBox="1">
            <a:spLocks noChangeArrowheads="1"/>
          </p:cNvSpPr>
          <p:nvPr/>
        </p:nvSpPr>
        <p:spPr bwMode="auto">
          <a:xfrm>
            <a:off x="3475037" y="4830763"/>
            <a:ext cx="15787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ducks</a:t>
            </a:r>
          </a:p>
        </p:txBody>
      </p:sp>
      <p:sp>
        <p:nvSpPr>
          <p:cNvPr id="96266" name="TextBox 16"/>
          <p:cNvSpPr txBox="1">
            <a:spLocks noChangeArrowheads="1"/>
          </p:cNvSpPr>
          <p:nvPr/>
        </p:nvSpPr>
        <p:spPr bwMode="auto">
          <a:xfrm>
            <a:off x="6823075" y="4836100"/>
            <a:ext cx="2320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chickens</a:t>
            </a:r>
          </a:p>
        </p:txBody>
      </p:sp>
      <p:sp>
        <p:nvSpPr>
          <p:cNvPr id="96267" name="TextBox 16"/>
          <p:cNvSpPr txBox="1">
            <a:spLocks noChangeArrowheads="1"/>
          </p:cNvSpPr>
          <p:nvPr/>
        </p:nvSpPr>
        <p:spPr bwMode="auto">
          <a:xfrm>
            <a:off x="2076451" y="5848352"/>
            <a:ext cx="11604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2" grpId="0"/>
      <p:bldP spid="96263" grpId="0"/>
      <p:bldP spid="96264" grpId="0"/>
      <p:bldP spid="96265" grpId="0"/>
      <p:bldP spid="96266" grpId="0"/>
      <p:bldP spid="962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0" y="399157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三、完成句子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桌上有两杯茶。             </a:t>
            </a:r>
            <a:r>
              <a:rPr lang="en-US" altLang="zh-CN" sz="3200" dirty="0" smtClean="0"/>
              <a:t>________________________ </a:t>
            </a:r>
            <a:r>
              <a:rPr lang="en-US" altLang="zh-CN" sz="3200" dirty="0"/>
              <a:t>on the table.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你在学校有多少朋友？       </a:t>
            </a:r>
            <a:r>
              <a:rPr lang="en-US" altLang="zh-CN" sz="3200" dirty="0" smtClean="0"/>
              <a:t>_________________ </a:t>
            </a:r>
            <a:r>
              <a:rPr lang="en-US" altLang="zh-CN" sz="3200" dirty="0"/>
              <a:t>do you have at school?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羊肉汤里有蔬菜吗</a:t>
            </a:r>
            <a:r>
              <a:rPr lang="en-US" altLang="zh-CN" sz="3200" dirty="0"/>
              <a:t>?          _______________________ in the mutton soup?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我们想要三份中碗的米饭。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We’d like 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他爸爸每天有很多工作要做。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His father has 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every day</a:t>
            </a:r>
            <a:r>
              <a:rPr lang="en-US" altLang="zh-CN" sz="3200" dirty="0" smtClean="0"/>
              <a:t>.</a:t>
            </a:r>
            <a:endParaRPr lang="en-US" altLang="zh-CN" sz="3200" dirty="0"/>
          </a:p>
        </p:txBody>
      </p:sp>
      <p:sp>
        <p:nvSpPr>
          <p:cNvPr id="97283" name="TextBox 3"/>
          <p:cNvSpPr txBox="1">
            <a:spLocks noChangeArrowheads="1"/>
          </p:cNvSpPr>
          <p:nvPr/>
        </p:nvSpPr>
        <p:spPr bwMode="auto">
          <a:xfrm>
            <a:off x="152400" y="1307207"/>
            <a:ext cx="53165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There are two cups of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tea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97284" name="TextBox 7"/>
          <p:cNvSpPr txBox="1">
            <a:spLocks noChangeArrowheads="1"/>
          </p:cNvSpPr>
          <p:nvPr/>
        </p:nvSpPr>
        <p:spPr bwMode="auto">
          <a:xfrm>
            <a:off x="76200" y="2243832"/>
            <a:ext cx="4260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How many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friends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97285" name="TextBox 5"/>
          <p:cNvSpPr txBox="1">
            <a:spLocks noChangeArrowheads="1"/>
          </p:cNvSpPr>
          <p:nvPr/>
        </p:nvSpPr>
        <p:spPr bwMode="auto">
          <a:xfrm>
            <a:off x="93663" y="3263007"/>
            <a:ext cx="53070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Are there any vegetables</a:t>
            </a:r>
          </a:p>
        </p:txBody>
      </p:sp>
      <p:sp>
        <p:nvSpPr>
          <p:cNvPr id="97286" name="TextBox 5"/>
          <p:cNvSpPr txBox="1">
            <a:spLocks noChangeArrowheads="1"/>
          </p:cNvSpPr>
          <p:nvPr/>
        </p:nvSpPr>
        <p:spPr bwMode="auto">
          <a:xfrm>
            <a:off x="2667000" y="5196582"/>
            <a:ext cx="6526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lots of/ a lot of/ much work to do</a:t>
            </a:r>
          </a:p>
        </p:txBody>
      </p:sp>
      <p:sp>
        <p:nvSpPr>
          <p:cNvPr id="97287" name="TextBox 5"/>
          <p:cNvSpPr txBox="1">
            <a:spLocks noChangeArrowheads="1"/>
          </p:cNvSpPr>
          <p:nvPr/>
        </p:nvSpPr>
        <p:spPr bwMode="auto">
          <a:xfrm>
            <a:off x="1828800" y="4188520"/>
            <a:ext cx="5707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sym typeface="宋体" panose="02010600030101010101" pitchFamily="2" charset="-122"/>
              </a:rPr>
              <a:t> three medium bowls of rice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/>
      <p:bldP spid="97286" grpId="0"/>
      <p:bldP spid="972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1"/>
          <p:cNvSpPr>
            <a:spLocks noChangeArrowheads="1"/>
          </p:cNvSpPr>
          <p:nvPr/>
        </p:nvSpPr>
        <p:spPr bwMode="auto">
          <a:xfrm>
            <a:off x="0" y="1443097"/>
            <a:ext cx="9144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23. </a:t>
            </a:r>
            <a:r>
              <a:rPr lang="zh-CN" altLang="en-US" sz="3200" dirty="0">
                <a:sym typeface="Arial" panose="020B0604020202020204" pitchFamily="34" charset="0"/>
              </a:rPr>
              <a:t>这所小学大约有三千学生，他们中很多是女生。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 students in the primary school is about three thousand, and ____________ them are girls. </a:t>
            </a:r>
            <a:r>
              <a:rPr lang="en-US" altLang="zh-CN" sz="3200" dirty="0" smtClean="0">
                <a:sym typeface="Arial" panose="020B0604020202020204" pitchFamily="34" charset="0"/>
              </a:rPr>
              <a:t>  </a:t>
            </a:r>
            <a:endParaRPr lang="en-US" altLang="zh-CN" sz="3200" dirty="0"/>
          </a:p>
        </p:txBody>
      </p:sp>
      <p:sp>
        <p:nvSpPr>
          <p:cNvPr id="98307" name="TextBox 3"/>
          <p:cNvSpPr txBox="1">
            <a:spLocks noChangeArrowheads="1"/>
          </p:cNvSpPr>
          <p:nvPr/>
        </p:nvSpPr>
        <p:spPr bwMode="auto">
          <a:xfrm>
            <a:off x="-179388" y="1847910"/>
            <a:ext cx="3897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 The number of</a:t>
            </a:r>
          </a:p>
        </p:txBody>
      </p:sp>
      <p:sp>
        <p:nvSpPr>
          <p:cNvPr id="98308" name="TextBox 7"/>
          <p:cNvSpPr txBox="1">
            <a:spLocks noChangeArrowheads="1"/>
          </p:cNvSpPr>
          <p:nvPr/>
        </p:nvSpPr>
        <p:spPr bwMode="auto">
          <a:xfrm>
            <a:off x="4932363" y="2351147"/>
            <a:ext cx="3024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a number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44488" y="4572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465263"/>
            <a:ext cx="91440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zh-CN" altLang="zh-CN" sz="3200" dirty="0"/>
              <a:t>: (n). meat, dumpling, porridge, onion, fish, pancake 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zh-CN" altLang="zh-CN" sz="3200" dirty="0"/>
              <a:t>: 1. --- What kind of noodles would you like ?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    --- Beef noodles with tomatoes.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     2. Is/ Are there any…?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3413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457200" y="1378327"/>
            <a:ext cx="85344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n. (</a:t>
            </a:r>
            <a:r>
              <a:rPr lang="zh-CN" altLang="en-US" sz="3200" dirty="0"/>
              <a:t>可食用的</a:t>
            </a:r>
            <a:r>
              <a:rPr lang="en-US" altLang="zh-CN" sz="3200" dirty="0"/>
              <a:t>)</a:t>
            </a:r>
            <a:r>
              <a:rPr lang="zh-CN" altLang="en-US" sz="3200" dirty="0" smtClean="0"/>
              <a:t>肉</a:t>
            </a:r>
            <a:endParaRPr lang="zh-CN" altLang="en-US" sz="3200" dirty="0"/>
          </a:p>
          <a:p>
            <a:pPr algn="l"/>
            <a:r>
              <a:rPr lang="en-US" altLang="zh-CN" sz="3200" dirty="0"/>
              <a:t>2. _________ n. </a:t>
            </a:r>
            <a:r>
              <a:rPr lang="zh-CN" altLang="en-US" sz="3200" dirty="0"/>
              <a:t>饺</a:t>
            </a:r>
            <a:r>
              <a:rPr lang="zh-CN" altLang="en-US" sz="3200" dirty="0" smtClean="0"/>
              <a:t>子</a:t>
            </a:r>
            <a:endParaRPr lang="zh-CN" altLang="en-US" sz="3200" dirty="0"/>
          </a:p>
          <a:p>
            <a:pPr algn="l"/>
            <a:r>
              <a:rPr lang="en-US" altLang="zh-CN" sz="3200" dirty="0"/>
              <a:t>3. ________ n. </a:t>
            </a:r>
            <a:r>
              <a:rPr lang="zh-CN" altLang="en-US" sz="3200" dirty="0"/>
              <a:t>鱼；鱼肉</a:t>
            </a:r>
          </a:p>
          <a:p>
            <a:pPr algn="l"/>
            <a:r>
              <a:rPr lang="en-US" altLang="zh-CN" sz="3200" dirty="0"/>
              <a:t>4. </a:t>
            </a:r>
            <a:r>
              <a:rPr lang="en-US" altLang="zh-CN" sz="3200" dirty="0" smtClean="0"/>
              <a:t>_________ </a:t>
            </a:r>
            <a:r>
              <a:rPr lang="en-US" altLang="zh-CN" sz="3200" dirty="0"/>
              <a:t>n. </a:t>
            </a:r>
            <a:r>
              <a:rPr lang="zh-CN" altLang="en-US" sz="3200" dirty="0"/>
              <a:t>烙饼，薄</a:t>
            </a:r>
            <a:r>
              <a:rPr lang="zh-CN" altLang="en-US" sz="3200" dirty="0" smtClean="0"/>
              <a:t>饼</a:t>
            </a:r>
            <a:endParaRPr lang="zh-CN" altLang="en-US" sz="3200" dirty="0"/>
          </a:p>
          <a:p>
            <a:pPr algn="l"/>
            <a:r>
              <a:rPr lang="en-US" altLang="zh-CN" sz="3200" dirty="0"/>
              <a:t>5. ________ n. </a:t>
            </a:r>
            <a:r>
              <a:rPr lang="zh-CN" altLang="en-US" sz="3200" dirty="0" smtClean="0"/>
              <a:t>粥</a:t>
            </a:r>
            <a:endParaRPr lang="zh-CN" altLang="en-US" sz="3200" dirty="0"/>
          </a:p>
          <a:p>
            <a:pPr algn="l"/>
            <a:r>
              <a:rPr lang="en-US" altLang="zh-CN" sz="3200" dirty="0"/>
              <a:t>6. ________ n. </a:t>
            </a:r>
            <a:r>
              <a:rPr lang="zh-CN" altLang="en-US" sz="3200" dirty="0"/>
              <a:t>洋葱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1241425" y="2305427"/>
            <a:ext cx="138826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meat</a:t>
            </a:r>
          </a:p>
        </p:txBody>
      </p:sp>
      <p:sp>
        <p:nvSpPr>
          <p:cNvPr id="74757" name="TextBox 12"/>
          <p:cNvSpPr txBox="1">
            <a:spLocks noChangeArrowheads="1"/>
          </p:cNvSpPr>
          <p:nvPr/>
        </p:nvSpPr>
        <p:spPr bwMode="auto">
          <a:xfrm>
            <a:off x="968375" y="2805490"/>
            <a:ext cx="2393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dumpling	</a:t>
            </a:r>
          </a:p>
        </p:txBody>
      </p:sp>
      <p:sp>
        <p:nvSpPr>
          <p:cNvPr id="74758" name="TextBox 11"/>
          <p:cNvSpPr txBox="1">
            <a:spLocks noChangeArrowheads="1"/>
          </p:cNvSpPr>
          <p:nvPr/>
        </p:nvSpPr>
        <p:spPr bwMode="auto">
          <a:xfrm>
            <a:off x="1066800" y="3288090"/>
            <a:ext cx="2833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fish</a:t>
            </a:r>
          </a:p>
        </p:txBody>
      </p:sp>
      <p:sp>
        <p:nvSpPr>
          <p:cNvPr id="74759" name="TextBox 11"/>
          <p:cNvSpPr txBox="1">
            <a:spLocks noChangeArrowheads="1"/>
          </p:cNvSpPr>
          <p:nvPr/>
        </p:nvSpPr>
        <p:spPr bwMode="auto">
          <a:xfrm>
            <a:off x="1139825" y="3715127"/>
            <a:ext cx="1984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pancake</a:t>
            </a:r>
          </a:p>
        </p:txBody>
      </p:sp>
      <p:sp>
        <p:nvSpPr>
          <p:cNvPr id="74760" name="TextBox 11"/>
          <p:cNvSpPr txBox="1">
            <a:spLocks noChangeArrowheads="1"/>
          </p:cNvSpPr>
          <p:nvPr/>
        </p:nvSpPr>
        <p:spPr bwMode="auto">
          <a:xfrm>
            <a:off x="1143001" y="4235827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porridge</a:t>
            </a:r>
          </a:p>
        </p:txBody>
      </p:sp>
      <p:sp>
        <p:nvSpPr>
          <p:cNvPr id="74761" name="TextBox 11"/>
          <p:cNvSpPr txBox="1">
            <a:spLocks noChangeArrowheads="1"/>
          </p:cNvSpPr>
          <p:nvPr/>
        </p:nvSpPr>
        <p:spPr bwMode="auto">
          <a:xfrm>
            <a:off x="1066800" y="4721602"/>
            <a:ext cx="141684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3413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0" y="1341437"/>
            <a:ext cx="91440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dirty="0"/>
              <a:t>二、请认真阅读课本，找出以下短语。</a:t>
            </a:r>
          </a:p>
          <a:p>
            <a:pPr algn="l"/>
            <a:r>
              <a:rPr lang="en-US" altLang="zh-CN" sz="3200" dirty="0">
                <a:sym typeface="+mn-ea"/>
              </a:rPr>
              <a:t>7. </a:t>
            </a:r>
            <a:r>
              <a:rPr lang="zh-CN" altLang="en-US" sz="3200" dirty="0">
                <a:sym typeface="+mn-ea"/>
              </a:rPr>
              <a:t>不同种类的 </a:t>
            </a:r>
            <a:r>
              <a:rPr lang="en-US" altLang="zh-CN" sz="3200" dirty="0">
                <a:sym typeface="+mn-ea"/>
              </a:rPr>
              <a:t>______________	</a:t>
            </a:r>
          </a:p>
          <a:p>
            <a:pPr algn="l"/>
            <a:r>
              <a:rPr lang="en-US" altLang="zh-CN" sz="3200" dirty="0">
                <a:sym typeface="+mn-ea"/>
              </a:rPr>
              <a:t>8. </a:t>
            </a:r>
            <a:r>
              <a:rPr lang="zh-CN" altLang="en-US" sz="3200" dirty="0">
                <a:sym typeface="+mn-ea"/>
              </a:rPr>
              <a:t>一份中碗的</a:t>
            </a:r>
            <a:r>
              <a:rPr lang="en-US" altLang="zh-CN" sz="3200" dirty="0">
                <a:sym typeface="+mn-ea"/>
              </a:rPr>
              <a:t>______________	</a:t>
            </a:r>
          </a:p>
          <a:p>
            <a:pPr algn="l"/>
            <a:r>
              <a:rPr lang="en-US" altLang="zh-CN" sz="3200" dirty="0">
                <a:sym typeface="+mn-ea"/>
              </a:rPr>
              <a:t>9. </a:t>
            </a:r>
            <a:r>
              <a:rPr lang="zh-CN" altLang="en-US" sz="3200" dirty="0">
                <a:sym typeface="+mn-ea"/>
              </a:rPr>
              <a:t>什么型号 </a:t>
            </a:r>
            <a:r>
              <a:rPr lang="en-US" altLang="zh-CN" sz="3200" dirty="0">
                <a:sym typeface="+mn-ea"/>
              </a:rPr>
              <a:t>__________</a:t>
            </a:r>
          </a:p>
          <a:p>
            <a:pPr algn="l"/>
            <a:r>
              <a:rPr lang="en-US" altLang="zh-CN" sz="3200" dirty="0">
                <a:sym typeface="+mn-ea"/>
              </a:rPr>
              <a:t>10. </a:t>
            </a:r>
            <a:r>
              <a:rPr lang="zh-CN" altLang="en-US" sz="3200" dirty="0">
                <a:sym typeface="+mn-ea"/>
              </a:rPr>
              <a:t>加胡萝卜的牛肉面</a:t>
            </a:r>
            <a:r>
              <a:rPr lang="en-US" altLang="zh-CN" sz="3200" dirty="0">
                <a:sym typeface="+mn-ea"/>
              </a:rPr>
              <a:t>________________	</a:t>
            </a:r>
          </a:p>
          <a:p>
            <a:pPr algn="l"/>
            <a:r>
              <a:rPr lang="en-US" altLang="zh-CN" sz="3200" dirty="0">
                <a:sym typeface="+mn-ea"/>
              </a:rPr>
              <a:t>11. </a:t>
            </a:r>
            <a:r>
              <a:rPr lang="zh-CN" altLang="en-US" sz="3200" dirty="0">
                <a:sym typeface="+mn-ea"/>
              </a:rPr>
              <a:t>点一些食物 </a:t>
            </a:r>
            <a:r>
              <a:rPr lang="en-US" altLang="zh-CN" sz="3200" dirty="0">
                <a:sym typeface="+mn-ea"/>
              </a:rPr>
              <a:t>_______________	</a:t>
            </a:r>
          </a:p>
          <a:p>
            <a:pPr algn="l"/>
            <a:r>
              <a:rPr lang="en-US" altLang="zh-CN" sz="3200" dirty="0">
                <a:sym typeface="+mn-ea"/>
              </a:rPr>
              <a:t>12. </a:t>
            </a:r>
            <a:r>
              <a:rPr lang="zh-CN" altLang="en-US" sz="3200" dirty="0">
                <a:sym typeface="+mn-ea"/>
              </a:rPr>
              <a:t>一杯绿茶 </a:t>
            </a:r>
            <a:r>
              <a:rPr lang="en-US" altLang="zh-CN" sz="3200" dirty="0">
                <a:sym typeface="+mn-ea"/>
              </a:rPr>
              <a:t>______________               </a:t>
            </a:r>
          </a:p>
          <a:p>
            <a:pPr algn="l"/>
            <a:r>
              <a:rPr lang="en-US" altLang="zh-CN" sz="3200" dirty="0">
                <a:sym typeface="+mn-ea"/>
              </a:rPr>
              <a:t>13. </a:t>
            </a:r>
            <a:r>
              <a:rPr lang="zh-CN" altLang="en-US" sz="3200" dirty="0">
                <a:sym typeface="+mn-ea"/>
              </a:rPr>
              <a:t>两杯橙汁</a:t>
            </a:r>
            <a:r>
              <a:rPr lang="en-US" altLang="zh-CN" sz="3200" dirty="0">
                <a:sym typeface="+mn-ea"/>
              </a:rPr>
              <a:t>______________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2819400" y="1751012"/>
            <a:ext cx="38877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different kinds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of</a:t>
            </a:r>
            <a:r>
              <a:rPr lang="en-US" altLang="zh-CN" sz="3200" b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77829" name="TextBox 10"/>
          <p:cNvSpPr txBox="1">
            <a:spLocks noChangeArrowheads="1"/>
          </p:cNvSpPr>
          <p:nvPr/>
        </p:nvSpPr>
        <p:spPr bwMode="auto">
          <a:xfrm>
            <a:off x="2743200" y="2255837"/>
            <a:ext cx="4578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a medium bowl of	</a:t>
            </a:r>
          </a:p>
        </p:txBody>
      </p:sp>
      <p:sp>
        <p:nvSpPr>
          <p:cNvPr id="77830" name="TextBox 12"/>
          <p:cNvSpPr txBox="1">
            <a:spLocks noChangeArrowheads="1"/>
          </p:cNvSpPr>
          <p:nvPr/>
        </p:nvSpPr>
        <p:spPr bwMode="auto">
          <a:xfrm>
            <a:off x="2438400" y="2759075"/>
            <a:ext cx="325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what size</a:t>
            </a:r>
          </a:p>
        </p:txBody>
      </p:sp>
      <p:sp>
        <p:nvSpPr>
          <p:cNvPr id="77831" name="TextBox 11"/>
          <p:cNvSpPr txBox="1">
            <a:spLocks noChangeArrowheads="1"/>
          </p:cNvSpPr>
          <p:nvPr/>
        </p:nvSpPr>
        <p:spPr bwMode="auto">
          <a:xfrm>
            <a:off x="3962400" y="3262312"/>
            <a:ext cx="5572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beef noodles with carrots.</a:t>
            </a:r>
          </a:p>
        </p:txBody>
      </p:sp>
      <p:sp>
        <p:nvSpPr>
          <p:cNvPr id="77832" name="TextBox 11"/>
          <p:cNvSpPr txBox="1">
            <a:spLocks noChangeArrowheads="1"/>
          </p:cNvSpPr>
          <p:nvPr/>
        </p:nvSpPr>
        <p:spPr bwMode="auto">
          <a:xfrm>
            <a:off x="2971800" y="3767137"/>
            <a:ext cx="3497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order some food</a:t>
            </a:r>
          </a:p>
        </p:txBody>
      </p:sp>
      <p:sp>
        <p:nvSpPr>
          <p:cNvPr id="77833" name="TextBox 11"/>
          <p:cNvSpPr txBox="1">
            <a:spLocks noChangeArrowheads="1"/>
          </p:cNvSpPr>
          <p:nvPr/>
        </p:nvSpPr>
        <p:spPr bwMode="auto">
          <a:xfrm>
            <a:off x="2698750" y="4252912"/>
            <a:ext cx="5719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 cup of green tea	</a:t>
            </a:r>
          </a:p>
        </p:txBody>
      </p:sp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2482850" y="4703762"/>
            <a:ext cx="57213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two cups of orange (juice)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5715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三、熟读</a:t>
            </a:r>
            <a:r>
              <a:rPr lang="en-US" altLang="zh-CN" sz="3200" dirty="0"/>
              <a:t>Grammar Focus</a:t>
            </a:r>
            <a:r>
              <a:rPr lang="zh-CN" altLang="en-US" sz="3200" dirty="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14. </a:t>
            </a:r>
            <a:r>
              <a:rPr lang="zh-CN" altLang="en-US" sz="3200" dirty="0"/>
              <a:t>你想要哪种面？</a:t>
            </a:r>
            <a:r>
              <a:rPr lang="zh-CN" altLang="zh-CN" sz="3200" dirty="0"/>
              <a:t>(what kind of)</a:t>
            </a:r>
            <a:r>
              <a:rPr lang="en-US" altLang="zh-CN" sz="3200" dirty="0"/>
              <a:t> 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15. </a:t>
            </a:r>
            <a:r>
              <a:rPr lang="zh-CN" altLang="en-US" sz="3200" dirty="0"/>
              <a:t>你想要多大碗的？</a:t>
            </a:r>
            <a:r>
              <a:rPr lang="zh-CN" altLang="zh-CN" sz="3200" dirty="0"/>
              <a:t>(what size) </a:t>
            </a: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16. </a:t>
            </a:r>
            <a:r>
              <a:rPr lang="zh-CN" altLang="en-US" sz="3200" dirty="0"/>
              <a:t>你想来碗大的吗？</a:t>
            </a:r>
            <a:r>
              <a:rPr lang="zh-CN" altLang="zh-CN" sz="3200" dirty="0"/>
              <a:t>(a large bowl)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17. </a:t>
            </a:r>
            <a:r>
              <a:rPr lang="zh-CN" altLang="en-US" sz="3200" dirty="0">
                <a:sym typeface="Arial" panose="020B0604020202020204" pitchFamily="34" charset="0"/>
              </a:rPr>
              <a:t>西红柿鸡蛋汤里有肉吗？</a:t>
            </a:r>
            <a:r>
              <a:rPr lang="zh-CN" altLang="zh-CN" sz="3200" dirty="0">
                <a:sym typeface="Arial" panose="020B0604020202020204" pitchFamily="34" charset="0"/>
              </a:rPr>
              <a:t>(there be)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_______________________________________</a:t>
            </a:r>
            <a:r>
              <a:rPr lang="zh-CN" altLang="zh-CN" sz="3200" dirty="0">
                <a:sym typeface="Arial" panose="020B0604020202020204" pitchFamily="34" charset="0"/>
              </a:rPr>
              <a:t>18. </a:t>
            </a:r>
            <a:r>
              <a:rPr lang="zh-CN" altLang="en-US" sz="3200" dirty="0">
                <a:sym typeface="Arial" panose="020B0604020202020204" pitchFamily="34" charset="0"/>
              </a:rPr>
              <a:t>不，（里面）没有肉。</a:t>
            </a:r>
            <a:r>
              <a:rPr lang="zh-CN" altLang="zh-CN" sz="3200" dirty="0">
                <a:sym typeface="Arial" panose="020B0604020202020204" pitchFamily="34" charset="0"/>
              </a:rPr>
              <a:t>(any)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____________________________________ / (no)___________________.</a:t>
            </a:r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52400" y="1571625"/>
            <a:ext cx="7577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What kind of noodles would you like?	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80975" y="2492375"/>
            <a:ext cx="892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What size would you like?	</a:t>
            </a:r>
          </a:p>
        </p:txBody>
      </p:sp>
      <p:sp>
        <p:nvSpPr>
          <p:cNvPr id="79878" name="TextBox 17"/>
          <p:cNvSpPr txBox="1">
            <a:spLocks noChangeArrowheads="1"/>
          </p:cNvSpPr>
          <p:nvPr/>
        </p:nvSpPr>
        <p:spPr bwMode="auto">
          <a:xfrm>
            <a:off x="250825" y="3429000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Would you like to have a large bowl?    </a:t>
            </a:r>
          </a:p>
        </p:txBody>
      </p:sp>
      <p:sp>
        <p:nvSpPr>
          <p:cNvPr id="79879" name="TextBox 17"/>
          <p:cNvSpPr txBox="1">
            <a:spLocks noChangeArrowheads="1"/>
          </p:cNvSpPr>
          <p:nvPr/>
        </p:nvSpPr>
        <p:spPr bwMode="auto">
          <a:xfrm>
            <a:off x="180975" y="4437063"/>
            <a:ext cx="9018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Is there any meat in the tomato and egg soup?</a:t>
            </a:r>
          </a:p>
        </p:txBody>
      </p:sp>
      <p:sp>
        <p:nvSpPr>
          <p:cNvPr id="79880" name="TextBox 17"/>
          <p:cNvSpPr txBox="1">
            <a:spLocks noChangeArrowheads="1"/>
          </p:cNvSpPr>
          <p:nvPr/>
        </p:nvSpPr>
        <p:spPr bwMode="auto">
          <a:xfrm>
            <a:off x="179388" y="5300663"/>
            <a:ext cx="8883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No, there isn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t any meat (in it)</a:t>
            </a:r>
          </a:p>
        </p:txBody>
      </p:sp>
      <p:sp>
        <p:nvSpPr>
          <p:cNvPr id="79881" name="TextBox 17"/>
          <p:cNvSpPr txBox="1">
            <a:spLocks noChangeArrowheads="1"/>
          </p:cNvSpPr>
          <p:nvPr/>
        </p:nvSpPr>
        <p:spPr bwMode="auto">
          <a:xfrm>
            <a:off x="827088" y="5876925"/>
            <a:ext cx="77327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No, there is no meat(in it)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  <p:bldP spid="798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graphicFrame>
        <p:nvGraphicFramePr>
          <p:cNvPr id="5" name="表格 -1"/>
          <p:cNvGraphicFramePr/>
          <p:nvPr/>
        </p:nvGraphicFramePr>
        <p:xfrm>
          <a:off x="276225" y="1357313"/>
          <a:ext cx="8724900" cy="53863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5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6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33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800" b="0" u="non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分类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800" b="1" u="non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可数名词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8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不可数名词</a:t>
                      </a:r>
                    </a:p>
                  </a:txBody>
                  <a:tcPr marL="0" marR="0" marT="0" marB="1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73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定义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zh-CN" altLang="en-US" sz="2800" b="0" u="non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表示</a:t>
                      </a: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 </a:t>
                      </a:r>
                      <a:r>
                        <a:rPr lang="zh-CN" altLang="en-US" sz="2800" b="0" u="non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计数的事物名词。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表示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 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计数的事物名词。</a:t>
                      </a:r>
                    </a:p>
                  </a:txBody>
                  <a:tcPr marL="0" marR="0" marT="0" marB="1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35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特点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</a:t>
                      </a:r>
                      <a:r>
                        <a:rPr lang="zh-CN" altLang="en-US" sz="2800" b="0" u="sng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</a:t>
                      </a:r>
                      <a:r>
                        <a:rPr lang="en-US" altLang="zh-CN" sz="2800" b="0" u="sng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_______, ___________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形式之分。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没有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形式，但有量的变化。</a:t>
                      </a:r>
                    </a:p>
                  </a:txBody>
                  <a:tcPr marL="0" marR="0" marT="0" marB="1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6018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用法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zh-CN" altLang="en-US" sz="2800" b="0" u="non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可以直接用不定冠词</a:t>
                      </a: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____/____</a:t>
                      </a:r>
                      <a:r>
                        <a:rPr lang="zh-CN" altLang="en-US" sz="2800" b="0" u="non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或具体的</a:t>
                      </a: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lang="zh-CN" altLang="en-US" sz="2800" b="0" u="non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如</a:t>
                      </a:r>
                      <a:r>
                        <a:rPr lang="en-US" altLang="zh-CN" sz="2800" b="0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one, two, three</a:t>
                      </a:r>
                      <a:r>
                        <a:rPr lang="zh-CN" altLang="en-US" sz="2800" b="0" u="non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等修饰。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不能使用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或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直接修饰，如要表示确切的数量，要用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数量词</a:t>
                      </a:r>
                      <a:r>
                        <a:rPr lang="en-US" altLang="zh-CN" sz="28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+of+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不可数名词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28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结构。</a:t>
                      </a:r>
                    </a:p>
                  </a:txBody>
                  <a:tcPr marL="0" marR="0" marT="0" marB="1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1944" name="矩形 2"/>
          <p:cNvSpPr>
            <a:spLocks noChangeArrowheads="1"/>
          </p:cNvSpPr>
          <p:nvPr/>
        </p:nvSpPr>
        <p:spPr bwMode="auto">
          <a:xfrm>
            <a:off x="0" y="715963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</a:t>
            </a:r>
            <a:r>
              <a:rPr lang="zh-CN" altLang="en-US" sz="3200" dirty="0"/>
              <a:t>可数名词与不可数名词：</a:t>
            </a:r>
          </a:p>
        </p:txBody>
      </p:sp>
      <p:sp>
        <p:nvSpPr>
          <p:cNvPr id="81945" name="TextBox 2"/>
          <p:cNvSpPr txBox="1">
            <a:spLocks noChangeArrowheads="1"/>
          </p:cNvSpPr>
          <p:nvPr/>
        </p:nvSpPr>
        <p:spPr bwMode="auto">
          <a:xfrm>
            <a:off x="1835150" y="1916113"/>
            <a:ext cx="6305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可以</a:t>
            </a:r>
          </a:p>
        </p:txBody>
      </p:sp>
      <p:sp>
        <p:nvSpPr>
          <p:cNvPr id="81946" name="TextBox 2"/>
          <p:cNvSpPr txBox="1">
            <a:spLocks noChangeArrowheads="1"/>
          </p:cNvSpPr>
          <p:nvPr/>
        </p:nvSpPr>
        <p:spPr bwMode="auto">
          <a:xfrm>
            <a:off x="5795963" y="1844675"/>
            <a:ext cx="2290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不可以</a:t>
            </a:r>
          </a:p>
        </p:txBody>
      </p:sp>
      <p:sp>
        <p:nvSpPr>
          <p:cNvPr id="81947" name="TextBox 2"/>
          <p:cNvSpPr txBox="1">
            <a:spLocks noChangeArrowheads="1"/>
          </p:cNvSpPr>
          <p:nvPr/>
        </p:nvSpPr>
        <p:spPr bwMode="auto">
          <a:xfrm>
            <a:off x="1619250" y="3140075"/>
            <a:ext cx="240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单数</a:t>
            </a:r>
          </a:p>
        </p:txBody>
      </p:sp>
      <p:sp>
        <p:nvSpPr>
          <p:cNvPr id="81948" name="TextBox 2"/>
          <p:cNvSpPr txBox="1">
            <a:spLocks noChangeArrowheads="1"/>
          </p:cNvSpPr>
          <p:nvPr/>
        </p:nvSpPr>
        <p:spPr bwMode="auto">
          <a:xfrm>
            <a:off x="1114425" y="3502025"/>
            <a:ext cx="24050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复数</a:t>
            </a: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4932363" y="1346200"/>
            <a:ext cx="11112" cy="5467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0" name="TextBox 2"/>
          <p:cNvSpPr txBox="1">
            <a:spLocks noChangeArrowheads="1"/>
          </p:cNvSpPr>
          <p:nvPr/>
        </p:nvSpPr>
        <p:spPr bwMode="auto">
          <a:xfrm>
            <a:off x="5865813" y="3141663"/>
            <a:ext cx="240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复数</a:t>
            </a:r>
          </a:p>
        </p:txBody>
      </p:sp>
      <p:sp>
        <p:nvSpPr>
          <p:cNvPr id="81951" name="TextBox 2"/>
          <p:cNvSpPr txBox="1">
            <a:spLocks noChangeArrowheads="1"/>
          </p:cNvSpPr>
          <p:nvPr/>
        </p:nvSpPr>
        <p:spPr bwMode="auto">
          <a:xfrm>
            <a:off x="1114425" y="4508500"/>
            <a:ext cx="2405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      an</a:t>
            </a:r>
          </a:p>
        </p:txBody>
      </p:sp>
      <p:sp>
        <p:nvSpPr>
          <p:cNvPr id="81952" name="TextBox 2"/>
          <p:cNvSpPr txBox="1">
            <a:spLocks noChangeArrowheads="1"/>
          </p:cNvSpPr>
          <p:nvPr/>
        </p:nvSpPr>
        <p:spPr bwMode="auto">
          <a:xfrm>
            <a:off x="1042988" y="4941888"/>
            <a:ext cx="2405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数词</a:t>
            </a:r>
          </a:p>
        </p:txBody>
      </p:sp>
      <p:sp>
        <p:nvSpPr>
          <p:cNvPr id="81953" name="TextBox 2"/>
          <p:cNvSpPr txBox="1">
            <a:spLocks noChangeArrowheads="1"/>
          </p:cNvSpPr>
          <p:nvPr/>
        </p:nvSpPr>
        <p:spPr bwMode="auto">
          <a:xfrm>
            <a:off x="6515100" y="4076700"/>
            <a:ext cx="2405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不定冠词</a:t>
            </a:r>
          </a:p>
        </p:txBody>
      </p:sp>
      <p:sp>
        <p:nvSpPr>
          <p:cNvPr id="81954" name="TextBox 2"/>
          <p:cNvSpPr txBox="1">
            <a:spLocks noChangeArrowheads="1"/>
          </p:cNvSpPr>
          <p:nvPr/>
        </p:nvSpPr>
        <p:spPr bwMode="auto">
          <a:xfrm>
            <a:off x="5364163" y="4508500"/>
            <a:ext cx="240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数词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5" grpId="0"/>
      <p:bldP spid="81946" grpId="0"/>
      <p:bldP spid="81947" grpId="0"/>
      <p:bldP spid="81948" grpId="0"/>
      <p:bldP spid="81950" grpId="0"/>
      <p:bldP spid="81951" grpId="0"/>
      <p:bldP spid="81952" grpId="0"/>
      <p:bldP spid="81953" grpId="0"/>
      <p:bldP spid="819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38100" y="685800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>
                <a:sym typeface="Arial" panose="020B0604020202020204" pitchFamily="34" charset="0"/>
              </a:rPr>
              <a:t>修饰可数名词的词有</a:t>
            </a:r>
            <a:r>
              <a:rPr lang="zh-CN" altLang="zh-CN" sz="3000" dirty="0">
                <a:sym typeface="Arial" panose="020B0604020202020204" pitchFamily="34" charset="0"/>
              </a:rPr>
              <a:t>some, many, few, a few, a lot of, lots of</a:t>
            </a:r>
            <a:r>
              <a:rPr lang="zh-CN" altLang="en-US" sz="3000" dirty="0">
                <a:sym typeface="Arial" panose="020B0604020202020204" pitchFamily="34" charset="0"/>
              </a:rPr>
              <a:t>等；修饰不可数名词的词有</a:t>
            </a:r>
            <a:r>
              <a:rPr lang="zh-CN" altLang="zh-CN" sz="3000" dirty="0">
                <a:sym typeface="Arial" panose="020B0604020202020204" pitchFamily="34" charset="0"/>
              </a:rPr>
              <a:t>some, much, little, a little, a lot of, lots of</a:t>
            </a:r>
            <a:r>
              <a:rPr lang="zh-CN" altLang="en-US" sz="3000" dirty="0">
                <a:sym typeface="Arial" panose="020B0604020202020204" pitchFamily="34" charset="0"/>
              </a:rPr>
              <a:t>等。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>
                <a:sym typeface="Arial" panose="020B0604020202020204" pitchFamily="34" charset="0"/>
              </a:rPr>
              <a:t>用</a:t>
            </a:r>
            <a:r>
              <a:rPr lang="zh-CN" altLang="zh-CN" sz="3000" dirty="0">
                <a:sym typeface="Arial" panose="020B0604020202020204" pitchFamily="34" charset="0"/>
              </a:rPr>
              <a:t>how many</a:t>
            </a:r>
            <a:r>
              <a:rPr lang="zh-CN" altLang="en-US" sz="3000" dirty="0">
                <a:sym typeface="Arial" panose="020B0604020202020204" pitchFamily="34" charset="0"/>
              </a:rPr>
              <a:t>来询问可数名词数量的多少，用</a:t>
            </a:r>
            <a:r>
              <a:rPr lang="zh-CN" altLang="zh-CN" sz="3000" dirty="0">
                <a:sym typeface="Arial" panose="020B0604020202020204" pitchFamily="34" charset="0"/>
              </a:rPr>
              <a:t>how much</a:t>
            </a:r>
            <a:r>
              <a:rPr lang="zh-CN" altLang="en-US" sz="3000" dirty="0">
                <a:sym typeface="Arial" panose="020B0604020202020204" pitchFamily="34" charset="0"/>
              </a:rPr>
              <a:t>来询问不可数名词数量的多少。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>
                <a:sym typeface="Arial" panose="020B0604020202020204" pitchFamily="34" charset="0"/>
              </a:rPr>
              <a:t>注意：一些名词既可作可数名词又可作不可数名词，但是意义有所不同</a:t>
            </a:r>
            <a:r>
              <a:rPr lang="zh-CN" altLang="zh-CN" sz="3000" dirty="0">
                <a:sym typeface="Arial" panose="020B0604020202020204" pitchFamily="34" charset="0"/>
              </a:rPr>
              <a:t>, </a:t>
            </a:r>
            <a:r>
              <a:rPr lang="zh-CN" altLang="en-US" sz="3000" dirty="0">
                <a:sym typeface="Arial" panose="020B0604020202020204" pitchFamily="34" charset="0"/>
              </a:rPr>
              <a:t>如</a:t>
            </a:r>
            <a:r>
              <a:rPr lang="zh-CN" altLang="zh-CN" sz="3000" dirty="0">
                <a:sym typeface="Arial" panose="020B0604020202020204" pitchFamily="34" charset="0"/>
              </a:rPr>
              <a:t>chicken, ice-cream, salad, cabbage, cake</a:t>
            </a:r>
            <a:r>
              <a:rPr lang="zh-CN" altLang="en-US" sz="3000" dirty="0">
                <a:sym typeface="Arial" panose="020B0604020202020204" pitchFamily="34" charset="0"/>
              </a:rPr>
              <a:t>等。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>
                <a:sym typeface="Arial" panose="020B0604020202020204" pitchFamily="34" charset="0"/>
              </a:rPr>
              <a:t>练习：请把以下名词进行分类：</a:t>
            </a:r>
            <a:r>
              <a:rPr lang="zh-CN" altLang="zh-CN" sz="3000" dirty="0">
                <a:sym typeface="Arial" panose="020B0604020202020204" pitchFamily="34" charset="0"/>
              </a:rPr>
              <a:t>bowl, dumpling, onion, fish, porridge, pancake, cake, orange, strawberry, beef, meat, chicken, ice-cream, salad, mutton, water, carrot, cabbage,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7950" y="476250"/>
          <a:ext cx="8640763" cy="4389122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1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可数名词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不可数名词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既作可数又作不可数的名词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5007" name="TextBox 2"/>
          <p:cNvSpPr txBox="1">
            <a:spLocks noChangeArrowheads="1"/>
          </p:cNvSpPr>
          <p:nvPr/>
        </p:nvSpPr>
        <p:spPr bwMode="auto">
          <a:xfrm>
            <a:off x="3059113" y="1555750"/>
            <a:ext cx="2613025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porridge, meat, beef, mutton, water</a:t>
            </a:r>
          </a:p>
        </p:txBody>
      </p:sp>
      <p:sp>
        <p:nvSpPr>
          <p:cNvPr id="85008" name="TextBox 2"/>
          <p:cNvSpPr txBox="1">
            <a:spLocks noChangeArrowheads="1"/>
          </p:cNvSpPr>
          <p:nvPr/>
        </p:nvSpPr>
        <p:spPr bwMode="auto">
          <a:xfrm>
            <a:off x="6011863" y="1555750"/>
            <a:ext cx="28860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fish, cake, orange, chicken, ice-cream, salad, cabbage</a:t>
            </a:r>
          </a:p>
        </p:txBody>
      </p:sp>
      <p:sp>
        <p:nvSpPr>
          <p:cNvPr id="85009" name="TextBox 2"/>
          <p:cNvSpPr txBox="1">
            <a:spLocks noChangeArrowheads="1"/>
          </p:cNvSpPr>
          <p:nvPr/>
        </p:nvSpPr>
        <p:spPr bwMode="auto">
          <a:xfrm>
            <a:off x="179388" y="1484313"/>
            <a:ext cx="2535237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bowl, dumpling, onion, pancake,  strawberry,  carrot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5848350" y="496888"/>
            <a:ext cx="19050" cy="4371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011" name="文本框 99"/>
          <p:cNvSpPr txBox="1">
            <a:spLocks noChangeArrowheads="1"/>
          </p:cNvSpPr>
          <p:nvPr/>
        </p:nvSpPr>
        <p:spPr bwMode="auto">
          <a:xfrm>
            <a:off x="238125" y="4876800"/>
            <a:ext cx="88249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 1. --- Would you like some drinks?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--- Yes, _________, please. (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四川省中考题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some oranges	          B. two boxes of apples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some cakes		 D. two bottles of orange</a:t>
            </a:r>
            <a:endParaRPr lang="en-US" altLang="zh-CN" sz="3200"/>
          </a:p>
        </p:txBody>
      </p:sp>
      <p:sp>
        <p:nvSpPr>
          <p:cNvPr id="85012" name="TextBox 2"/>
          <p:cNvSpPr txBox="1">
            <a:spLocks noChangeArrowheads="1"/>
          </p:cNvSpPr>
          <p:nvPr/>
        </p:nvSpPr>
        <p:spPr bwMode="auto">
          <a:xfrm>
            <a:off x="395288" y="4940300"/>
            <a:ext cx="240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7" grpId="0"/>
      <p:bldP spid="85008" grpId="0"/>
      <p:bldP spid="85009" grpId="0"/>
      <p:bldP spid="850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228600" y="533400"/>
            <a:ext cx="8839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(    ) 2. --- What would you like?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            --- I</a:t>
            </a:r>
            <a:r>
              <a:rPr lang="zh-CN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zh-CN" altLang="zh-CN" sz="3200" dirty="0">
                <a:sym typeface="Arial" panose="020B0604020202020204" pitchFamily="34" charset="0"/>
              </a:rPr>
              <a:t>d like </a:t>
            </a:r>
            <a:r>
              <a:rPr lang="zh-CN" altLang="zh-CN" sz="3200" dirty="0" smtClean="0">
                <a:sym typeface="Arial" panose="020B0604020202020204" pitchFamily="34" charset="0"/>
              </a:rPr>
              <a:t>____ </a:t>
            </a:r>
            <a:r>
              <a:rPr lang="zh-CN" altLang="zh-CN" sz="3200" dirty="0">
                <a:sym typeface="Arial" panose="020B0604020202020204" pitchFamily="34" charset="0"/>
              </a:rPr>
              <a:t>tomatoes.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A. </a:t>
            </a:r>
            <a:r>
              <a:rPr lang="en-US" altLang="zh-CN" sz="3200" dirty="0" smtClean="0">
                <a:sym typeface="Arial" panose="020B0604020202020204" pitchFamily="34" charset="0"/>
              </a:rPr>
              <a:t>M</a:t>
            </a:r>
            <a:r>
              <a:rPr lang="zh-CN" altLang="zh-CN" sz="3200" dirty="0" smtClean="0">
                <a:sym typeface="Arial" panose="020B0604020202020204" pitchFamily="34" charset="0"/>
              </a:rPr>
              <a:t>uch</a:t>
            </a:r>
            <a:r>
              <a:rPr lang="en-US" altLang="zh-CN" sz="3200" dirty="0" smtClean="0">
                <a:sym typeface="Arial" panose="020B0604020202020204" pitchFamily="34" charset="0"/>
              </a:rPr>
              <a:t>   </a:t>
            </a:r>
            <a:r>
              <a:rPr lang="zh-CN" altLang="zh-CN" sz="3200" dirty="0" smtClean="0">
                <a:sym typeface="Arial" panose="020B0604020202020204" pitchFamily="34" charset="0"/>
              </a:rPr>
              <a:t>B</a:t>
            </a:r>
            <a:r>
              <a:rPr lang="zh-CN" altLang="zh-CN" sz="3200" dirty="0">
                <a:sym typeface="Arial" panose="020B0604020202020204" pitchFamily="34" charset="0"/>
              </a:rPr>
              <a:t>. </a:t>
            </a:r>
            <a:r>
              <a:rPr lang="zh-CN" altLang="zh-CN" sz="3200" dirty="0" smtClean="0">
                <a:sym typeface="Arial" panose="020B0604020202020204" pitchFamily="34" charset="0"/>
              </a:rPr>
              <a:t>little</a:t>
            </a:r>
            <a:r>
              <a:rPr lang="en-US" altLang="zh-CN" sz="3200" dirty="0" smtClean="0">
                <a:sym typeface="Arial" panose="020B0604020202020204" pitchFamily="34" charset="0"/>
              </a:rPr>
              <a:t>    </a:t>
            </a:r>
            <a:r>
              <a:rPr lang="zh-CN" altLang="zh-CN" sz="3200" dirty="0" smtClean="0">
                <a:sym typeface="Arial" panose="020B0604020202020204" pitchFamily="34" charset="0"/>
              </a:rPr>
              <a:t>C</a:t>
            </a:r>
            <a:r>
              <a:rPr lang="zh-CN" altLang="zh-CN" sz="3200" dirty="0">
                <a:sym typeface="Arial" panose="020B0604020202020204" pitchFamily="34" charset="0"/>
              </a:rPr>
              <a:t>. </a:t>
            </a:r>
            <a:r>
              <a:rPr lang="zh-CN" altLang="zh-CN" sz="3200" dirty="0" smtClean="0">
                <a:sym typeface="Arial" panose="020B0604020202020204" pitchFamily="34" charset="0"/>
              </a:rPr>
              <a:t>some</a:t>
            </a:r>
            <a:r>
              <a:rPr lang="en-US" altLang="zh-CN" sz="3200" dirty="0" smtClean="0">
                <a:sym typeface="Arial" panose="020B0604020202020204" pitchFamily="34" charset="0"/>
              </a:rPr>
              <a:t>   </a:t>
            </a:r>
            <a:r>
              <a:rPr lang="zh-CN" altLang="zh-CN" sz="3200" dirty="0" smtClean="0">
                <a:sym typeface="Arial" panose="020B0604020202020204" pitchFamily="34" charset="0"/>
              </a:rPr>
              <a:t>D</a:t>
            </a:r>
            <a:r>
              <a:rPr lang="zh-CN" altLang="zh-CN" sz="3200" dirty="0">
                <a:sym typeface="Arial" panose="020B0604020202020204" pitchFamily="34" charset="0"/>
              </a:rPr>
              <a:t>. any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(    ) 3. Tina is hungry. She</a:t>
            </a:r>
            <a:r>
              <a:rPr lang="zh-CN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zh-CN" altLang="zh-CN" sz="3200" dirty="0">
                <a:sym typeface="Arial" panose="020B0604020202020204" pitchFamily="34" charset="0"/>
              </a:rPr>
              <a:t>d like </a:t>
            </a:r>
            <a:r>
              <a:rPr lang="zh-CN" altLang="zh-CN" sz="3200" dirty="0" smtClean="0">
                <a:sym typeface="Arial" panose="020B0604020202020204" pitchFamily="34" charset="0"/>
              </a:rPr>
              <a:t>_____.</a:t>
            </a:r>
            <a:endParaRPr lang="zh-CN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A. a bowl noodles	     B. a bowls of noodles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C. a bowl of noodle	     D. a bowl of noodles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4. --- </a:t>
            </a:r>
            <a:r>
              <a:rPr lang="zh-CN" altLang="zh-CN" sz="3200" dirty="0" smtClean="0">
                <a:sym typeface="Arial" panose="020B0604020202020204" pitchFamily="34" charset="0"/>
              </a:rPr>
              <a:t>____________ </a:t>
            </a:r>
            <a:r>
              <a:rPr lang="zh-CN" altLang="zh-CN" sz="3200" dirty="0">
                <a:sym typeface="Arial" panose="020B0604020202020204" pitchFamily="34" charset="0"/>
              </a:rPr>
              <a:t>(how many/ how much) people are there in the hall?  --- About fifty.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5. --- </a:t>
            </a:r>
            <a:r>
              <a:rPr lang="zh-CN" altLang="zh-CN" sz="3200" dirty="0" smtClean="0">
                <a:sym typeface="Arial" panose="020B0604020202020204" pitchFamily="34" charset="0"/>
              </a:rPr>
              <a:t>____________ </a:t>
            </a:r>
            <a:r>
              <a:rPr lang="zh-CN" altLang="zh-CN" sz="3200" dirty="0">
                <a:sym typeface="Arial" panose="020B0604020202020204" pitchFamily="34" charset="0"/>
              </a:rPr>
              <a:t>(how many/ how much) rice do you want?  --- A bowl, please.</a:t>
            </a: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407988" y="506412"/>
            <a:ext cx="240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407988" y="2451100"/>
            <a:ext cx="240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6021" name="TextBox 2"/>
          <p:cNvSpPr txBox="1">
            <a:spLocks noChangeArrowheads="1"/>
          </p:cNvSpPr>
          <p:nvPr/>
        </p:nvSpPr>
        <p:spPr bwMode="auto">
          <a:xfrm>
            <a:off x="1524000" y="4322762"/>
            <a:ext cx="240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many</a:t>
            </a:r>
          </a:p>
        </p:txBody>
      </p:sp>
      <p:sp>
        <p:nvSpPr>
          <p:cNvPr id="86022" name="TextBox 2"/>
          <p:cNvSpPr txBox="1">
            <a:spLocks noChangeArrowheads="1"/>
          </p:cNvSpPr>
          <p:nvPr/>
        </p:nvSpPr>
        <p:spPr bwMode="auto">
          <a:xfrm>
            <a:off x="1447800" y="5330825"/>
            <a:ext cx="2403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How much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  <p:bldP spid="86022" grpId="0"/>
    </p:bldLst>
  </p:timing>
</p:sld>
</file>

<file path=ppt/theme/theme1.xml><?xml version="1.0" encoding="utf-8"?>
<a:theme xmlns:a="http://schemas.openxmlformats.org/drawingml/2006/main" name="WWW.2PPT.COM&#10;">
  <a:themeElements>
    <a:clrScheme name="53cd864ab73c1 1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A67653"/>
      </a:accent1>
      <a:accent2>
        <a:srgbClr val="876D5F"/>
      </a:accent2>
      <a:accent3>
        <a:srgbClr val="FFFFFF"/>
      </a:accent3>
      <a:accent4>
        <a:srgbClr val="3B3D3F"/>
      </a:accent4>
      <a:accent5>
        <a:srgbClr val="D0BDB3"/>
      </a:accent5>
      <a:accent6>
        <a:srgbClr val="7A6255"/>
      </a:accent6>
      <a:hlink>
        <a:srgbClr val="00B0F0"/>
      </a:hlink>
      <a:folHlink>
        <a:srgbClr val="AFB2B4"/>
      </a:folHlink>
    </a:clrScheme>
    <a:fontScheme name="53cd864ab73c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4ab73c1 1">
        <a:dk1>
          <a:srgbClr val="47494B"/>
        </a:dk1>
        <a:lt1>
          <a:srgbClr val="FFFFFF"/>
        </a:lt1>
        <a:dk2>
          <a:srgbClr val="454749"/>
        </a:dk2>
        <a:lt2>
          <a:srgbClr val="EAF5FC"/>
        </a:lt2>
        <a:accent1>
          <a:srgbClr val="A67653"/>
        </a:accent1>
        <a:accent2>
          <a:srgbClr val="876D5F"/>
        </a:accent2>
        <a:accent3>
          <a:srgbClr val="FFFFFF"/>
        </a:accent3>
        <a:accent4>
          <a:srgbClr val="3B3D3F"/>
        </a:accent4>
        <a:accent5>
          <a:srgbClr val="D0BDB3"/>
        </a:accent5>
        <a:accent6>
          <a:srgbClr val="7A6255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1308</Words>
  <Application>Microsoft Office PowerPoint</Application>
  <PresentationFormat>全屏显示(4:3)</PresentationFormat>
  <Paragraphs>226</Paragraphs>
  <Slides>18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楷体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7B0CCAB757E1438F864E05B5BE13EED6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