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260" r:id="rId2"/>
    <p:sldId id="277" r:id="rId3"/>
    <p:sldId id="302" r:id="rId4"/>
    <p:sldId id="304" r:id="rId5"/>
    <p:sldId id="307" r:id="rId6"/>
    <p:sldId id="309" r:id="rId7"/>
    <p:sldId id="308" r:id="rId8"/>
    <p:sldId id="303" r:id="rId9"/>
    <p:sldId id="310" r:id="rId10"/>
    <p:sldId id="279" r:id="rId11"/>
    <p:sldId id="301" r:id="rId12"/>
    <p:sldId id="280" r:id="rId13"/>
    <p:sldId id="281" r:id="rId14"/>
    <p:sldId id="311" r:id="rId15"/>
    <p:sldId id="312" r:id="rId16"/>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5pPr>
    <a:lvl6pPr marL="22860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6pPr>
    <a:lvl7pPr marL="27432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7pPr>
    <a:lvl8pPr marL="32004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8pPr>
    <a:lvl9pPr marL="36576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9pPr>
  </p:defaultTextStyle>
  <p:extLst>
    <p:ext uri="{EFAFB233-063F-42B5-8137-9DF3F51BA10A}">
      <p15:sldGuideLst xmlns:p15="http://schemas.microsoft.com/office/powerpoint/2012/main">
        <p15:guide id="1" orient="horz" pos="2226">
          <p15:clr>
            <a:srgbClr val="A4A3A4"/>
          </p15:clr>
        </p15:guide>
        <p15:guide id="2" orient="horz" pos="164">
          <p15:clr>
            <a:srgbClr val="A4A3A4"/>
          </p15:clr>
        </p15:guide>
        <p15:guide id="3" orient="horz" pos="4068">
          <p15:clr>
            <a:srgbClr val="A4A3A4"/>
          </p15:clr>
        </p15:guide>
        <p15:guide id="4" pos="2869">
          <p15:clr>
            <a:srgbClr val="A4A3A4"/>
          </p15:clr>
        </p15:guide>
        <p15:guide id="5" pos="162">
          <p15:clr>
            <a:srgbClr val="A4A3A4"/>
          </p15:clr>
        </p15:guide>
        <p15:guide id="6" pos="558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5175"/>
    <a:srgbClr val="70C833"/>
    <a:srgbClr val="FBAF2D"/>
    <a:srgbClr val="EC566B"/>
    <a:srgbClr val="306A9B"/>
    <a:srgbClr val="DA2757"/>
    <a:srgbClr val="00A5E7"/>
    <a:srgbClr val="A9C3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autoAdjust="0"/>
  </p:normalViewPr>
  <p:slideViewPr>
    <p:cSldViewPr snapToGrid="0">
      <p:cViewPr>
        <p:scale>
          <a:sx n="100" d="100"/>
          <a:sy n="100" d="100"/>
        </p:scale>
        <p:origin x="-318" y="-264"/>
      </p:cViewPr>
      <p:guideLst>
        <p:guide orient="horz" pos="2226"/>
        <p:guide orient="horz" pos="164"/>
        <p:guide orient="horz" pos="4068"/>
        <p:guide pos="2869"/>
        <p:guide pos="162"/>
        <p:guide pos="5585"/>
      </p:guideLst>
    </p:cSldViewPr>
  </p:slideViewPr>
  <p:notesTextViewPr>
    <p:cViewPr>
      <p:scale>
        <a:sx n="1" d="1"/>
        <a:sy n="1" d="1"/>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6ED5E1-716C-4A63-B4D5-E7CF2D53C923}"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2AD1FA-A05D-4716-8A12-8D9E3476323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blank" preserve="1">
  <p:cSld name="1_空白">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099" name="五边形 7"/>
          <p:cNvSpPr>
            <a:spLocks noChangeArrowheads="1"/>
          </p:cNvSpPr>
          <p:nvPr/>
        </p:nvSpPr>
        <p:spPr bwMode="auto">
          <a:xfrm>
            <a:off x="0" y="501650"/>
            <a:ext cx="2627710" cy="661988"/>
          </a:xfrm>
          <a:prstGeom prst="homePlate">
            <a:avLst>
              <a:gd name="adj" fmla="val 45226"/>
            </a:avLst>
          </a:prstGeom>
          <a:solidFill>
            <a:srgbClr val="306A9B"/>
          </a:solidFill>
          <a:ln w="12700" cmpd="sng">
            <a:solidFill>
              <a:srgbClr val="41719C"/>
            </a:solidFill>
            <a:miter lim="800000"/>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gn="ctr">
              <a:defRPr/>
            </a:pPr>
            <a:endParaRPr lang="zh-CN" altLang="en-US" smtClean="0">
              <a:solidFill>
                <a:srgbClr val="FFFFFF"/>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slow">
    <p:cover/>
  </p:transition>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2pPr>
      <a:lvl3pPr algn="l" rtl="0" eaLnBrk="0" fontAlgn="base" hangingPunct="0">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3pPr>
      <a:lvl4pPr algn="l" rtl="0" eaLnBrk="0" fontAlgn="base" hangingPunct="0">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4pPr>
      <a:lvl5pPr algn="l" rtl="0" eaLnBrk="0" fontAlgn="base" hangingPunct="0">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5pPr>
      <a:lvl6pPr marL="4572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6pPr>
      <a:lvl7pPr marL="9144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7pPr>
      <a:lvl8pPr marL="13716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8pPr>
      <a:lvl9pPr marL="18288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pitchFamily="34"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标题 1"/>
          <p:cNvSpPr>
            <a:spLocks noGrp="1" noChangeArrowheads="1"/>
          </p:cNvSpPr>
          <p:nvPr>
            <p:ph type="title" idx="4294967295"/>
          </p:nvPr>
        </p:nvSpPr>
        <p:spPr bwMode="auto">
          <a:xfrm>
            <a:off x="513160" y="584201"/>
            <a:ext cx="1524000"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smtClean="0">
                <a:solidFill>
                  <a:schemeClr val="bg1"/>
                </a:solidFill>
                <a:latin typeface="微软雅黑" panose="020B0503020204020204" pitchFamily="34" charset="-122"/>
              </a:rPr>
              <a:t>Unit 7 </a:t>
            </a:r>
          </a:p>
        </p:txBody>
      </p:sp>
      <p:sp>
        <p:nvSpPr>
          <p:cNvPr id="2050" name="矩形 1"/>
          <p:cNvSpPr>
            <a:spLocks noChangeArrowheads="1"/>
          </p:cNvSpPr>
          <p:nvPr/>
        </p:nvSpPr>
        <p:spPr bwMode="auto">
          <a:xfrm>
            <a:off x="97541" y="1713889"/>
            <a:ext cx="894095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0" hangingPunct="0"/>
            <a:r>
              <a:rPr lang="en-US" altLang="zh-CN" sz="6000" b="1" dirty="0">
                <a:latin typeface="Times New Roman" panose="02020603050405020304" pitchFamily="18" charset="0"/>
              </a:rPr>
              <a:t>Chinese festivals</a:t>
            </a:r>
            <a:endParaRPr lang="zh-CN" altLang="zh-CN" sz="6000" dirty="0">
              <a:latin typeface="Times New Roman" panose="02020603050405020304" pitchFamily="18" charset="0"/>
              <a:cs typeface="Times New Roman" panose="02020603050405020304" pitchFamily="18" charset="0"/>
            </a:endParaRPr>
          </a:p>
        </p:txBody>
      </p:sp>
      <p:pic>
        <p:nvPicPr>
          <p:cNvPr id="2051" name="图片 1"/>
          <p:cNvPicPr>
            <a:picLocks noChangeAspect="1" noChangeArrowheads="1"/>
          </p:cNvPicPr>
          <p:nvPr/>
        </p:nvPicPr>
        <p:blipFill>
          <a:blip r:embed="rId2" cstate="email"/>
          <a:srcRect/>
          <a:stretch>
            <a:fillRect/>
          </a:stretch>
        </p:blipFill>
        <p:spPr bwMode="auto">
          <a:xfrm>
            <a:off x="457200" y="2970449"/>
            <a:ext cx="3974123" cy="2562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275385" y="3505200"/>
            <a:ext cx="1826141" cy="584775"/>
          </a:xfrm>
          <a:prstGeom prst="rect">
            <a:avLst/>
          </a:prstGeom>
          <a:noFill/>
        </p:spPr>
        <p:txBody>
          <a:bodyPr wrap="none" rtlCol="0">
            <a:spAutoFit/>
          </a:bodyPr>
          <a:lstStyle/>
          <a:p>
            <a:r>
              <a:rPr lang="zh-CN" altLang="en-US" sz="3200" dirty="0" smtClean="0"/>
              <a:t>第二课时</a:t>
            </a:r>
            <a:endParaRPr lang="zh-CN" altLang="en-US" sz="3200" dirty="0"/>
          </a:p>
        </p:txBody>
      </p:sp>
      <p:sp>
        <p:nvSpPr>
          <p:cNvPr id="6" name="矩形 5"/>
          <p:cNvSpPr/>
          <p:nvPr/>
        </p:nvSpPr>
        <p:spPr>
          <a:xfrm>
            <a:off x="0" y="5807098"/>
            <a:ext cx="9144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标题 1"/>
          <p:cNvSpPr>
            <a:spLocks noGrp="1" noChangeArrowheads="1"/>
          </p:cNvSpPr>
          <p:nvPr>
            <p:ph type="title" idx="4294967295"/>
          </p:nvPr>
        </p:nvSpPr>
        <p:spPr bwMode="auto">
          <a:xfrm>
            <a:off x="253604" y="584201"/>
            <a:ext cx="2724058"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Dialogue</a:t>
            </a:r>
          </a:p>
        </p:txBody>
      </p:sp>
      <p:sp>
        <p:nvSpPr>
          <p:cNvPr id="13315" name="矩形 1"/>
          <p:cNvSpPr>
            <a:spLocks noChangeArrowheads="1"/>
          </p:cNvSpPr>
          <p:nvPr/>
        </p:nvSpPr>
        <p:spPr bwMode="auto">
          <a:xfrm>
            <a:off x="5954" y="1204671"/>
            <a:ext cx="9138047" cy="5539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200000"/>
              </a:lnSpc>
              <a:buFontTx/>
              <a:buNone/>
              <a:defRPr/>
            </a:pPr>
            <a:r>
              <a:rPr lang="en-US" altLang="zh-CN" sz="2000" dirty="0">
                <a:solidFill>
                  <a:srgbClr val="FF0000"/>
                </a:solidFill>
                <a:latin typeface="Times New Roman" panose="02020603050405020304" pitchFamily="18" charset="0"/>
                <a:ea typeface="+mn-ea"/>
                <a:cs typeface="Times New Roman" panose="02020603050405020304" pitchFamily="18" charset="0"/>
                <a:sym typeface="+mn-ea"/>
              </a:rPr>
              <a:t>The Mid-Autumn is in September or October. </a:t>
            </a:r>
            <a:endParaRPr lang="zh-CN" altLang="zh-CN" sz="2000" dirty="0">
              <a:solidFill>
                <a:srgbClr val="FF0000"/>
              </a:solidFill>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zh-CN" altLang="zh-CN" sz="2000" dirty="0">
                <a:latin typeface="Times New Roman" panose="02020603050405020304" pitchFamily="18" charset="0"/>
                <a:ea typeface="+mn-ea"/>
                <a:cs typeface="Times New Roman" panose="02020603050405020304" pitchFamily="18" charset="0"/>
                <a:sym typeface="+mn-ea"/>
              </a:rPr>
              <a:t>中秋节在九月或十月。</a:t>
            </a:r>
          </a:p>
          <a:p>
            <a:pPr eaLnBrk="0" hangingPunct="0">
              <a:lnSpc>
                <a:spcPct val="200000"/>
              </a:lnSpc>
              <a:buFontTx/>
              <a:buNone/>
              <a:defRPr/>
            </a:pPr>
            <a:r>
              <a:rPr lang="en-US" altLang="zh-CN" sz="2000" dirty="0">
                <a:solidFill>
                  <a:srgbClr val="FF0000"/>
                </a:solidFill>
                <a:latin typeface="Times New Roman" panose="02020603050405020304" pitchFamily="18" charset="0"/>
                <a:ea typeface="+mn-ea"/>
                <a:cs typeface="Times New Roman" panose="02020603050405020304" pitchFamily="18" charset="0"/>
                <a:sym typeface="+mn-ea"/>
              </a:rPr>
              <a:t>People look at the moon at night with their family. They eat moon cakes and fruit.</a:t>
            </a:r>
            <a:endParaRPr lang="zh-CN" altLang="zh-CN" sz="2000" dirty="0">
              <a:solidFill>
                <a:srgbClr val="FF0000"/>
              </a:solidFill>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zh-CN" altLang="zh-CN" sz="2000" dirty="0">
                <a:latin typeface="Times New Roman" panose="02020603050405020304" pitchFamily="18" charset="0"/>
                <a:ea typeface="+mn-ea"/>
                <a:cs typeface="Times New Roman" panose="02020603050405020304" pitchFamily="18" charset="0"/>
                <a:sym typeface="+mn-ea"/>
              </a:rPr>
              <a:t>人们和他们一家赏月。他们吃月饼，吃水果。</a:t>
            </a:r>
          </a:p>
          <a:p>
            <a:pPr eaLnBrk="0" hangingPunct="0">
              <a:lnSpc>
                <a:spcPct val="200000"/>
              </a:lnSpc>
              <a:buFontTx/>
              <a:buNone/>
              <a:defRPr/>
            </a:pPr>
            <a:r>
              <a:rPr lang="en-US" altLang="zh-CN" sz="2000" dirty="0">
                <a:solidFill>
                  <a:srgbClr val="FF0000"/>
                </a:solidFill>
                <a:latin typeface="Times New Roman" panose="02020603050405020304" pitchFamily="18" charset="0"/>
                <a:ea typeface="+mn-ea"/>
                <a:cs typeface="Times New Roman" panose="02020603050405020304" pitchFamily="18" charset="0"/>
                <a:sym typeface="+mn-ea"/>
              </a:rPr>
              <a:t>The Double Ninth Festival is in October or November. It is a festival for old people. </a:t>
            </a:r>
            <a:endParaRPr lang="zh-CN" altLang="zh-CN" sz="2000" dirty="0">
              <a:solidFill>
                <a:srgbClr val="FF0000"/>
              </a:solidFill>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zh-CN" altLang="zh-CN" sz="2000" dirty="0">
                <a:latin typeface="Times New Roman" panose="02020603050405020304" pitchFamily="18" charset="0"/>
                <a:ea typeface="+mn-ea"/>
                <a:cs typeface="Times New Roman" panose="02020603050405020304" pitchFamily="18" charset="0"/>
                <a:sym typeface="+mn-ea"/>
              </a:rPr>
              <a:t>重阳节在九月或十月，它是一个属于老人们的节日。</a:t>
            </a:r>
          </a:p>
          <a:p>
            <a:pPr eaLnBrk="0" hangingPunct="0">
              <a:lnSpc>
                <a:spcPct val="200000"/>
              </a:lnSpc>
              <a:buFontTx/>
              <a:buNone/>
              <a:defRPr/>
            </a:pPr>
            <a:r>
              <a:rPr lang="en-US" altLang="zh-CN" sz="2000" dirty="0">
                <a:solidFill>
                  <a:srgbClr val="FF0000"/>
                </a:solidFill>
                <a:latin typeface="Times New Roman" panose="02020603050405020304" pitchFamily="18" charset="0"/>
                <a:ea typeface="+mn-ea"/>
                <a:cs typeface="Times New Roman" panose="02020603050405020304" pitchFamily="18" charset="0"/>
                <a:sym typeface="+mn-ea"/>
              </a:rPr>
              <a:t>People visit their parents and grandparents. They also climb mountains and eat rice cakes at this festival.</a:t>
            </a:r>
            <a:endParaRPr lang="zh-CN" altLang="zh-CN" sz="2000" dirty="0">
              <a:solidFill>
                <a:srgbClr val="FF0000"/>
              </a:solidFill>
              <a:latin typeface="Times New Roman" panose="02020603050405020304" pitchFamily="18" charset="0"/>
              <a:ea typeface="+mn-ea"/>
              <a:cs typeface="Times New Roman" panose="02020603050405020304" pitchFamily="18" charset="0"/>
              <a:sym typeface="+mn-ea"/>
            </a:endParaRPr>
          </a:p>
          <a:p>
            <a:pPr eaLnBrk="0" hangingPunct="0">
              <a:lnSpc>
                <a:spcPct val="200000"/>
              </a:lnSpc>
              <a:buFontTx/>
              <a:buNone/>
              <a:defRPr/>
            </a:pPr>
            <a:r>
              <a:rPr lang="zh-CN" altLang="zh-CN" sz="2000" dirty="0">
                <a:latin typeface="Times New Roman" panose="02020603050405020304" pitchFamily="18" charset="0"/>
                <a:ea typeface="+mn-ea"/>
                <a:cs typeface="Times New Roman" panose="02020603050405020304" pitchFamily="18" charset="0"/>
                <a:sym typeface="+mn-ea"/>
              </a:rPr>
              <a:t>人们拜访他们的父母和爷爷奶奶。在这个节日人们还爬山吃重阳糕。</a:t>
            </a:r>
          </a:p>
        </p:txBody>
      </p:sp>
      <p:pic>
        <p:nvPicPr>
          <p:cNvPr id="11267" name="图片 1"/>
          <p:cNvPicPr>
            <a:picLocks noChangeAspect="1" noChangeArrowheads="1"/>
          </p:cNvPicPr>
          <p:nvPr/>
        </p:nvPicPr>
        <p:blipFill>
          <a:blip r:embed="rId2" cstate="email"/>
          <a:srcRect/>
          <a:stretch>
            <a:fillRect/>
          </a:stretch>
        </p:blipFill>
        <p:spPr bwMode="auto">
          <a:xfrm>
            <a:off x="7537939" y="0"/>
            <a:ext cx="1606062" cy="167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anim calcmode="lin" valueType="num">
                                      <p:cBhvr additive="base">
                                        <p:cTn id="13"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315">
                                            <p:txEl>
                                              <p:pRg st="4" end="4"/>
                                            </p:txEl>
                                          </p:spTgt>
                                        </p:tgtEl>
                                        <p:attrNameLst>
                                          <p:attrName>style.visibility</p:attrName>
                                        </p:attrNameLst>
                                      </p:cBhvr>
                                      <p:to>
                                        <p:strVal val="visible"/>
                                      </p:to>
                                    </p:set>
                                    <p:anim calcmode="lin" valueType="num">
                                      <p:cBhvr additive="base">
                                        <p:cTn id="19" dur="5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315">
                                            <p:txEl>
                                              <p:pRg st="6" end="6"/>
                                            </p:txEl>
                                          </p:spTgt>
                                        </p:tgtEl>
                                        <p:attrNameLst>
                                          <p:attrName>style.visibility</p:attrName>
                                        </p:attrNameLst>
                                      </p:cBhvr>
                                      <p:to>
                                        <p:strVal val="visible"/>
                                      </p:to>
                                    </p:set>
                                    <p:anim calcmode="lin" valueType="num">
                                      <p:cBhvr additive="base">
                                        <p:cTn id="25" dur="500" fill="hold"/>
                                        <p:tgtEl>
                                          <p:spTgt spid="1331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标题 1"/>
          <p:cNvSpPr txBox="1">
            <a:spLocks noChangeArrowheads="1"/>
          </p:cNvSpPr>
          <p:nvPr/>
        </p:nvSpPr>
        <p:spPr bwMode="auto">
          <a:xfrm>
            <a:off x="253604" y="584201"/>
            <a:ext cx="2606827"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eaLnBrk="1" hangingPunct="1">
              <a:lnSpc>
                <a:spcPct val="90000"/>
              </a:lnSpc>
            </a:pPr>
            <a:r>
              <a:rPr lang="en-US" altLang="zh-CN" sz="3200" b="1" dirty="0">
                <a:solidFill>
                  <a:schemeClr val="bg1"/>
                </a:solidFill>
                <a:latin typeface="微软雅黑" panose="020B0503020204020204" pitchFamily="34" charset="-122"/>
              </a:rPr>
              <a:t>Expand</a:t>
            </a:r>
          </a:p>
        </p:txBody>
      </p:sp>
      <p:sp>
        <p:nvSpPr>
          <p:cNvPr id="12290" name="矩形 2"/>
          <p:cNvSpPr>
            <a:spLocks noChangeArrowheads="1"/>
          </p:cNvSpPr>
          <p:nvPr/>
        </p:nvSpPr>
        <p:spPr bwMode="auto">
          <a:xfrm>
            <a:off x="112927" y="1269645"/>
            <a:ext cx="886695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lnSpc>
                <a:spcPct val="150000"/>
              </a:lnSpc>
            </a:pPr>
            <a:r>
              <a:rPr lang="en-US" altLang="zh-CN" sz="2400" dirty="0"/>
              <a:t>       </a:t>
            </a:r>
            <a:r>
              <a:rPr lang="zh-CN" altLang="zh-CN" sz="2400" dirty="0"/>
              <a:t>春节，是中国最盛大、最热闹、最重要的一个古老传统节日，也是中国人所独有的节日。是中华文明最集中的表现。春节一般指除夕和正月初一。但在民间，传统意义上的春节是指从腊月初八的腊祭或腊月二十三或二十四的祭灶，一直到正月十五，其中以除夕和正月初一为高潮。在春节这一传统节日期间，我国的汉族和大多数少数民族都有要举行各种庆祝活动，这些活动大多以祭祀神佛、祭奠祖先、除旧布新、迎禧接福、祈求丰年为主要内容。活动形式丰富多彩，带有浓郁的民族特色。2006年5月20日，“春节”民俗经国务院批准列入第一批国家级非物质文化遗产名录。</a:t>
            </a:r>
          </a:p>
        </p:txBody>
      </p:sp>
      <p:sp>
        <p:nvSpPr>
          <p:cNvPr id="12291" name="矩形 2"/>
          <p:cNvSpPr>
            <a:spLocks noChangeArrowheads="1"/>
          </p:cNvSpPr>
          <p:nvPr/>
        </p:nvSpPr>
        <p:spPr bwMode="auto">
          <a:xfrm>
            <a:off x="3993356" y="628650"/>
            <a:ext cx="149271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3600" b="1" dirty="0"/>
              <a:t> </a:t>
            </a:r>
            <a:r>
              <a:rPr lang="zh-CN" altLang="zh-CN" sz="3600" b="1" dirty="0"/>
              <a:t>春</a:t>
            </a:r>
            <a:r>
              <a:rPr lang="en-US" altLang="zh-CN" sz="3600" b="1" dirty="0"/>
              <a:t>  </a:t>
            </a:r>
            <a:r>
              <a:rPr lang="zh-CN" altLang="zh-CN" sz="3600" b="1" dirty="0"/>
              <a:t>节</a:t>
            </a:r>
            <a:endParaRPr lang="zh-CN" altLang="en-US" sz="3600" b="1" dirty="0"/>
          </a:p>
        </p:txBody>
      </p:sp>
    </p:spTree>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6"/>
          <p:cNvPicPr>
            <a:picLocks noChangeAspect="1" noChangeArrowheads="1"/>
          </p:cNvPicPr>
          <p:nvPr/>
        </p:nvPicPr>
        <p:blipFill>
          <a:blip r:embed="rId2" cstate="email"/>
          <a:srcRect l="2991" t="7024" r="2748" b="6274"/>
          <a:stretch>
            <a:fillRect/>
          </a:stretch>
        </p:blipFill>
        <p:spPr bwMode="auto">
          <a:xfrm>
            <a:off x="909638" y="1714501"/>
            <a:ext cx="5575697" cy="397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4" name="标题 1"/>
          <p:cNvSpPr>
            <a:spLocks noGrp="1" noChangeArrowheads="1"/>
          </p:cNvSpPr>
          <p:nvPr>
            <p:ph type="title" idx="4294967295"/>
          </p:nvPr>
        </p:nvSpPr>
        <p:spPr bwMode="auto">
          <a:xfrm>
            <a:off x="253604" y="584201"/>
            <a:ext cx="2876458"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Summary</a:t>
            </a:r>
          </a:p>
        </p:txBody>
      </p:sp>
      <p:pic>
        <p:nvPicPr>
          <p:cNvPr id="13315" name="Picture 2"/>
          <p:cNvPicPr>
            <a:picLocks noChangeAspect="1" noChangeArrowheads="1"/>
          </p:cNvPicPr>
          <p:nvPr/>
        </p:nvPicPr>
        <p:blipFill>
          <a:blip r:embed="rId3"/>
          <a:srcRect/>
          <a:stretch>
            <a:fillRect/>
          </a:stretch>
        </p:blipFill>
        <p:spPr bwMode="auto">
          <a:xfrm>
            <a:off x="6849667" y="2246313"/>
            <a:ext cx="2031206" cy="351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矩形 1"/>
          <p:cNvSpPr>
            <a:spLocks noChangeArrowheads="1"/>
          </p:cNvSpPr>
          <p:nvPr/>
        </p:nvSpPr>
        <p:spPr bwMode="auto">
          <a:xfrm>
            <a:off x="1308497" y="2198688"/>
            <a:ext cx="93807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Tx/>
              <a:buNone/>
              <a:defRPr/>
            </a:pPr>
            <a:r>
              <a:rPr lang="en-US" altLang="zh-CN" sz="3200" dirty="0">
                <a:solidFill>
                  <a:schemeClr val="bg1"/>
                </a:solidFill>
                <a:latin typeface="Times New Roman" panose="02020603050405020304" pitchFamily="18" charset="0"/>
                <a:ea typeface="+mn-ea"/>
                <a:cs typeface="Times New Roman" panose="02020603050405020304" pitchFamily="18" charset="0"/>
                <a:sym typeface="+mn-ea"/>
              </a:rPr>
              <a:t>cake</a:t>
            </a:r>
            <a:endParaRPr lang="zh-CN" altLang="zh-CN" sz="3200" dirty="0">
              <a:solidFill>
                <a:schemeClr val="bg1"/>
              </a:solidFill>
              <a:latin typeface="Times New Roman" panose="02020603050405020304" pitchFamily="18" charset="0"/>
              <a:ea typeface="+mn-ea"/>
              <a:cs typeface="Times New Roman" panose="02020603050405020304" pitchFamily="18" charset="0"/>
              <a:sym typeface="+mn-ea"/>
            </a:endParaRPr>
          </a:p>
        </p:txBody>
      </p:sp>
      <p:sp>
        <p:nvSpPr>
          <p:cNvPr id="15366" name="矩形 2"/>
          <p:cNvSpPr>
            <a:spLocks noChangeArrowheads="1"/>
          </p:cNvSpPr>
          <p:nvPr/>
        </p:nvSpPr>
        <p:spPr bwMode="auto">
          <a:xfrm>
            <a:off x="2824163" y="2198688"/>
            <a:ext cx="102784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Tx/>
              <a:buNone/>
              <a:defRPr/>
            </a:pPr>
            <a:r>
              <a:rPr lang="en-US" altLang="zh-CN" sz="3200" dirty="0">
                <a:solidFill>
                  <a:schemeClr val="bg1"/>
                </a:solidFill>
                <a:latin typeface="Times New Roman" panose="02020603050405020304" pitchFamily="18" charset="0"/>
                <a:ea typeface="+mn-ea"/>
                <a:cs typeface="Times New Roman" panose="02020603050405020304" pitchFamily="18" charset="0"/>
                <a:sym typeface="+mn-ea"/>
              </a:rPr>
              <a:t>night</a:t>
            </a:r>
            <a:endParaRPr lang="zh-CN" altLang="zh-CN" sz="3200" dirty="0">
              <a:solidFill>
                <a:schemeClr val="bg1"/>
              </a:solidFill>
              <a:latin typeface="Times New Roman" panose="02020603050405020304" pitchFamily="18" charset="0"/>
              <a:ea typeface="+mn-ea"/>
              <a:cs typeface="Times New Roman" panose="02020603050405020304" pitchFamily="18" charset="0"/>
              <a:sym typeface="+mn-ea"/>
            </a:endParaRPr>
          </a:p>
        </p:txBody>
      </p:sp>
      <p:sp>
        <p:nvSpPr>
          <p:cNvPr id="15367" name="矩形 3"/>
          <p:cNvSpPr>
            <a:spLocks noChangeArrowheads="1"/>
          </p:cNvSpPr>
          <p:nvPr/>
        </p:nvSpPr>
        <p:spPr bwMode="auto">
          <a:xfrm>
            <a:off x="1279922" y="3038475"/>
            <a:ext cx="130195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Tx/>
              <a:buNone/>
              <a:defRPr/>
            </a:pPr>
            <a:r>
              <a:rPr lang="en-US" altLang="zh-CN" sz="3200" dirty="0">
                <a:solidFill>
                  <a:schemeClr val="bg1"/>
                </a:solidFill>
                <a:latin typeface="Times New Roman" panose="02020603050405020304" pitchFamily="18" charset="0"/>
                <a:ea typeface="+mn-ea"/>
                <a:cs typeface="Times New Roman" panose="02020603050405020304" pitchFamily="18" charset="0"/>
                <a:sym typeface="+mn-ea"/>
              </a:rPr>
              <a:t>double</a:t>
            </a:r>
            <a:endParaRPr lang="zh-CN" altLang="zh-CN" sz="3200" dirty="0">
              <a:solidFill>
                <a:schemeClr val="bg1"/>
              </a:solidFill>
              <a:latin typeface="Times New Roman" panose="02020603050405020304" pitchFamily="18" charset="0"/>
              <a:ea typeface="+mn-ea"/>
              <a:cs typeface="Times New Roman" panose="02020603050405020304" pitchFamily="18" charset="0"/>
              <a:sym typeface="+mn-ea"/>
            </a:endParaRPr>
          </a:p>
        </p:txBody>
      </p:sp>
      <p:sp>
        <p:nvSpPr>
          <p:cNvPr id="15368" name="矩形 4"/>
          <p:cNvSpPr>
            <a:spLocks noChangeArrowheads="1"/>
          </p:cNvSpPr>
          <p:nvPr/>
        </p:nvSpPr>
        <p:spPr bwMode="auto">
          <a:xfrm>
            <a:off x="4408885" y="2246313"/>
            <a:ext cx="66236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Tx/>
              <a:buNone/>
              <a:defRPr/>
            </a:pPr>
            <a:r>
              <a:rPr lang="en-US" altLang="zh-CN" sz="3200" dirty="0">
                <a:solidFill>
                  <a:schemeClr val="bg1"/>
                </a:solidFill>
                <a:latin typeface="Times New Roman" panose="02020603050405020304" pitchFamily="18" charset="0"/>
                <a:ea typeface="+mn-ea"/>
                <a:cs typeface="Times New Roman" panose="02020603050405020304" pitchFamily="18" charset="0"/>
                <a:sym typeface="+mn-ea"/>
              </a:rPr>
              <a:t>for</a:t>
            </a:r>
            <a:endParaRPr lang="zh-CN" altLang="zh-CN" sz="3200" dirty="0">
              <a:solidFill>
                <a:schemeClr val="bg1"/>
              </a:solidFill>
              <a:latin typeface="Times New Roman" panose="02020603050405020304" pitchFamily="18" charset="0"/>
              <a:ea typeface="+mn-ea"/>
              <a:cs typeface="Times New Roman" panose="02020603050405020304" pitchFamily="18" charset="0"/>
              <a:sym typeface="+mn-ea"/>
            </a:endParaRPr>
          </a:p>
        </p:txBody>
      </p:sp>
      <p:sp>
        <p:nvSpPr>
          <p:cNvPr id="15369" name="矩形 5"/>
          <p:cNvSpPr>
            <a:spLocks noChangeArrowheads="1"/>
          </p:cNvSpPr>
          <p:nvPr/>
        </p:nvSpPr>
        <p:spPr bwMode="auto">
          <a:xfrm>
            <a:off x="2824162" y="3116264"/>
            <a:ext cx="173477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Tx/>
              <a:buNone/>
              <a:defRPr/>
            </a:pPr>
            <a:r>
              <a:rPr lang="en-US" altLang="zh-CN" sz="3200" dirty="0">
                <a:solidFill>
                  <a:schemeClr val="bg1"/>
                </a:solidFill>
                <a:latin typeface="Times New Roman" panose="02020603050405020304" pitchFamily="18" charset="0"/>
                <a:ea typeface="+mn-ea"/>
                <a:cs typeface="Times New Roman" panose="02020603050405020304" pitchFamily="18" charset="0"/>
                <a:sym typeface="+mn-ea"/>
              </a:rPr>
              <a:t>mountain</a:t>
            </a:r>
            <a:endParaRPr lang="zh-CN" altLang="zh-CN" sz="3200" dirty="0">
              <a:solidFill>
                <a:schemeClr val="bg1"/>
              </a:solidFill>
              <a:latin typeface="Times New Roman" panose="02020603050405020304" pitchFamily="18" charset="0"/>
              <a:ea typeface="+mn-ea"/>
              <a:cs typeface="Times New Roman" panose="02020603050405020304" pitchFamily="18" charset="0"/>
              <a:sym typeface="+mn-ea"/>
            </a:endParaRPr>
          </a:p>
        </p:txBody>
      </p:sp>
      <p:sp>
        <p:nvSpPr>
          <p:cNvPr id="15370" name="矩形 6"/>
          <p:cNvSpPr>
            <a:spLocks noChangeArrowheads="1"/>
          </p:cNvSpPr>
          <p:nvPr/>
        </p:nvSpPr>
        <p:spPr bwMode="auto">
          <a:xfrm>
            <a:off x="1308497" y="3633789"/>
            <a:ext cx="4572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50000"/>
              </a:lnSpc>
              <a:buFontTx/>
              <a:buNone/>
              <a:defRPr/>
            </a:pPr>
            <a:r>
              <a:rPr lang="en-US" altLang="zh-CN" sz="3200" dirty="0">
                <a:solidFill>
                  <a:schemeClr val="bg1"/>
                </a:solidFill>
                <a:latin typeface="Times New Roman" panose="02020603050405020304" pitchFamily="18" charset="0"/>
                <a:ea typeface="+mn-ea"/>
                <a:cs typeface="Times New Roman" panose="02020603050405020304" pitchFamily="18" charset="0"/>
                <a:sym typeface="+mn-ea"/>
              </a:rPr>
              <a:t>People visit their parents and grandparents. </a:t>
            </a:r>
          </a:p>
        </p:txBody>
      </p:sp>
    </p:spTree>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noChangeArrowheads="1"/>
          </p:cNvSpPr>
          <p:nvPr>
            <p:ph type="title" idx="4294967295"/>
          </p:nvPr>
        </p:nvSpPr>
        <p:spPr bwMode="auto">
          <a:xfrm>
            <a:off x="253604" y="584201"/>
            <a:ext cx="2360642"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Exercise</a:t>
            </a:r>
          </a:p>
        </p:txBody>
      </p:sp>
      <p:sp>
        <p:nvSpPr>
          <p:cNvPr id="16387" name="矩形 1"/>
          <p:cNvSpPr>
            <a:spLocks noChangeArrowheads="1"/>
          </p:cNvSpPr>
          <p:nvPr/>
        </p:nvSpPr>
        <p:spPr bwMode="auto">
          <a:xfrm>
            <a:off x="285750" y="1108075"/>
            <a:ext cx="718658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lnSpc>
                <a:spcPct val="150000"/>
              </a:lnSpc>
              <a:buFontTx/>
              <a:buNone/>
              <a:defRPr/>
            </a:pPr>
            <a:r>
              <a:rPr lang="zh-CN" altLang="zh-CN" sz="3600" dirty="0">
                <a:latin typeface="Times New Roman" panose="02020603050405020304" pitchFamily="18" charset="0"/>
                <a:ea typeface="+mn-ea"/>
                <a:cs typeface="Times New Roman" panose="02020603050405020304" pitchFamily="18" charset="0"/>
                <a:sym typeface="+mn-ea"/>
              </a:rPr>
              <a:t>阅读短文，判断正（</a:t>
            </a:r>
            <a:r>
              <a:rPr lang="en-US" altLang="zh-CN" sz="3600" dirty="0">
                <a:latin typeface="Times New Roman" panose="02020603050405020304" pitchFamily="18" charset="0"/>
                <a:ea typeface="+mn-ea"/>
                <a:cs typeface="Times New Roman" panose="02020603050405020304" pitchFamily="18" charset="0"/>
                <a:sym typeface="+mn-ea"/>
              </a:rPr>
              <a:t>T</a:t>
            </a:r>
            <a:r>
              <a:rPr lang="zh-CN" altLang="zh-CN" sz="3600" dirty="0">
                <a:latin typeface="Times New Roman" panose="02020603050405020304" pitchFamily="18" charset="0"/>
                <a:ea typeface="+mn-ea"/>
                <a:cs typeface="Times New Roman" panose="02020603050405020304" pitchFamily="18" charset="0"/>
                <a:sym typeface="+mn-ea"/>
              </a:rPr>
              <a:t>）误（</a:t>
            </a:r>
            <a:r>
              <a:rPr lang="en-US" altLang="zh-CN" sz="3600" dirty="0">
                <a:latin typeface="Times New Roman" panose="02020603050405020304" pitchFamily="18" charset="0"/>
                <a:ea typeface="+mn-ea"/>
                <a:cs typeface="Times New Roman" panose="02020603050405020304" pitchFamily="18" charset="0"/>
                <a:sym typeface="+mn-ea"/>
              </a:rPr>
              <a:t>F</a:t>
            </a:r>
            <a:r>
              <a:rPr lang="zh-CN" altLang="zh-CN" sz="3600" dirty="0">
                <a:latin typeface="Times New Roman" panose="02020603050405020304" pitchFamily="18" charset="0"/>
                <a:ea typeface="+mn-ea"/>
                <a:cs typeface="Times New Roman" panose="02020603050405020304" pitchFamily="18" charset="0"/>
                <a:sym typeface="+mn-ea"/>
              </a:rPr>
              <a:t>）。</a:t>
            </a:r>
          </a:p>
        </p:txBody>
      </p:sp>
      <p:sp>
        <p:nvSpPr>
          <p:cNvPr id="16388" name="矩形 2"/>
          <p:cNvSpPr>
            <a:spLocks noChangeArrowheads="1"/>
          </p:cNvSpPr>
          <p:nvPr/>
        </p:nvSpPr>
        <p:spPr bwMode="auto">
          <a:xfrm>
            <a:off x="166688" y="2031405"/>
            <a:ext cx="8783241" cy="4457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5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The Mid-Autumn is a very important Chinese festival. It falls on the 15th day of August. A few days before the festival, everyone in the family will help to make the house clean and beautiful. </a:t>
            </a:r>
            <a:endParaRPr lang="zh-CN"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On the evening there will be a big family dinner. People will try to come back for the union. Also, children will play with their own toy lanterns happily.</a:t>
            </a:r>
            <a:endParaRPr lang="zh-CN"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night the moon is usually round and bright. People can enjoy the moon while eating moon-cakes .I love The Mid-Autumn Festival.</a:t>
            </a:r>
            <a:endParaRPr lang="zh-CN" altLang="zh-CN" sz="2400" dirty="0">
              <a:latin typeface="Times New Roman" panose="02020603050405020304" pitchFamily="18" charset="0"/>
              <a:ea typeface="+mn-ea"/>
              <a:cs typeface="Times New Roman" panose="02020603050405020304" pitchFamily="18" charset="0"/>
              <a:sym typeface="+mn-ea"/>
            </a:endParaRPr>
          </a:p>
        </p:txBody>
      </p:sp>
    </p:spTree>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noChangeArrowheads="1"/>
          </p:cNvSpPr>
          <p:nvPr>
            <p:ph type="title" idx="4294967295"/>
          </p:nvPr>
        </p:nvSpPr>
        <p:spPr bwMode="auto">
          <a:xfrm>
            <a:off x="253604" y="584201"/>
            <a:ext cx="2477873"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Exercise</a:t>
            </a:r>
          </a:p>
        </p:txBody>
      </p:sp>
      <p:sp>
        <p:nvSpPr>
          <p:cNvPr id="16389" name="矩形 3"/>
          <p:cNvSpPr>
            <a:spLocks noChangeArrowheads="1"/>
          </p:cNvSpPr>
          <p:nvPr/>
        </p:nvSpPr>
        <p:spPr bwMode="auto">
          <a:xfrm>
            <a:off x="0" y="1461479"/>
            <a:ext cx="9630966"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250000"/>
              </a:lnSpc>
              <a:buFontTx/>
              <a:buNone/>
              <a:defRPr/>
            </a:pPr>
            <a:r>
              <a:rPr lang="zh-CN" altLang="zh-CN" sz="2400" dirty="0">
                <a:latin typeface="Times New Roman" panose="02020603050405020304" pitchFamily="18" charset="0"/>
                <a:ea typeface="+mn-ea"/>
                <a:cs typeface="Times New Roman" panose="02020603050405020304" pitchFamily="18" charset="0"/>
                <a:sym typeface="+mn-ea"/>
              </a:rPr>
              <a:t>（ </a:t>
            </a:r>
            <a:r>
              <a:rPr lang="en-US" altLang="zh-CN" sz="2400" dirty="0">
                <a:latin typeface="Times New Roman" panose="02020603050405020304" pitchFamily="18" charset="0"/>
                <a:ea typeface="+mn-ea"/>
                <a:cs typeface="Times New Roman" panose="02020603050405020304" pitchFamily="18" charset="0"/>
                <a:sym typeface="+mn-ea"/>
              </a:rPr>
              <a:t> </a:t>
            </a:r>
            <a:r>
              <a:rPr lang="zh-CN" altLang="zh-CN" sz="2400" dirty="0">
                <a:latin typeface="Times New Roman" panose="02020603050405020304" pitchFamily="18" charset="0"/>
                <a:ea typeface="+mn-ea"/>
                <a:cs typeface="Times New Roman" panose="02020603050405020304" pitchFamily="18" charset="0"/>
                <a:sym typeface="+mn-ea"/>
              </a:rPr>
              <a:t>）</a:t>
            </a:r>
            <a:r>
              <a:rPr lang="en-US" altLang="zh-CN" sz="2400" dirty="0">
                <a:latin typeface="Times New Roman" panose="02020603050405020304" pitchFamily="18" charset="0"/>
                <a:ea typeface="+mn-ea"/>
                <a:cs typeface="Times New Roman" panose="02020603050405020304" pitchFamily="18" charset="0"/>
                <a:sym typeface="+mn-ea"/>
              </a:rPr>
              <a:t>1.This passage is about Mid-Autumn Festival.</a:t>
            </a:r>
            <a:endParaRPr lang="zh-CN"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250000"/>
              </a:lnSpc>
              <a:buFontTx/>
              <a:buNone/>
              <a:defRPr/>
            </a:pPr>
            <a:r>
              <a:rPr lang="zh-CN" altLang="zh-CN" sz="2400" dirty="0">
                <a:latin typeface="Times New Roman" panose="02020603050405020304" pitchFamily="18" charset="0"/>
                <a:ea typeface="+mn-ea"/>
                <a:cs typeface="Times New Roman" panose="02020603050405020304" pitchFamily="18" charset="0"/>
                <a:sym typeface="+mn-ea"/>
              </a:rPr>
              <a:t>（</a:t>
            </a:r>
            <a:r>
              <a:rPr lang="en-US" altLang="zh-CN" sz="2400" dirty="0">
                <a:latin typeface="Times New Roman" panose="02020603050405020304" pitchFamily="18" charset="0"/>
                <a:ea typeface="+mn-ea"/>
                <a:cs typeface="Times New Roman" panose="02020603050405020304" pitchFamily="18" charset="0"/>
                <a:sym typeface="+mn-ea"/>
              </a:rPr>
              <a:t> </a:t>
            </a:r>
            <a:r>
              <a:rPr lang="zh-CN" altLang="zh-CN" sz="2400" dirty="0">
                <a:latin typeface="Times New Roman" panose="02020603050405020304" pitchFamily="18" charset="0"/>
                <a:ea typeface="+mn-ea"/>
                <a:cs typeface="Times New Roman" panose="02020603050405020304" pitchFamily="18" charset="0"/>
                <a:sym typeface="+mn-ea"/>
              </a:rPr>
              <a:t> ）</a:t>
            </a:r>
            <a:r>
              <a:rPr lang="en-US" altLang="zh-CN" sz="2400" dirty="0">
                <a:latin typeface="Times New Roman" panose="02020603050405020304" pitchFamily="18" charset="0"/>
                <a:ea typeface="+mn-ea"/>
                <a:cs typeface="Times New Roman" panose="02020603050405020304" pitchFamily="18" charset="0"/>
                <a:sym typeface="+mn-ea"/>
              </a:rPr>
              <a:t>2.At Mid-Autumn, people usually clean the house clean and beautiful.</a:t>
            </a:r>
            <a:endParaRPr lang="zh-CN"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250000"/>
              </a:lnSpc>
              <a:buFontTx/>
              <a:buNone/>
              <a:defRPr/>
            </a:pPr>
            <a:r>
              <a:rPr lang="zh-CN" altLang="zh-CN" sz="2400" dirty="0">
                <a:latin typeface="Times New Roman" panose="02020603050405020304" pitchFamily="18" charset="0"/>
                <a:ea typeface="+mn-ea"/>
                <a:cs typeface="Times New Roman" panose="02020603050405020304" pitchFamily="18" charset="0"/>
                <a:sym typeface="+mn-ea"/>
              </a:rPr>
              <a:t>（</a:t>
            </a:r>
            <a:r>
              <a:rPr lang="en-US" altLang="zh-CN" sz="2400" dirty="0">
                <a:latin typeface="Times New Roman" panose="02020603050405020304" pitchFamily="18" charset="0"/>
                <a:ea typeface="+mn-ea"/>
                <a:cs typeface="Times New Roman" panose="02020603050405020304" pitchFamily="18" charset="0"/>
                <a:sym typeface="+mn-ea"/>
              </a:rPr>
              <a:t> </a:t>
            </a:r>
            <a:r>
              <a:rPr lang="zh-CN" altLang="zh-CN" sz="2400" dirty="0">
                <a:latin typeface="Times New Roman" panose="02020603050405020304" pitchFamily="18" charset="0"/>
                <a:ea typeface="+mn-ea"/>
                <a:cs typeface="Times New Roman" panose="02020603050405020304" pitchFamily="18" charset="0"/>
                <a:sym typeface="+mn-ea"/>
              </a:rPr>
              <a:t> ）</a:t>
            </a:r>
            <a:r>
              <a:rPr lang="en-US" altLang="zh-CN" sz="2400" dirty="0">
                <a:latin typeface="Times New Roman" panose="02020603050405020304" pitchFamily="18" charset="0"/>
                <a:ea typeface="+mn-ea"/>
                <a:cs typeface="Times New Roman" panose="02020603050405020304" pitchFamily="18" charset="0"/>
                <a:sym typeface="+mn-ea"/>
              </a:rPr>
              <a:t>3.Children don’t like Mid-Autumn Festival.</a:t>
            </a:r>
            <a:endParaRPr lang="zh-CN"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250000"/>
              </a:lnSpc>
              <a:buFontTx/>
              <a:buNone/>
              <a:defRPr/>
            </a:pPr>
            <a:r>
              <a:rPr lang="zh-CN" altLang="zh-CN" sz="2400" dirty="0">
                <a:latin typeface="Times New Roman" panose="02020603050405020304" pitchFamily="18" charset="0"/>
                <a:ea typeface="+mn-ea"/>
                <a:cs typeface="Times New Roman" panose="02020603050405020304" pitchFamily="18" charset="0"/>
                <a:sym typeface="+mn-ea"/>
              </a:rPr>
              <a:t>（</a:t>
            </a:r>
            <a:r>
              <a:rPr lang="en-US" altLang="zh-CN" sz="2400" dirty="0">
                <a:latin typeface="Times New Roman" panose="02020603050405020304" pitchFamily="18" charset="0"/>
                <a:ea typeface="+mn-ea"/>
                <a:cs typeface="Times New Roman" panose="02020603050405020304" pitchFamily="18" charset="0"/>
                <a:sym typeface="+mn-ea"/>
              </a:rPr>
              <a:t> </a:t>
            </a:r>
            <a:r>
              <a:rPr lang="zh-CN" altLang="zh-CN" sz="2400" dirty="0">
                <a:latin typeface="Times New Roman" panose="02020603050405020304" pitchFamily="18" charset="0"/>
                <a:ea typeface="+mn-ea"/>
                <a:cs typeface="Times New Roman" panose="02020603050405020304" pitchFamily="18" charset="0"/>
                <a:sym typeface="+mn-ea"/>
              </a:rPr>
              <a:t> ）</a:t>
            </a:r>
            <a:r>
              <a:rPr lang="en-US" altLang="zh-CN" sz="2400" dirty="0">
                <a:latin typeface="Times New Roman" panose="02020603050405020304" pitchFamily="18" charset="0"/>
                <a:ea typeface="+mn-ea"/>
                <a:cs typeface="Times New Roman" panose="02020603050405020304" pitchFamily="18" charset="0"/>
                <a:sym typeface="+mn-ea"/>
              </a:rPr>
              <a:t>4. At Mid-Autumn, the moon looks like a boat.</a:t>
            </a:r>
            <a:endParaRPr lang="zh-CN"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250000"/>
              </a:lnSpc>
              <a:buFontTx/>
              <a:buNone/>
              <a:defRPr/>
            </a:pPr>
            <a:r>
              <a:rPr lang="zh-CN" altLang="zh-CN" sz="2400" dirty="0">
                <a:latin typeface="Times New Roman" panose="02020603050405020304" pitchFamily="18" charset="0"/>
                <a:ea typeface="+mn-ea"/>
                <a:cs typeface="Times New Roman" panose="02020603050405020304" pitchFamily="18" charset="0"/>
                <a:sym typeface="+mn-ea"/>
              </a:rPr>
              <a:t>（</a:t>
            </a:r>
            <a:r>
              <a:rPr lang="en-US" altLang="zh-CN" sz="2400" dirty="0">
                <a:latin typeface="Times New Roman" panose="02020603050405020304" pitchFamily="18" charset="0"/>
                <a:ea typeface="+mn-ea"/>
                <a:cs typeface="Times New Roman" panose="02020603050405020304" pitchFamily="18" charset="0"/>
                <a:sym typeface="+mn-ea"/>
              </a:rPr>
              <a:t> </a:t>
            </a:r>
            <a:r>
              <a:rPr lang="zh-CN" altLang="zh-CN" sz="2400" dirty="0">
                <a:latin typeface="Times New Roman" panose="02020603050405020304" pitchFamily="18" charset="0"/>
                <a:ea typeface="+mn-ea"/>
                <a:cs typeface="Times New Roman" panose="02020603050405020304" pitchFamily="18" charset="0"/>
                <a:sym typeface="+mn-ea"/>
              </a:rPr>
              <a:t> ）</a:t>
            </a:r>
            <a:r>
              <a:rPr lang="en-US" altLang="zh-CN" sz="2400" dirty="0">
                <a:latin typeface="Times New Roman" panose="02020603050405020304" pitchFamily="18" charset="0"/>
                <a:ea typeface="+mn-ea"/>
                <a:cs typeface="Times New Roman" panose="02020603050405020304" pitchFamily="18" charset="0"/>
                <a:sym typeface="+mn-ea"/>
              </a:rPr>
              <a:t>5.Mid-Autumn usually comes in September or October.</a:t>
            </a:r>
            <a:endParaRPr lang="zh-CN" altLang="zh-CN" sz="2400" dirty="0">
              <a:latin typeface="Times New Roman" panose="02020603050405020304" pitchFamily="18" charset="0"/>
              <a:ea typeface="+mn-ea"/>
              <a:cs typeface="Times New Roman" panose="02020603050405020304" pitchFamily="18" charset="0"/>
              <a:sym typeface="+mn-ea"/>
            </a:endParaRPr>
          </a:p>
        </p:txBody>
      </p:sp>
      <p:sp>
        <p:nvSpPr>
          <p:cNvPr id="2" name="矩形 1"/>
          <p:cNvSpPr>
            <a:spLocks noChangeArrowheads="1"/>
          </p:cNvSpPr>
          <p:nvPr/>
        </p:nvSpPr>
        <p:spPr bwMode="auto">
          <a:xfrm>
            <a:off x="261024" y="5338153"/>
            <a:ext cx="40427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2800">
                <a:solidFill>
                  <a:srgbClr val="FF0000"/>
                </a:solidFill>
                <a:latin typeface="Times New Roman" panose="02020603050405020304" pitchFamily="18" charset="0"/>
              </a:rPr>
              <a:t>T</a:t>
            </a:r>
            <a:endParaRPr lang="zh-CN" altLang="en-US" sz="2800">
              <a:solidFill>
                <a:srgbClr val="FF0000"/>
              </a:solidFill>
            </a:endParaRPr>
          </a:p>
        </p:txBody>
      </p:sp>
      <p:sp>
        <p:nvSpPr>
          <p:cNvPr id="3" name="矩形 2"/>
          <p:cNvSpPr>
            <a:spLocks noChangeArrowheads="1"/>
          </p:cNvSpPr>
          <p:nvPr/>
        </p:nvSpPr>
        <p:spPr bwMode="auto">
          <a:xfrm>
            <a:off x="261024" y="2734652"/>
            <a:ext cx="40427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2800">
                <a:solidFill>
                  <a:srgbClr val="FF0000"/>
                </a:solidFill>
                <a:latin typeface="Times New Roman" panose="02020603050405020304" pitchFamily="18" charset="0"/>
              </a:rPr>
              <a:t>T</a:t>
            </a:r>
            <a:endParaRPr lang="zh-CN" altLang="en-US" sz="2800">
              <a:solidFill>
                <a:srgbClr val="FF0000"/>
              </a:solidFill>
            </a:endParaRPr>
          </a:p>
        </p:txBody>
      </p:sp>
      <p:sp>
        <p:nvSpPr>
          <p:cNvPr id="4" name="矩形 3"/>
          <p:cNvSpPr>
            <a:spLocks noChangeArrowheads="1"/>
          </p:cNvSpPr>
          <p:nvPr/>
        </p:nvSpPr>
        <p:spPr bwMode="auto">
          <a:xfrm>
            <a:off x="261024" y="1875816"/>
            <a:ext cx="40427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2800">
                <a:solidFill>
                  <a:srgbClr val="FF0000"/>
                </a:solidFill>
                <a:latin typeface="Times New Roman" panose="02020603050405020304" pitchFamily="18" charset="0"/>
              </a:rPr>
              <a:t>T</a:t>
            </a:r>
            <a:endParaRPr lang="zh-CN" altLang="en-US" sz="2800">
              <a:solidFill>
                <a:srgbClr val="FF0000"/>
              </a:solidFill>
            </a:endParaRPr>
          </a:p>
        </p:txBody>
      </p:sp>
      <p:sp>
        <p:nvSpPr>
          <p:cNvPr id="5" name="矩形 4"/>
          <p:cNvSpPr>
            <a:spLocks noChangeArrowheads="1"/>
          </p:cNvSpPr>
          <p:nvPr/>
        </p:nvSpPr>
        <p:spPr bwMode="auto">
          <a:xfrm>
            <a:off x="268168" y="4438041"/>
            <a:ext cx="3850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2800">
                <a:solidFill>
                  <a:srgbClr val="FF0000"/>
                </a:solidFill>
                <a:latin typeface="Times New Roman" panose="02020603050405020304" pitchFamily="18" charset="0"/>
              </a:rPr>
              <a:t>F</a:t>
            </a:r>
            <a:endParaRPr lang="zh-CN" altLang="en-US" sz="2800">
              <a:solidFill>
                <a:srgbClr val="FF0000"/>
              </a:solidFill>
            </a:endParaRPr>
          </a:p>
        </p:txBody>
      </p:sp>
      <p:sp>
        <p:nvSpPr>
          <p:cNvPr id="6" name="矩形 5"/>
          <p:cNvSpPr>
            <a:spLocks noChangeArrowheads="1"/>
          </p:cNvSpPr>
          <p:nvPr/>
        </p:nvSpPr>
        <p:spPr bwMode="auto">
          <a:xfrm>
            <a:off x="275311" y="3537927"/>
            <a:ext cx="3850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altLang="zh-CN" sz="2800">
                <a:solidFill>
                  <a:srgbClr val="FF0000"/>
                </a:solidFill>
                <a:latin typeface="Times New Roman" panose="02020603050405020304" pitchFamily="18" charset="0"/>
              </a:rPr>
              <a:t>F</a:t>
            </a:r>
            <a:endParaRPr lang="zh-CN" altLang="en-US" sz="2800">
              <a:solidFill>
                <a:srgbClr val="FF0000"/>
              </a:solidFill>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noChangeArrowheads="1"/>
          </p:cNvSpPr>
          <p:nvPr>
            <p:ph type="title" idx="4294967295"/>
          </p:nvPr>
        </p:nvSpPr>
        <p:spPr bwMode="auto">
          <a:xfrm>
            <a:off x="0" y="595924"/>
            <a:ext cx="3263319"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Homework</a:t>
            </a:r>
          </a:p>
        </p:txBody>
      </p:sp>
      <p:sp>
        <p:nvSpPr>
          <p:cNvPr id="16386" name="文本框 1"/>
          <p:cNvSpPr txBox="1">
            <a:spLocks noChangeArrowheads="1"/>
          </p:cNvSpPr>
          <p:nvPr/>
        </p:nvSpPr>
        <p:spPr bwMode="auto">
          <a:xfrm>
            <a:off x="669224" y="2092326"/>
            <a:ext cx="814653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微软雅黑" panose="020B0503020204020204" pitchFamily="34" charset="-122"/>
              </a:defRPr>
            </a:lvl1pPr>
            <a:lvl2pPr eaLnBrk="0" hangingPunct="0">
              <a:defRPr>
                <a:solidFill>
                  <a:schemeClr val="tx1"/>
                </a:solidFill>
                <a:latin typeface="Arial" panose="020B0604020202020204" pitchFamily="34" charset="0"/>
                <a:ea typeface="微软雅黑" panose="020B0503020204020204" pitchFamily="34" charset="-122"/>
              </a:defRPr>
            </a:lvl2pPr>
            <a:lvl3pPr eaLnBrk="0" hangingPunct="0">
              <a:defRPr>
                <a:solidFill>
                  <a:schemeClr val="tx1"/>
                </a:solidFill>
                <a:latin typeface="Arial" panose="020B0604020202020204" pitchFamily="34" charset="0"/>
                <a:ea typeface="微软雅黑" panose="020B0503020204020204" pitchFamily="34" charset="-122"/>
              </a:defRPr>
            </a:lvl3pPr>
            <a:lvl4pPr eaLnBrk="0" hangingPunct="0">
              <a:defRPr>
                <a:solidFill>
                  <a:schemeClr val="tx1"/>
                </a:solidFill>
                <a:latin typeface="Arial" panose="020B0604020202020204" pitchFamily="34" charset="0"/>
                <a:ea typeface="微软雅黑" panose="020B0503020204020204" pitchFamily="34" charset="-122"/>
              </a:defRPr>
            </a:lvl4pPr>
            <a:lvl5pPr eaLnBrk="0" hangingPunct="0">
              <a:defRPr>
                <a:solidFill>
                  <a:schemeClr val="tx1"/>
                </a:solidFill>
                <a:latin typeface="Arial" panose="020B0604020202020204" pitchFamily="34" charset="0"/>
                <a:ea typeface="微软雅黑" panose="020B0503020204020204" pitchFamily="34"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r>
              <a:rPr lang="en-US" altLang="zh-CN" sz="3600" b="1" dirty="0"/>
              <a:t>Talk about your favorite festivals</a:t>
            </a:r>
            <a:r>
              <a:rPr lang="en-US" altLang="zh-CN" sz="3600" b="1" dirty="0" smtClean="0"/>
              <a:t>. </a:t>
            </a:r>
            <a:endParaRPr lang="zh-CN" altLang="en-US" sz="3600" b="1" dirty="0"/>
          </a:p>
        </p:txBody>
      </p:sp>
    </p:spTree>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标题 1"/>
          <p:cNvSpPr>
            <a:spLocks noGrp="1" noChangeArrowheads="1"/>
          </p:cNvSpPr>
          <p:nvPr>
            <p:ph type="title" idx="4294967295"/>
          </p:nvPr>
        </p:nvSpPr>
        <p:spPr bwMode="auto">
          <a:xfrm>
            <a:off x="253604" y="584201"/>
            <a:ext cx="2653719"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Introduce</a:t>
            </a:r>
          </a:p>
        </p:txBody>
      </p:sp>
      <p:sp>
        <p:nvSpPr>
          <p:cNvPr id="3074" name="矩形 1"/>
          <p:cNvSpPr>
            <a:spLocks noChangeArrowheads="1"/>
          </p:cNvSpPr>
          <p:nvPr/>
        </p:nvSpPr>
        <p:spPr bwMode="auto">
          <a:xfrm>
            <a:off x="258364" y="1936996"/>
            <a:ext cx="7760219" cy="4411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lnSpc>
                <a:spcPct val="200000"/>
              </a:lnSpc>
            </a:pPr>
            <a:r>
              <a:rPr lang="en-US" altLang="zh-CN" sz="2400" dirty="0">
                <a:solidFill>
                  <a:srgbClr val="FF0000"/>
                </a:solidFill>
                <a:latin typeface="Times New Roman" panose="02020603050405020304" pitchFamily="18" charset="0"/>
              </a:rPr>
              <a:t>When</a:t>
            </a:r>
            <a:r>
              <a:rPr lang="en-US" altLang="zh-CN" sz="2400" dirty="0">
                <a:latin typeface="Times New Roman" panose="02020603050405020304" pitchFamily="18" charset="0"/>
              </a:rPr>
              <a:t>’s Spring Festival? </a:t>
            </a:r>
            <a:endParaRPr lang="zh-CN" altLang="zh-CN" sz="2400" dirty="0">
              <a:latin typeface="Times New Roman" panose="02020603050405020304" pitchFamily="18" charset="0"/>
            </a:endParaRPr>
          </a:p>
          <a:p>
            <a:pPr eaLnBrk="0" hangingPunct="0">
              <a:lnSpc>
                <a:spcPct val="200000"/>
              </a:lnSpc>
            </a:pPr>
            <a:r>
              <a:rPr lang="en-US" altLang="zh-CN" sz="2400" dirty="0">
                <a:solidFill>
                  <a:srgbClr val="FF0000"/>
                </a:solidFill>
                <a:latin typeface="Times New Roman" panose="02020603050405020304" pitchFamily="18" charset="0"/>
              </a:rPr>
              <a:t>What</a:t>
            </a:r>
            <a:r>
              <a:rPr lang="en-US" altLang="zh-CN" sz="2400" dirty="0">
                <a:latin typeface="Times New Roman" panose="02020603050405020304" pitchFamily="18" charset="0"/>
              </a:rPr>
              <a:t> do people usually do </a:t>
            </a:r>
            <a:r>
              <a:rPr lang="en-US" altLang="zh-CN" sz="2400" dirty="0">
                <a:solidFill>
                  <a:srgbClr val="FF0000"/>
                </a:solidFill>
                <a:latin typeface="Times New Roman" panose="02020603050405020304" pitchFamily="18" charset="0"/>
              </a:rPr>
              <a:t>at Spring Festival</a:t>
            </a:r>
            <a:r>
              <a:rPr lang="en-US" altLang="zh-CN" sz="2400" dirty="0">
                <a:latin typeface="Times New Roman" panose="02020603050405020304" pitchFamily="18" charset="0"/>
              </a:rPr>
              <a:t>?</a:t>
            </a:r>
            <a:endParaRPr lang="zh-CN" altLang="zh-CN" sz="2400" dirty="0">
              <a:latin typeface="Times New Roman" panose="02020603050405020304" pitchFamily="18" charset="0"/>
            </a:endParaRPr>
          </a:p>
          <a:p>
            <a:pPr eaLnBrk="0" hangingPunct="0">
              <a:lnSpc>
                <a:spcPct val="200000"/>
              </a:lnSpc>
            </a:pPr>
            <a:r>
              <a:rPr lang="en-US" altLang="zh-CN" sz="2400" dirty="0">
                <a:solidFill>
                  <a:srgbClr val="FF0000"/>
                </a:solidFill>
                <a:latin typeface="Times New Roman" panose="02020603050405020304" pitchFamily="18" charset="0"/>
              </a:rPr>
              <a:t>What</a:t>
            </a:r>
            <a:r>
              <a:rPr lang="en-US" altLang="zh-CN" sz="2400" dirty="0">
                <a:latin typeface="Times New Roman" panose="02020603050405020304" pitchFamily="18" charset="0"/>
              </a:rPr>
              <a:t> do people usually eat at this festival?</a:t>
            </a:r>
            <a:endParaRPr lang="zh-CN" altLang="zh-CN" sz="2400" dirty="0">
              <a:latin typeface="Times New Roman" panose="02020603050405020304" pitchFamily="18" charset="0"/>
            </a:endParaRPr>
          </a:p>
          <a:p>
            <a:pPr eaLnBrk="0" hangingPunct="0">
              <a:lnSpc>
                <a:spcPct val="200000"/>
              </a:lnSpc>
            </a:pPr>
            <a:r>
              <a:rPr lang="en-US" altLang="zh-CN" sz="2400" dirty="0">
                <a:latin typeface="Times New Roman" panose="02020603050405020304" pitchFamily="18" charset="0"/>
              </a:rPr>
              <a:t>When’s Dragon Boat Festival?</a:t>
            </a:r>
            <a:endParaRPr lang="zh-CN" altLang="zh-CN" sz="2400" dirty="0">
              <a:latin typeface="Times New Roman" panose="02020603050405020304" pitchFamily="18" charset="0"/>
            </a:endParaRPr>
          </a:p>
          <a:p>
            <a:pPr eaLnBrk="0" hangingPunct="0">
              <a:lnSpc>
                <a:spcPct val="200000"/>
              </a:lnSpc>
            </a:pPr>
            <a:r>
              <a:rPr lang="en-US" altLang="zh-CN" sz="2400" dirty="0">
                <a:latin typeface="Times New Roman" panose="02020603050405020304" pitchFamily="18" charset="0"/>
              </a:rPr>
              <a:t>What do people usually do </a:t>
            </a:r>
            <a:r>
              <a:rPr lang="en-US" altLang="zh-CN" sz="2400" dirty="0">
                <a:solidFill>
                  <a:srgbClr val="FF0000"/>
                </a:solidFill>
                <a:latin typeface="Times New Roman" panose="02020603050405020304" pitchFamily="18" charset="0"/>
              </a:rPr>
              <a:t>at Dragon Boat Festival</a:t>
            </a:r>
            <a:r>
              <a:rPr lang="en-US" altLang="zh-CN" sz="2400" dirty="0">
                <a:latin typeface="Times New Roman" panose="02020603050405020304" pitchFamily="18" charset="0"/>
              </a:rPr>
              <a:t>?</a:t>
            </a:r>
            <a:endParaRPr lang="zh-CN" altLang="zh-CN" sz="2400" dirty="0">
              <a:latin typeface="Times New Roman" panose="02020603050405020304" pitchFamily="18" charset="0"/>
            </a:endParaRPr>
          </a:p>
          <a:p>
            <a:pPr eaLnBrk="0" hangingPunct="0">
              <a:lnSpc>
                <a:spcPct val="200000"/>
              </a:lnSpc>
            </a:pPr>
            <a:r>
              <a:rPr lang="en-US" altLang="zh-CN" sz="2400" dirty="0">
                <a:latin typeface="Times New Roman" panose="02020603050405020304" pitchFamily="18" charset="0"/>
              </a:rPr>
              <a:t>What do people usually eat at this festival?</a:t>
            </a:r>
            <a:endParaRPr lang="zh-CN" altLang="zh-CN" sz="2400" dirty="0">
              <a:latin typeface="Times New Roman" panose="02020603050405020304" pitchFamily="18" charset="0"/>
              <a:cs typeface="Times New Roman" panose="02020603050405020304" pitchFamily="18" charset="0"/>
            </a:endParaRPr>
          </a:p>
        </p:txBody>
      </p:sp>
      <p:pic>
        <p:nvPicPr>
          <p:cNvPr id="3075" name="图片 1"/>
          <p:cNvPicPr>
            <a:picLocks noChangeAspect="1" noChangeArrowheads="1"/>
          </p:cNvPicPr>
          <p:nvPr/>
        </p:nvPicPr>
        <p:blipFill>
          <a:blip r:embed="rId2" cstate="email"/>
          <a:srcRect/>
          <a:stretch>
            <a:fillRect/>
          </a:stretch>
        </p:blipFill>
        <p:spPr bwMode="auto">
          <a:xfrm>
            <a:off x="6299596" y="359752"/>
            <a:ext cx="2844403" cy="3122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标题 1"/>
          <p:cNvSpPr>
            <a:spLocks noGrp="1" noChangeArrowheads="1"/>
          </p:cNvSpPr>
          <p:nvPr>
            <p:ph type="title" idx="4294967295"/>
          </p:nvPr>
        </p:nvSpPr>
        <p:spPr bwMode="auto">
          <a:xfrm>
            <a:off x="529828" y="584201"/>
            <a:ext cx="2331375"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words</a:t>
            </a:r>
          </a:p>
        </p:txBody>
      </p:sp>
      <p:sp>
        <p:nvSpPr>
          <p:cNvPr id="6150" name="矩形 4"/>
          <p:cNvSpPr>
            <a:spLocks noChangeArrowheads="1"/>
          </p:cNvSpPr>
          <p:nvPr/>
        </p:nvSpPr>
        <p:spPr bwMode="auto">
          <a:xfrm>
            <a:off x="175481" y="1194046"/>
            <a:ext cx="806767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50000"/>
              </a:lnSpc>
              <a:buFontTx/>
              <a:buNone/>
              <a:defRPr/>
            </a:pPr>
            <a:r>
              <a:rPr lang="en-US" altLang="zh-CN" sz="3600" b="1" dirty="0">
                <a:latin typeface="Times New Roman" panose="02020603050405020304" pitchFamily="18" charset="0"/>
                <a:ea typeface="+mn-ea"/>
                <a:cs typeface="Times New Roman" panose="02020603050405020304" pitchFamily="18" charset="0"/>
                <a:sym typeface="+mn-ea"/>
              </a:rPr>
              <a:t>cake</a:t>
            </a:r>
            <a:r>
              <a:rPr lang="en-US" altLang="zh-CN" sz="3600" b="1" dirty="0">
                <a:latin typeface="Times New Roman" panose="02020603050405020304" pitchFamily="18" charset="0"/>
                <a:cs typeface="Times New Roman" panose="02020603050405020304" pitchFamily="18" charset="0"/>
                <a:sym typeface="+mn-ea"/>
              </a:rPr>
              <a:t>    [</a:t>
            </a:r>
            <a:r>
              <a:rPr lang="en-US" altLang="zh-CN" sz="3600" b="1" dirty="0" err="1">
                <a:latin typeface="Times New Roman" panose="02020603050405020304" pitchFamily="18" charset="0"/>
                <a:cs typeface="Times New Roman" panose="02020603050405020304" pitchFamily="18" charset="0"/>
                <a:sym typeface="+mn-ea"/>
              </a:rPr>
              <a:t>keik</a:t>
            </a:r>
            <a:r>
              <a:rPr lang="en-US" altLang="zh-CN" sz="3600" b="1" dirty="0">
                <a:latin typeface="Times New Roman" panose="02020603050405020304" pitchFamily="18" charset="0"/>
                <a:cs typeface="Times New Roman" panose="02020603050405020304" pitchFamily="18" charset="0"/>
                <a:sym typeface="+mn-ea"/>
              </a:rPr>
              <a:t>]</a:t>
            </a:r>
            <a:endParaRPr lang="zh-CN" altLang="zh-CN" sz="3600" b="1"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en-US" altLang="zh-CN" sz="2800" dirty="0">
                <a:latin typeface="Times New Roman" panose="02020603050405020304" pitchFamily="18" charset="0"/>
                <a:ea typeface="+mn-ea"/>
                <a:cs typeface="Times New Roman" panose="02020603050405020304" pitchFamily="18" charset="0"/>
                <a:sym typeface="+mn-ea"/>
              </a:rPr>
              <a:t>     </a:t>
            </a:r>
            <a:r>
              <a:rPr lang="zh-CN" altLang="zh-CN" sz="2800" dirty="0">
                <a:latin typeface="Times New Roman" panose="02020603050405020304" pitchFamily="18" charset="0"/>
                <a:ea typeface="+mn-ea"/>
                <a:cs typeface="Times New Roman" panose="02020603050405020304" pitchFamily="18" charset="0"/>
                <a:sym typeface="+mn-ea"/>
              </a:rPr>
              <a:t>名词，意为“糕饼，蛋糕”。</a:t>
            </a:r>
          </a:p>
          <a:p>
            <a:pPr eaLnBrk="0" hangingPunct="0">
              <a:lnSpc>
                <a:spcPct val="150000"/>
              </a:lnSpc>
              <a:buFontTx/>
              <a:buNone/>
              <a:defRPr/>
            </a:pPr>
            <a:r>
              <a:rPr lang="en-US" altLang="zh-CN" sz="2800" dirty="0">
                <a:latin typeface="Times New Roman" panose="02020603050405020304" pitchFamily="18" charset="0"/>
                <a:ea typeface="+mn-ea"/>
                <a:cs typeface="Times New Roman" panose="02020603050405020304" pitchFamily="18" charset="0"/>
                <a:sym typeface="+mn-ea"/>
              </a:rPr>
              <a:t>     </a:t>
            </a:r>
            <a:r>
              <a:rPr lang="en-US" altLang="zh-CN" sz="2800" dirty="0" err="1">
                <a:latin typeface="Times New Roman" panose="02020603050405020304" pitchFamily="18" charset="0"/>
                <a:ea typeface="+mn-ea"/>
                <a:cs typeface="Times New Roman" panose="02020603050405020304" pitchFamily="18" charset="0"/>
                <a:sym typeface="+mn-ea"/>
              </a:rPr>
              <a:t>eg</a:t>
            </a:r>
            <a:r>
              <a:rPr lang="zh-CN" altLang="en-US" sz="2800" dirty="0">
                <a:latin typeface="Times New Roman" panose="02020603050405020304" pitchFamily="18" charset="0"/>
                <a:ea typeface="+mn-ea"/>
                <a:cs typeface="Times New Roman" panose="02020603050405020304" pitchFamily="18" charset="0"/>
                <a:sym typeface="+mn-ea"/>
              </a:rPr>
              <a:t>： </a:t>
            </a:r>
            <a:r>
              <a:rPr lang="en-US" altLang="zh-CN" sz="2800" dirty="0">
                <a:latin typeface="Times New Roman" panose="02020603050405020304" pitchFamily="18" charset="0"/>
                <a:ea typeface="+mn-ea"/>
                <a:cs typeface="Times New Roman" panose="02020603050405020304" pitchFamily="18" charset="0"/>
                <a:sym typeface="+mn-ea"/>
              </a:rPr>
              <a:t>a wedding cake </a:t>
            </a:r>
            <a:r>
              <a:rPr lang="zh-CN" altLang="zh-CN" sz="2800" dirty="0">
                <a:latin typeface="Times New Roman" panose="02020603050405020304" pitchFamily="18" charset="0"/>
                <a:ea typeface="+mn-ea"/>
                <a:cs typeface="Times New Roman" panose="02020603050405020304" pitchFamily="18" charset="0"/>
                <a:sym typeface="+mn-ea"/>
              </a:rPr>
              <a:t>婚礼蛋糕</a:t>
            </a:r>
            <a:r>
              <a:rPr lang="en-US" altLang="zh-CN" sz="2800" dirty="0">
                <a:latin typeface="Times New Roman" panose="02020603050405020304" pitchFamily="18" charset="0"/>
                <a:ea typeface="+mn-ea"/>
                <a:cs typeface="Times New Roman" panose="02020603050405020304" pitchFamily="18" charset="0"/>
                <a:sym typeface="+mn-ea"/>
              </a:rPr>
              <a:t>           </a:t>
            </a:r>
          </a:p>
          <a:p>
            <a:pPr eaLnBrk="0" hangingPunct="0">
              <a:lnSpc>
                <a:spcPct val="150000"/>
              </a:lnSpc>
              <a:buFontTx/>
              <a:buNone/>
              <a:defRPr/>
            </a:pPr>
            <a:r>
              <a:rPr lang="en-US" altLang="zh-CN" sz="2800" dirty="0">
                <a:latin typeface="Times New Roman" panose="02020603050405020304" pitchFamily="18" charset="0"/>
                <a:ea typeface="+mn-ea"/>
                <a:cs typeface="Times New Roman" panose="02020603050405020304" pitchFamily="18" charset="0"/>
                <a:sym typeface="+mn-ea"/>
              </a:rPr>
              <a:t>             fish cakes           </a:t>
            </a:r>
            <a:r>
              <a:rPr lang="zh-CN" altLang="zh-CN" sz="2800" dirty="0">
                <a:latin typeface="Times New Roman" panose="02020603050405020304" pitchFamily="18" charset="0"/>
                <a:ea typeface="+mn-ea"/>
                <a:cs typeface="Times New Roman" panose="02020603050405020304" pitchFamily="18" charset="0"/>
                <a:sym typeface="+mn-ea"/>
              </a:rPr>
              <a:t>煎鱼饼</a:t>
            </a:r>
          </a:p>
          <a:p>
            <a:pPr eaLnBrk="0" hangingPunct="0">
              <a:lnSpc>
                <a:spcPct val="150000"/>
              </a:lnSpc>
              <a:buFontTx/>
              <a:buNone/>
              <a:defRPr/>
            </a:pPr>
            <a:r>
              <a:rPr lang="en-US" altLang="zh-CN" sz="2800" dirty="0">
                <a:latin typeface="Times New Roman" panose="02020603050405020304" pitchFamily="18" charset="0"/>
                <a:ea typeface="+mn-ea"/>
                <a:cs typeface="Times New Roman" panose="02020603050405020304" pitchFamily="18" charset="0"/>
                <a:sym typeface="+mn-ea"/>
              </a:rPr>
              <a:t>             potatoes cakes    </a:t>
            </a:r>
            <a:r>
              <a:rPr lang="zh-CN" altLang="zh-CN" sz="2800" dirty="0">
                <a:latin typeface="Times New Roman" panose="02020603050405020304" pitchFamily="18" charset="0"/>
                <a:ea typeface="+mn-ea"/>
                <a:cs typeface="Times New Roman" panose="02020603050405020304" pitchFamily="18" charset="0"/>
                <a:sym typeface="+mn-ea"/>
              </a:rPr>
              <a:t>土豆饼</a:t>
            </a:r>
          </a:p>
          <a:p>
            <a:pPr eaLnBrk="0" hangingPunct="0">
              <a:lnSpc>
                <a:spcPct val="150000"/>
              </a:lnSpc>
              <a:buFontTx/>
              <a:buNone/>
              <a:defRPr/>
            </a:pPr>
            <a:r>
              <a:rPr lang="zh-CN" altLang="en-US" sz="2800" dirty="0">
                <a:latin typeface="Times New Roman" panose="02020603050405020304" pitchFamily="18" charset="0"/>
                <a:ea typeface="+mn-ea"/>
                <a:cs typeface="Times New Roman" panose="02020603050405020304" pitchFamily="18" charset="0"/>
                <a:sym typeface="+mn-ea"/>
              </a:rPr>
              <a:t>小练习：</a:t>
            </a:r>
            <a:r>
              <a:rPr lang="zh-CN" altLang="zh-CN" sz="2800" dirty="0">
                <a:latin typeface="Times New Roman" panose="02020603050405020304" pitchFamily="18" charset="0"/>
                <a:ea typeface="+mn-ea"/>
                <a:cs typeface="Times New Roman" panose="02020603050405020304" pitchFamily="18" charset="0"/>
                <a:sym typeface="+mn-ea"/>
              </a:rPr>
              <a:t>汉译英：</a:t>
            </a:r>
            <a:endParaRPr lang="en-US" altLang="zh-CN" sz="2800"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en-US" altLang="zh-CN" sz="2800" dirty="0">
                <a:latin typeface="Times New Roman" panose="02020603050405020304" pitchFamily="18" charset="0"/>
                <a:ea typeface="+mn-ea"/>
                <a:cs typeface="Times New Roman" panose="02020603050405020304" pitchFamily="18" charset="0"/>
                <a:sym typeface="+mn-ea"/>
              </a:rPr>
              <a:t>                </a:t>
            </a:r>
            <a:r>
              <a:rPr lang="zh-CN" altLang="zh-CN" sz="2800" dirty="0">
                <a:latin typeface="Times New Roman" panose="02020603050405020304" pitchFamily="18" charset="0"/>
                <a:ea typeface="+mn-ea"/>
                <a:cs typeface="Times New Roman" panose="02020603050405020304" pitchFamily="18" charset="0"/>
                <a:sym typeface="+mn-ea"/>
              </a:rPr>
              <a:t>一块生日蛋糕</a:t>
            </a:r>
            <a:r>
              <a:rPr lang="en-US" altLang="zh-CN" sz="2800" u="sng" dirty="0">
                <a:latin typeface="Times New Roman" panose="02020603050405020304" pitchFamily="18" charset="0"/>
                <a:ea typeface="+mn-ea"/>
                <a:cs typeface="Times New Roman" panose="02020603050405020304" pitchFamily="18" charset="0"/>
                <a:sym typeface="+mn-ea"/>
              </a:rPr>
              <a:t>    </a:t>
            </a:r>
            <a:r>
              <a:rPr lang="en-US" altLang="zh-CN" sz="2800" u="sng" dirty="0">
                <a:sym typeface="+mn-ea"/>
              </a:rPr>
              <a:t> </a:t>
            </a:r>
            <a:r>
              <a:rPr lang="en-US" altLang="zh-CN" sz="2800" u="sng" dirty="0">
                <a:latin typeface="Times New Roman" panose="02020603050405020304" pitchFamily="18" charset="0"/>
                <a:ea typeface="+mn-ea"/>
                <a:cs typeface="Times New Roman" panose="02020603050405020304" pitchFamily="18" charset="0"/>
                <a:sym typeface="+mn-ea"/>
              </a:rPr>
              <a:t>        </a:t>
            </a:r>
            <a:endParaRPr lang="zh-CN" altLang="zh-CN" sz="2800" dirty="0">
              <a:latin typeface="Times New Roman" panose="02020603050405020304" pitchFamily="18" charset="0"/>
              <a:ea typeface="+mn-ea"/>
              <a:cs typeface="Times New Roman" panose="02020603050405020304" pitchFamily="18" charset="0"/>
              <a:sym typeface="+mn-ea"/>
            </a:endParaRPr>
          </a:p>
        </p:txBody>
      </p:sp>
      <p:sp>
        <p:nvSpPr>
          <p:cNvPr id="6151" name="矩形 5"/>
          <p:cNvSpPr>
            <a:spLocks noChangeArrowheads="1"/>
          </p:cNvSpPr>
          <p:nvPr/>
        </p:nvSpPr>
        <p:spPr bwMode="auto">
          <a:xfrm>
            <a:off x="1674019" y="5989639"/>
            <a:ext cx="237436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lnSpc>
                <a:spcPct val="15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a birthday cake</a:t>
            </a:r>
            <a:endParaRPr lang="zh-CN" altLang="zh-CN" sz="2800" dirty="0">
              <a:solidFill>
                <a:srgbClr val="FF0000"/>
              </a:solidFill>
              <a:latin typeface="Times New Roman" panose="02020603050405020304" pitchFamily="18" charset="0"/>
              <a:ea typeface="+mn-ea"/>
              <a:cs typeface="Times New Roman" panose="02020603050405020304" pitchFamily="18" charset="0"/>
              <a:sym typeface="+mn-ea"/>
            </a:endParaRPr>
          </a:p>
        </p:txBody>
      </p:sp>
      <p:pic>
        <p:nvPicPr>
          <p:cNvPr id="4100" name="图片 1"/>
          <p:cNvPicPr>
            <a:picLocks noChangeAspect="1" noChangeArrowheads="1"/>
          </p:cNvPicPr>
          <p:nvPr/>
        </p:nvPicPr>
        <p:blipFill>
          <a:blip r:embed="rId2" cstate="email"/>
          <a:srcRect/>
          <a:stretch>
            <a:fillRect/>
          </a:stretch>
        </p:blipFill>
        <p:spPr bwMode="auto">
          <a:xfrm>
            <a:off x="6014064" y="1303338"/>
            <a:ext cx="3129936" cy="3714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50">
                                            <p:txEl>
                                              <p:pRg st="0" end="0"/>
                                            </p:txEl>
                                          </p:spTgt>
                                        </p:tgtEl>
                                        <p:attrNameLst>
                                          <p:attrName>style.visibility</p:attrName>
                                        </p:attrNameLst>
                                      </p:cBhvr>
                                      <p:to>
                                        <p:strVal val="visible"/>
                                      </p:to>
                                    </p:set>
                                    <p:anim calcmode="lin" valueType="num">
                                      <p:cBhvr additive="base">
                                        <p:cTn id="7" dur="500" fill="hold"/>
                                        <p:tgtEl>
                                          <p:spTgt spid="615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0">
                                            <p:txEl>
                                              <p:pRg st="1" end="1"/>
                                            </p:txEl>
                                          </p:spTgt>
                                        </p:tgtEl>
                                        <p:attrNameLst>
                                          <p:attrName>style.visibility</p:attrName>
                                        </p:attrNameLst>
                                      </p:cBhvr>
                                      <p:to>
                                        <p:strVal val="visible"/>
                                      </p:to>
                                    </p:set>
                                    <p:anim calcmode="lin" valueType="num">
                                      <p:cBhvr additive="base">
                                        <p:cTn id="13" dur="500" fill="hold"/>
                                        <p:tgtEl>
                                          <p:spTgt spid="615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50">
                                            <p:txEl>
                                              <p:pRg st="2" end="2"/>
                                            </p:txEl>
                                          </p:spTgt>
                                        </p:tgtEl>
                                        <p:attrNameLst>
                                          <p:attrName>style.visibility</p:attrName>
                                        </p:attrNameLst>
                                      </p:cBhvr>
                                      <p:to>
                                        <p:strVal val="visible"/>
                                      </p:to>
                                    </p:set>
                                    <p:anim calcmode="lin" valueType="num">
                                      <p:cBhvr additive="base">
                                        <p:cTn id="19" dur="500" fill="hold"/>
                                        <p:tgtEl>
                                          <p:spTgt spid="615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0">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150">
                                            <p:txEl>
                                              <p:pRg st="3" end="3"/>
                                            </p:txEl>
                                          </p:spTgt>
                                        </p:tgtEl>
                                        <p:attrNameLst>
                                          <p:attrName>style.visibility</p:attrName>
                                        </p:attrNameLst>
                                      </p:cBhvr>
                                      <p:to>
                                        <p:strVal val="visible"/>
                                      </p:to>
                                    </p:set>
                                    <p:anim calcmode="lin" valueType="num">
                                      <p:cBhvr additive="base">
                                        <p:cTn id="23" dur="500" fill="hold"/>
                                        <p:tgtEl>
                                          <p:spTgt spid="6150">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150">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150">
                                            <p:txEl>
                                              <p:pRg st="4" end="4"/>
                                            </p:txEl>
                                          </p:spTgt>
                                        </p:tgtEl>
                                        <p:attrNameLst>
                                          <p:attrName>style.visibility</p:attrName>
                                        </p:attrNameLst>
                                      </p:cBhvr>
                                      <p:to>
                                        <p:strVal val="visible"/>
                                      </p:to>
                                    </p:set>
                                    <p:anim calcmode="lin" valueType="num">
                                      <p:cBhvr additive="base">
                                        <p:cTn id="27" dur="500" fill="hold"/>
                                        <p:tgtEl>
                                          <p:spTgt spid="6150">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15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6150">
                                            <p:txEl>
                                              <p:pRg st="5" end="5"/>
                                            </p:txEl>
                                          </p:spTgt>
                                        </p:tgtEl>
                                        <p:attrNameLst>
                                          <p:attrName>style.visibility</p:attrName>
                                        </p:attrNameLst>
                                      </p:cBhvr>
                                      <p:to>
                                        <p:strVal val="visible"/>
                                      </p:to>
                                    </p:set>
                                    <p:anim calcmode="lin" valueType="num">
                                      <p:cBhvr additive="base">
                                        <p:cTn id="33" dur="500" fill="hold"/>
                                        <p:tgtEl>
                                          <p:spTgt spid="6150">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150">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6150">
                                            <p:txEl>
                                              <p:pRg st="6" end="6"/>
                                            </p:txEl>
                                          </p:spTgt>
                                        </p:tgtEl>
                                        <p:attrNameLst>
                                          <p:attrName>style.visibility</p:attrName>
                                        </p:attrNameLst>
                                      </p:cBhvr>
                                      <p:to>
                                        <p:strVal val="visible"/>
                                      </p:to>
                                    </p:set>
                                    <p:anim calcmode="lin" valueType="num">
                                      <p:cBhvr additive="base">
                                        <p:cTn id="37" dur="500" fill="hold"/>
                                        <p:tgtEl>
                                          <p:spTgt spid="6150">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5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151"/>
                                        </p:tgtEl>
                                        <p:attrNameLst>
                                          <p:attrName>style.visibility</p:attrName>
                                        </p:attrNameLst>
                                      </p:cBhvr>
                                      <p:to>
                                        <p:strVal val="visible"/>
                                      </p:to>
                                    </p:set>
                                    <p:anim calcmode="lin" valueType="num">
                                      <p:cBhvr additive="base">
                                        <p:cTn id="43" dur="500" fill="hold"/>
                                        <p:tgtEl>
                                          <p:spTgt spid="6151"/>
                                        </p:tgtEl>
                                        <p:attrNameLst>
                                          <p:attrName>ppt_x</p:attrName>
                                        </p:attrNameLst>
                                      </p:cBhvr>
                                      <p:tavLst>
                                        <p:tav tm="0">
                                          <p:val>
                                            <p:strVal val="#ppt_x"/>
                                          </p:val>
                                        </p:tav>
                                        <p:tav tm="100000">
                                          <p:val>
                                            <p:strVal val="#ppt_x"/>
                                          </p:val>
                                        </p:tav>
                                      </p:tavLst>
                                    </p:anim>
                                    <p:anim calcmode="lin" valueType="num">
                                      <p:cBhvr additive="base">
                                        <p:cTn id="44" dur="500" fill="hold"/>
                                        <p:tgtEl>
                                          <p:spTgt spid="61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标题 1"/>
          <p:cNvSpPr>
            <a:spLocks noGrp="1" noChangeArrowheads="1"/>
          </p:cNvSpPr>
          <p:nvPr>
            <p:ph type="title" idx="4294967295"/>
          </p:nvPr>
        </p:nvSpPr>
        <p:spPr bwMode="auto">
          <a:xfrm>
            <a:off x="529828" y="584201"/>
            <a:ext cx="1395413"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smtClean="0">
                <a:solidFill>
                  <a:schemeClr val="bg1"/>
                </a:solidFill>
                <a:latin typeface="微软雅黑" panose="020B0503020204020204" pitchFamily="34" charset="-122"/>
              </a:rPr>
              <a:t>words</a:t>
            </a:r>
          </a:p>
        </p:txBody>
      </p:sp>
      <p:sp>
        <p:nvSpPr>
          <p:cNvPr id="7174" name="矩形 4"/>
          <p:cNvSpPr>
            <a:spLocks noChangeArrowheads="1"/>
          </p:cNvSpPr>
          <p:nvPr/>
        </p:nvSpPr>
        <p:spPr bwMode="auto">
          <a:xfrm>
            <a:off x="382098" y="1263650"/>
            <a:ext cx="8455819"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50000"/>
              </a:lnSpc>
              <a:buFontTx/>
              <a:buNone/>
              <a:defRPr/>
            </a:pPr>
            <a:r>
              <a:rPr lang="en-US" altLang="zh-CN" sz="3600" b="1" dirty="0">
                <a:latin typeface="Times New Roman" panose="02020603050405020304" pitchFamily="18" charset="0"/>
                <a:ea typeface="+mn-ea"/>
                <a:cs typeface="Times New Roman" panose="02020603050405020304" pitchFamily="18" charset="0"/>
                <a:sym typeface="+mn-ea"/>
              </a:rPr>
              <a:t>night   </a:t>
            </a:r>
            <a:r>
              <a:rPr lang="en-US" altLang="zh-CN" sz="3600" b="1" dirty="0">
                <a:latin typeface="Times New Roman" panose="02020603050405020304" pitchFamily="18" charset="0"/>
                <a:cs typeface="Times New Roman" panose="02020603050405020304" pitchFamily="18" charset="0"/>
                <a:sym typeface="+mn-ea"/>
              </a:rPr>
              <a:t>[</a:t>
            </a:r>
            <a:r>
              <a:rPr lang="en-US" altLang="zh-CN" sz="3600" b="1" dirty="0" err="1">
                <a:latin typeface="Times New Roman" panose="02020603050405020304" pitchFamily="18" charset="0"/>
                <a:cs typeface="Times New Roman" panose="02020603050405020304" pitchFamily="18" charset="0"/>
                <a:sym typeface="+mn-ea"/>
              </a:rPr>
              <a:t>nait</a:t>
            </a:r>
            <a:r>
              <a:rPr lang="en-US" altLang="zh-CN" sz="3600" b="1" dirty="0">
                <a:latin typeface="Times New Roman" panose="02020603050405020304" pitchFamily="18" charset="0"/>
                <a:cs typeface="Times New Roman" panose="02020603050405020304" pitchFamily="18" charset="0"/>
                <a:sym typeface="+mn-ea"/>
              </a:rPr>
              <a:t>]</a:t>
            </a:r>
            <a:endParaRPr lang="zh-CN" altLang="zh-CN" sz="3600" b="1"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zh-CN" altLang="zh-CN" sz="2400" dirty="0">
                <a:latin typeface="Times New Roman" panose="02020603050405020304" pitchFamily="18" charset="0"/>
                <a:ea typeface="+mn-ea"/>
                <a:cs typeface="Times New Roman" panose="02020603050405020304" pitchFamily="18" charset="0"/>
                <a:sym typeface="+mn-ea"/>
              </a:rPr>
              <a:t>名词，意为“夜晚”。</a:t>
            </a:r>
          </a:p>
          <a:p>
            <a:pPr eaLnBrk="0" hangingPunct="0">
              <a:lnSpc>
                <a:spcPct val="15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zh-CN" altLang="zh-CN" sz="2400" dirty="0">
                <a:latin typeface="Times New Roman" panose="02020603050405020304" pitchFamily="18" charset="0"/>
                <a:ea typeface="+mn-ea"/>
                <a:cs typeface="Times New Roman" panose="02020603050405020304" pitchFamily="18" charset="0"/>
                <a:sym typeface="+mn-ea"/>
              </a:rPr>
              <a:t>（</a:t>
            </a:r>
            <a:r>
              <a:rPr lang="en-US" altLang="zh-CN" sz="2400" dirty="0">
                <a:latin typeface="Times New Roman" panose="02020603050405020304" pitchFamily="18" charset="0"/>
                <a:ea typeface="+mn-ea"/>
                <a:cs typeface="Times New Roman" panose="02020603050405020304" pitchFamily="18" charset="0"/>
                <a:sym typeface="+mn-ea"/>
              </a:rPr>
              <a:t>1</a:t>
            </a:r>
            <a:r>
              <a:rPr lang="zh-CN" altLang="zh-CN" sz="2400" dirty="0">
                <a:latin typeface="Times New Roman" panose="02020603050405020304" pitchFamily="18" charset="0"/>
                <a:ea typeface="+mn-ea"/>
                <a:cs typeface="Times New Roman" panose="02020603050405020304" pitchFamily="18" charset="0"/>
                <a:sym typeface="+mn-ea"/>
              </a:rPr>
              <a:t>）</a:t>
            </a:r>
            <a:r>
              <a:rPr lang="en-US" altLang="zh-CN" sz="2400" dirty="0">
                <a:latin typeface="Times New Roman" panose="02020603050405020304" pitchFamily="18" charset="0"/>
                <a:ea typeface="+mn-ea"/>
                <a:cs typeface="Times New Roman" panose="02020603050405020304" pitchFamily="18" charset="0"/>
                <a:sym typeface="+mn-ea"/>
              </a:rPr>
              <a:t>at</a:t>
            </a:r>
            <a:r>
              <a:rPr lang="zh-CN" altLang="zh-CN" sz="2400" dirty="0">
                <a:latin typeface="Times New Roman" panose="02020603050405020304" pitchFamily="18" charset="0"/>
                <a:ea typeface="+mn-ea"/>
                <a:cs typeface="Times New Roman" panose="02020603050405020304" pitchFamily="18" charset="0"/>
                <a:sym typeface="+mn-ea"/>
              </a:rPr>
              <a:t>与</a:t>
            </a:r>
            <a:r>
              <a:rPr lang="en-US" altLang="zh-CN" sz="2400" dirty="0">
                <a:latin typeface="Times New Roman" panose="02020603050405020304" pitchFamily="18" charset="0"/>
                <a:ea typeface="+mn-ea"/>
                <a:cs typeface="Times New Roman" panose="02020603050405020304" pitchFamily="18" charset="0"/>
                <a:sym typeface="+mn-ea"/>
              </a:rPr>
              <a:t>night</a:t>
            </a:r>
            <a:r>
              <a:rPr lang="zh-CN" altLang="zh-CN" sz="2400" dirty="0">
                <a:latin typeface="Times New Roman" panose="02020603050405020304" pitchFamily="18" charset="0"/>
                <a:ea typeface="+mn-ea"/>
                <a:cs typeface="Times New Roman" panose="02020603050405020304" pitchFamily="18" charset="0"/>
                <a:sym typeface="+mn-ea"/>
              </a:rPr>
              <a:t>连用，意为在晚上。</a:t>
            </a:r>
          </a:p>
          <a:p>
            <a:pPr eaLnBrk="0" hangingPunct="0">
              <a:lnSpc>
                <a:spcPct val="15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zh-CN" altLang="zh-CN" sz="2400" dirty="0">
                <a:latin typeface="Times New Roman" panose="02020603050405020304" pitchFamily="18" charset="0"/>
                <a:ea typeface="+mn-ea"/>
                <a:cs typeface="Times New Roman" panose="02020603050405020304" pitchFamily="18" charset="0"/>
                <a:sym typeface="+mn-ea"/>
              </a:rPr>
              <a:t>（</a:t>
            </a:r>
            <a:r>
              <a:rPr lang="en-US" altLang="zh-CN" sz="2400" dirty="0">
                <a:latin typeface="Times New Roman" panose="02020603050405020304" pitchFamily="18" charset="0"/>
                <a:ea typeface="+mn-ea"/>
                <a:cs typeface="Times New Roman" panose="02020603050405020304" pitchFamily="18" charset="0"/>
                <a:sym typeface="+mn-ea"/>
              </a:rPr>
              <a:t>2</a:t>
            </a:r>
            <a:r>
              <a:rPr lang="zh-CN" altLang="zh-CN" sz="2400" dirty="0">
                <a:latin typeface="Times New Roman" panose="02020603050405020304" pitchFamily="18" charset="0"/>
                <a:ea typeface="+mn-ea"/>
                <a:cs typeface="Times New Roman" panose="02020603050405020304" pitchFamily="18" charset="0"/>
                <a:sym typeface="+mn-ea"/>
              </a:rPr>
              <a:t>）</a:t>
            </a:r>
            <a:r>
              <a:rPr lang="en-US" altLang="zh-CN" sz="2400" dirty="0">
                <a:latin typeface="Times New Roman" panose="02020603050405020304" pitchFamily="18" charset="0"/>
                <a:ea typeface="+mn-ea"/>
                <a:cs typeface="Times New Roman" panose="02020603050405020304" pitchFamily="18" charset="0"/>
                <a:sym typeface="+mn-ea"/>
              </a:rPr>
              <a:t>by</a:t>
            </a:r>
            <a:r>
              <a:rPr lang="zh-CN" altLang="zh-CN" sz="2400" dirty="0">
                <a:latin typeface="Times New Roman" panose="02020603050405020304" pitchFamily="18" charset="0"/>
                <a:ea typeface="+mn-ea"/>
                <a:cs typeface="Times New Roman" panose="02020603050405020304" pitchFamily="18" charset="0"/>
                <a:sym typeface="+mn-ea"/>
              </a:rPr>
              <a:t>与</a:t>
            </a:r>
            <a:r>
              <a:rPr lang="en-US" altLang="zh-CN" sz="2400" dirty="0">
                <a:latin typeface="Times New Roman" panose="02020603050405020304" pitchFamily="18" charset="0"/>
                <a:ea typeface="+mn-ea"/>
                <a:cs typeface="Times New Roman" panose="02020603050405020304" pitchFamily="18" charset="0"/>
                <a:sym typeface="+mn-ea"/>
              </a:rPr>
              <a:t>night</a:t>
            </a:r>
            <a:r>
              <a:rPr lang="zh-CN" altLang="zh-CN" sz="2400" dirty="0">
                <a:latin typeface="Times New Roman" panose="02020603050405020304" pitchFamily="18" charset="0"/>
                <a:ea typeface="+mn-ea"/>
                <a:cs typeface="Times New Roman" panose="02020603050405020304" pitchFamily="18" charset="0"/>
                <a:sym typeface="+mn-ea"/>
              </a:rPr>
              <a:t>连用，意为在夜晚做的事情。</a:t>
            </a:r>
          </a:p>
          <a:p>
            <a:pPr eaLnBrk="0" hangingPunct="0">
              <a:lnSpc>
                <a:spcPct val="15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zh-CN" altLang="zh-CN" sz="2400" dirty="0">
                <a:latin typeface="Times New Roman" panose="02020603050405020304" pitchFamily="18" charset="0"/>
                <a:ea typeface="+mn-ea"/>
                <a:cs typeface="Times New Roman" panose="02020603050405020304" pitchFamily="18" charset="0"/>
                <a:sym typeface="+mn-ea"/>
              </a:rPr>
              <a:t>（</a:t>
            </a:r>
            <a:r>
              <a:rPr lang="en-US" altLang="zh-CN" sz="2400" dirty="0">
                <a:latin typeface="Times New Roman" panose="02020603050405020304" pitchFamily="18" charset="0"/>
                <a:ea typeface="+mn-ea"/>
                <a:cs typeface="Times New Roman" panose="02020603050405020304" pitchFamily="18" charset="0"/>
                <a:sym typeface="+mn-ea"/>
              </a:rPr>
              <a:t>3</a:t>
            </a:r>
            <a:r>
              <a:rPr lang="zh-CN" altLang="zh-CN" sz="2400" dirty="0">
                <a:latin typeface="Times New Roman" panose="02020603050405020304" pitchFamily="18" charset="0"/>
                <a:ea typeface="+mn-ea"/>
                <a:cs typeface="Times New Roman" panose="02020603050405020304" pitchFamily="18" charset="0"/>
                <a:sym typeface="+mn-ea"/>
              </a:rPr>
              <a:t>）</a:t>
            </a:r>
            <a:r>
              <a:rPr lang="en-US" altLang="zh-CN" sz="2400" dirty="0">
                <a:latin typeface="Times New Roman" panose="02020603050405020304" pitchFamily="18" charset="0"/>
                <a:ea typeface="+mn-ea"/>
                <a:cs typeface="Times New Roman" panose="02020603050405020304" pitchFamily="18" charset="0"/>
                <a:sym typeface="+mn-ea"/>
              </a:rPr>
              <a:t>on</a:t>
            </a:r>
            <a:r>
              <a:rPr lang="zh-CN" altLang="zh-CN" sz="2400" dirty="0">
                <a:latin typeface="Times New Roman" panose="02020603050405020304" pitchFamily="18" charset="0"/>
                <a:ea typeface="+mn-ea"/>
                <a:cs typeface="Times New Roman" panose="02020603050405020304" pitchFamily="18" charset="0"/>
                <a:sym typeface="+mn-ea"/>
              </a:rPr>
              <a:t>与</a:t>
            </a:r>
            <a:r>
              <a:rPr lang="en-US" altLang="zh-CN" sz="2400" dirty="0">
                <a:latin typeface="Times New Roman" panose="02020603050405020304" pitchFamily="18" charset="0"/>
                <a:ea typeface="+mn-ea"/>
                <a:cs typeface="Times New Roman" panose="02020603050405020304" pitchFamily="18" charset="0"/>
                <a:sym typeface="+mn-ea"/>
              </a:rPr>
              <a:t>night</a:t>
            </a:r>
            <a:r>
              <a:rPr lang="zh-CN" altLang="zh-CN" sz="2400" dirty="0">
                <a:latin typeface="Times New Roman" panose="02020603050405020304" pitchFamily="18" charset="0"/>
                <a:ea typeface="+mn-ea"/>
                <a:cs typeface="Times New Roman" panose="02020603050405020304" pitchFamily="18" charset="0"/>
                <a:sym typeface="+mn-ea"/>
              </a:rPr>
              <a:t>连用，表示某个特定的晚上。</a:t>
            </a:r>
          </a:p>
          <a:p>
            <a:pPr eaLnBrk="0" hangingPunct="0">
              <a:lnSpc>
                <a:spcPct val="15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en-US" altLang="zh-CN" sz="2400" dirty="0" err="1">
                <a:latin typeface="Times New Roman" panose="02020603050405020304" pitchFamily="18" charset="0"/>
                <a:ea typeface="+mn-ea"/>
                <a:cs typeface="Times New Roman" panose="02020603050405020304" pitchFamily="18" charset="0"/>
                <a:sym typeface="+mn-ea"/>
              </a:rPr>
              <a:t>eg</a:t>
            </a:r>
            <a:r>
              <a:rPr lang="zh-CN" altLang="en-US" sz="2400" dirty="0">
                <a:latin typeface="Times New Roman" panose="02020603050405020304" pitchFamily="18" charset="0"/>
                <a:ea typeface="+mn-ea"/>
                <a:cs typeface="Times New Roman" panose="02020603050405020304" pitchFamily="18" charset="0"/>
                <a:sym typeface="+mn-ea"/>
              </a:rPr>
              <a:t>： </a:t>
            </a:r>
            <a:r>
              <a:rPr lang="en-US" altLang="zh-CN" sz="2400" dirty="0">
                <a:latin typeface="Times New Roman" panose="02020603050405020304" pitchFamily="18" charset="0"/>
                <a:ea typeface="+mn-ea"/>
                <a:cs typeface="Times New Roman" panose="02020603050405020304" pitchFamily="18" charset="0"/>
                <a:sym typeface="+mn-ea"/>
              </a:rPr>
              <a:t>I had a strange dream last night.</a:t>
            </a:r>
            <a:r>
              <a:rPr lang="zh-CN" altLang="zh-CN" sz="2400" dirty="0">
                <a:latin typeface="Times New Roman" panose="02020603050405020304" pitchFamily="18" charset="0"/>
                <a:ea typeface="+mn-ea"/>
                <a:cs typeface="Times New Roman" panose="02020603050405020304" pitchFamily="18" charset="0"/>
                <a:sym typeface="+mn-ea"/>
              </a:rPr>
              <a:t>我昨天晚上做了一个奇怪的梦。</a:t>
            </a:r>
          </a:p>
          <a:p>
            <a:pPr eaLnBrk="0" hangingPunct="0">
              <a:lnSpc>
                <a:spcPct val="150000"/>
              </a:lnSpc>
              <a:buFontTx/>
              <a:buNone/>
              <a:defRPr/>
            </a:pPr>
            <a:r>
              <a:rPr lang="zh-CN" altLang="en-US" sz="2400" dirty="0">
                <a:latin typeface="Times New Roman" panose="02020603050405020304" pitchFamily="18" charset="0"/>
                <a:ea typeface="+mn-ea"/>
                <a:cs typeface="Times New Roman" panose="02020603050405020304" pitchFamily="18" charset="0"/>
                <a:sym typeface="+mn-ea"/>
              </a:rPr>
              <a:t>小练习：</a:t>
            </a:r>
            <a:r>
              <a:rPr lang="zh-CN" altLang="zh-CN" sz="2400" dirty="0">
                <a:latin typeface="Times New Roman" panose="02020603050405020304" pitchFamily="18" charset="0"/>
                <a:ea typeface="+mn-ea"/>
                <a:cs typeface="Times New Roman" panose="02020603050405020304" pitchFamily="18" charset="0"/>
                <a:sym typeface="+mn-ea"/>
              </a:rPr>
              <a:t>汉译英：</a:t>
            </a:r>
            <a:endParaRPr lang="en-US"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zh-CN" altLang="zh-CN" sz="2400" dirty="0">
                <a:latin typeface="Times New Roman" panose="02020603050405020304" pitchFamily="18" charset="0"/>
                <a:ea typeface="+mn-ea"/>
                <a:cs typeface="Times New Roman" panose="02020603050405020304" pitchFamily="18" charset="0"/>
                <a:sym typeface="+mn-ea"/>
              </a:rPr>
              <a:t>孩子哭了一整夜</a:t>
            </a:r>
            <a:r>
              <a:rPr lang="en-US" altLang="zh-CN" sz="2400" dirty="0">
                <a:latin typeface="Times New Roman" panose="02020603050405020304" pitchFamily="18" charset="0"/>
                <a:ea typeface="+mn-ea"/>
                <a:cs typeface="Times New Roman" panose="02020603050405020304" pitchFamily="18" charset="0"/>
                <a:sym typeface="+mn-ea"/>
              </a:rPr>
              <a:t> </a:t>
            </a:r>
            <a:r>
              <a:rPr lang="en-US" altLang="zh-CN" sz="2400" u="sng" dirty="0">
                <a:latin typeface="Times New Roman" panose="02020603050405020304" pitchFamily="18" charset="0"/>
                <a:ea typeface="+mn-ea"/>
                <a:cs typeface="Times New Roman" panose="02020603050405020304" pitchFamily="18" charset="0"/>
                <a:sym typeface="+mn-ea"/>
              </a:rPr>
              <a:t>                               </a:t>
            </a:r>
            <a:endParaRPr lang="zh-CN" altLang="zh-CN" sz="2400" dirty="0">
              <a:latin typeface="Times New Roman" panose="02020603050405020304" pitchFamily="18" charset="0"/>
              <a:ea typeface="+mn-ea"/>
              <a:cs typeface="Times New Roman" panose="02020603050405020304" pitchFamily="18" charset="0"/>
              <a:sym typeface="+mn-ea"/>
            </a:endParaRPr>
          </a:p>
        </p:txBody>
      </p:sp>
      <p:sp>
        <p:nvSpPr>
          <p:cNvPr id="7175" name="矩形 5"/>
          <p:cNvSpPr>
            <a:spLocks noChangeArrowheads="1"/>
          </p:cNvSpPr>
          <p:nvPr/>
        </p:nvSpPr>
        <p:spPr bwMode="auto">
          <a:xfrm>
            <a:off x="4056460" y="5916614"/>
            <a:ext cx="371928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lnSpc>
                <a:spcPct val="15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The child cried all night.</a:t>
            </a:r>
            <a:endParaRPr lang="zh-CN" altLang="zh-CN" sz="2800" dirty="0">
              <a:solidFill>
                <a:srgbClr val="FF0000"/>
              </a:solidFill>
              <a:latin typeface="Times New Roman" panose="02020603050405020304" pitchFamily="18" charset="0"/>
              <a:ea typeface="+mn-ea"/>
              <a:cs typeface="Times New Roman" panose="02020603050405020304" pitchFamily="18" charset="0"/>
              <a:sym typeface="+mn-ea"/>
            </a:endParaRPr>
          </a:p>
        </p:txBody>
      </p:sp>
      <p:pic>
        <p:nvPicPr>
          <p:cNvPr id="5124" name="图片 1"/>
          <p:cNvPicPr>
            <a:picLocks noChangeAspect="1" noChangeArrowheads="1"/>
          </p:cNvPicPr>
          <p:nvPr/>
        </p:nvPicPr>
        <p:blipFill>
          <a:blip r:embed="rId2" cstate="email"/>
          <a:srcRect/>
          <a:stretch>
            <a:fillRect/>
          </a:stretch>
        </p:blipFill>
        <p:spPr bwMode="auto">
          <a:xfrm>
            <a:off x="6437617" y="499270"/>
            <a:ext cx="2400300" cy="2325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4">
                                            <p:txEl>
                                              <p:pRg st="0" end="0"/>
                                            </p:txEl>
                                          </p:spTgt>
                                        </p:tgtEl>
                                        <p:attrNameLst>
                                          <p:attrName>style.visibility</p:attrName>
                                        </p:attrNameLst>
                                      </p:cBhvr>
                                      <p:to>
                                        <p:strVal val="visible"/>
                                      </p:to>
                                    </p:set>
                                    <p:anim calcmode="lin" valueType="num">
                                      <p:cBhvr additive="base">
                                        <p:cTn id="7" dur="500" fill="hold"/>
                                        <p:tgtEl>
                                          <p:spTgt spid="717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74">
                                            <p:txEl>
                                              <p:pRg st="1" end="1"/>
                                            </p:txEl>
                                          </p:spTgt>
                                        </p:tgtEl>
                                        <p:attrNameLst>
                                          <p:attrName>style.visibility</p:attrName>
                                        </p:attrNameLst>
                                      </p:cBhvr>
                                      <p:to>
                                        <p:strVal val="visible"/>
                                      </p:to>
                                    </p:set>
                                    <p:anim calcmode="lin" valueType="num">
                                      <p:cBhvr additive="base">
                                        <p:cTn id="13" dur="500" fill="hold"/>
                                        <p:tgtEl>
                                          <p:spTgt spid="717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174">
                                            <p:txEl>
                                              <p:pRg st="2" end="2"/>
                                            </p:txEl>
                                          </p:spTgt>
                                        </p:tgtEl>
                                        <p:attrNameLst>
                                          <p:attrName>style.visibility</p:attrName>
                                        </p:attrNameLst>
                                      </p:cBhvr>
                                      <p:to>
                                        <p:strVal val="visible"/>
                                      </p:to>
                                    </p:set>
                                    <p:anim calcmode="lin" valueType="num">
                                      <p:cBhvr additive="base">
                                        <p:cTn id="19" dur="500" fill="hold"/>
                                        <p:tgtEl>
                                          <p:spTgt spid="717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4">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174">
                                            <p:txEl>
                                              <p:pRg st="3" end="3"/>
                                            </p:txEl>
                                          </p:spTgt>
                                        </p:tgtEl>
                                        <p:attrNameLst>
                                          <p:attrName>style.visibility</p:attrName>
                                        </p:attrNameLst>
                                      </p:cBhvr>
                                      <p:to>
                                        <p:strVal val="visible"/>
                                      </p:to>
                                    </p:set>
                                    <p:anim calcmode="lin" valueType="num">
                                      <p:cBhvr additive="base">
                                        <p:cTn id="23" dur="500" fill="hold"/>
                                        <p:tgtEl>
                                          <p:spTgt spid="717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174">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174">
                                            <p:txEl>
                                              <p:pRg st="4" end="4"/>
                                            </p:txEl>
                                          </p:spTgt>
                                        </p:tgtEl>
                                        <p:attrNameLst>
                                          <p:attrName>style.visibility</p:attrName>
                                        </p:attrNameLst>
                                      </p:cBhvr>
                                      <p:to>
                                        <p:strVal val="visible"/>
                                      </p:to>
                                    </p:set>
                                    <p:anim calcmode="lin" valueType="num">
                                      <p:cBhvr additive="base">
                                        <p:cTn id="27" dur="500" fill="hold"/>
                                        <p:tgtEl>
                                          <p:spTgt spid="7174">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17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7174">
                                            <p:txEl>
                                              <p:pRg st="5" end="5"/>
                                            </p:txEl>
                                          </p:spTgt>
                                        </p:tgtEl>
                                        <p:attrNameLst>
                                          <p:attrName>style.visibility</p:attrName>
                                        </p:attrNameLst>
                                      </p:cBhvr>
                                      <p:to>
                                        <p:strVal val="visible"/>
                                      </p:to>
                                    </p:set>
                                    <p:anim calcmode="lin" valueType="num">
                                      <p:cBhvr additive="base">
                                        <p:cTn id="33" dur="500" fill="hold"/>
                                        <p:tgtEl>
                                          <p:spTgt spid="7174">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17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7174">
                                            <p:txEl>
                                              <p:pRg st="6" end="6"/>
                                            </p:txEl>
                                          </p:spTgt>
                                        </p:tgtEl>
                                        <p:attrNameLst>
                                          <p:attrName>style.visibility</p:attrName>
                                        </p:attrNameLst>
                                      </p:cBhvr>
                                      <p:to>
                                        <p:strVal val="visible"/>
                                      </p:to>
                                    </p:set>
                                    <p:anim calcmode="lin" valueType="num">
                                      <p:cBhvr additive="base">
                                        <p:cTn id="39" dur="500" fill="hold"/>
                                        <p:tgtEl>
                                          <p:spTgt spid="7174">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7174">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7174">
                                            <p:txEl>
                                              <p:pRg st="7" end="7"/>
                                            </p:txEl>
                                          </p:spTgt>
                                        </p:tgtEl>
                                        <p:attrNameLst>
                                          <p:attrName>style.visibility</p:attrName>
                                        </p:attrNameLst>
                                      </p:cBhvr>
                                      <p:to>
                                        <p:strVal val="visible"/>
                                      </p:to>
                                    </p:set>
                                    <p:anim calcmode="lin" valueType="num">
                                      <p:cBhvr additive="base">
                                        <p:cTn id="43" dur="500" fill="hold"/>
                                        <p:tgtEl>
                                          <p:spTgt spid="7174">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17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175"/>
                                        </p:tgtEl>
                                        <p:attrNameLst>
                                          <p:attrName>style.visibility</p:attrName>
                                        </p:attrNameLst>
                                      </p:cBhvr>
                                      <p:to>
                                        <p:strVal val="visible"/>
                                      </p:to>
                                    </p:set>
                                    <p:anim calcmode="lin" valueType="num">
                                      <p:cBhvr additive="base">
                                        <p:cTn id="49" dur="500" fill="hold"/>
                                        <p:tgtEl>
                                          <p:spTgt spid="7175"/>
                                        </p:tgtEl>
                                        <p:attrNameLst>
                                          <p:attrName>ppt_x</p:attrName>
                                        </p:attrNameLst>
                                      </p:cBhvr>
                                      <p:tavLst>
                                        <p:tav tm="0">
                                          <p:val>
                                            <p:strVal val="#ppt_x"/>
                                          </p:val>
                                        </p:tav>
                                        <p:tav tm="100000">
                                          <p:val>
                                            <p:strVal val="#ppt_x"/>
                                          </p:val>
                                        </p:tav>
                                      </p:tavLst>
                                    </p:anim>
                                    <p:anim calcmode="lin" valueType="num">
                                      <p:cBhvr additive="base">
                                        <p:cTn id="50" dur="500" fill="hold"/>
                                        <p:tgtEl>
                                          <p:spTgt spid="71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标题 1"/>
          <p:cNvSpPr>
            <a:spLocks noGrp="1" noChangeArrowheads="1"/>
          </p:cNvSpPr>
          <p:nvPr>
            <p:ph type="title" idx="4294967295"/>
          </p:nvPr>
        </p:nvSpPr>
        <p:spPr bwMode="auto">
          <a:xfrm>
            <a:off x="529828" y="584201"/>
            <a:ext cx="1395413"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smtClean="0">
                <a:solidFill>
                  <a:schemeClr val="bg1"/>
                </a:solidFill>
                <a:latin typeface="微软雅黑" panose="020B0503020204020204" pitchFamily="34" charset="-122"/>
              </a:rPr>
              <a:t>words</a:t>
            </a:r>
          </a:p>
        </p:txBody>
      </p:sp>
      <p:sp>
        <p:nvSpPr>
          <p:cNvPr id="8198" name="矩形 10"/>
          <p:cNvSpPr>
            <a:spLocks noChangeArrowheads="1"/>
          </p:cNvSpPr>
          <p:nvPr/>
        </p:nvSpPr>
        <p:spPr bwMode="auto">
          <a:xfrm>
            <a:off x="46892" y="1548950"/>
            <a:ext cx="9310229"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lnSpc>
                <a:spcPct val="150000"/>
              </a:lnSpc>
              <a:buFontTx/>
              <a:buNone/>
              <a:defRPr/>
            </a:pPr>
            <a:r>
              <a:rPr lang="en-US" altLang="zh-CN" sz="3600" b="1" dirty="0">
                <a:latin typeface="Times New Roman" panose="02020603050405020304" pitchFamily="18" charset="0"/>
                <a:ea typeface="+mn-ea"/>
                <a:cs typeface="Times New Roman" panose="02020603050405020304" pitchFamily="18" charset="0"/>
                <a:sym typeface="+mn-ea"/>
              </a:rPr>
              <a:t>double   </a:t>
            </a:r>
            <a:r>
              <a:rPr lang="en-US" altLang="zh-CN" sz="3600" b="1" dirty="0">
                <a:latin typeface="Times New Roman" panose="02020603050405020304" pitchFamily="18" charset="0"/>
                <a:cs typeface="Times New Roman" panose="02020603050405020304" pitchFamily="18" charset="0"/>
                <a:sym typeface="+mn-ea"/>
              </a:rPr>
              <a:t>[ˈ</a:t>
            </a:r>
            <a:r>
              <a:rPr lang="en-US" altLang="zh-CN" sz="3600" b="1" dirty="0" err="1">
                <a:latin typeface="Times New Roman" panose="02020603050405020304" pitchFamily="18" charset="0"/>
                <a:cs typeface="Times New Roman" panose="02020603050405020304" pitchFamily="18" charset="0"/>
                <a:sym typeface="+mn-ea"/>
              </a:rPr>
              <a:t>dʌbl</a:t>
            </a:r>
            <a:r>
              <a:rPr lang="en-US" altLang="zh-CN" sz="3600" b="1" dirty="0">
                <a:latin typeface="Times New Roman" panose="02020603050405020304" pitchFamily="18" charset="0"/>
                <a:cs typeface="Times New Roman" panose="02020603050405020304" pitchFamily="18" charset="0"/>
                <a:sym typeface="+mn-ea"/>
              </a:rPr>
              <a:t>]</a:t>
            </a:r>
            <a:endParaRPr lang="zh-CN" altLang="zh-CN" sz="3600" b="1"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zh-CN" altLang="zh-CN" sz="2400" dirty="0" smtClean="0">
                <a:latin typeface="Times New Roman" panose="02020603050405020304" pitchFamily="18" charset="0"/>
                <a:ea typeface="+mn-ea"/>
                <a:cs typeface="Times New Roman" panose="02020603050405020304" pitchFamily="18" charset="0"/>
                <a:sym typeface="+mn-ea"/>
              </a:rPr>
              <a:t>作</a:t>
            </a:r>
            <a:r>
              <a:rPr lang="zh-CN" altLang="zh-CN" sz="2400" dirty="0">
                <a:latin typeface="Times New Roman" panose="02020603050405020304" pitchFamily="18" charset="0"/>
                <a:ea typeface="+mn-ea"/>
                <a:cs typeface="Times New Roman" panose="02020603050405020304" pitchFamily="18" charset="0"/>
                <a:sym typeface="+mn-ea"/>
              </a:rPr>
              <a:t>形容词，意为“双倍的，两倍的”</a:t>
            </a:r>
            <a:r>
              <a:rPr lang="en-US" altLang="zh-CN" sz="2400" dirty="0">
                <a:latin typeface="Times New Roman" panose="02020603050405020304" pitchFamily="18" charset="0"/>
                <a:ea typeface="+mn-ea"/>
                <a:cs typeface="Times New Roman" panose="02020603050405020304" pitchFamily="18" charset="0"/>
                <a:sym typeface="+mn-ea"/>
              </a:rPr>
              <a:t>;</a:t>
            </a:r>
            <a:r>
              <a:rPr lang="zh-CN" altLang="zh-CN" sz="2400" dirty="0">
                <a:latin typeface="Times New Roman" panose="02020603050405020304" pitchFamily="18" charset="0"/>
                <a:ea typeface="+mn-ea"/>
                <a:cs typeface="Times New Roman" panose="02020603050405020304" pitchFamily="18" charset="0"/>
                <a:sym typeface="+mn-ea"/>
              </a:rPr>
              <a:t>作名词，意为“双倍，两倍”</a:t>
            </a:r>
            <a:r>
              <a:rPr lang="en-US" altLang="zh-CN" sz="2400" dirty="0">
                <a:latin typeface="Times New Roman" panose="02020603050405020304" pitchFamily="18" charset="0"/>
                <a:ea typeface="+mn-ea"/>
                <a:cs typeface="Times New Roman" panose="02020603050405020304" pitchFamily="18" charset="0"/>
                <a:sym typeface="+mn-ea"/>
              </a:rPr>
              <a:t>;</a:t>
            </a:r>
          </a:p>
          <a:p>
            <a:pPr eaLnBrk="0" hangingPunct="0">
              <a:lnSpc>
                <a:spcPct val="150000"/>
              </a:lnSpc>
              <a:buFontTx/>
              <a:buNone/>
              <a:defRPr/>
            </a:pPr>
            <a:r>
              <a:rPr lang="zh-CN" altLang="zh-CN" sz="2400" dirty="0" smtClean="0">
                <a:latin typeface="Times New Roman" panose="02020603050405020304" pitchFamily="18" charset="0"/>
                <a:ea typeface="+mn-ea"/>
                <a:cs typeface="Times New Roman" panose="02020603050405020304" pitchFamily="18" charset="0"/>
                <a:sym typeface="+mn-ea"/>
              </a:rPr>
              <a:t>作</a:t>
            </a:r>
            <a:r>
              <a:rPr lang="zh-CN" altLang="zh-CN" sz="2400" dirty="0">
                <a:latin typeface="Times New Roman" panose="02020603050405020304" pitchFamily="18" charset="0"/>
                <a:ea typeface="+mn-ea"/>
                <a:cs typeface="Times New Roman" panose="02020603050405020304" pitchFamily="18" charset="0"/>
                <a:sym typeface="+mn-ea"/>
              </a:rPr>
              <a:t>副词，意为“成双地，成对地”。</a:t>
            </a:r>
          </a:p>
          <a:p>
            <a:pPr eaLnBrk="0" hangingPunct="0">
              <a:lnSpc>
                <a:spcPct val="150000"/>
              </a:lnSpc>
              <a:buFontTx/>
              <a:buNone/>
              <a:defRPr/>
            </a:pPr>
            <a:r>
              <a:rPr lang="en-US" altLang="zh-CN" sz="2400" dirty="0" err="1" smtClean="0">
                <a:latin typeface="Times New Roman" panose="02020603050405020304" pitchFamily="18" charset="0"/>
                <a:ea typeface="+mn-ea"/>
                <a:cs typeface="Times New Roman" panose="02020603050405020304" pitchFamily="18" charset="0"/>
                <a:sym typeface="+mn-ea"/>
              </a:rPr>
              <a:t>eg</a:t>
            </a:r>
            <a:r>
              <a:rPr lang="zh-CN" altLang="en-US" sz="2400" dirty="0">
                <a:latin typeface="Times New Roman" panose="02020603050405020304" pitchFamily="18" charset="0"/>
                <a:ea typeface="+mn-ea"/>
                <a:cs typeface="Times New Roman" panose="02020603050405020304" pitchFamily="18" charset="0"/>
                <a:sym typeface="+mn-ea"/>
              </a:rPr>
              <a:t>： </a:t>
            </a:r>
            <a:r>
              <a:rPr lang="en-US" altLang="zh-CN" sz="2400" dirty="0">
                <a:latin typeface="Times New Roman" panose="02020603050405020304" pitchFamily="18" charset="0"/>
                <a:ea typeface="+mn-ea"/>
                <a:cs typeface="Times New Roman" panose="02020603050405020304" pitchFamily="18" charset="0"/>
                <a:sym typeface="+mn-ea"/>
              </a:rPr>
              <a:t>My phone number is two, four, double three, four.</a:t>
            </a:r>
          </a:p>
          <a:p>
            <a:pPr eaLnBrk="0" hangingPunct="0">
              <a:lnSpc>
                <a:spcPct val="150000"/>
              </a:lnSpc>
              <a:buFontTx/>
              <a:buNone/>
              <a:defRPr/>
            </a:pPr>
            <a:r>
              <a:rPr lang="zh-CN" altLang="zh-CN" sz="2400" dirty="0" smtClean="0">
                <a:latin typeface="Times New Roman" panose="02020603050405020304" pitchFamily="18" charset="0"/>
                <a:ea typeface="+mn-ea"/>
                <a:cs typeface="Times New Roman" panose="02020603050405020304" pitchFamily="18" charset="0"/>
                <a:sym typeface="+mn-ea"/>
              </a:rPr>
              <a:t>我</a:t>
            </a:r>
            <a:r>
              <a:rPr lang="zh-CN" altLang="zh-CN" sz="2400" dirty="0">
                <a:latin typeface="Times New Roman" panose="02020603050405020304" pitchFamily="18" charset="0"/>
                <a:ea typeface="+mn-ea"/>
                <a:cs typeface="Times New Roman" panose="02020603050405020304" pitchFamily="18" charset="0"/>
                <a:sym typeface="+mn-ea"/>
              </a:rPr>
              <a:t>的电话号码是二四三三四。</a:t>
            </a:r>
            <a:endParaRPr lang="en-US"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en-US" altLang="zh-CN" sz="2400" dirty="0" smtClean="0">
                <a:latin typeface="Times New Roman" panose="02020603050405020304" pitchFamily="18" charset="0"/>
                <a:ea typeface="+mn-ea"/>
                <a:cs typeface="Times New Roman" panose="02020603050405020304" pitchFamily="18" charset="0"/>
                <a:sym typeface="+mn-ea"/>
              </a:rPr>
              <a:t>When </a:t>
            </a:r>
            <a:r>
              <a:rPr lang="en-US" altLang="zh-CN" sz="2400" dirty="0">
                <a:latin typeface="Times New Roman" panose="02020603050405020304" pitchFamily="18" charset="0"/>
                <a:ea typeface="+mn-ea"/>
                <a:cs typeface="Times New Roman" panose="02020603050405020304" pitchFamily="18" charset="0"/>
                <a:sym typeface="+mn-ea"/>
              </a:rPr>
              <a:t>I saw her with her twin sister I thought I was seeing double.</a:t>
            </a:r>
          </a:p>
          <a:p>
            <a:pPr eaLnBrk="0" hangingPunct="0">
              <a:lnSpc>
                <a:spcPct val="150000"/>
              </a:lnSpc>
              <a:buFontTx/>
              <a:buNone/>
              <a:defRPr/>
            </a:pPr>
            <a:r>
              <a:rPr lang="zh-CN" altLang="zh-CN" sz="2400" dirty="0" smtClean="0">
                <a:latin typeface="Times New Roman" panose="02020603050405020304" pitchFamily="18" charset="0"/>
                <a:ea typeface="+mn-ea"/>
                <a:cs typeface="Times New Roman" panose="02020603050405020304" pitchFamily="18" charset="0"/>
                <a:sym typeface="+mn-ea"/>
              </a:rPr>
              <a:t>我</a:t>
            </a:r>
            <a:r>
              <a:rPr lang="zh-CN" altLang="zh-CN" sz="2400" dirty="0">
                <a:latin typeface="Times New Roman" panose="02020603050405020304" pitchFamily="18" charset="0"/>
                <a:ea typeface="+mn-ea"/>
                <a:cs typeface="Times New Roman" panose="02020603050405020304" pitchFamily="18" charset="0"/>
                <a:sym typeface="+mn-ea"/>
              </a:rPr>
              <a:t>看见她和她孪生妹妹时，还以为是看重影了。</a:t>
            </a:r>
          </a:p>
          <a:p>
            <a:pPr eaLnBrk="0" hangingPunct="0">
              <a:lnSpc>
                <a:spcPct val="150000"/>
              </a:lnSpc>
              <a:buFontTx/>
              <a:buNone/>
              <a:defRPr/>
            </a:pPr>
            <a:r>
              <a:rPr lang="zh-CN" altLang="en-US" sz="2400" dirty="0">
                <a:latin typeface="Times New Roman" panose="02020603050405020304" pitchFamily="18" charset="0"/>
                <a:ea typeface="+mn-ea"/>
                <a:cs typeface="Times New Roman" panose="02020603050405020304" pitchFamily="18" charset="0"/>
                <a:sym typeface="+mn-ea"/>
              </a:rPr>
              <a:t>小练习：</a:t>
            </a:r>
            <a:r>
              <a:rPr lang="zh-CN" altLang="zh-CN" sz="2400" dirty="0">
                <a:latin typeface="Times New Roman" panose="02020603050405020304" pitchFamily="18" charset="0"/>
                <a:ea typeface="+mn-ea"/>
                <a:cs typeface="Times New Roman" panose="02020603050405020304" pitchFamily="18" charset="0"/>
                <a:sym typeface="+mn-ea"/>
              </a:rPr>
              <a:t>汉译英：</a:t>
            </a:r>
            <a:r>
              <a:rPr lang="en-US" altLang="zh-CN" sz="2400" dirty="0">
                <a:latin typeface="Times New Roman" panose="02020603050405020304" pitchFamily="18" charset="0"/>
                <a:ea typeface="+mn-ea"/>
                <a:cs typeface="Times New Roman" panose="02020603050405020304" pitchFamily="18" charset="0"/>
                <a:sym typeface="+mn-ea"/>
              </a:rPr>
              <a:t>  </a:t>
            </a:r>
            <a:r>
              <a:rPr lang="zh-CN" altLang="zh-CN" sz="2400" dirty="0">
                <a:latin typeface="Times New Roman" panose="02020603050405020304" pitchFamily="18" charset="0"/>
                <a:ea typeface="+mn-ea"/>
                <a:cs typeface="Times New Roman" panose="02020603050405020304" pitchFamily="18" charset="0"/>
                <a:sym typeface="+mn-ea"/>
              </a:rPr>
              <a:t>双扇窗</a:t>
            </a:r>
            <a:r>
              <a:rPr lang="en-US" altLang="zh-CN" sz="2400" u="sng" dirty="0">
                <a:latin typeface="Times New Roman" panose="02020603050405020304" pitchFamily="18" charset="0"/>
                <a:ea typeface="+mn-ea"/>
                <a:cs typeface="Times New Roman" panose="02020603050405020304" pitchFamily="18" charset="0"/>
                <a:sym typeface="+mn-ea"/>
              </a:rPr>
              <a:t>              </a:t>
            </a:r>
            <a:endParaRPr lang="zh-CN" altLang="zh-CN" sz="2400" dirty="0">
              <a:latin typeface="Times New Roman" panose="02020603050405020304" pitchFamily="18" charset="0"/>
              <a:ea typeface="+mn-ea"/>
              <a:cs typeface="Times New Roman" panose="02020603050405020304" pitchFamily="18" charset="0"/>
              <a:sym typeface="+mn-ea"/>
            </a:endParaRPr>
          </a:p>
        </p:txBody>
      </p:sp>
      <p:sp>
        <p:nvSpPr>
          <p:cNvPr id="8199" name="矩形 11"/>
          <p:cNvSpPr>
            <a:spLocks noChangeArrowheads="1"/>
          </p:cNvSpPr>
          <p:nvPr/>
        </p:nvSpPr>
        <p:spPr bwMode="auto">
          <a:xfrm>
            <a:off x="3825479" y="5784851"/>
            <a:ext cx="254749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double windows</a:t>
            </a:r>
            <a:endParaRPr lang="zh-CN" altLang="zh-CN" sz="2800" dirty="0">
              <a:solidFill>
                <a:srgbClr val="FF0000"/>
              </a:solidFill>
              <a:latin typeface="Times New Roman" panose="02020603050405020304" pitchFamily="18" charset="0"/>
              <a:ea typeface="+mn-ea"/>
              <a:cs typeface="Times New Roman" panose="02020603050405020304" pitchFamily="18" charset="0"/>
              <a:sym typeface="+mn-ea"/>
            </a:endParaRPr>
          </a:p>
        </p:txBody>
      </p:sp>
      <p:pic>
        <p:nvPicPr>
          <p:cNvPr id="6148" name="图片 1"/>
          <p:cNvPicPr>
            <a:picLocks noChangeAspect="1" noChangeArrowheads="1"/>
          </p:cNvPicPr>
          <p:nvPr/>
        </p:nvPicPr>
        <p:blipFill>
          <a:blip r:embed="rId2" cstate="email"/>
          <a:srcRect/>
          <a:stretch>
            <a:fillRect/>
          </a:stretch>
        </p:blipFill>
        <p:spPr bwMode="auto">
          <a:xfrm>
            <a:off x="7311628" y="0"/>
            <a:ext cx="1832372" cy="193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8">
                                            <p:txEl>
                                              <p:pRg st="0" end="0"/>
                                            </p:txEl>
                                          </p:spTgt>
                                        </p:tgtEl>
                                        <p:attrNameLst>
                                          <p:attrName>style.visibility</p:attrName>
                                        </p:attrNameLst>
                                      </p:cBhvr>
                                      <p:to>
                                        <p:strVal val="visible"/>
                                      </p:to>
                                    </p:set>
                                    <p:anim calcmode="lin" valueType="num">
                                      <p:cBhvr additive="base">
                                        <p:cTn id="7" dur="500" fill="hold"/>
                                        <p:tgtEl>
                                          <p:spTgt spid="81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198">
                                            <p:txEl>
                                              <p:pRg st="1" end="1"/>
                                            </p:txEl>
                                          </p:spTgt>
                                        </p:tgtEl>
                                        <p:attrNameLst>
                                          <p:attrName>style.visibility</p:attrName>
                                        </p:attrNameLst>
                                      </p:cBhvr>
                                      <p:to>
                                        <p:strVal val="visible"/>
                                      </p:to>
                                    </p:set>
                                    <p:anim calcmode="lin" valueType="num">
                                      <p:cBhvr additive="base">
                                        <p:cTn id="13" dur="500" fill="hold"/>
                                        <p:tgtEl>
                                          <p:spTgt spid="819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8">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8198">
                                            <p:txEl>
                                              <p:pRg st="2" end="2"/>
                                            </p:txEl>
                                          </p:spTgt>
                                        </p:tgtEl>
                                        <p:attrNameLst>
                                          <p:attrName>style.visibility</p:attrName>
                                        </p:attrNameLst>
                                      </p:cBhvr>
                                      <p:to>
                                        <p:strVal val="visible"/>
                                      </p:to>
                                    </p:set>
                                    <p:anim calcmode="lin" valueType="num">
                                      <p:cBhvr additive="base">
                                        <p:cTn id="17" dur="500" fill="hold"/>
                                        <p:tgtEl>
                                          <p:spTgt spid="8198">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1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8198">
                                            <p:txEl>
                                              <p:pRg st="3" end="3"/>
                                            </p:txEl>
                                          </p:spTgt>
                                        </p:tgtEl>
                                        <p:attrNameLst>
                                          <p:attrName>style.visibility</p:attrName>
                                        </p:attrNameLst>
                                      </p:cBhvr>
                                      <p:to>
                                        <p:strVal val="visible"/>
                                      </p:to>
                                    </p:set>
                                    <p:anim calcmode="lin" valueType="num">
                                      <p:cBhvr additive="base">
                                        <p:cTn id="23" dur="500" fill="hold"/>
                                        <p:tgtEl>
                                          <p:spTgt spid="8198">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198">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8198">
                                            <p:txEl>
                                              <p:pRg st="4" end="4"/>
                                            </p:txEl>
                                          </p:spTgt>
                                        </p:tgtEl>
                                        <p:attrNameLst>
                                          <p:attrName>style.visibility</p:attrName>
                                        </p:attrNameLst>
                                      </p:cBhvr>
                                      <p:to>
                                        <p:strVal val="visible"/>
                                      </p:to>
                                    </p:set>
                                    <p:anim calcmode="lin" valueType="num">
                                      <p:cBhvr additive="base">
                                        <p:cTn id="27" dur="500" fill="hold"/>
                                        <p:tgtEl>
                                          <p:spTgt spid="8198">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198">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8198">
                                            <p:txEl>
                                              <p:pRg st="5" end="5"/>
                                            </p:txEl>
                                          </p:spTgt>
                                        </p:tgtEl>
                                        <p:attrNameLst>
                                          <p:attrName>style.visibility</p:attrName>
                                        </p:attrNameLst>
                                      </p:cBhvr>
                                      <p:to>
                                        <p:strVal val="visible"/>
                                      </p:to>
                                    </p:set>
                                    <p:anim calcmode="lin" valueType="num">
                                      <p:cBhvr additive="base">
                                        <p:cTn id="31" dur="500" fill="hold"/>
                                        <p:tgtEl>
                                          <p:spTgt spid="8198">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8">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8198">
                                            <p:txEl>
                                              <p:pRg st="6" end="6"/>
                                            </p:txEl>
                                          </p:spTgt>
                                        </p:tgtEl>
                                        <p:attrNameLst>
                                          <p:attrName>style.visibility</p:attrName>
                                        </p:attrNameLst>
                                      </p:cBhvr>
                                      <p:to>
                                        <p:strVal val="visible"/>
                                      </p:to>
                                    </p:set>
                                    <p:anim calcmode="lin" valueType="num">
                                      <p:cBhvr additive="base">
                                        <p:cTn id="35" dur="500" fill="hold"/>
                                        <p:tgtEl>
                                          <p:spTgt spid="8198">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819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8198">
                                            <p:txEl>
                                              <p:pRg st="7" end="7"/>
                                            </p:txEl>
                                          </p:spTgt>
                                        </p:tgtEl>
                                        <p:attrNameLst>
                                          <p:attrName>style.visibility</p:attrName>
                                        </p:attrNameLst>
                                      </p:cBhvr>
                                      <p:to>
                                        <p:strVal val="visible"/>
                                      </p:to>
                                    </p:set>
                                    <p:anim calcmode="lin" valueType="num">
                                      <p:cBhvr additive="base">
                                        <p:cTn id="41" dur="500" fill="hold"/>
                                        <p:tgtEl>
                                          <p:spTgt spid="8198">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819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8199"/>
                                        </p:tgtEl>
                                        <p:attrNameLst>
                                          <p:attrName>style.visibility</p:attrName>
                                        </p:attrNameLst>
                                      </p:cBhvr>
                                      <p:to>
                                        <p:strVal val="visible"/>
                                      </p:to>
                                    </p:set>
                                    <p:anim calcmode="lin" valueType="num">
                                      <p:cBhvr additive="base">
                                        <p:cTn id="47" dur="500" fill="hold"/>
                                        <p:tgtEl>
                                          <p:spTgt spid="8199"/>
                                        </p:tgtEl>
                                        <p:attrNameLst>
                                          <p:attrName>ppt_x</p:attrName>
                                        </p:attrNameLst>
                                      </p:cBhvr>
                                      <p:tavLst>
                                        <p:tav tm="0">
                                          <p:val>
                                            <p:strVal val="#ppt_x"/>
                                          </p:val>
                                        </p:tav>
                                        <p:tav tm="100000">
                                          <p:val>
                                            <p:strVal val="#ppt_x"/>
                                          </p:val>
                                        </p:tav>
                                      </p:tavLst>
                                    </p:anim>
                                    <p:anim calcmode="lin" valueType="num">
                                      <p:cBhvr additive="base">
                                        <p:cTn id="48" dur="500" fill="hold"/>
                                        <p:tgtEl>
                                          <p:spTgt spid="81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标题 1"/>
          <p:cNvSpPr>
            <a:spLocks noGrp="1" noChangeArrowheads="1"/>
          </p:cNvSpPr>
          <p:nvPr>
            <p:ph type="title" idx="4294967295"/>
          </p:nvPr>
        </p:nvSpPr>
        <p:spPr bwMode="auto">
          <a:xfrm>
            <a:off x="529828" y="584201"/>
            <a:ext cx="1395413"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smtClean="0">
                <a:solidFill>
                  <a:schemeClr val="bg1"/>
                </a:solidFill>
                <a:latin typeface="微软雅黑" panose="020B0503020204020204" pitchFamily="34" charset="-122"/>
              </a:rPr>
              <a:t>words</a:t>
            </a:r>
          </a:p>
        </p:txBody>
      </p:sp>
      <p:sp>
        <p:nvSpPr>
          <p:cNvPr id="9222" name="矩形 4"/>
          <p:cNvSpPr>
            <a:spLocks noChangeArrowheads="1"/>
          </p:cNvSpPr>
          <p:nvPr/>
        </p:nvSpPr>
        <p:spPr bwMode="auto">
          <a:xfrm>
            <a:off x="0" y="1246554"/>
            <a:ext cx="9153525"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50000"/>
              </a:lnSpc>
              <a:buFontTx/>
              <a:buNone/>
              <a:defRPr/>
            </a:pPr>
            <a:r>
              <a:rPr lang="en-US" altLang="zh-CN" sz="3600" b="1" dirty="0">
                <a:latin typeface="Times New Roman" panose="02020603050405020304" pitchFamily="18" charset="0"/>
                <a:ea typeface="+mn-ea"/>
                <a:cs typeface="Times New Roman" panose="02020603050405020304" pitchFamily="18" charset="0"/>
                <a:sym typeface="+mn-ea"/>
              </a:rPr>
              <a:t>for   </a:t>
            </a:r>
            <a:r>
              <a:rPr lang="en-US" altLang="zh-CN" sz="3600" b="1" dirty="0">
                <a:latin typeface="Times New Roman" panose="02020603050405020304" pitchFamily="18" charset="0"/>
                <a:cs typeface="Times New Roman" panose="02020603050405020304" pitchFamily="18" charset="0"/>
                <a:sym typeface="+mn-ea"/>
              </a:rPr>
              <a:t>[</a:t>
            </a:r>
            <a:r>
              <a:rPr lang="en-US" altLang="zh-CN" sz="3600" b="1" dirty="0" err="1">
                <a:latin typeface="Times New Roman" panose="02020603050405020304" pitchFamily="18" charset="0"/>
                <a:cs typeface="Times New Roman" panose="02020603050405020304" pitchFamily="18" charset="0"/>
                <a:sym typeface="+mn-ea"/>
              </a:rPr>
              <a:t>fɔ</a:t>
            </a:r>
            <a:r>
              <a:rPr lang="en-US" altLang="zh-CN" sz="3600" b="1" dirty="0">
                <a:latin typeface="Times New Roman" panose="02020603050405020304" pitchFamily="18" charset="0"/>
                <a:cs typeface="Times New Roman" panose="02020603050405020304" pitchFamily="18" charset="0"/>
                <a:sym typeface="+mn-ea"/>
              </a:rPr>
              <a:t>:, </a:t>
            </a:r>
            <a:r>
              <a:rPr lang="en-US" altLang="zh-CN" sz="3600" b="1" dirty="0" err="1">
                <a:latin typeface="Times New Roman" panose="02020603050405020304" pitchFamily="18" charset="0"/>
                <a:cs typeface="Times New Roman" panose="02020603050405020304" pitchFamily="18" charset="0"/>
                <a:sym typeface="+mn-ea"/>
              </a:rPr>
              <a:t>fə</a:t>
            </a:r>
            <a:r>
              <a:rPr lang="en-US" altLang="zh-CN" sz="3600" b="1" dirty="0">
                <a:latin typeface="Times New Roman" panose="02020603050405020304" pitchFamily="18" charset="0"/>
                <a:cs typeface="Times New Roman" panose="02020603050405020304" pitchFamily="18" charset="0"/>
                <a:sym typeface="+mn-ea"/>
              </a:rPr>
              <a:t>]</a:t>
            </a:r>
            <a:endParaRPr lang="zh-CN" altLang="zh-CN" sz="3600" b="1"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zh-CN" altLang="zh-CN" sz="2400" dirty="0" smtClean="0">
                <a:latin typeface="Times New Roman" panose="02020603050405020304" pitchFamily="18" charset="0"/>
                <a:ea typeface="+mn-ea"/>
                <a:cs typeface="Times New Roman" panose="02020603050405020304" pitchFamily="18" charset="0"/>
                <a:sym typeface="+mn-ea"/>
              </a:rPr>
              <a:t>（</a:t>
            </a:r>
            <a:r>
              <a:rPr lang="en-US" altLang="zh-CN" sz="2400" dirty="0">
                <a:latin typeface="Times New Roman" panose="02020603050405020304" pitchFamily="18" charset="0"/>
                <a:ea typeface="+mn-ea"/>
                <a:cs typeface="Times New Roman" panose="02020603050405020304" pitchFamily="18" charset="0"/>
                <a:sym typeface="+mn-ea"/>
              </a:rPr>
              <a:t>1</a:t>
            </a:r>
            <a:r>
              <a:rPr lang="zh-CN" altLang="zh-CN" sz="2400" dirty="0">
                <a:latin typeface="Times New Roman" panose="02020603050405020304" pitchFamily="18" charset="0"/>
                <a:ea typeface="+mn-ea"/>
                <a:cs typeface="Times New Roman" panose="02020603050405020304" pitchFamily="18" charset="0"/>
                <a:sym typeface="+mn-ea"/>
              </a:rPr>
              <a:t>）表示帮助的对象</a:t>
            </a:r>
            <a:r>
              <a:rPr lang="zh-CN" altLang="en-US" sz="2400" dirty="0" smtClean="0">
                <a:latin typeface="Times New Roman" panose="02020603050405020304" pitchFamily="18" charset="0"/>
                <a:ea typeface="+mn-ea"/>
                <a:cs typeface="Times New Roman" panose="02020603050405020304" pitchFamily="18" charset="0"/>
                <a:sym typeface="+mn-ea"/>
              </a:rPr>
              <a:t>；</a:t>
            </a:r>
            <a:r>
              <a:rPr lang="zh-CN" altLang="zh-CN" sz="2400" dirty="0" smtClean="0">
                <a:latin typeface="Times New Roman" panose="02020603050405020304" pitchFamily="18" charset="0"/>
                <a:ea typeface="+mn-ea"/>
                <a:cs typeface="Times New Roman" panose="02020603050405020304" pitchFamily="18" charset="0"/>
                <a:sym typeface="+mn-ea"/>
              </a:rPr>
              <a:t>（</a:t>
            </a:r>
            <a:r>
              <a:rPr lang="en-US" altLang="zh-CN" sz="2400" dirty="0">
                <a:latin typeface="Times New Roman" panose="02020603050405020304" pitchFamily="18" charset="0"/>
                <a:ea typeface="+mn-ea"/>
                <a:cs typeface="Times New Roman" panose="02020603050405020304" pitchFamily="18" charset="0"/>
                <a:sym typeface="+mn-ea"/>
              </a:rPr>
              <a:t>2</a:t>
            </a:r>
            <a:r>
              <a:rPr lang="zh-CN" altLang="zh-CN" sz="2400" dirty="0">
                <a:latin typeface="Times New Roman" panose="02020603050405020304" pitchFamily="18" charset="0"/>
                <a:ea typeface="+mn-ea"/>
                <a:cs typeface="Times New Roman" panose="02020603050405020304" pitchFamily="18" charset="0"/>
                <a:sym typeface="+mn-ea"/>
              </a:rPr>
              <a:t>）意为表示，代表</a:t>
            </a:r>
            <a:r>
              <a:rPr lang="zh-CN" altLang="en-US" sz="2400" dirty="0">
                <a:latin typeface="Times New Roman" panose="02020603050405020304" pitchFamily="18" charset="0"/>
                <a:ea typeface="+mn-ea"/>
                <a:cs typeface="Times New Roman" panose="02020603050405020304" pitchFamily="18" charset="0"/>
                <a:sym typeface="+mn-ea"/>
              </a:rPr>
              <a:t>；</a:t>
            </a:r>
            <a:endParaRPr lang="en-US"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zh-CN" altLang="zh-CN" sz="2400" dirty="0" smtClean="0">
                <a:latin typeface="Times New Roman" panose="02020603050405020304" pitchFamily="18" charset="0"/>
                <a:ea typeface="+mn-ea"/>
                <a:cs typeface="Times New Roman" panose="02020603050405020304" pitchFamily="18" charset="0"/>
                <a:sym typeface="+mn-ea"/>
              </a:rPr>
              <a:t>（</a:t>
            </a:r>
            <a:r>
              <a:rPr lang="en-US" altLang="zh-CN" sz="2400" dirty="0">
                <a:latin typeface="Times New Roman" panose="02020603050405020304" pitchFamily="18" charset="0"/>
                <a:ea typeface="+mn-ea"/>
                <a:cs typeface="Times New Roman" panose="02020603050405020304" pitchFamily="18" charset="0"/>
                <a:sym typeface="+mn-ea"/>
              </a:rPr>
              <a:t>3 </a:t>
            </a:r>
            <a:r>
              <a:rPr lang="en-US" altLang="zh-CN" sz="2400" dirty="0">
                <a:latin typeface="+mn-ea"/>
                <a:ea typeface="+mn-ea"/>
                <a:cs typeface="Times New Roman" panose="02020603050405020304" pitchFamily="18" charset="0"/>
                <a:sym typeface="+mn-ea"/>
              </a:rPr>
              <a:t>)</a:t>
            </a:r>
            <a:r>
              <a:rPr lang="zh-CN" altLang="zh-CN" sz="2400" dirty="0">
                <a:latin typeface="Times New Roman" panose="02020603050405020304" pitchFamily="18" charset="0"/>
                <a:ea typeface="+mn-ea"/>
                <a:cs typeface="Times New Roman" panose="02020603050405020304" pitchFamily="18" charset="0"/>
                <a:sym typeface="+mn-ea"/>
              </a:rPr>
              <a:t>表示为了做，为得到</a:t>
            </a:r>
            <a:r>
              <a:rPr lang="zh-CN" altLang="en-US" sz="2400" dirty="0" smtClean="0">
                <a:latin typeface="Times New Roman" panose="02020603050405020304" pitchFamily="18" charset="0"/>
                <a:ea typeface="+mn-ea"/>
                <a:cs typeface="Times New Roman" panose="02020603050405020304" pitchFamily="18" charset="0"/>
                <a:sym typeface="+mn-ea"/>
              </a:rPr>
              <a:t>；</a:t>
            </a:r>
            <a:r>
              <a:rPr lang="zh-CN" altLang="zh-CN" sz="2400" dirty="0" smtClean="0">
                <a:latin typeface="Times New Roman" panose="02020603050405020304" pitchFamily="18" charset="0"/>
                <a:ea typeface="+mn-ea"/>
                <a:cs typeface="Times New Roman" panose="02020603050405020304" pitchFamily="18" charset="0"/>
                <a:sym typeface="+mn-ea"/>
              </a:rPr>
              <a:t>（</a:t>
            </a:r>
            <a:r>
              <a:rPr lang="en-US" altLang="zh-CN" sz="2400" dirty="0">
                <a:latin typeface="Times New Roman" panose="02020603050405020304" pitchFamily="18" charset="0"/>
                <a:ea typeface="+mn-ea"/>
                <a:cs typeface="Times New Roman" panose="02020603050405020304" pitchFamily="18" charset="0"/>
                <a:sym typeface="+mn-ea"/>
              </a:rPr>
              <a:t>4</a:t>
            </a:r>
            <a:r>
              <a:rPr lang="zh-CN" altLang="zh-CN" sz="2400" dirty="0">
                <a:latin typeface="Times New Roman" panose="02020603050405020304" pitchFamily="18" charset="0"/>
                <a:ea typeface="+mn-ea"/>
                <a:cs typeface="Times New Roman" panose="02020603050405020304" pitchFamily="18" charset="0"/>
                <a:sym typeface="+mn-ea"/>
              </a:rPr>
              <a:t>）表示目的地，前往，前去。</a:t>
            </a:r>
          </a:p>
          <a:p>
            <a:pPr eaLnBrk="0" hangingPunct="0">
              <a:lnSpc>
                <a:spcPct val="150000"/>
              </a:lnSpc>
              <a:buFontTx/>
              <a:buNone/>
              <a:defRPr/>
            </a:pPr>
            <a:r>
              <a:rPr lang="en-US" altLang="zh-CN" sz="2400" dirty="0" err="1" smtClean="0">
                <a:latin typeface="Times New Roman" panose="02020603050405020304" pitchFamily="18" charset="0"/>
                <a:ea typeface="+mn-ea"/>
                <a:cs typeface="Times New Roman" panose="02020603050405020304" pitchFamily="18" charset="0"/>
                <a:sym typeface="+mn-ea"/>
              </a:rPr>
              <a:t>eg</a:t>
            </a:r>
            <a:r>
              <a:rPr lang="zh-CN" altLang="en-US" sz="2400" dirty="0">
                <a:latin typeface="Times New Roman" panose="02020603050405020304" pitchFamily="18" charset="0"/>
                <a:ea typeface="+mn-ea"/>
                <a:cs typeface="Times New Roman" panose="02020603050405020304" pitchFamily="18" charset="0"/>
                <a:sym typeface="+mn-ea"/>
              </a:rPr>
              <a:t>： </a:t>
            </a:r>
            <a:r>
              <a:rPr lang="en-US" altLang="zh-CN" sz="2400" dirty="0">
                <a:latin typeface="Times New Roman" panose="02020603050405020304" pitchFamily="18" charset="0"/>
                <a:ea typeface="+mn-ea"/>
                <a:cs typeface="Times New Roman" panose="02020603050405020304" pitchFamily="18" charset="0"/>
                <a:sym typeface="+mn-ea"/>
              </a:rPr>
              <a:t>Is this train for Beijing? </a:t>
            </a:r>
            <a:r>
              <a:rPr lang="zh-CN" altLang="zh-CN" sz="2400" dirty="0">
                <a:latin typeface="Times New Roman" panose="02020603050405020304" pitchFamily="18" charset="0"/>
                <a:ea typeface="+mn-ea"/>
                <a:cs typeface="Times New Roman" panose="02020603050405020304" pitchFamily="18" charset="0"/>
                <a:sym typeface="+mn-ea"/>
              </a:rPr>
              <a:t>这列火车是开往北京的吗？</a:t>
            </a:r>
          </a:p>
          <a:p>
            <a:pPr eaLnBrk="0" hangingPunct="0">
              <a:lnSpc>
                <a:spcPct val="15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en-US" altLang="zh-CN" sz="2400" dirty="0" smtClean="0">
                <a:latin typeface="Times New Roman" panose="02020603050405020304" pitchFamily="18" charset="0"/>
                <a:ea typeface="+mn-ea"/>
                <a:cs typeface="Times New Roman" panose="02020603050405020304" pitchFamily="18" charset="0"/>
                <a:sym typeface="+mn-ea"/>
              </a:rPr>
              <a:t> </a:t>
            </a:r>
            <a:r>
              <a:rPr lang="en-US" altLang="zh-CN" sz="2400" dirty="0">
                <a:latin typeface="Times New Roman" panose="02020603050405020304" pitchFamily="18" charset="0"/>
                <a:ea typeface="+mn-ea"/>
                <a:cs typeface="Times New Roman" panose="02020603050405020304" pitchFamily="18" charset="0"/>
                <a:sym typeface="+mn-ea"/>
              </a:rPr>
              <a:t>Here is a letter for you.</a:t>
            </a:r>
            <a:r>
              <a:rPr lang="zh-CN" altLang="zh-CN" sz="2400" dirty="0">
                <a:latin typeface="Times New Roman" panose="02020603050405020304" pitchFamily="18" charset="0"/>
                <a:ea typeface="+mn-ea"/>
                <a:cs typeface="Times New Roman" panose="02020603050405020304" pitchFamily="18" charset="0"/>
                <a:sym typeface="+mn-ea"/>
              </a:rPr>
              <a:t>这里有一封信是给你的。</a:t>
            </a:r>
          </a:p>
          <a:p>
            <a:pPr eaLnBrk="0" hangingPunct="0">
              <a:lnSpc>
                <a:spcPct val="150000"/>
              </a:lnSpc>
              <a:buFontTx/>
              <a:buNone/>
              <a:defRPr/>
            </a:pPr>
            <a:r>
              <a:rPr lang="zh-CN" altLang="en-US" sz="2400" dirty="0">
                <a:latin typeface="Times New Roman" panose="02020603050405020304" pitchFamily="18" charset="0"/>
                <a:ea typeface="+mn-ea"/>
                <a:cs typeface="Times New Roman" panose="02020603050405020304" pitchFamily="18" charset="0"/>
                <a:sym typeface="+mn-ea"/>
              </a:rPr>
              <a:t>小练习：</a:t>
            </a:r>
            <a:r>
              <a:rPr lang="zh-CN" altLang="zh-CN" sz="2400" dirty="0">
                <a:latin typeface="Times New Roman" panose="02020603050405020304" pitchFamily="18" charset="0"/>
                <a:ea typeface="+mn-ea"/>
                <a:cs typeface="Times New Roman" panose="02020603050405020304" pitchFamily="18" charset="0"/>
                <a:sym typeface="+mn-ea"/>
              </a:rPr>
              <a:t>选择合适的介词填空：</a:t>
            </a:r>
            <a:endParaRPr lang="en-US"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There is some milk _____</a:t>
            </a:r>
            <a:r>
              <a:rPr lang="zh-CN" altLang="zh-CN" sz="2400" dirty="0">
                <a:latin typeface="Times New Roman" panose="02020603050405020304" pitchFamily="18" charset="0"/>
                <a:ea typeface="+mn-ea"/>
                <a:cs typeface="Times New Roman" panose="02020603050405020304" pitchFamily="18" charset="0"/>
                <a:sym typeface="+mn-ea"/>
              </a:rPr>
              <a:t>（</a:t>
            </a:r>
            <a:r>
              <a:rPr lang="en-US" altLang="zh-CN" sz="2400" dirty="0">
                <a:latin typeface="Times New Roman" panose="02020603050405020304" pitchFamily="18" charset="0"/>
                <a:ea typeface="+mn-ea"/>
                <a:cs typeface="Times New Roman" panose="02020603050405020304" pitchFamily="18" charset="0"/>
                <a:sym typeface="+mn-ea"/>
              </a:rPr>
              <a:t>for / to</a:t>
            </a:r>
            <a:r>
              <a:rPr lang="zh-CN" altLang="zh-CN" sz="2400" dirty="0">
                <a:latin typeface="Times New Roman" panose="02020603050405020304" pitchFamily="18" charset="0"/>
                <a:ea typeface="+mn-ea"/>
                <a:cs typeface="Times New Roman" panose="02020603050405020304" pitchFamily="18" charset="0"/>
                <a:sym typeface="+mn-ea"/>
              </a:rPr>
              <a:t>）</a:t>
            </a:r>
            <a:r>
              <a:rPr lang="en-US" altLang="zh-CN" sz="2400" dirty="0">
                <a:latin typeface="Times New Roman" panose="02020603050405020304" pitchFamily="18" charset="0"/>
                <a:ea typeface="+mn-ea"/>
                <a:cs typeface="Times New Roman" panose="02020603050405020304" pitchFamily="18" charset="0"/>
                <a:sym typeface="+mn-ea"/>
              </a:rPr>
              <a:t>you.</a:t>
            </a:r>
            <a:endParaRPr lang="zh-CN" altLang="zh-CN" sz="2400" dirty="0">
              <a:latin typeface="Times New Roman" panose="02020603050405020304" pitchFamily="18" charset="0"/>
              <a:ea typeface="+mn-ea"/>
              <a:cs typeface="Times New Roman" panose="02020603050405020304" pitchFamily="18" charset="0"/>
              <a:sym typeface="+mn-ea"/>
            </a:endParaRPr>
          </a:p>
        </p:txBody>
      </p:sp>
      <p:sp>
        <p:nvSpPr>
          <p:cNvPr id="9223" name="矩形 5"/>
          <p:cNvSpPr>
            <a:spLocks noChangeArrowheads="1"/>
          </p:cNvSpPr>
          <p:nvPr/>
        </p:nvSpPr>
        <p:spPr bwMode="auto">
          <a:xfrm>
            <a:off x="3788935" y="4620846"/>
            <a:ext cx="60465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lnSpc>
                <a:spcPct val="15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for</a:t>
            </a:r>
            <a:endParaRPr lang="zh-CN" altLang="zh-CN" sz="2800" dirty="0">
              <a:solidFill>
                <a:srgbClr val="FF0000"/>
              </a:solidFill>
              <a:latin typeface="Times New Roman" panose="02020603050405020304" pitchFamily="18" charset="0"/>
              <a:ea typeface="+mn-ea"/>
              <a:cs typeface="Times New Roman" panose="02020603050405020304" pitchFamily="18" charset="0"/>
              <a:sym typeface="+mn-ea"/>
            </a:endParaRPr>
          </a:p>
        </p:txBody>
      </p:sp>
      <p:pic>
        <p:nvPicPr>
          <p:cNvPr id="7172" name="图片 1"/>
          <p:cNvPicPr>
            <a:picLocks noChangeAspect="1" noChangeArrowheads="1"/>
          </p:cNvPicPr>
          <p:nvPr/>
        </p:nvPicPr>
        <p:blipFill>
          <a:blip r:embed="rId2" cstate="email"/>
          <a:srcRect/>
          <a:stretch>
            <a:fillRect/>
          </a:stretch>
        </p:blipFill>
        <p:spPr bwMode="auto">
          <a:xfrm>
            <a:off x="7718821" y="3627438"/>
            <a:ext cx="1425179" cy="323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22">
                                            <p:txEl>
                                              <p:pRg st="0" end="0"/>
                                            </p:txEl>
                                          </p:spTgt>
                                        </p:tgtEl>
                                        <p:attrNameLst>
                                          <p:attrName>style.visibility</p:attrName>
                                        </p:attrNameLst>
                                      </p:cBhvr>
                                      <p:to>
                                        <p:strVal val="visible"/>
                                      </p:to>
                                    </p:set>
                                    <p:anim calcmode="lin" valueType="num">
                                      <p:cBhvr additive="base">
                                        <p:cTn id="7" dur="500" fill="hold"/>
                                        <p:tgtEl>
                                          <p:spTgt spid="92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222">
                                            <p:txEl>
                                              <p:pRg st="1" end="1"/>
                                            </p:txEl>
                                          </p:spTgt>
                                        </p:tgtEl>
                                        <p:attrNameLst>
                                          <p:attrName>style.visibility</p:attrName>
                                        </p:attrNameLst>
                                      </p:cBhvr>
                                      <p:to>
                                        <p:strVal val="visible"/>
                                      </p:to>
                                    </p:set>
                                    <p:anim calcmode="lin" valueType="num">
                                      <p:cBhvr additive="base">
                                        <p:cTn id="13" dur="500" fill="hold"/>
                                        <p:tgtEl>
                                          <p:spTgt spid="922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2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9222">
                                            <p:txEl>
                                              <p:pRg st="2" end="2"/>
                                            </p:txEl>
                                          </p:spTgt>
                                        </p:tgtEl>
                                        <p:attrNameLst>
                                          <p:attrName>style.visibility</p:attrName>
                                        </p:attrNameLst>
                                      </p:cBhvr>
                                      <p:to>
                                        <p:strVal val="visible"/>
                                      </p:to>
                                    </p:set>
                                    <p:anim calcmode="lin" valueType="num">
                                      <p:cBhvr additive="base">
                                        <p:cTn id="17" dur="500" fill="hold"/>
                                        <p:tgtEl>
                                          <p:spTgt spid="922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2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222">
                                            <p:txEl>
                                              <p:pRg st="3" end="3"/>
                                            </p:txEl>
                                          </p:spTgt>
                                        </p:tgtEl>
                                        <p:attrNameLst>
                                          <p:attrName>style.visibility</p:attrName>
                                        </p:attrNameLst>
                                      </p:cBhvr>
                                      <p:to>
                                        <p:strVal val="visible"/>
                                      </p:to>
                                    </p:set>
                                    <p:anim calcmode="lin" valueType="num">
                                      <p:cBhvr additive="base">
                                        <p:cTn id="23" dur="500" fill="hold"/>
                                        <p:tgtEl>
                                          <p:spTgt spid="922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22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222">
                                            <p:txEl>
                                              <p:pRg st="4" end="4"/>
                                            </p:txEl>
                                          </p:spTgt>
                                        </p:tgtEl>
                                        <p:attrNameLst>
                                          <p:attrName>style.visibility</p:attrName>
                                        </p:attrNameLst>
                                      </p:cBhvr>
                                      <p:to>
                                        <p:strVal val="visible"/>
                                      </p:to>
                                    </p:set>
                                    <p:anim calcmode="lin" valueType="num">
                                      <p:cBhvr additive="base">
                                        <p:cTn id="27" dur="500" fill="hold"/>
                                        <p:tgtEl>
                                          <p:spTgt spid="922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22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9222">
                                            <p:txEl>
                                              <p:pRg st="5" end="5"/>
                                            </p:txEl>
                                          </p:spTgt>
                                        </p:tgtEl>
                                        <p:attrNameLst>
                                          <p:attrName>style.visibility</p:attrName>
                                        </p:attrNameLst>
                                      </p:cBhvr>
                                      <p:to>
                                        <p:strVal val="visible"/>
                                      </p:to>
                                    </p:set>
                                    <p:anim calcmode="lin" valueType="num">
                                      <p:cBhvr additive="base">
                                        <p:cTn id="33" dur="500" fill="hold"/>
                                        <p:tgtEl>
                                          <p:spTgt spid="9222">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9222">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9222">
                                            <p:txEl>
                                              <p:pRg st="6" end="6"/>
                                            </p:txEl>
                                          </p:spTgt>
                                        </p:tgtEl>
                                        <p:attrNameLst>
                                          <p:attrName>style.visibility</p:attrName>
                                        </p:attrNameLst>
                                      </p:cBhvr>
                                      <p:to>
                                        <p:strVal val="visible"/>
                                      </p:to>
                                    </p:set>
                                    <p:anim calcmode="lin" valueType="num">
                                      <p:cBhvr additive="base">
                                        <p:cTn id="37" dur="500" fill="hold"/>
                                        <p:tgtEl>
                                          <p:spTgt spid="922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22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223"/>
                                        </p:tgtEl>
                                        <p:attrNameLst>
                                          <p:attrName>style.visibility</p:attrName>
                                        </p:attrNameLst>
                                      </p:cBhvr>
                                      <p:to>
                                        <p:strVal val="visible"/>
                                      </p:to>
                                    </p:set>
                                    <p:anim calcmode="lin" valueType="num">
                                      <p:cBhvr additive="base">
                                        <p:cTn id="43" dur="500" fill="hold"/>
                                        <p:tgtEl>
                                          <p:spTgt spid="9223"/>
                                        </p:tgtEl>
                                        <p:attrNameLst>
                                          <p:attrName>ppt_x</p:attrName>
                                        </p:attrNameLst>
                                      </p:cBhvr>
                                      <p:tavLst>
                                        <p:tav tm="0">
                                          <p:val>
                                            <p:strVal val="#ppt_x"/>
                                          </p:val>
                                        </p:tav>
                                        <p:tav tm="100000">
                                          <p:val>
                                            <p:strVal val="#ppt_x"/>
                                          </p:val>
                                        </p:tav>
                                      </p:tavLst>
                                    </p:anim>
                                    <p:anim calcmode="lin" valueType="num">
                                      <p:cBhvr additive="base">
                                        <p:cTn id="44" dur="500" fill="hold"/>
                                        <p:tgtEl>
                                          <p:spTgt spid="92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标题 1"/>
          <p:cNvSpPr>
            <a:spLocks noGrp="1" noChangeArrowheads="1"/>
          </p:cNvSpPr>
          <p:nvPr>
            <p:ph type="title" idx="4294967295"/>
          </p:nvPr>
        </p:nvSpPr>
        <p:spPr bwMode="auto">
          <a:xfrm>
            <a:off x="529828" y="584201"/>
            <a:ext cx="1395413"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smtClean="0">
                <a:solidFill>
                  <a:schemeClr val="bg1"/>
                </a:solidFill>
                <a:latin typeface="微软雅黑" panose="020B0503020204020204" pitchFamily="34" charset="-122"/>
              </a:rPr>
              <a:t>words</a:t>
            </a:r>
          </a:p>
        </p:txBody>
      </p:sp>
      <p:sp>
        <p:nvSpPr>
          <p:cNvPr id="10246" name="矩形 4"/>
          <p:cNvSpPr>
            <a:spLocks noChangeArrowheads="1"/>
          </p:cNvSpPr>
          <p:nvPr/>
        </p:nvSpPr>
        <p:spPr bwMode="auto">
          <a:xfrm>
            <a:off x="273844" y="1122363"/>
            <a:ext cx="8870156"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lnSpc>
                <a:spcPct val="150000"/>
              </a:lnSpc>
              <a:buFontTx/>
              <a:buNone/>
              <a:defRPr/>
            </a:pPr>
            <a:r>
              <a:rPr lang="en-US" altLang="zh-CN" sz="3200" b="1" dirty="0">
                <a:latin typeface="Times New Roman" panose="02020603050405020304" pitchFamily="18" charset="0"/>
                <a:ea typeface="+mn-ea"/>
                <a:cs typeface="Times New Roman" panose="02020603050405020304" pitchFamily="18" charset="0"/>
                <a:sym typeface="+mn-ea"/>
              </a:rPr>
              <a:t>mountain    </a:t>
            </a:r>
            <a:r>
              <a:rPr lang="en-US" altLang="zh-CN" sz="3200" b="1" dirty="0">
                <a:latin typeface="Times New Roman" panose="02020603050405020304" pitchFamily="18" charset="0"/>
                <a:cs typeface="Times New Roman" panose="02020603050405020304" pitchFamily="18" charset="0"/>
                <a:sym typeface="+mn-ea"/>
              </a:rPr>
              <a:t>[ˈ</a:t>
            </a:r>
            <a:r>
              <a:rPr lang="en-US" altLang="zh-CN" sz="3200" b="1" dirty="0" err="1">
                <a:latin typeface="Times New Roman" panose="02020603050405020304" pitchFamily="18" charset="0"/>
                <a:cs typeface="Times New Roman" panose="02020603050405020304" pitchFamily="18" charset="0"/>
                <a:sym typeface="+mn-ea"/>
              </a:rPr>
              <a:t>mauntin</a:t>
            </a:r>
            <a:r>
              <a:rPr lang="en-US" altLang="zh-CN" sz="3200" b="1" dirty="0">
                <a:latin typeface="Times New Roman" panose="02020603050405020304" pitchFamily="18" charset="0"/>
                <a:cs typeface="Times New Roman" panose="02020603050405020304" pitchFamily="18" charset="0"/>
                <a:sym typeface="+mn-ea"/>
              </a:rPr>
              <a:t>]</a:t>
            </a:r>
            <a:endParaRPr lang="zh-CN" altLang="zh-CN" sz="3200" b="1"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zh-CN" altLang="zh-CN" sz="2400" dirty="0" smtClean="0">
                <a:latin typeface="Times New Roman" panose="02020603050405020304" pitchFamily="18" charset="0"/>
                <a:ea typeface="+mn-ea"/>
                <a:cs typeface="Times New Roman" panose="02020603050405020304" pitchFamily="18" charset="0"/>
                <a:sym typeface="+mn-ea"/>
              </a:rPr>
              <a:t>名</a:t>
            </a:r>
            <a:r>
              <a:rPr lang="zh-CN" altLang="zh-CN" sz="2400" dirty="0">
                <a:latin typeface="Times New Roman" panose="02020603050405020304" pitchFamily="18" charset="0"/>
                <a:ea typeface="+mn-ea"/>
                <a:cs typeface="Times New Roman" panose="02020603050405020304" pitchFamily="18" charset="0"/>
                <a:sym typeface="+mn-ea"/>
              </a:rPr>
              <a:t>词，意为</a:t>
            </a:r>
            <a:r>
              <a:rPr lang="en-US" altLang="zh-CN" sz="2400" dirty="0">
                <a:latin typeface="Times New Roman" panose="02020603050405020304" pitchFamily="18" charset="0"/>
                <a:ea typeface="+mn-ea"/>
                <a:cs typeface="Times New Roman" panose="02020603050405020304" pitchFamily="18" charset="0"/>
                <a:sym typeface="+mn-ea"/>
              </a:rPr>
              <a:t>“</a:t>
            </a:r>
            <a:r>
              <a:rPr lang="zh-CN" altLang="zh-CN" sz="2400" dirty="0">
                <a:latin typeface="Times New Roman" panose="02020603050405020304" pitchFamily="18" charset="0"/>
                <a:ea typeface="+mn-ea"/>
                <a:cs typeface="Times New Roman" panose="02020603050405020304" pitchFamily="18" charset="0"/>
                <a:sym typeface="+mn-ea"/>
              </a:rPr>
              <a:t>山</a:t>
            </a:r>
            <a:r>
              <a:rPr lang="en-US" altLang="zh-CN" sz="2400" dirty="0">
                <a:latin typeface="Times New Roman" panose="02020603050405020304" pitchFamily="18" charset="0"/>
                <a:ea typeface="+mn-ea"/>
                <a:cs typeface="Times New Roman" panose="02020603050405020304" pitchFamily="18" charset="0"/>
                <a:sym typeface="+mn-ea"/>
              </a:rPr>
              <a:t>”</a:t>
            </a:r>
            <a:r>
              <a:rPr lang="zh-CN" altLang="zh-CN" sz="2400" dirty="0">
                <a:latin typeface="Times New Roman" panose="02020603050405020304" pitchFamily="18" charset="0"/>
                <a:ea typeface="+mn-ea"/>
                <a:cs typeface="Times New Roman" panose="02020603050405020304" pitchFamily="18" charset="0"/>
                <a:sym typeface="+mn-ea"/>
              </a:rPr>
              <a:t>、</a:t>
            </a:r>
            <a:r>
              <a:rPr lang="en-US" altLang="zh-CN" sz="2400" dirty="0">
                <a:latin typeface="Times New Roman" panose="02020603050405020304" pitchFamily="18" charset="0"/>
                <a:ea typeface="+mn-ea"/>
                <a:cs typeface="Times New Roman" panose="02020603050405020304" pitchFamily="18" charset="0"/>
                <a:sym typeface="+mn-ea"/>
              </a:rPr>
              <a:t>“</a:t>
            </a:r>
            <a:r>
              <a:rPr lang="zh-CN" altLang="zh-CN" sz="2400" dirty="0">
                <a:latin typeface="Times New Roman" panose="02020603050405020304" pitchFamily="18" charset="0"/>
                <a:ea typeface="+mn-ea"/>
                <a:cs typeface="Times New Roman" panose="02020603050405020304" pitchFamily="18" charset="0"/>
                <a:sym typeface="+mn-ea"/>
              </a:rPr>
              <a:t>山岳</a:t>
            </a:r>
            <a:r>
              <a:rPr lang="en-US" altLang="zh-CN" sz="2400" dirty="0">
                <a:latin typeface="Times New Roman" panose="02020603050405020304" pitchFamily="18" charset="0"/>
                <a:ea typeface="+mn-ea"/>
                <a:cs typeface="Times New Roman" panose="02020603050405020304" pitchFamily="18" charset="0"/>
                <a:sym typeface="+mn-ea"/>
              </a:rPr>
              <a:t>”,</a:t>
            </a:r>
            <a:r>
              <a:rPr lang="zh-CN" altLang="zh-CN" sz="2400" dirty="0">
                <a:latin typeface="Times New Roman" panose="02020603050405020304" pitchFamily="18" charset="0"/>
                <a:ea typeface="+mn-ea"/>
                <a:cs typeface="Times New Roman" panose="02020603050405020304" pitchFamily="18" charset="0"/>
                <a:sym typeface="+mn-ea"/>
              </a:rPr>
              <a:t>其复数形式</a:t>
            </a:r>
            <a:r>
              <a:rPr lang="en-US" altLang="zh-CN" sz="2400" dirty="0">
                <a:latin typeface="Times New Roman" panose="02020603050405020304" pitchFamily="18" charset="0"/>
                <a:ea typeface="+mn-ea"/>
                <a:cs typeface="Times New Roman" panose="02020603050405020304" pitchFamily="18" charset="0"/>
                <a:sym typeface="+mn-ea"/>
              </a:rPr>
              <a:t>mountains </a:t>
            </a:r>
            <a:r>
              <a:rPr lang="zh-CN" altLang="zh-CN" sz="2400" dirty="0">
                <a:latin typeface="Times New Roman" panose="02020603050405020304" pitchFamily="18" charset="0"/>
                <a:ea typeface="+mn-ea"/>
                <a:cs typeface="Times New Roman" panose="02020603050405020304" pitchFamily="18" charset="0"/>
                <a:sym typeface="+mn-ea"/>
              </a:rPr>
              <a:t>常表示 </a:t>
            </a:r>
            <a:r>
              <a:rPr lang="en-US" altLang="zh-CN" sz="2400" dirty="0">
                <a:latin typeface="Times New Roman" panose="02020603050405020304" pitchFamily="18" charset="0"/>
                <a:ea typeface="+mn-ea"/>
                <a:cs typeface="Times New Roman" panose="02020603050405020304" pitchFamily="18" charset="0"/>
                <a:sym typeface="+mn-ea"/>
              </a:rPr>
              <a:t>“</a:t>
            </a:r>
            <a:r>
              <a:rPr lang="zh-CN" altLang="zh-CN" sz="2400" dirty="0">
                <a:latin typeface="Times New Roman" panose="02020603050405020304" pitchFamily="18" charset="0"/>
                <a:ea typeface="+mn-ea"/>
                <a:cs typeface="Times New Roman" panose="02020603050405020304" pitchFamily="18" charset="0"/>
                <a:sym typeface="+mn-ea"/>
              </a:rPr>
              <a:t>山脉</a:t>
            </a:r>
            <a:r>
              <a:rPr lang="en-US" altLang="zh-CN" sz="2400" dirty="0">
                <a:latin typeface="Times New Roman" panose="02020603050405020304" pitchFamily="18" charset="0"/>
                <a:ea typeface="+mn-ea"/>
                <a:cs typeface="Times New Roman" panose="02020603050405020304" pitchFamily="18" charset="0"/>
                <a:sym typeface="+mn-ea"/>
              </a:rPr>
              <a:t>”</a:t>
            </a:r>
            <a:r>
              <a:rPr lang="zh-CN" altLang="en-US" sz="2400" dirty="0">
                <a:latin typeface="Times New Roman" panose="02020603050405020304" pitchFamily="18" charset="0"/>
                <a:ea typeface="+mn-ea"/>
                <a:cs typeface="Times New Roman" panose="02020603050405020304" pitchFamily="18" charset="0"/>
                <a:sym typeface="+mn-ea"/>
              </a:rPr>
              <a:t>；</a:t>
            </a:r>
            <a:endParaRPr lang="en-US"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zh-CN" altLang="zh-CN" sz="2400" dirty="0" smtClean="0">
                <a:latin typeface="Times New Roman" panose="02020603050405020304" pitchFamily="18" charset="0"/>
                <a:ea typeface="+mn-ea"/>
                <a:cs typeface="Times New Roman" panose="02020603050405020304" pitchFamily="18" charset="0"/>
                <a:sym typeface="+mn-ea"/>
              </a:rPr>
              <a:t>通</a:t>
            </a:r>
            <a:r>
              <a:rPr lang="zh-CN" altLang="zh-CN" sz="2400" dirty="0">
                <a:latin typeface="Times New Roman" panose="02020603050405020304" pitchFamily="18" charset="0"/>
                <a:ea typeface="+mn-ea"/>
                <a:cs typeface="Times New Roman" panose="02020603050405020304" pitchFamily="18" charset="0"/>
                <a:sym typeface="+mn-ea"/>
              </a:rPr>
              <a:t>常指比</a:t>
            </a:r>
            <a:r>
              <a:rPr lang="en-US" altLang="zh-CN" sz="2400" dirty="0">
                <a:latin typeface="Times New Roman" panose="02020603050405020304" pitchFamily="18" charset="0"/>
                <a:ea typeface="+mn-ea"/>
                <a:cs typeface="Times New Roman" panose="02020603050405020304" pitchFamily="18" charset="0"/>
                <a:sym typeface="+mn-ea"/>
              </a:rPr>
              <a:t>hill </a:t>
            </a:r>
            <a:r>
              <a:rPr lang="zh-CN" altLang="zh-CN" sz="2400" dirty="0">
                <a:latin typeface="Times New Roman" panose="02020603050405020304" pitchFamily="18" charset="0"/>
                <a:ea typeface="+mn-ea"/>
                <a:cs typeface="Times New Roman" panose="02020603050405020304" pitchFamily="18" charset="0"/>
                <a:sym typeface="+mn-ea"/>
              </a:rPr>
              <a:t>大或陡峭的高山。</a:t>
            </a:r>
          </a:p>
          <a:p>
            <a:pPr eaLnBrk="0" hangingPunct="0">
              <a:lnSpc>
                <a:spcPct val="150000"/>
              </a:lnSpc>
              <a:buFontTx/>
              <a:buNone/>
              <a:defRPr/>
            </a:pPr>
            <a:r>
              <a:rPr lang="en-US" altLang="zh-CN" sz="2400" dirty="0" err="1">
                <a:latin typeface="Times New Roman" panose="02020603050405020304" pitchFamily="18" charset="0"/>
                <a:ea typeface="+mn-ea"/>
                <a:cs typeface="Times New Roman" panose="02020603050405020304" pitchFamily="18" charset="0"/>
                <a:sym typeface="+mn-ea"/>
              </a:rPr>
              <a:t>eg</a:t>
            </a:r>
            <a:r>
              <a:rPr lang="zh-CN" altLang="en-US" sz="2400" dirty="0">
                <a:latin typeface="Times New Roman" panose="02020603050405020304" pitchFamily="18" charset="0"/>
                <a:ea typeface="+mn-ea"/>
                <a:cs typeface="Times New Roman" panose="02020603050405020304" pitchFamily="18" charset="0"/>
                <a:sym typeface="+mn-ea"/>
              </a:rPr>
              <a:t>： </a:t>
            </a:r>
            <a:r>
              <a:rPr lang="en-US" altLang="zh-CN" sz="2400" dirty="0">
                <a:latin typeface="Times New Roman" panose="02020603050405020304" pitchFamily="18" charset="0"/>
                <a:ea typeface="+mn-ea"/>
                <a:cs typeface="Times New Roman" panose="02020603050405020304" pitchFamily="18" charset="0"/>
                <a:sym typeface="+mn-ea"/>
              </a:rPr>
              <a:t>The city lies in a valley with high mountains all around it .</a:t>
            </a:r>
          </a:p>
          <a:p>
            <a:pPr eaLnBrk="0" hangingPunct="0">
              <a:lnSpc>
                <a:spcPct val="15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zh-CN" altLang="zh-CN" sz="2400" dirty="0">
                <a:latin typeface="Times New Roman" panose="02020603050405020304" pitchFamily="18" charset="0"/>
                <a:ea typeface="+mn-ea"/>
                <a:cs typeface="Times New Roman" panose="02020603050405020304" pitchFamily="18" charset="0"/>
                <a:sym typeface="+mn-ea"/>
              </a:rPr>
              <a:t>城市坐落在高山环抱的山谷中。</a:t>
            </a:r>
          </a:p>
          <a:p>
            <a:pPr eaLnBrk="0" hangingPunct="0">
              <a:lnSpc>
                <a:spcPct val="15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The house stands on the top of the hill. </a:t>
            </a:r>
            <a:r>
              <a:rPr lang="zh-CN" altLang="zh-CN" sz="2400" dirty="0">
                <a:latin typeface="Times New Roman" panose="02020603050405020304" pitchFamily="18" charset="0"/>
                <a:ea typeface="+mn-ea"/>
                <a:cs typeface="Times New Roman" panose="02020603050405020304" pitchFamily="18" charset="0"/>
                <a:sym typeface="+mn-ea"/>
              </a:rPr>
              <a:t>房子位于山顶上。</a:t>
            </a:r>
          </a:p>
          <a:p>
            <a:pPr eaLnBrk="0" hangingPunct="0">
              <a:lnSpc>
                <a:spcPct val="150000"/>
              </a:lnSpc>
              <a:buFontTx/>
              <a:buNone/>
              <a:defRPr/>
            </a:pPr>
            <a:r>
              <a:rPr lang="zh-CN" altLang="en-US" sz="2400" dirty="0">
                <a:latin typeface="Times New Roman" panose="02020603050405020304" pitchFamily="18" charset="0"/>
                <a:ea typeface="+mn-ea"/>
                <a:cs typeface="Times New Roman" panose="02020603050405020304" pitchFamily="18" charset="0"/>
                <a:sym typeface="+mn-ea"/>
              </a:rPr>
              <a:t>小练习：</a:t>
            </a:r>
            <a:r>
              <a:rPr lang="zh-CN" altLang="zh-CN" sz="2400" dirty="0">
                <a:latin typeface="Times New Roman" panose="02020603050405020304" pitchFamily="18" charset="0"/>
                <a:ea typeface="+mn-ea"/>
                <a:cs typeface="Times New Roman" panose="02020603050405020304" pitchFamily="18" charset="0"/>
                <a:sym typeface="+mn-ea"/>
              </a:rPr>
              <a:t>汉译英：</a:t>
            </a:r>
            <a:endParaRPr lang="en-US"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zh-CN" altLang="zh-CN" sz="2400" dirty="0">
                <a:latin typeface="Times New Roman" panose="02020603050405020304" pitchFamily="18" charset="0"/>
                <a:ea typeface="+mn-ea"/>
                <a:cs typeface="Times New Roman" panose="02020603050405020304" pitchFamily="18" charset="0"/>
                <a:sym typeface="+mn-ea"/>
              </a:rPr>
              <a:t>它是世界上最高的山。</a:t>
            </a:r>
            <a:r>
              <a:rPr lang="zh-CN" altLang="zh-CN" sz="2400" u="sng" dirty="0">
                <a:latin typeface="Times New Roman" panose="02020603050405020304" pitchFamily="18" charset="0"/>
                <a:ea typeface="+mn-ea"/>
                <a:cs typeface="Times New Roman" panose="02020603050405020304" pitchFamily="18" charset="0"/>
                <a:sym typeface="+mn-ea"/>
              </a:rPr>
              <a:t>                           </a:t>
            </a:r>
            <a:endParaRPr lang="zh-CN" altLang="zh-CN" sz="2400" dirty="0">
              <a:latin typeface="Times New Roman" panose="02020603050405020304" pitchFamily="18" charset="0"/>
              <a:ea typeface="+mn-ea"/>
              <a:cs typeface="Times New Roman" panose="02020603050405020304" pitchFamily="18" charset="0"/>
              <a:sym typeface="+mn-ea"/>
            </a:endParaRPr>
          </a:p>
        </p:txBody>
      </p:sp>
      <p:sp>
        <p:nvSpPr>
          <p:cNvPr id="10247" name="矩形 5"/>
          <p:cNvSpPr>
            <a:spLocks noChangeArrowheads="1"/>
          </p:cNvSpPr>
          <p:nvPr/>
        </p:nvSpPr>
        <p:spPr bwMode="auto">
          <a:xfrm>
            <a:off x="1487257" y="5454305"/>
            <a:ext cx="565513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lnSpc>
                <a:spcPct val="20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It’s the highest mountain in the world.</a:t>
            </a:r>
            <a:endParaRPr lang="zh-CN" altLang="zh-CN" sz="2800" dirty="0">
              <a:solidFill>
                <a:srgbClr val="FF0000"/>
              </a:solidFill>
              <a:latin typeface="Times New Roman" panose="02020603050405020304" pitchFamily="18" charset="0"/>
              <a:ea typeface="+mn-ea"/>
              <a:cs typeface="Times New Roman" panose="02020603050405020304" pitchFamily="18" charset="0"/>
              <a:sym typeface="+mn-ea"/>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6">
                                            <p:txEl>
                                              <p:pRg st="0" end="0"/>
                                            </p:txEl>
                                          </p:spTgt>
                                        </p:tgtEl>
                                        <p:attrNameLst>
                                          <p:attrName>style.visibility</p:attrName>
                                        </p:attrNameLst>
                                      </p:cBhvr>
                                      <p:to>
                                        <p:strVal val="visible"/>
                                      </p:to>
                                    </p:set>
                                    <p:anim calcmode="lin" valueType="num">
                                      <p:cBhvr additive="base">
                                        <p:cTn id="7" dur="500" fill="hold"/>
                                        <p:tgtEl>
                                          <p:spTgt spid="102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46">
                                            <p:txEl>
                                              <p:pRg st="1" end="1"/>
                                            </p:txEl>
                                          </p:spTgt>
                                        </p:tgtEl>
                                        <p:attrNameLst>
                                          <p:attrName>style.visibility</p:attrName>
                                        </p:attrNameLst>
                                      </p:cBhvr>
                                      <p:to>
                                        <p:strVal val="visible"/>
                                      </p:to>
                                    </p:set>
                                    <p:anim calcmode="lin" valueType="num">
                                      <p:cBhvr additive="base">
                                        <p:cTn id="13" dur="500" fill="hold"/>
                                        <p:tgtEl>
                                          <p:spTgt spid="1024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6">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0246">
                                            <p:txEl>
                                              <p:pRg st="2" end="2"/>
                                            </p:txEl>
                                          </p:spTgt>
                                        </p:tgtEl>
                                        <p:attrNameLst>
                                          <p:attrName>style.visibility</p:attrName>
                                        </p:attrNameLst>
                                      </p:cBhvr>
                                      <p:to>
                                        <p:strVal val="visible"/>
                                      </p:to>
                                    </p:set>
                                    <p:anim calcmode="lin" valueType="num">
                                      <p:cBhvr additive="base">
                                        <p:cTn id="17" dur="500" fill="hold"/>
                                        <p:tgtEl>
                                          <p:spTgt spid="1024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2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0246">
                                            <p:txEl>
                                              <p:pRg st="3" end="3"/>
                                            </p:txEl>
                                          </p:spTgt>
                                        </p:tgtEl>
                                        <p:attrNameLst>
                                          <p:attrName>style.visibility</p:attrName>
                                        </p:attrNameLst>
                                      </p:cBhvr>
                                      <p:to>
                                        <p:strVal val="visible"/>
                                      </p:to>
                                    </p:set>
                                    <p:anim calcmode="lin" valueType="num">
                                      <p:cBhvr additive="base">
                                        <p:cTn id="23" dur="500" fill="hold"/>
                                        <p:tgtEl>
                                          <p:spTgt spid="10246">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246">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0246">
                                            <p:txEl>
                                              <p:pRg st="4" end="4"/>
                                            </p:txEl>
                                          </p:spTgt>
                                        </p:tgtEl>
                                        <p:attrNameLst>
                                          <p:attrName>style.visibility</p:attrName>
                                        </p:attrNameLst>
                                      </p:cBhvr>
                                      <p:to>
                                        <p:strVal val="visible"/>
                                      </p:to>
                                    </p:set>
                                    <p:anim calcmode="lin" valueType="num">
                                      <p:cBhvr additive="base">
                                        <p:cTn id="27" dur="500" fill="hold"/>
                                        <p:tgtEl>
                                          <p:spTgt spid="10246">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246">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0246">
                                            <p:txEl>
                                              <p:pRg st="5" end="5"/>
                                            </p:txEl>
                                          </p:spTgt>
                                        </p:tgtEl>
                                        <p:attrNameLst>
                                          <p:attrName>style.visibility</p:attrName>
                                        </p:attrNameLst>
                                      </p:cBhvr>
                                      <p:to>
                                        <p:strVal val="visible"/>
                                      </p:to>
                                    </p:set>
                                    <p:anim calcmode="lin" valueType="num">
                                      <p:cBhvr additive="base">
                                        <p:cTn id="31" dur="500" fill="hold"/>
                                        <p:tgtEl>
                                          <p:spTgt spid="1024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246">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0246">
                                            <p:txEl>
                                              <p:pRg st="6" end="6"/>
                                            </p:txEl>
                                          </p:spTgt>
                                        </p:tgtEl>
                                        <p:attrNameLst>
                                          <p:attrName>style.visibility</p:attrName>
                                        </p:attrNameLst>
                                      </p:cBhvr>
                                      <p:to>
                                        <p:strVal val="visible"/>
                                      </p:to>
                                    </p:set>
                                    <p:anim calcmode="lin" valueType="num">
                                      <p:cBhvr additive="base">
                                        <p:cTn id="35" dur="500" fill="hold"/>
                                        <p:tgtEl>
                                          <p:spTgt spid="10246">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0246">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0246">
                                            <p:txEl>
                                              <p:pRg st="7" end="7"/>
                                            </p:txEl>
                                          </p:spTgt>
                                        </p:tgtEl>
                                        <p:attrNameLst>
                                          <p:attrName>style.visibility</p:attrName>
                                        </p:attrNameLst>
                                      </p:cBhvr>
                                      <p:to>
                                        <p:strVal val="visible"/>
                                      </p:to>
                                    </p:set>
                                    <p:anim calcmode="lin" valueType="num">
                                      <p:cBhvr additive="base">
                                        <p:cTn id="39" dur="500" fill="hold"/>
                                        <p:tgtEl>
                                          <p:spTgt spid="10246">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024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0247"/>
                                        </p:tgtEl>
                                        <p:attrNameLst>
                                          <p:attrName>style.visibility</p:attrName>
                                        </p:attrNameLst>
                                      </p:cBhvr>
                                      <p:to>
                                        <p:strVal val="visible"/>
                                      </p:to>
                                    </p:set>
                                    <p:anim calcmode="lin" valueType="num">
                                      <p:cBhvr additive="base">
                                        <p:cTn id="45" dur="500" fill="hold"/>
                                        <p:tgtEl>
                                          <p:spTgt spid="10247"/>
                                        </p:tgtEl>
                                        <p:attrNameLst>
                                          <p:attrName>ppt_x</p:attrName>
                                        </p:attrNameLst>
                                      </p:cBhvr>
                                      <p:tavLst>
                                        <p:tav tm="0">
                                          <p:val>
                                            <p:strVal val="#ppt_x"/>
                                          </p:val>
                                        </p:tav>
                                        <p:tav tm="100000">
                                          <p:val>
                                            <p:strVal val="#ppt_x"/>
                                          </p:val>
                                        </p:tav>
                                      </p:tavLst>
                                    </p:anim>
                                    <p:anim calcmode="lin" valueType="num">
                                      <p:cBhvr additive="base">
                                        <p:cTn id="46" dur="500" fill="hold"/>
                                        <p:tgtEl>
                                          <p:spTgt spid="102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标题 1"/>
          <p:cNvSpPr>
            <a:spLocks noGrp="1" noChangeArrowheads="1"/>
          </p:cNvSpPr>
          <p:nvPr>
            <p:ph type="title" idx="4294967295"/>
          </p:nvPr>
        </p:nvSpPr>
        <p:spPr bwMode="auto">
          <a:xfrm>
            <a:off x="0" y="619370"/>
            <a:ext cx="2829565"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Expressions</a:t>
            </a:r>
          </a:p>
        </p:txBody>
      </p:sp>
      <p:sp>
        <p:nvSpPr>
          <p:cNvPr id="11270" name="矩形 11"/>
          <p:cNvSpPr>
            <a:spLocks noChangeArrowheads="1"/>
          </p:cNvSpPr>
          <p:nvPr/>
        </p:nvSpPr>
        <p:spPr bwMode="auto">
          <a:xfrm>
            <a:off x="125566" y="1225550"/>
            <a:ext cx="8758238"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50000"/>
              </a:lnSpc>
              <a:buFontTx/>
              <a:buNone/>
              <a:defRPr/>
            </a:pPr>
            <a:r>
              <a:rPr lang="en-US" altLang="zh-CN" sz="3600" b="1" dirty="0">
                <a:latin typeface="Times New Roman" panose="02020603050405020304" pitchFamily="18" charset="0"/>
                <a:ea typeface="+mn-ea"/>
                <a:cs typeface="Times New Roman" panose="02020603050405020304" pitchFamily="18" charset="0"/>
                <a:sym typeface="+mn-ea"/>
              </a:rPr>
              <a:t>People visit their parents and grandparents. </a:t>
            </a:r>
          </a:p>
          <a:p>
            <a:pPr eaLnBrk="0" hangingPunct="0">
              <a:lnSpc>
                <a:spcPct val="150000"/>
              </a:lnSpc>
              <a:buFontTx/>
              <a:buNone/>
              <a:defRPr/>
            </a:pPr>
            <a:r>
              <a:rPr lang="zh-CN" altLang="zh-CN" sz="3600" b="1" dirty="0">
                <a:latin typeface="Times New Roman" panose="02020603050405020304" pitchFamily="18" charset="0"/>
                <a:ea typeface="+mn-ea"/>
                <a:cs typeface="Times New Roman" panose="02020603050405020304" pitchFamily="18" charset="0"/>
                <a:sym typeface="+mn-ea"/>
              </a:rPr>
              <a:t>人们拜访他们的父母和爷爷奶奶。</a:t>
            </a:r>
            <a:endParaRPr lang="zh-CN" altLang="zh-CN" sz="3600"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en-US" altLang="zh-CN" sz="2800" dirty="0">
                <a:latin typeface="Times New Roman" panose="02020603050405020304" pitchFamily="18" charset="0"/>
                <a:ea typeface="+mn-ea"/>
                <a:cs typeface="Times New Roman" panose="02020603050405020304" pitchFamily="18" charset="0"/>
                <a:sym typeface="+mn-ea"/>
              </a:rPr>
              <a:t>         visit</a:t>
            </a:r>
            <a:r>
              <a:rPr lang="zh-CN" altLang="zh-CN" sz="2800" dirty="0">
                <a:latin typeface="Times New Roman" panose="02020603050405020304" pitchFamily="18" charset="0"/>
                <a:ea typeface="+mn-ea"/>
                <a:cs typeface="Times New Roman" panose="02020603050405020304" pitchFamily="18" charset="0"/>
                <a:sym typeface="+mn-ea"/>
              </a:rPr>
              <a:t>后接人，意为拜访某人，如后接人称代词，人称代词即用宾格形式</a:t>
            </a:r>
            <a:r>
              <a:rPr lang="en-US" altLang="zh-CN" sz="2800" dirty="0">
                <a:latin typeface="Times New Roman" panose="02020603050405020304" pitchFamily="18" charset="0"/>
                <a:ea typeface="+mn-ea"/>
                <a:cs typeface="Times New Roman" panose="02020603050405020304" pitchFamily="18" charset="0"/>
                <a:sym typeface="+mn-ea"/>
              </a:rPr>
              <a:t>;visit</a:t>
            </a:r>
            <a:r>
              <a:rPr lang="zh-CN" altLang="zh-CN" sz="2800" dirty="0">
                <a:latin typeface="Times New Roman" panose="02020603050405020304" pitchFamily="18" charset="0"/>
                <a:ea typeface="+mn-ea"/>
                <a:cs typeface="Times New Roman" panose="02020603050405020304" pitchFamily="18" charset="0"/>
                <a:sym typeface="+mn-ea"/>
              </a:rPr>
              <a:t>后接地点表示参观某地。</a:t>
            </a:r>
            <a:endParaRPr lang="en-US" altLang="zh-CN" sz="2800"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en-US" altLang="zh-CN" sz="2800" dirty="0">
                <a:latin typeface="Times New Roman" panose="02020603050405020304" pitchFamily="18" charset="0"/>
                <a:ea typeface="+mn-ea"/>
                <a:cs typeface="Times New Roman" panose="02020603050405020304" pitchFamily="18" charset="0"/>
                <a:sym typeface="+mn-ea"/>
              </a:rPr>
              <a:t>         </a:t>
            </a:r>
            <a:r>
              <a:rPr lang="en-US" altLang="zh-CN" sz="2800" dirty="0" err="1">
                <a:latin typeface="Times New Roman" panose="02020603050405020304" pitchFamily="18" charset="0"/>
                <a:ea typeface="+mn-ea"/>
                <a:cs typeface="Times New Roman" panose="02020603050405020304" pitchFamily="18" charset="0"/>
                <a:sym typeface="+mn-ea"/>
              </a:rPr>
              <a:t>eg</a:t>
            </a:r>
            <a:r>
              <a:rPr lang="zh-CN" altLang="en-US" sz="2800" dirty="0">
                <a:latin typeface="Times New Roman" panose="02020603050405020304" pitchFamily="18" charset="0"/>
                <a:ea typeface="+mn-ea"/>
                <a:cs typeface="Times New Roman" panose="02020603050405020304" pitchFamily="18" charset="0"/>
                <a:sym typeface="+mn-ea"/>
              </a:rPr>
              <a:t>：</a:t>
            </a:r>
            <a:r>
              <a:rPr lang="en-US" altLang="zh-CN" sz="2800" dirty="0">
                <a:latin typeface="Times New Roman" panose="02020603050405020304" pitchFamily="18" charset="0"/>
                <a:ea typeface="+mn-ea"/>
                <a:cs typeface="Times New Roman" panose="02020603050405020304" pitchFamily="18" charset="0"/>
                <a:sym typeface="+mn-ea"/>
              </a:rPr>
              <a:t> I want to visit San </a:t>
            </a:r>
            <a:r>
              <a:rPr lang="en-US" altLang="zh-CN" sz="2800" dirty="0" err="1">
                <a:latin typeface="Times New Roman" panose="02020603050405020304" pitchFamily="18" charset="0"/>
                <a:ea typeface="+mn-ea"/>
                <a:cs typeface="Times New Roman" panose="02020603050405020304" pitchFamily="18" charset="0"/>
                <a:sym typeface="+mn-ea"/>
              </a:rPr>
              <a:t>Ya</a:t>
            </a:r>
            <a:r>
              <a:rPr lang="en-US" altLang="zh-CN" sz="2800" dirty="0">
                <a:latin typeface="Times New Roman" panose="02020603050405020304" pitchFamily="18" charset="0"/>
                <a:ea typeface="+mn-ea"/>
                <a:cs typeface="Times New Roman" panose="02020603050405020304" pitchFamily="18" charset="0"/>
                <a:sym typeface="+mn-ea"/>
              </a:rPr>
              <a:t> this summer holiday.</a:t>
            </a:r>
          </a:p>
          <a:p>
            <a:pPr eaLnBrk="0" hangingPunct="0">
              <a:lnSpc>
                <a:spcPct val="150000"/>
              </a:lnSpc>
              <a:buFontTx/>
              <a:buNone/>
              <a:defRPr/>
            </a:pPr>
            <a:r>
              <a:rPr lang="en-US" altLang="zh-CN" sz="2800" dirty="0">
                <a:latin typeface="Times New Roman" panose="02020603050405020304" pitchFamily="18" charset="0"/>
                <a:ea typeface="+mn-ea"/>
                <a:cs typeface="Times New Roman" panose="02020603050405020304" pitchFamily="18" charset="0"/>
                <a:sym typeface="+mn-ea"/>
              </a:rPr>
              <a:t>                  </a:t>
            </a:r>
            <a:r>
              <a:rPr lang="zh-CN" altLang="zh-CN" sz="2800" dirty="0">
                <a:latin typeface="Times New Roman" panose="02020603050405020304" pitchFamily="18" charset="0"/>
                <a:ea typeface="+mn-ea"/>
                <a:cs typeface="Times New Roman" panose="02020603050405020304" pitchFamily="18" charset="0"/>
                <a:sym typeface="+mn-ea"/>
              </a:rPr>
              <a:t>这个暑假我想去三亚旅游参观。</a:t>
            </a:r>
          </a:p>
          <a:p>
            <a:pPr eaLnBrk="0" hangingPunct="0">
              <a:lnSpc>
                <a:spcPct val="150000"/>
              </a:lnSpc>
              <a:buFontTx/>
              <a:buNone/>
              <a:defRPr/>
            </a:pPr>
            <a:r>
              <a:rPr lang="zh-CN" altLang="en-US" sz="2800" dirty="0">
                <a:latin typeface="Times New Roman" panose="02020603050405020304" pitchFamily="18" charset="0"/>
                <a:ea typeface="+mn-ea"/>
                <a:cs typeface="Times New Roman" panose="02020603050405020304" pitchFamily="18" charset="0"/>
                <a:sym typeface="+mn-ea"/>
              </a:rPr>
              <a:t>小练习：</a:t>
            </a:r>
            <a:r>
              <a:rPr lang="zh-CN" altLang="zh-CN" sz="2800" dirty="0">
                <a:latin typeface="Times New Roman" panose="02020603050405020304" pitchFamily="18" charset="0"/>
                <a:ea typeface="+mn-ea"/>
                <a:cs typeface="Times New Roman" panose="02020603050405020304" pitchFamily="18" charset="0"/>
                <a:sym typeface="+mn-ea"/>
              </a:rPr>
              <a:t>用所给词适当形式填空：</a:t>
            </a:r>
            <a:endParaRPr lang="en-US" altLang="zh-CN" sz="2800"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en-US" altLang="zh-CN" sz="2800" dirty="0">
                <a:latin typeface="Times New Roman" panose="02020603050405020304" pitchFamily="18" charset="0"/>
                <a:ea typeface="+mn-ea"/>
                <a:cs typeface="Times New Roman" panose="02020603050405020304" pitchFamily="18" charset="0"/>
                <a:sym typeface="+mn-ea"/>
              </a:rPr>
              <a:t>                He ____</a:t>
            </a:r>
            <a:r>
              <a:rPr lang="zh-CN" altLang="zh-CN" sz="2800" dirty="0">
                <a:latin typeface="Times New Roman" panose="02020603050405020304" pitchFamily="18" charset="0"/>
                <a:ea typeface="+mn-ea"/>
                <a:cs typeface="Times New Roman" panose="02020603050405020304" pitchFamily="18" charset="0"/>
                <a:sym typeface="+mn-ea"/>
              </a:rPr>
              <a:t>（</a:t>
            </a:r>
            <a:r>
              <a:rPr lang="en-US" altLang="zh-CN" sz="2800" dirty="0">
                <a:latin typeface="Times New Roman" panose="02020603050405020304" pitchFamily="18" charset="0"/>
                <a:ea typeface="+mn-ea"/>
                <a:cs typeface="Times New Roman" panose="02020603050405020304" pitchFamily="18" charset="0"/>
                <a:sym typeface="+mn-ea"/>
              </a:rPr>
              <a:t>visit</a:t>
            </a:r>
            <a:r>
              <a:rPr lang="zh-CN" altLang="zh-CN" sz="2800" dirty="0">
                <a:latin typeface="Times New Roman" panose="02020603050405020304" pitchFamily="18" charset="0"/>
                <a:ea typeface="+mn-ea"/>
                <a:cs typeface="Times New Roman" panose="02020603050405020304" pitchFamily="18" charset="0"/>
                <a:sym typeface="+mn-ea"/>
              </a:rPr>
              <a:t>）</a:t>
            </a:r>
            <a:r>
              <a:rPr lang="en-US" altLang="zh-CN" sz="2800" dirty="0">
                <a:latin typeface="Times New Roman" panose="02020603050405020304" pitchFamily="18" charset="0"/>
                <a:ea typeface="+mn-ea"/>
                <a:cs typeface="Times New Roman" panose="02020603050405020304" pitchFamily="18" charset="0"/>
                <a:sym typeface="+mn-ea"/>
              </a:rPr>
              <a:t>his teachers every year.</a:t>
            </a:r>
            <a:endParaRPr lang="zh-CN" altLang="zh-CN" sz="2800" dirty="0">
              <a:latin typeface="Times New Roman" panose="02020603050405020304" pitchFamily="18" charset="0"/>
              <a:ea typeface="+mn-ea"/>
              <a:cs typeface="Times New Roman" panose="02020603050405020304" pitchFamily="18" charset="0"/>
              <a:sym typeface="+mn-ea"/>
            </a:endParaRPr>
          </a:p>
        </p:txBody>
      </p:sp>
      <p:sp>
        <p:nvSpPr>
          <p:cNvPr id="11271" name="矩形 12"/>
          <p:cNvSpPr>
            <a:spLocks noChangeArrowheads="1"/>
          </p:cNvSpPr>
          <p:nvPr/>
        </p:nvSpPr>
        <p:spPr bwMode="auto">
          <a:xfrm>
            <a:off x="1794273" y="6008689"/>
            <a:ext cx="304442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5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visits</a:t>
            </a:r>
            <a:endParaRPr lang="zh-CN" altLang="zh-CN" sz="2800" dirty="0">
              <a:solidFill>
                <a:srgbClr val="FF0000"/>
              </a:solidFill>
              <a:latin typeface="Times New Roman" panose="02020603050405020304" pitchFamily="18" charset="0"/>
              <a:ea typeface="+mn-ea"/>
              <a:cs typeface="Times New Roman" panose="02020603050405020304" pitchFamily="18" charset="0"/>
              <a:sym typeface="+mn-ea"/>
            </a:endParaRPr>
          </a:p>
        </p:txBody>
      </p:sp>
      <p:pic>
        <p:nvPicPr>
          <p:cNvPr id="9220" name="图片 1"/>
          <p:cNvPicPr>
            <a:picLocks noChangeAspect="1" noChangeArrowheads="1"/>
          </p:cNvPicPr>
          <p:nvPr/>
        </p:nvPicPr>
        <p:blipFill>
          <a:blip r:embed="rId2"/>
          <a:srcRect/>
          <a:stretch>
            <a:fillRect/>
          </a:stretch>
        </p:blipFill>
        <p:spPr bwMode="auto">
          <a:xfrm>
            <a:off x="8095059" y="4229100"/>
            <a:ext cx="1048941"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70">
                                            <p:txEl>
                                              <p:pRg st="0" end="0"/>
                                            </p:txEl>
                                          </p:spTgt>
                                        </p:tgtEl>
                                        <p:attrNameLst>
                                          <p:attrName>style.visibility</p:attrName>
                                        </p:attrNameLst>
                                      </p:cBhvr>
                                      <p:to>
                                        <p:strVal val="visible"/>
                                      </p:to>
                                    </p:set>
                                    <p:anim calcmode="lin" valueType="num">
                                      <p:cBhvr additive="base">
                                        <p:cTn id="7" dur="500" fill="hold"/>
                                        <p:tgtEl>
                                          <p:spTgt spid="1127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70">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270">
                                            <p:txEl>
                                              <p:pRg st="1" end="1"/>
                                            </p:txEl>
                                          </p:spTgt>
                                        </p:tgtEl>
                                        <p:attrNameLst>
                                          <p:attrName>style.visibility</p:attrName>
                                        </p:attrNameLst>
                                      </p:cBhvr>
                                      <p:to>
                                        <p:strVal val="visible"/>
                                      </p:to>
                                    </p:set>
                                    <p:anim calcmode="lin" valueType="num">
                                      <p:cBhvr additive="base">
                                        <p:cTn id="11" dur="500" fill="hold"/>
                                        <p:tgtEl>
                                          <p:spTgt spid="11270">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27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1270">
                                            <p:txEl>
                                              <p:pRg st="2" end="2"/>
                                            </p:txEl>
                                          </p:spTgt>
                                        </p:tgtEl>
                                        <p:attrNameLst>
                                          <p:attrName>style.visibility</p:attrName>
                                        </p:attrNameLst>
                                      </p:cBhvr>
                                      <p:to>
                                        <p:strVal val="visible"/>
                                      </p:to>
                                    </p:set>
                                    <p:anim calcmode="lin" valueType="num">
                                      <p:cBhvr additive="base">
                                        <p:cTn id="17" dur="500" fill="hold"/>
                                        <p:tgtEl>
                                          <p:spTgt spid="11270">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27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1270">
                                            <p:txEl>
                                              <p:pRg st="3" end="3"/>
                                            </p:txEl>
                                          </p:spTgt>
                                        </p:tgtEl>
                                        <p:attrNameLst>
                                          <p:attrName>style.visibility</p:attrName>
                                        </p:attrNameLst>
                                      </p:cBhvr>
                                      <p:to>
                                        <p:strVal val="visible"/>
                                      </p:to>
                                    </p:set>
                                    <p:anim calcmode="lin" valueType="num">
                                      <p:cBhvr additive="base">
                                        <p:cTn id="23" dur="500" fill="hold"/>
                                        <p:tgtEl>
                                          <p:spTgt spid="11270">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270">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1270">
                                            <p:txEl>
                                              <p:pRg st="4" end="4"/>
                                            </p:txEl>
                                          </p:spTgt>
                                        </p:tgtEl>
                                        <p:attrNameLst>
                                          <p:attrName>style.visibility</p:attrName>
                                        </p:attrNameLst>
                                      </p:cBhvr>
                                      <p:to>
                                        <p:strVal val="visible"/>
                                      </p:to>
                                    </p:set>
                                    <p:anim calcmode="lin" valueType="num">
                                      <p:cBhvr additive="base">
                                        <p:cTn id="27" dur="500" fill="hold"/>
                                        <p:tgtEl>
                                          <p:spTgt spid="11270">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127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1270">
                                            <p:txEl>
                                              <p:pRg st="5" end="5"/>
                                            </p:txEl>
                                          </p:spTgt>
                                        </p:tgtEl>
                                        <p:attrNameLst>
                                          <p:attrName>style.visibility</p:attrName>
                                        </p:attrNameLst>
                                      </p:cBhvr>
                                      <p:to>
                                        <p:strVal val="visible"/>
                                      </p:to>
                                    </p:set>
                                    <p:anim calcmode="lin" valueType="num">
                                      <p:cBhvr additive="base">
                                        <p:cTn id="33" dur="500" fill="hold"/>
                                        <p:tgtEl>
                                          <p:spTgt spid="11270">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1270">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1270">
                                            <p:txEl>
                                              <p:pRg st="6" end="6"/>
                                            </p:txEl>
                                          </p:spTgt>
                                        </p:tgtEl>
                                        <p:attrNameLst>
                                          <p:attrName>style.visibility</p:attrName>
                                        </p:attrNameLst>
                                      </p:cBhvr>
                                      <p:to>
                                        <p:strVal val="visible"/>
                                      </p:to>
                                    </p:set>
                                    <p:anim calcmode="lin" valueType="num">
                                      <p:cBhvr additive="base">
                                        <p:cTn id="37" dur="500" fill="hold"/>
                                        <p:tgtEl>
                                          <p:spTgt spid="11270">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27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271"/>
                                        </p:tgtEl>
                                        <p:attrNameLst>
                                          <p:attrName>style.visibility</p:attrName>
                                        </p:attrNameLst>
                                      </p:cBhvr>
                                      <p:to>
                                        <p:strVal val="visible"/>
                                      </p:to>
                                    </p:set>
                                    <p:anim calcmode="lin" valueType="num">
                                      <p:cBhvr additive="base">
                                        <p:cTn id="43" dur="500" fill="hold"/>
                                        <p:tgtEl>
                                          <p:spTgt spid="11271"/>
                                        </p:tgtEl>
                                        <p:attrNameLst>
                                          <p:attrName>ppt_x</p:attrName>
                                        </p:attrNameLst>
                                      </p:cBhvr>
                                      <p:tavLst>
                                        <p:tav tm="0">
                                          <p:val>
                                            <p:strVal val="#ppt_x"/>
                                          </p:val>
                                        </p:tav>
                                        <p:tav tm="100000">
                                          <p:val>
                                            <p:strVal val="#ppt_x"/>
                                          </p:val>
                                        </p:tav>
                                      </p:tavLst>
                                    </p:anim>
                                    <p:anim calcmode="lin" valueType="num">
                                      <p:cBhvr additive="base">
                                        <p:cTn id="44" dur="500" fill="hold"/>
                                        <p:tgtEl>
                                          <p:spTgt spid="112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标题 1"/>
          <p:cNvSpPr>
            <a:spLocks noGrp="1" noChangeArrowheads="1"/>
          </p:cNvSpPr>
          <p:nvPr>
            <p:ph type="title" idx="4294967295"/>
          </p:nvPr>
        </p:nvSpPr>
        <p:spPr bwMode="auto">
          <a:xfrm>
            <a:off x="0" y="595190"/>
            <a:ext cx="3125390" cy="498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z="3200" b="1" dirty="0" smtClean="0">
                <a:solidFill>
                  <a:schemeClr val="bg1"/>
                </a:solidFill>
                <a:latin typeface="微软雅黑" panose="020B0503020204020204" pitchFamily="34" charset="-122"/>
              </a:rPr>
              <a:t>Expressions</a:t>
            </a:r>
          </a:p>
        </p:txBody>
      </p:sp>
      <p:sp>
        <p:nvSpPr>
          <p:cNvPr id="12294" name="矩形 10"/>
          <p:cNvSpPr>
            <a:spLocks noChangeArrowheads="1"/>
          </p:cNvSpPr>
          <p:nvPr/>
        </p:nvSpPr>
        <p:spPr bwMode="auto">
          <a:xfrm>
            <a:off x="90488" y="1187450"/>
            <a:ext cx="9309497"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50000"/>
              </a:lnSpc>
              <a:buFontTx/>
              <a:buNone/>
              <a:defRPr/>
            </a:pPr>
            <a:r>
              <a:rPr lang="en-US" altLang="zh-CN" sz="3000" b="1" dirty="0">
                <a:latin typeface="Times New Roman" panose="02020603050405020304" pitchFamily="18" charset="0"/>
                <a:ea typeface="+mn-ea"/>
                <a:cs typeface="Times New Roman" panose="02020603050405020304" pitchFamily="18" charset="0"/>
                <a:sym typeface="+mn-ea"/>
              </a:rPr>
              <a:t>They also climb mountains and eat rice cakes at this festival. </a:t>
            </a:r>
            <a:r>
              <a:rPr lang="zh-CN" altLang="zh-CN" sz="3000" b="1" dirty="0">
                <a:latin typeface="Times New Roman" panose="02020603050405020304" pitchFamily="18" charset="0"/>
                <a:ea typeface="+mn-ea"/>
                <a:cs typeface="Times New Roman" panose="02020603050405020304" pitchFamily="18" charset="0"/>
                <a:sym typeface="+mn-ea"/>
              </a:rPr>
              <a:t>在这个节日特闷还爬山吃重阳糕。</a:t>
            </a:r>
            <a:endParaRPr lang="zh-CN" altLang="zh-CN" sz="3000"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climb</a:t>
            </a:r>
            <a:r>
              <a:rPr lang="zh-CN" altLang="zh-CN" sz="2400" dirty="0">
                <a:latin typeface="Times New Roman" panose="02020603050405020304" pitchFamily="18" charset="0"/>
                <a:ea typeface="+mn-ea"/>
                <a:cs typeface="Times New Roman" panose="02020603050405020304" pitchFamily="18" charset="0"/>
                <a:sym typeface="+mn-ea"/>
              </a:rPr>
              <a:t>意为“爬”，后接</a:t>
            </a:r>
            <a:r>
              <a:rPr lang="en-US" altLang="zh-CN" sz="2400" dirty="0">
                <a:latin typeface="Times New Roman" panose="02020603050405020304" pitchFamily="18" charset="0"/>
                <a:ea typeface="+mn-ea"/>
                <a:cs typeface="Times New Roman" panose="02020603050405020304" pitchFamily="18" charset="0"/>
                <a:sym typeface="+mn-ea"/>
              </a:rPr>
              <a:t>mountain</a:t>
            </a:r>
            <a:r>
              <a:rPr lang="zh-CN" altLang="zh-CN" sz="2400" dirty="0">
                <a:latin typeface="Times New Roman" panose="02020603050405020304" pitchFamily="18" charset="0"/>
                <a:ea typeface="+mn-ea"/>
                <a:cs typeface="Times New Roman" panose="02020603050405020304" pitchFamily="18" charset="0"/>
                <a:sym typeface="+mn-ea"/>
              </a:rPr>
              <a:t>，意为“爬山”</a:t>
            </a:r>
            <a:r>
              <a:rPr lang="en-US" altLang="zh-CN" sz="2400" dirty="0">
                <a:latin typeface="Times New Roman" panose="02020603050405020304" pitchFamily="18" charset="0"/>
                <a:ea typeface="+mn-ea"/>
                <a:cs typeface="Times New Roman" panose="02020603050405020304" pitchFamily="18" charset="0"/>
                <a:sym typeface="+mn-ea"/>
              </a:rPr>
              <a:t>, climb up</a:t>
            </a:r>
            <a:r>
              <a:rPr lang="zh-CN" altLang="zh-CN" sz="2400" dirty="0">
                <a:latin typeface="Times New Roman" panose="02020603050405020304" pitchFamily="18" charset="0"/>
                <a:ea typeface="+mn-ea"/>
                <a:cs typeface="Times New Roman" panose="02020603050405020304" pitchFamily="18" charset="0"/>
                <a:sym typeface="+mn-ea"/>
              </a:rPr>
              <a:t>意为“向上爬”</a:t>
            </a:r>
            <a:r>
              <a:rPr lang="en-US" altLang="zh-CN" sz="2400" dirty="0">
                <a:latin typeface="Times New Roman" panose="02020603050405020304" pitchFamily="18" charset="0"/>
                <a:ea typeface="+mn-ea"/>
                <a:cs typeface="Times New Roman" panose="02020603050405020304" pitchFamily="18" charset="0"/>
                <a:sym typeface="+mn-ea"/>
              </a:rPr>
              <a:t>; </a:t>
            </a:r>
            <a:endParaRPr lang="zh-CN"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en-US" altLang="zh-CN" sz="2400" dirty="0" err="1">
                <a:latin typeface="Times New Roman" panose="02020603050405020304" pitchFamily="18" charset="0"/>
                <a:ea typeface="+mn-ea"/>
                <a:cs typeface="Times New Roman" panose="02020603050405020304" pitchFamily="18" charset="0"/>
                <a:sym typeface="+mn-ea"/>
              </a:rPr>
              <a:t>eg</a:t>
            </a:r>
            <a:r>
              <a:rPr lang="zh-CN" altLang="en-US" sz="2400" dirty="0">
                <a:latin typeface="Times New Roman" panose="02020603050405020304" pitchFamily="18" charset="0"/>
                <a:ea typeface="+mn-ea"/>
                <a:cs typeface="Times New Roman" panose="02020603050405020304" pitchFamily="18" charset="0"/>
                <a:sym typeface="+mn-ea"/>
              </a:rPr>
              <a:t>： </a:t>
            </a:r>
            <a:r>
              <a:rPr lang="en-US" altLang="zh-CN" sz="2400" dirty="0">
                <a:latin typeface="Times New Roman" panose="02020603050405020304" pitchFamily="18" charset="0"/>
                <a:ea typeface="+mn-ea"/>
                <a:cs typeface="Times New Roman" panose="02020603050405020304" pitchFamily="18" charset="0"/>
                <a:sym typeface="+mn-ea"/>
              </a:rPr>
              <a:t>Don’t climb trees again. </a:t>
            </a:r>
            <a:r>
              <a:rPr lang="zh-CN" altLang="zh-CN" sz="2400" dirty="0">
                <a:latin typeface="Times New Roman" panose="02020603050405020304" pitchFamily="18" charset="0"/>
                <a:ea typeface="+mn-ea"/>
                <a:cs typeface="Times New Roman" panose="02020603050405020304" pitchFamily="18" charset="0"/>
                <a:sym typeface="+mn-ea"/>
              </a:rPr>
              <a:t>不要再爬树了，</a:t>
            </a:r>
            <a:r>
              <a:rPr lang="en-US" altLang="zh-CN" sz="2400" dirty="0">
                <a:latin typeface="Times New Roman" panose="02020603050405020304" pitchFamily="18" charset="0"/>
                <a:ea typeface="+mn-ea"/>
                <a:cs typeface="Times New Roman" panose="02020603050405020304" pitchFamily="18" charset="0"/>
                <a:sym typeface="+mn-ea"/>
              </a:rPr>
              <a:t> </a:t>
            </a:r>
          </a:p>
          <a:p>
            <a:pPr eaLnBrk="0" hangingPunct="0">
              <a:lnSpc>
                <a:spcPct val="15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en-US" altLang="zh-CN" sz="2400" dirty="0" smtClean="0">
                <a:latin typeface="Times New Roman" panose="02020603050405020304" pitchFamily="18" charset="0"/>
                <a:ea typeface="+mn-ea"/>
                <a:cs typeface="Times New Roman" panose="02020603050405020304" pitchFamily="18" charset="0"/>
                <a:sym typeface="+mn-ea"/>
              </a:rPr>
              <a:t>Cats </a:t>
            </a:r>
            <a:r>
              <a:rPr lang="en-US" altLang="zh-CN" sz="2400" dirty="0">
                <a:latin typeface="Times New Roman" panose="02020603050405020304" pitchFamily="18" charset="0"/>
                <a:ea typeface="+mn-ea"/>
                <a:cs typeface="Times New Roman" panose="02020603050405020304" pitchFamily="18" charset="0"/>
                <a:sym typeface="+mn-ea"/>
              </a:rPr>
              <a:t>often find it easier to climb up a tree than to climb down.</a:t>
            </a:r>
          </a:p>
          <a:p>
            <a:pPr eaLnBrk="0" hangingPunct="0">
              <a:lnSpc>
                <a:spcPct val="15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en-US" altLang="zh-CN" sz="2400" dirty="0" smtClean="0">
                <a:latin typeface="Times New Roman" panose="02020603050405020304" pitchFamily="18" charset="0"/>
                <a:ea typeface="+mn-ea"/>
                <a:cs typeface="Times New Roman" panose="02020603050405020304" pitchFamily="18" charset="0"/>
                <a:sym typeface="+mn-ea"/>
              </a:rPr>
              <a:t> </a:t>
            </a:r>
            <a:r>
              <a:rPr lang="zh-CN" altLang="zh-CN" sz="2400" dirty="0">
                <a:latin typeface="Times New Roman" panose="02020603050405020304" pitchFamily="18" charset="0"/>
                <a:ea typeface="+mn-ea"/>
                <a:cs typeface="Times New Roman" panose="02020603050405020304" pitchFamily="18" charset="0"/>
                <a:sym typeface="+mn-ea"/>
              </a:rPr>
              <a:t>猫爬树往往是爬上去比爬下来容易些。</a:t>
            </a:r>
          </a:p>
          <a:p>
            <a:pPr eaLnBrk="0" hangingPunct="0">
              <a:lnSpc>
                <a:spcPct val="150000"/>
              </a:lnSpc>
              <a:buFontTx/>
              <a:buNone/>
              <a:defRPr/>
            </a:pPr>
            <a:r>
              <a:rPr lang="zh-CN" altLang="en-US" sz="2400" dirty="0">
                <a:latin typeface="Times New Roman" panose="02020603050405020304" pitchFamily="18" charset="0"/>
                <a:ea typeface="+mn-ea"/>
                <a:cs typeface="Times New Roman" panose="02020603050405020304" pitchFamily="18" charset="0"/>
                <a:sym typeface="+mn-ea"/>
              </a:rPr>
              <a:t>小练习：</a:t>
            </a:r>
            <a:r>
              <a:rPr lang="zh-CN" altLang="zh-CN" sz="2400" dirty="0">
                <a:latin typeface="Times New Roman" panose="02020603050405020304" pitchFamily="18" charset="0"/>
                <a:ea typeface="+mn-ea"/>
                <a:cs typeface="Times New Roman" panose="02020603050405020304" pitchFamily="18" charset="0"/>
                <a:sym typeface="+mn-ea"/>
              </a:rPr>
              <a:t>汉译英：</a:t>
            </a:r>
            <a:endParaRPr lang="en-US" altLang="zh-CN" sz="2400" dirty="0">
              <a:latin typeface="Times New Roman" panose="02020603050405020304" pitchFamily="18" charset="0"/>
              <a:ea typeface="+mn-ea"/>
              <a:cs typeface="Times New Roman" panose="02020603050405020304" pitchFamily="18" charset="0"/>
              <a:sym typeface="+mn-ea"/>
            </a:endParaRPr>
          </a:p>
          <a:p>
            <a:pPr eaLnBrk="0" hangingPunct="0">
              <a:lnSpc>
                <a:spcPct val="150000"/>
              </a:lnSpc>
              <a:buFontTx/>
              <a:buNone/>
              <a:defRPr/>
            </a:pPr>
            <a:r>
              <a:rPr lang="en-US" altLang="zh-CN" sz="2400" dirty="0">
                <a:latin typeface="Times New Roman" panose="02020603050405020304" pitchFamily="18" charset="0"/>
                <a:ea typeface="+mn-ea"/>
                <a:cs typeface="Times New Roman" panose="02020603050405020304" pitchFamily="18" charset="0"/>
                <a:sym typeface="+mn-ea"/>
              </a:rPr>
              <a:t>                </a:t>
            </a:r>
            <a:r>
              <a:rPr lang="zh-CN" altLang="zh-CN" sz="2400" dirty="0">
                <a:latin typeface="Times New Roman" panose="02020603050405020304" pitchFamily="18" charset="0"/>
                <a:ea typeface="+mn-ea"/>
                <a:cs typeface="Times New Roman" panose="02020603050405020304" pitchFamily="18" charset="0"/>
                <a:sym typeface="+mn-ea"/>
              </a:rPr>
              <a:t>爬树</a:t>
            </a:r>
          </a:p>
        </p:txBody>
      </p:sp>
      <p:sp>
        <p:nvSpPr>
          <p:cNvPr id="12295" name="矩形 11"/>
          <p:cNvSpPr>
            <a:spLocks noChangeArrowheads="1"/>
          </p:cNvSpPr>
          <p:nvPr/>
        </p:nvSpPr>
        <p:spPr bwMode="auto">
          <a:xfrm>
            <a:off x="2101454" y="5867767"/>
            <a:ext cx="2555081"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50000"/>
              </a:lnSpc>
              <a:buFontTx/>
              <a:buNone/>
              <a:defRPr/>
            </a:pPr>
            <a:r>
              <a:rPr lang="en-US" altLang="zh-CN" sz="2800" dirty="0">
                <a:solidFill>
                  <a:srgbClr val="FF0000"/>
                </a:solidFill>
                <a:latin typeface="Times New Roman" panose="02020603050405020304" pitchFamily="18" charset="0"/>
                <a:ea typeface="+mn-ea"/>
                <a:cs typeface="Times New Roman" panose="02020603050405020304" pitchFamily="18" charset="0"/>
                <a:sym typeface="+mn-ea"/>
              </a:rPr>
              <a:t>climb the tree</a:t>
            </a:r>
            <a:endParaRPr lang="zh-CN" altLang="zh-CN" sz="2800" dirty="0">
              <a:solidFill>
                <a:srgbClr val="FF0000"/>
              </a:solidFill>
              <a:latin typeface="Times New Roman" panose="02020603050405020304" pitchFamily="18" charset="0"/>
              <a:ea typeface="+mn-ea"/>
              <a:cs typeface="Times New Roman" panose="02020603050405020304" pitchFamily="18" charset="0"/>
              <a:sym typeface="+mn-ea"/>
            </a:endParaRPr>
          </a:p>
        </p:txBody>
      </p:sp>
      <p:pic>
        <p:nvPicPr>
          <p:cNvPr id="10244" name="图片 1"/>
          <p:cNvPicPr>
            <a:picLocks noChangeAspect="1" noChangeArrowheads="1"/>
          </p:cNvPicPr>
          <p:nvPr/>
        </p:nvPicPr>
        <p:blipFill>
          <a:blip r:embed="rId2" cstate="email"/>
          <a:srcRect/>
          <a:stretch>
            <a:fillRect/>
          </a:stretch>
        </p:blipFill>
        <p:spPr bwMode="auto">
          <a:xfrm>
            <a:off x="7452122" y="4962526"/>
            <a:ext cx="1385888"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4">
                                            <p:txEl>
                                              <p:pRg st="0" end="0"/>
                                            </p:txEl>
                                          </p:spTgt>
                                        </p:tgtEl>
                                        <p:attrNameLst>
                                          <p:attrName>style.visibility</p:attrName>
                                        </p:attrNameLst>
                                      </p:cBhvr>
                                      <p:to>
                                        <p:strVal val="visible"/>
                                      </p:to>
                                    </p:set>
                                    <p:anim calcmode="lin" valueType="num">
                                      <p:cBhvr additive="base">
                                        <p:cTn id="7" dur="500" fill="hold"/>
                                        <p:tgtEl>
                                          <p:spTgt spid="122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94">
                                            <p:txEl>
                                              <p:pRg st="1" end="1"/>
                                            </p:txEl>
                                          </p:spTgt>
                                        </p:tgtEl>
                                        <p:attrNameLst>
                                          <p:attrName>style.visibility</p:attrName>
                                        </p:attrNameLst>
                                      </p:cBhvr>
                                      <p:to>
                                        <p:strVal val="visible"/>
                                      </p:to>
                                    </p:set>
                                    <p:anim calcmode="lin" valueType="num">
                                      <p:cBhvr additive="base">
                                        <p:cTn id="13" dur="500" fill="hold"/>
                                        <p:tgtEl>
                                          <p:spTgt spid="1229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294">
                                            <p:txEl>
                                              <p:pRg st="2" end="2"/>
                                            </p:txEl>
                                          </p:spTgt>
                                        </p:tgtEl>
                                        <p:attrNameLst>
                                          <p:attrName>style.visibility</p:attrName>
                                        </p:attrNameLst>
                                      </p:cBhvr>
                                      <p:to>
                                        <p:strVal val="visible"/>
                                      </p:to>
                                    </p:set>
                                    <p:anim calcmode="lin" valueType="num">
                                      <p:cBhvr additive="base">
                                        <p:cTn id="19" dur="500" fill="hold"/>
                                        <p:tgtEl>
                                          <p:spTgt spid="1229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4">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2294">
                                            <p:txEl>
                                              <p:pRg st="3" end="3"/>
                                            </p:txEl>
                                          </p:spTgt>
                                        </p:tgtEl>
                                        <p:attrNameLst>
                                          <p:attrName>style.visibility</p:attrName>
                                        </p:attrNameLst>
                                      </p:cBhvr>
                                      <p:to>
                                        <p:strVal val="visible"/>
                                      </p:to>
                                    </p:set>
                                    <p:anim calcmode="lin" valueType="num">
                                      <p:cBhvr additive="base">
                                        <p:cTn id="23" dur="500" fill="hold"/>
                                        <p:tgtEl>
                                          <p:spTgt spid="1229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2294">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2294">
                                            <p:txEl>
                                              <p:pRg st="4" end="4"/>
                                            </p:txEl>
                                          </p:spTgt>
                                        </p:tgtEl>
                                        <p:attrNameLst>
                                          <p:attrName>style.visibility</p:attrName>
                                        </p:attrNameLst>
                                      </p:cBhvr>
                                      <p:to>
                                        <p:strVal val="visible"/>
                                      </p:to>
                                    </p:set>
                                    <p:anim calcmode="lin" valueType="num">
                                      <p:cBhvr additive="base">
                                        <p:cTn id="27" dur="500" fill="hold"/>
                                        <p:tgtEl>
                                          <p:spTgt spid="12294">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229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2294">
                                            <p:txEl>
                                              <p:pRg st="5" end="5"/>
                                            </p:txEl>
                                          </p:spTgt>
                                        </p:tgtEl>
                                        <p:attrNameLst>
                                          <p:attrName>style.visibility</p:attrName>
                                        </p:attrNameLst>
                                      </p:cBhvr>
                                      <p:to>
                                        <p:strVal val="visible"/>
                                      </p:to>
                                    </p:set>
                                    <p:anim calcmode="lin" valueType="num">
                                      <p:cBhvr additive="base">
                                        <p:cTn id="33" dur="500" fill="hold"/>
                                        <p:tgtEl>
                                          <p:spTgt spid="12294">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2294">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2294">
                                            <p:txEl>
                                              <p:pRg st="6" end="6"/>
                                            </p:txEl>
                                          </p:spTgt>
                                        </p:tgtEl>
                                        <p:attrNameLst>
                                          <p:attrName>style.visibility</p:attrName>
                                        </p:attrNameLst>
                                      </p:cBhvr>
                                      <p:to>
                                        <p:strVal val="visible"/>
                                      </p:to>
                                    </p:set>
                                    <p:anim calcmode="lin" valueType="num">
                                      <p:cBhvr additive="base">
                                        <p:cTn id="37" dur="500" fill="hold"/>
                                        <p:tgtEl>
                                          <p:spTgt spid="1229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29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295"/>
                                        </p:tgtEl>
                                        <p:attrNameLst>
                                          <p:attrName>style.visibility</p:attrName>
                                        </p:attrNameLst>
                                      </p:cBhvr>
                                      <p:to>
                                        <p:strVal val="visible"/>
                                      </p:to>
                                    </p:set>
                                    <p:anim calcmode="lin" valueType="num">
                                      <p:cBhvr additive="base">
                                        <p:cTn id="43" dur="500" fill="hold"/>
                                        <p:tgtEl>
                                          <p:spTgt spid="12295"/>
                                        </p:tgtEl>
                                        <p:attrNameLst>
                                          <p:attrName>ppt_x</p:attrName>
                                        </p:attrNameLst>
                                      </p:cBhvr>
                                      <p:tavLst>
                                        <p:tav tm="0">
                                          <p:val>
                                            <p:strVal val="#ppt_x"/>
                                          </p:val>
                                        </p:tav>
                                        <p:tav tm="100000">
                                          <p:val>
                                            <p:strVal val="#ppt_x"/>
                                          </p:val>
                                        </p:tav>
                                      </p:tavLst>
                                    </p:anim>
                                    <p:anim calcmode="lin" valueType="num">
                                      <p:cBhvr additive="base">
                                        <p:cTn id="44" dur="500" fill="hold"/>
                                        <p:tgtEl>
                                          <p:spTgt spid="122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p:bldLst>
  </p:timing>
</p:sld>
</file>

<file path=ppt/theme/theme1.xml><?xml version="1.0" encoding="utf-8"?>
<a:theme xmlns:a="http://schemas.openxmlformats.org/drawingml/2006/main" name="WWW.2PPT.COM&#10;">
  <a:themeElements>
    <a:clrScheme name="3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3_Office 主题">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defRPr>
        </a:defPPr>
      </a:lstStyle>
    </a:lnDef>
  </a:objectDefaults>
  <a:extraClrSchemeLst>
    <a:extraClrScheme>
      <a:clrScheme name="3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1121</Words>
  <Application>Microsoft Office PowerPoint</Application>
  <PresentationFormat>全屏显示(4:3)</PresentationFormat>
  <Paragraphs>114</Paragraphs>
  <Slides>15</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15</vt:i4>
      </vt:variant>
    </vt:vector>
  </HeadingPairs>
  <TitlesOfParts>
    <vt:vector size="21" baseType="lpstr">
      <vt:lpstr>宋体</vt:lpstr>
      <vt:lpstr>微软雅黑</vt:lpstr>
      <vt:lpstr>Arial</vt:lpstr>
      <vt:lpstr>Calibri</vt:lpstr>
      <vt:lpstr>Times New Roman</vt:lpstr>
      <vt:lpstr>WWW.2PPT.COM
</vt:lpstr>
      <vt:lpstr>Unit 7 </vt:lpstr>
      <vt:lpstr>Introduce</vt:lpstr>
      <vt:lpstr>words</vt:lpstr>
      <vt:lpstr>words</vt:lpstr>
      <vt:lpstr>words</vt:lpstr>
      <vt:lpstr>words</vt:lpstr>
      <vt:lpstr>words</vt:lpstr>
      <vt:lpstr>Expressions</vt:lpstr>
      <vt:lpstr>Expressions</vt:lpstr>
      <vt:lpstr>Dialogue</vt:lpstr>
      <vt:lpstr>PowerPoint 演示文稿</vt:lpstr>
      <vt:lpstr>Summary</vt:lpstr>
      <vt:lpstr>Exercise</vt:lpstr>
      <vt:lpstr>Exercise</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2014-11-28T08:03:00Z</dcterms:created>
  <dcterms:modified xsi:type="dcterms:W3CDTF">2023-01-16T22:41:01Z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8213D871F4CB46638E56C4470A8734BB</vt:lpwstr>
  </property>
  <property fmtid="{A09F084E-AD41-489F-8076-AA5BE3082BCA}" pid="100">
    <vt:ui4>5</vt:ui4>
  </property>
  <property fmtid="{64440492-4C8B-11D1-8B70-080036B11A03}" pid="11">
    <vt:lpwstr>www.2ppt.com-爱PPT提供资源下载</vt:lpwstr>
  </property>
</Properties>
</file>