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41" r:id="rId2"/>
    <p:sldId id="271" r:id="rId3"/>
    <p:sldId id="342" r:id="rId4"/>
    <p:sldId id="339" r:id="rId5"/>
    <p:sldId id="343" r:id="rId6"/>
    <p:sldId id="340" r:id="rId7"/>
    <p:sldId id="338" r:id="rId8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66"/>
    <a:srgbClr val="00CC00"/>
    <a:srgbClr val="CC00CC"/>
    <a:srgbClr val="0000FF"/>
    <a:srgbClr val="6600CC"/>
    <a:srgbClr val="FF0000"/>
    <a:srgbClr val="FF00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65" autoAdjust="0"/>
    <p:restoredTop sz="99753" autoAdjust="0"/>
  </p:normalViewPr>
  <p:slideViewPr>
    <p:cSldViewPr>
      <p:cViewPr>
        <p:scale>
          <a:sx n="100" d="100"/>
          <a:sy n="100" d="100"/>
        </p:scale>
        <p:origin x="-33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40E7E1-6415-4170-97E6-450F9EEC286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AAA555-36C7-4F52-9FC3-A6CF6A6D8C9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AA555-36C7-4F52-9FC3-A6CF6A6D8C95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4638" y="142875"/>
            <a:ext cx="2051050" cy="62388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68313" y="142875"/>
            <a:ext cx="6003925" cy="62388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68313" y="1441450"/>
            <a:ext cx="4027487" cy="494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41450"/>
            <a:ext cx="4027488" cy="494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矩形 1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gradFill rotWithShape="1">
            <a:gsLst>
              <a:gs pos="0">
                <a:srgbClr val="B7D9FF"/>
              </a:gs>
              <a:gs pos="35001">
                <a:srgbClr val="CBE3FF"/>
              </a:gs>
              <a:gs pos="100000">
                <a:srgbClr val="E8F3FF"/>
              </a:gs>
            </a:gsLst>
            <a:lin ang="5400000" scaled="1"/>
          </a:gradFill>
          <a:ln w="9525">
            <a:noFill/>
            <a:miter lim="800000"/>
          </a:ln>
          <a:effectLst>
            <a:outerShdw dist="20000" dir="5400000" algn="ctr" rotWithShape="0">
              <a:srgbClr val="000000">
                <a:alpha val="25000"/>
              </a:srgbClr>
            </a:outerShdw>
          </a:effectLst>
        </p:spPr>
        <p:txBody>
          <a:bodyPr lIns="92199" tIns="46099" rIns="92199" bIns="46099" anchor="ctr"/>
          <a:lstStyle/>
          <a:p>
            <a:pPr algn="ctr">
              <a:defRPr/>
            </a:pPr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42875"/>
            <a:ext cx="8207375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99" tIns="46099" rIns="92199" bIns="46099" numCol="1" anchor="ctr" anchorCtr="0" compatLnSpc="1"/>
          <a:lstStyle/>
          <a:p>
            <a:pPr lvl="0"/>
            <a:r>
              <a:rPr lang="zh-CN" smtClean="0"/>
              <a:t>标题文本样式：微软雅黑</a:t>
            </a:r>
            <a:r>
              <a:rPr lang="zh-CN" altLang="zh-CN" smtClean="0"/>
              <a:t>/26</a:t>
            </a:r>
            <a:r>
              <a:rPr lang="zh-CN" smtClean="0"/>
              <a:t>号  </a:t>
            </a:r>
            <a:r>
              <a:rPr lang="zh-CN" altLang="zh-CN" smtClean="0"/>
              <a:t>Arial/26pt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41450"/>
            <a:ext cx="8207375" cy="494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99" tIns="46099" rIns="92199" bIns="46099" numCol="1" anchor="t" anchorCtr="0" compatLnSpc="1"/>
          <a:lstStyle/>
          <a:p>
            <a:pPr lvl="0"/>
            <a:r>
              <a:rPr lang="zh-CN" smtClean="0"/>
              <a:t>第一级内容文本样式：微软雅黑</a:t>
            </a:r>
            <a:r>
              <a:rPr lang="zh-CN" altLang="zh-CN" smtClean="0"/>
              <a:t>/20</a:t>
            </a:r>
            <a:r>
              <a:rPr lang="zh-CN" smtClean="0"/>
              <a:t>号  </a:t>
            </a:r>
            <a:r>
              <a:rPr lang="zh-CN" altLang="zh-CN" smtClean="0"/>
              <a:t>Arial/20pt</a:t>
            </a:r>
          </a:p>
          <a:p>
            <a:pPr lvl="1"/>
            <a:r>
              <a:rPr lang="zh-CN" smtClean="0"/>
              <a:t>第二级内容文本样式：微软雅黑</a:t>
            </a:r>
            <a:r>
              <a:rPr lang="zh-CN" altLang="zh-CN" smtClean="0"/>
              <a:t>/18</a:t>
            </a:r>
            <a:r>
              <a:rPr lang="zh-CN" smtClean="0"/>
              <a:t>号  </a:t>
            </a:r>
            <a:r>
              <a:rPr lang="zh-CN" altLang="zh-CN" smtClean="0"/>
              <a:t>Arial/18pt</a:t>
            </a:r>
          </a:p>
          <a:p>
            <a:pPr lvl="2"/>
            <a:r>
              <a:rPr lang="zh-CN" smtClean="0"/>
              <a:t>第三级内容文本样式：微软雅黑</a:t>
            </a:r>
            <a:r>
              <a:rPr lang="zh-CN" altLang="zh-CN" smtClean="0"/>
              <a:t>/16</a:t>
            </a:r>
            <a:r>
              <a:rPr lang="zh-CN" smtClean="0"/>
              <a:t>号  </a:t>
            </a:r>
            <a:r>
              <a:rPr lang="zh-CN" altLang="zh-CN" smtClean="0"/>
              <a:t>Arial/16pt</a:t>
            </a:r>
          </a:p>
          <a:p>
            <a:pPr lvl="3"/>
            <a:r>
              <a:rPr lang="zh-CN" smtClean="0"/>
              <a:t>第四级内容文本样式：微软雅黑</a:t>
            </a:r>
            <a:r>
              <a:rPr lang="zh-CN" altLang="zh-CN" smtClean="0"/>
              <a:t>/14</a:t>
            </a:r>
            <a:r>
              <a:rPr lang="zh-CN" smtClean="0"/>
              <a:t>号  </a:t>
            </a:r>
            <a:r>
              <a:rPr lang="zh-CN" altLang="zh-CN" smtClean="0"/>
              <a:t>Arial/14pt</a:t>
            </a:r>
          </a:p>
          <a:p>
            <a:pPr lvl="4"/>
            <a:r>
              <a:rPr lang="zh-CN" smtClean="0"/>
              <a:t>第五级内容文本样式：微软雅黑</a:t>
            </a:r>
            <a:r>
              <a:rPr lang="zh-CN" altLang="zh-CN" smtClean="0"/>
              <a:t>/12</a:t>
            </a:r>
            <a:r>
              <a:rPr lang="zh-CN" smtClean="0"/>
              <a:t>号  </a:t>
            </a:r>
            <a:r>
              <a:rPr lang="zh-CN" altLang="zh-CN" smtClean="0"/>
              <a:t>Arial/12pt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fade/>
  </p:transition>
  <p:txStyles>
    <p:titleStyle>
      <a:lvl1pPr algn="l" defTabSz="922655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54FA9"/>
          </a:solidFill>
          <a:latin typeface="+mj-lt"/>
          <a:ea typeface="+mj-ea"/>
          <a:cs typeface="+mj-cs"/>
        </a:defRPr>
      </a:lvl1pPr>
      <a:lvl2pPr algn="l" defTabSz="922655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54FA9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defTabSz="922655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54FA9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defTabSz="922655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54FA9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defTabSz="922655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54FA9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defTabSz="922655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54FA9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defTabSz="922655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54FA9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defTabSz="922655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54FA9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defTabSz="922655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54FA9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182880" indent="-182880" algn="l" defTabSz="922655" rtl="0" eaLnBrk="1" fontAlgn="ctr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546100" indent="-182880" algn="l" defTabSz="922655" rtl="0" eaLnBrk="1" fontAlgn="ctr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2800">
          <a:solidFill>
            <a:schemeClr val="tx1"/>
          </a:solidFill>
          <a:latin typeface="+mn-lt"/>
          <a:ea typeface="+mn-ea"/>
        </a:defRPr>
      </a:lvl2pPr>
      <a:lvl3pPr marL="903605" indent="-176530" algn="l" defTabSz="922655" rtl="0" eaLnBrk="1" fontAlgn="ctr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600">
          <a:solidFill>
            <a:schemeClr val="tx1"/>
          </a:solidFill>
          <a:latin typeface="+mn-lt"/>
          <a:ea typeface="+mn-ea"/>
        </a:defRPr>
      </a:lvl3pPr>
      <a:lvl4pPr marL="1266825" indent="-184150" algn="l" defTabSz="922655" rtl="0" eaLnBrk="1" fontAlgn="ctr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400">
          <a:solidFill>
            <a:schemeClr val="tx1"/>
          </a:solidFill>
          <a:latin typeface="+mn-lt"/>
          <a:ea typeface="+mn-ea"/>
        </a:defRPr>
      </a:lvl4pPr>
      <a:lvl5pPr marL="1631950" indent="-186055" algn="l" defTabSz="922655" rtl="0" eaLnBrk="1" fontAlgn="ctr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200">
          <a:solidFill>
            <a:schemeClr val="tx1"/>
          </a:solidFill>
          <a:latin typeface="+mn-lt"/>
          <a:ea typeface="+mn-ea"/>
        </a:defRPr>
      </a:lvl5pPr>
      <a:lvl6pPr marL="2089150" indent="-186055" algn="l" defTabSz="922655" rtl="0" eaLnBrk="1" fontAlgn="ctr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200">
          <a:solidFill>
            <a:schemeClr val="tx1"/>
          </a:solidFill>
          <a:latin typeface="+mn-lt"/>
          <a:ea typeface="+mn-ea"/>
        </a:defRPr>
      </a:lvl6pPr>
      <a:lvl7pPr marL="2546350" indent="-186055" algn="l" defTabSz="922655" rtl="0" eaLnBrk="1" fontAlgn="ctr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200">
          <a:solidFill>
            <a:schemeClr val="tx1"/>
          </a:solidFill>
          <a:latin typeface="+mn-lt"/>
          <a:ea typeface="+mn-ea"/>
        </a:defRPr>
      </a:lvl7pPr>
      <a:lvl8pPr marL="3003550" indent="-186055" algn="l" defTabSz="922655" rtl="0" eaLnBrk="1" fontAlgn="ctr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200">
          <a:solidFill>
            <a:schemeClr val="tx1"/>
          </a:solidFill>
          <a:latin typeface="+mn-lt"/>
          <a:ea typeface="+mn-ea"/>
        </a:defRPr>
      </a:lvl8pPr>
      <a:lvl9pPr marL="3460750" indent="-186055" algn="l" defTabSz="922655" rtl="0" eaLnBrk="1" fontAlgn="ctr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3073"/>
          <p:cNvSpPr>
            <a:spLocks noGrp="1" noChangeArrowheads="1"/>
          </p:cNvSpPr>
          <p:nvPr>
            <p:ph type="ctrTitle"/>
          </p:nvPr>
        </p:nvSpPr>
        <p:spPr>
          <a:xfrm>
            <a:off x="-4564" y="1772816"/>
            <a:ext cx="9144000" cy="827616"/>
          </a:xfrm>
        </p:spPr>
        <p:txBody>
          <a:bodyPr anchor="ctr"/>
          <a:lstStyle/>
          <a:p>
            <a:pPr algn="ctr"/>
            <a:r>
              <a:rPr lang="en-US" altLang="zh-CN" sz="6000" b="1" dirty="0"/>
              <a:t>What do they do</a:t>
            </a:r>
          </a:p>
        </p:txBody>
      </p:sp>
      <p:sp>
        <p:nvSpPr>
          <p:cNvPr id="2051" name="副标题 3074"/>
          <p:cNvSpPr>
            <a:spLocks noGrp="1" noChangeArrowheads="1"/>
          </p:cNvSpPr>
          <p:nvPr>
            <p:ph type="subTitle" idx="1"/>
          </p:nvPr>
        </p:nvSpPr>
        <p:spPr>
          <a:xfrm>
            <a:off x="3203848" y="3212976"/>
            <a:ext cx="2701925" cy="986367"/>
          </a:xfrm>
        </p:spPr>
        <p:txBody>
          <a:bodyPr/>
          <a:lstStyle/>
          <a:p>
            <a:pPr>
              <a:defRPr/>
            </a:pPr>
            <a:r>
              <a:rPr lang="zh-CN" altLang="en-US" sz="3600" b="1" dirty="0" smtClean="0">
                <a:solidFill>
                  <a:srgbClr val="FF0000"/>
                </a:solidFill>
              </a:rPr>
              <a:t>基础知识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3003817" y="558924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ChangeArrowheads="1"/>
          </p:cNvSpPr>
          <p:nvPr/>
        </p:nvSpPr>
        <p:spPr bwMode="auto">
          <a:xfrm>
            <a:off x="250826" y="260351"/>
            <a:ext cx="2087563" cy="863600"/>
          </a:xfrm>
          <a:prstGeom prst="rect">
            <a:avLst/>
          </a:prstGeom>
          <a:solidFill>
            <a:schemeClr val="bg1"/>
          </a:solidFill>
          <a:ln w="76200">
            <a:solidFill>
              <a:schemeClr val="folHlink"/>
            </a:solidFill>
            <a:miter lim="800000"/>
          </a:ln>
        </p:spPr>
        <p:txBody>
          <a:bodyPr wrap="none" anchor="ctr"/>
          <a:lstStyle/>
          <a:p>
            <a:pPr algn="ctr" eaLnBrk="1" hangingPunct="1"/>
            <a:r>
              <a:rPr lang="zh-CN" altLang="en-US" sz="3200" b="1" dirty="0">
                <a:solidFill>
                  <a:srgbClr val="6600CC"/>
                </a:solidFill>
                <a:ea typeface="黑体" panose="02010609060101010101" pitchFamily="49" charset="-122"/>
              </a:rPr>
              <a:t>重点单词</a:t>
            </a:r>
          </a:p>
        </p:txBody>
      </p:sp>
      <p:sp>
        <p:nvSpPr>
          <p:cNvPr id="3075" name="Text Box 9"/>
          <p:cNvSpPr txBox="1">
            <a:spLocks noChangeArrowheads="1"/>
          </p:cNvSpPr>
          <p:nvPr/>
        </p:nvSpPr>
        <p:spPr bwMode="auto">
          <a:xfrm>
            <a:off x="611188" y="1701800"/>
            <a:ext cx="7345362" cy="2603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70000"/>
              </a:lnSpc>
            </a:pP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1.teacher</a:t>
            </a: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老师　　　　　　</a:t>
            </a: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2.teach</a:t>
            </a: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教　　　　　　　</a:t>
            </a: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3.writer</a:t>
            </a: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作家             </a:t>
            </a: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4.write</a:t>
            </a: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写  </a:t>
            </a:r>
          </a:p>
          <a:p>
            <a:pPr eaLnBrk="1" hangingPunct="1">
              <a:lnSpc>
                <a:spcPct val="170000"/>
              </a:lnSpc>
            </a:pP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5.work</a:t>
            </a: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工作               </a:t>
            </a: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6.doctor</a:t>
            </a: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医生</a:t>
            </a:r>
          </a:p>
          <a:p>
            <a:pPr eaLnBrk="1" hangingPunct="1">
              <a:lnSpc>
                <a:spcPct val="170000"/>
              </a:lnSpc>
            </a:pP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7.help</a:t>
            </a: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帮助               </a:t>
            </a: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8.sick</a:t>
            </a: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生病的 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ChangeArrowheads="1"/>
          </p:cNvSpPr>
          <p:nvPr/>
        </p:nvSpPr>
        <p:spPr bwMode="auto">
          <a:xfrm>
            <a:off x="250826" y="260351"/>
            <a:ext cx="2087563" cy="863600"/>
          </a:xfrm>
          <a:prstGeom prst="rect">
            <a:avLst/>
          </a:prstGeom>
          <a:solidFill>
            <a:schemeClr val="bg1"/>
          </a:solidFill>
          <a:ln w="76200">
            <a:solidFill>
              <a:schemeClr val="folHlink"/>
            </a:solidFill>
            <a:miter lim="800000"/>
          </a:ln>
        </p:spPr>
        <p:txBody>
          <a:bodyPr wrap="none" anchor="ctr"/>
          <a:lstStyle/>
          <a:p>
            <a:pPr algn="ctr" eaLnBrk="1" hangingPunct="1"/>
            <a:r>
              <a:rPr lang="zh-CN" altLang="en-US" sz="3200" b="1">
                <a:solidFill>
                  <a:srgbClr val="6600CC"/>
                </a:solidFill>
                <a:ea typeface="黑体" panose="02010609060101010101" pitchFamily="49" charset="-122"/>
              </a:rPr>
              <a:t>重点单词</a:t>
            </a:r>
          </a:p>
        </p:txBody>
      </p:sp>
      <p:sp>
        <p:nvSpPr>
          <p:cNvPr id="4099" name="Text Box 9"/>
          <p:cNvSpPr txBox="1">
            <a:spLocks noChangeArrowheads="1"/>
          </p:cNvSpPr>
          <p:nvPr/>
        </p:nvSpPr>
        <p:spPr bwMode="auto">
          <a:xfrm>
            <a:off x="827088" y="1797051"/>
            <a:ext cx="7345362" cy="2603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70000"/>
              </a:lnSpc>
            </a:pP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9.people</a:t>
            </a: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人；人们         </a:t>
            </a: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10.factory</a:t>
            </a: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工厂  </a:t>
            </a:r>
          </a:p>
          <a:p>
            <a:pPr eaLnBrk="1" hangingPunct="1">
              <a:lnSpc>
                <a:spcPct val="170000"/>
              </a:lnSpc>
            </a:pP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11.worker</a:t>
            </a: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工人            </a:t>
            </a: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12.cook</a:t>
            </a: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厨师</a:t>
            </a:r>
          </a:p>
          <a:p>
            <a:pPr eaLnBrk="1" hangingPunct="1">
              <a:lnSpc>
                <a:spcPct val="170000"/>
              </a:lnSpc>
            </a:pP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13.driver</a:t>
            </a: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驾驶员，司机    </a:t>
            </a: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14.farmer</a:t>
            </a: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农民  </a:t>
            </a:r>
          </a:p>
          <a:p>
            <a:pPr eaLnBrk="1" hangingPunct="1">
              <a:lnSpc>
                <a:spcPct val="170000"/>
              </a:lnSpc>
            </a:pP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15.nurse</a:t>
            </a: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护士             </a:t>
            </a: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16.policeman</a:t>
            </a: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警察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250826" y="260351"/>
            <a:ext cx="2087563" cy="863600"/>
          </a:xfrm>
          <a:prstGeom prst="rect">
            <a:avLst/>
          </a:prstGeom>
          <a:solidFill>
            <a:schemeClr val="bg1"/>
          </a:solidFill>
          <a:ln w="76200">
            <a:solidFill>
              <a:schemeClr val="folHlink"/>
            </a:solidFill>
            <a:miter lim="800000"/>
          </a:ln>
        </p:spPr>
        <p:txBody>
          <a:bodyPr wrap="none" anchor="ctr"/>
          <a:lstStyle/>
          <a:p>
            <a:pPr algn="ctr" eaLnBrk="1" hangingPunct="1"/>
            <a:r>
              <a:rPr lang="zh-CN" altLang="en-US" sz="3200" b="1" dirty="0">
                <a:solidFill>
                  <a:srgbClr val="6600CC"/>
                </a:solidFill>
                <a:ea typeface="黑体" panose="02010609060101010101" pitchFamily="49" charset="-122"/>
              </a:rPr>
              <a:t>重点短语</a:t>
            </a: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2051051" y="1892300"/>
            <a:ext cx="7777163" cy="2603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70000"/>
              </a:lnSpc>
            </a:pP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1.teach English</a:t>
            </a: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教英语　　</a:t>
            </a:r>
          </a:p>
          <a:p>
            <a:pPr eaLnBrk="1" hangingPunct="1">
              <a:lnSpc>
                <a:spcPct val="170000"/>
              </a:lnSpc>
            </a:pP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2.a lot of students</a:t>
            </a: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许多学生</a:t>
            </a:r>
          </a:p>
          <a:p>
            <a:pPr eaLnBrk="1" hangingPunct="1">
              <a:lnSpc>
                <a:spcPct val="170000"/>
              </a:lnSpc>
            </a:pP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3.an English teacher</a:t>
            </a: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一位英语教师  </a:t>
            </a:r>
          </a:p>
          <a:p>
            <a:pPr eaLnBrk="1" hangingPunct="1">
              <a:lnSpc>
                <a:spcPct val="170000"/>
              </a:lnSpc>
            </a:pP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4.write stories</a:t>
            </a: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写故事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ChangeArrowheads="1"/>
          </p:cNvSpPr>
          <p:nvPr/>
        </p:nvSpPr>
        <p:spPr bwMode="auto">
          <a:xfrm>
            <a:off x="250826" y="260351"/>
            <a:ext cx="2087563" cy="863600"/>
          </a:xfrm>
          <a:prstGeom prst="rect">
            <a:avLst/>
          </a:prstGeom>
          <a:solidFill>
            <a:schemeClr val="bg1"/>
          </a:solidFill>
          <a:ln w="76200">
            <a:solidFill>
              <a:schemeClr val="folHlink"/>
            </a:solidFill>
            <a:miter lim="800000"/>
          </a:ln>
        </p:spPr>
        <p:txBody>
          <a:bodyPr wrap="none" anchor="ctr"/>
          <a:lstStyle/>
          <a:p>
            <a:pPr algn="ctr" eaLnBrk="1" hangingPunct="1"/>
            <a:r>
              <a:rPr lang="zh-CN" altLang="en-US" sz="3200" b="1">
                <a:solidFill>
                  <a:srgbClr val="6600CC"/>
                </a:solidFill>
                <a:ea typeface="黑体" panose="02010609060101010101" pitchFamily="49" charset="-122"/>
              </a:rPr>
              <a:t>重点短语</a:t>
            </a: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2124076" y="1509184"/>
            <a:ext cx="7777163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70000"/>
              </a:lnSpc>
            </a:pP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5.help sick people</a:t>
            </a: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帮助生病的人  </a:t>
            </a:r>
          </a:p>
          <a:p>
            <a:pPr eaLnBrk="1" hangingPunct="1">
              <a:lnSpc>
                <a:spcPct val="170000"/>
              </a:lnSpc>
            </a:pP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6.a factory worker</a:t>
            </a: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一名工厂工人</a:t>
            </a:r>
          </a:p>
          <a:p>
            <a:pPr eaLnBrk="1" hangingPunct="1">
              <a:lnSpc>
                <a:spcPct val="170000"/>
              </a:lnSpc>
            </a:pP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7.a lot of sweets</a:t>
            </a: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许多糖果  </a:t>
            </a:r>
          </a:p>
          <a:p>
            <a:pPr eaLnBrk="1" hangingPunct="1">
              <a:lnSpc>
                <a:spcPct val="170000"/>
              </a:lnSpc>
            </a:pP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8.make cars</a:t>
            </a: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制造汽车</a:t>
            </a:r>
          </a:p>
          <a:p>
            <a:pPr eaLnBrk="1" hangingPunct="1">
              <a:lnSpc>
                <a:spcPct val="170000"/>
              </a:lnSpc>
            </a:pP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9.at home</a:t>
            </a: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在家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ChangeArrowheads="1"/>
          </p:cNvSpPr>
          <p:nvPr/>
        </p:nvSpPr>
        <p:spPr bwMode="auto">
          <a:xfrm>
            <a:off x="250826" y="260351"/>
            <a:ext cx="2087563" cy="863600"/>
          </a:xfrm>
          <a:prstGeom prst="rect">
            <a:avLst/>
          </a:prstGeom>
          <a:solidFill>
            <a:schemeClr val="bg1"/>
          </a:solidFill>
          <a:ln w="76200">
            <a:solidFill>
              <a:schemeClr val="folHlink"/>
            </a:solidFill>
            <a:miter lim="800000"/>
          </a:ln>
        </p:spPr>
        <p:txBody>
          <a:bodyPr wrap="none" anchor="ctr"/>
          <a:lstStyle/>
          <a:p>
            <a:pPr algn="ctr" eaLnBrk="1" hangingPunct="1"/>
            <a:r>
              <a:rPr lang="zh-CN" altLang="en-US" sz="3200" b="1" dirty="0">
                <a:solidFill>
                  <a:srgbClr val="6600CC"/>
                </a:solidFill>
                <a:ea typeface="黑体" panose="02010609060101010101" pitchFamily="49" charset="-122"/>
              </a:rPr>
              <a:t>重点句型</a:t>
            </a: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468314" y="1477434"/>
            <a:ext cx="8135937" cy="2785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75000"/>
              </a:lnSpc>
            </a:pPr>
            <a:r>
              <a:rPr lang="en-US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1.What does your father </a:t>
            </a:r>
            <a:r>
              <a:rPr lang="en-US" altLang="en-US" sz="2000" b="1" dirty="0" err="1">
                <a:latin typeface="楷体" panose="02010609060101010101" pitchFamily="49" charset="-122"/>
                <a:ea typeface="楷体" panose="02010609060101010101" pitchFamily="49" charset="-122"/>
              </a:rPr>
              <a:t>do？你的爸爸是做什么的</a:t>
            </a:r>
            <a:r>
              <a:rPr lang="en-US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？</a:t>
            </a:r>
          </a:p>
          <a:p>
            <a:pPr eaLnBrk="1" hangingPunct="1">
              <a:lnSpc>
                <a:spcPct val="175000"/>
              </a:lnSpc>
            </a:pPr>
            <a:r>
              <a:rPr lang="en-US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2.My father is a teacher. </a:t>
            </a:r>
            <a:r>
              <a:rPr lang="en-US" altLang="en-US" sz="2000" b="1" dirty="0" err="1">
                <a:latin typeface="楷体" panose="02010609060101010101" pitchFamily="49" charset="-122"/>
                <a:ea typeface="楷体" panose="02010609060101010101" pitchFamily="49" charset="-122"/>
              </a:rPr>
              <a:t>我的爸爸是一位老师</a:t>
            </a:r>
            <a:r>
              <a:rPr lang="en-US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  <a:p>
            <a:pPr eaLnBrk="1" hangingPunct="1">
              <a:lnSpc>
                <a:spcPct val="175000"/>
              </a:lnSpc>
            </a:pPr>
            <a:r>
              <a:rPr lang="en-US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3.He teaches English. </a:t>
            </a:r>
            <a:r>
              <a:rPr lang="en-US" altLang="en-US" sz="2000" b="1" dirty="0" err="1">
                <a:latin typeface="楷体" panose="02010609060101010101" pitchFamily="49" charset="-122"/>
                <a:ea typeface="楷体" panose="02010609060101010101" pitchFamily="49" charset="-122"/>
              </a:rPr>
              <a:t>他教英语</a:t>
            </a:r>
            <a:r>
              <a:rPr lang="en-US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  <a:p>
            <a:pPr eaLnBrk="1" hangingPunct="1">
              <a:lnSpc>
                <a:spcPct val="175000"/>
              </a:lnSpc>
            </a:pPr>
            <a:r>
              <a:rPr lang="en-US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4.He has a lot of students. </a:t>
            </a:r>
            <a:r>
              <a:rPr lang="en-US" altLang="en-US" sz="2000" b="1" dirty="0" err="1">
                <a:latin typeface="楷体" panose="02010609060101010101" pitchFamily="49" charset="-122"/>
                <a:ea typeface="楷体" panose="02010609060101010101" pitchFamily="49" charset="-122"/>
              </a:rPr>
              <a:t>他有许多学生</a:t>
            </a:r>
            <a:r>
              <a:rPr lang="en-US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  <a:p>
            <a:pPr eaLnBrk="1" hangingPunct="1">
              <a:lnSpc>
                <a:spcPct val="175000"/>
              </a:lnSpc>
            </a:pPr>
            <a:r>
              <a:rPr lang="en-US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5.What about your </a:t>
            </a:r>
            <a:r>
              <a:rPr lang="en-US" altLang="en-US" sz="2000" b="1" dirty="0" err="1">
                <a:latin typeface="楷体" panose="02010609060101010101" pitchFamily="49" charset="-122"/>
                <a:ea typeface="楷体" panose="02010609060101010101" pitchFamily="49" charset="-122"/>
              </a:rPr>
              <a:t>mother？你妈妈呢</a:t>
            </a:r>
            <a:r>
              <a:rPr lang="en-US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？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ChangeArrowheads="1"/>
          </p:cNvSpPr>
          <p:nvPr/>
        </p:nvSpPr>
        <p:spPr bwMode="auto">
          <a:xfrm>
            <a:off x="250826" y="260351"/>
            <a:ext cx="2087563" cy="863600"/>
          </a:xfrm>
          <a:prstGeom prst="rect">
            <a:avLst/>
          </a:prstGeom>
          <a:solidFill>
            <a:schemeClr val="bg1"/>
          </a:solidFill>
          <a:ln w="76200">
            <a:solidFill>
              <a:schemeClr val="folHlink"/>
            </a:solidFill>
            <a:miter lim="800000"/>
          </a:ln>
        </p:spPr>
        <p:txBody>
          <a:bodyPr wrap="none" anchor="ctr"/>
          <a:lstStyle/>
          <a:p>
            <a:pPr algn="ctr" eaLnBrk="1" hangingPunct="1"/>
            <a:r>
              <a:rPr lang="zh-CN" altLang="en-US" sz="3200" b="1">
                <a:solidFill>
                  <a:srgbClr val="6600CC"/>
                </a:solidFill>
                <a:ea typeface="黑体" panose="02010609060101010101" pitchFamily="49" charset="-122"/>
              </a:rPr>
              <a:t>重点句型</a:t>
            </a:r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323851" y="2060848"/>
            <a:ext cx="8137525" cy="2785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rtl="0" eaLnBrk="0" hangingPunct="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75000"/>
              </a:lnSpc>
            </a:pPr>
            <a:r>
              <a:rPr lang="en-US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6.She's a writer. </a:t>
            </a:r>
            <a:r>
              <a:rPr lang="en-US" altLang="en-US" sz="2000" b="1" dirty="0" err="1">
                <a:latin typeface="楷体" panose="02010609060101010101" pitchFamily="49" charset="-122"/>
                <a:ea typeface="楷体" panose="02010609060101010101" pitchFamily="49" charset="-122"/>
              </a:rPr>
              <a:t>她是一位作家</a:t>
            </a:r>
            <a:r>
              <a:rPr lang="en-US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  <a:p>
            <a:pPr eaLnBrk="1" hangingPunct="1">
              <a:lnSpc>
                <a:spcPct val="175000"/>
              </a:lnSpc>
            </a:pPr>
            <a:r>
              <a:rPr lang="en-US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7.She writes stories. </a:t>
            </a:r>
            <a:r>
              <a:rPr lang="en-US" altLang="en-US" sz="2000" b="1" dirty="0" err="1">
                <a:latin typeface="楷体" panose="02010609060101010101" pitchFamily="49" charset="-122"/>
                <a:ea typeface="楷体" panose="02010609060101010101" pitchFamily="49" charset="-122"/>
              </a:rPr>
              <a:t>她写故事</a:t>
            </a:r>
            <a:r>
              <a:rPr lang="en-US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  <a:p>
            <a:pPr eaLnBrk="1" hangingPunct="1">
              <a:lnSpc>
                <a:spcPct val="175000"/>
              </a:lnSpc>
            </a:pPr>
            <a:r>
              <a:rPr lang="en-US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8.My father is a doctor. </a:t>
            </a:r>
            <a:r>
              <a:rPr lang="en-US" altLang="en-US" sz="2000" b="1" dirty="0" err="1">
                <a:latin typeface="楷体" panose="02010609060101010101" pitchFamily="49" charset="-122"/>
                <a:ea typeface="楷体" panose="02010609060101010101" pitchFamily="49" charset="-122"/>
              </a:rPr>
              <a:t>我的爸爸是一名医生</a:t>
            </a:r>
            <a:r>
              <a:rPr lang="en-US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  <a:p>
            <a:pPr eaLnBrk="1" hangingPunct="1">
              <a:lnSpc>
                <a:spcPct val="175000"/>
              </a:lnSpc>
            </a:pPr>
            <a:r>
              <a:rPr lang="en-US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9.He helps sick people. </a:t>
            </a:r>
            <a:r>
              <a:rPr lang="en-US" altLang="en-US" sz="2000" b="1" dirty="0" err="1">
                <a:latin typeface="楷体" panose="02010609060101010101" pitchFamily="49" charset="-122"/>
                <a:ea typeface="楷体" panose="02010609060101010101" pitchFamily="49" charset="-122"/>
              </a:rPr>
              <a:t>他帮助生病的人</a:t>
            </a:r>
            <a:r>
              <a:rPr lang="en-US" altLang="en-US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。 </a:t>
            </a:r>
            <a:endParaRPr lang="en-US" altLang="en-US" sz="2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75000"/>
              </a:lnSpc>
            </a:pPr>
            <a:r>
              <a:rPr lang="en-US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10.My mother is a factory worker. </a:t>
            </a:r>
            <a:r>
              <a:rPr lang="en-US" altLang="en-US" sz="2000" b="1" dirty="0" err="1">
                <a:latin typeface="楷体" panose="02010609060101010101" pitchFamily="49" charset="-122"/>
                <a:ea typeface="楷体" panose="02010609060101010101" pitchFamily="49" charset="-122"/>
              </a:rPr>
              <a:t>我的妈妈是一名工厂工人</a:t>
            </a:r>
            <a:r>
              <a:rPr lang="en-US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让PPT飞起来丨pptshare.qzone.qq.com 4">
      <a:dk1>
        <a:srgbClr val="000000"/>
      </a:dk1>
      <a:lt1>
        <a:srgbClr val="FFFFFF"/>
      </a:lt1>
      <a:dk2>
        <a:srgbClr val="FFFFFF"/>
      </a:dk2>
      <a:lt2>
        <a:srgbClr val="B2B2B2"/>
      </a:lt2>
      <a:accent1>
        <a:srgbClr val="3399FF"/>
      </a:accent1>
      <a:accent2>
        <a:srgbClr val="0875F8"/>
      </a:accent2>
      <a:accent3>
        <a:srgbClr val="FFFFFF"/>
      </a:accent3>
      <a:accent4>
        <a:srgbClr val="000000"/>
      </a:accent4>
      <a:accent5>
        <a:srgbClr val="ADCAFF"/>
      </a:accent5>
      <a:accent6>
        <a:srgbClr val="0669E1"/>
      </a:accent6>
      <a:hlink>
        <a:srgbClr val="0E58C4"/>
      </a:hlink>
      <a:folHlink>
        <a:srgbClr val="B2B2B2"/>
      </a:folHlink>
    </a:clrScheme>
    <a:fontScheme name="让PPT飞起来丨pptshare.qzone.qq.com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17961" dir="13500000" algn="ctr" rotWithShape="0">
            <a:schemeClr val="tx1">
              <a:gamma/>
              <a:shade val="60000"/>
              <a:invGamma/>
            </a:schemeClr>
          </a:outerShdw>
        </a:effectLst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微软雅黑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17961" dir="13500000" algn="ctr" rotWithShape="0">
            <a:schemeClr val="tx1">
              <a:gamma/>
              <a:shade val="60000"/>
              <a:invGamma/>
            </a:schemeClr>
          </a:outerShdw>
        </a:effectLst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微软雅黑" panose="020B0503020204020204" pitchFamily="34" charset="-122"/>
          </a:defRPr>
        </a:defPPr>
      </a:lstStyle>
    </a:lnDef>
  </a:objectDefaults>
  <a:extraClrSchemeLst>
    <a:extraClrScheme>
      <a:clrScheme name="让PPT飞起来丨pptshare.qzone.qq.com 1">
        <a:dk1>
          <a:srgbClr val="000000"/>
        </a:dk1>
        <a:lt1>
          <a:srgbClr val="FFFFFF"/>
        </a:lt1>
        <a:dk2>
          <a:srgbClr val="FFFFFF"/>
        </a:dk2>
        <a:lt2>
          <a:srgbClr val="B2B2B2"/>
        </a:lt2>
        <a:accent1>
          <a:srgbClr val="E20000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EEAAAA"/>
        </a:accent5>
        <a:accent6>
          <a:srgbClr val="B90000"/>
        </a:accent6>
        <a:hlink>
          <a:srgbClr val="80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让PPT飞起来丨pptshare.qzone.qq.com 2">
        <a:dk1>
          <a:srgbClr val="000000"/>
        </a:dk1>
        <a:lt1>
          <a:srgbClr val="FFFFFF"/>
        </a:lt1>
        <a:dk2>
          <a:srgbClr val="FFFFFF"/>
        </a:dk2>
        <a:lt2>
          <a:srgbClr val="B2B2B2"/>
        </a:lt2>
        <a:accent1>
          <a:srgbClr val="E20000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EEAAAA"/>
        </a:accent5>
        <a:accent6>
          <a:srgbClr val="B90000"/>
        </a:accent6>
        <a:hlink>
          <a:srgbClr val="80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让PPT飞起来丨pptshare.qzone.qq.com 3">
        <a:dk1>
          <a:srgbClr val="000000"/>
        </a:dk1>
        <a:lt1>
          <a:srgbClr val="FFFFFF"/>
        </a:lt1>
        <a:dk2>
          <a:srgbClr val="FFFFFF"/>
        </a:dk2>
        <a:lt2>
          <a:srgbClr val="B2B2B2"/>
        </a:lt2>
        <a:accent1>
          <a:srgbClr val="3399FF"/>
        </a:accent1>
        <a:accent2>
          <a:srgbClr val="0875F8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0669E1"/>
        </a:accent6>
        <a:hlink>
          <a:srgbClr val="B2B2B2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让PPT飞起来丨pptshare.qzone.qq.com 4">
        <a:dk1>
          <a:srgbClr val="000000"/>
        </a:dk1>
        <a:lt1>
          <a:srgbClr val="FFFFFF"/>
        </a:lt1>
        <a:dk2>
          <a:srgbClr val="FFFFFF"/>
        </a:dk2>
        <a:lt2>
          <a:srgbClr val="B2B2B2"/>
        </a:lt2>
        <a:accent1>
          <a:srgbClr val="3399FF"/>
        </a:accent1>
        <a:accent2>
          <a:srgbClr val="0875F8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0669E1"/>
        </a:accent6>
        <a:hlink>
          <a:srgbClr val="0E58C4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主题51</Template>
  <TotalTime>0</TotalTime>
  <Words>147</Words>
  <Application>Microsoft Office PowerPoint</Application>
  <PresentationFormat>全屏显示(4:3)</PresentationFormat>
  <Paragraphs>36</Paragraphs>
  <Slides>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5" baseType="lpstr">
      <vt:lpstr>黑体</vt:lpstr>
      <vt:lpstr>楷体</vt:lpstr>
      <vt:lpstr>宋体</vt:lpstr>
      <vt:lpstr>微软雅黑</vt:lpstr>
      <vt:lpstr>Arial</vt:lpstr>
      <vt:lpstr>Calibri</vt:lpstr>
      <vt:lpstr>Wingdings</vt:lpstr>
      <vt:lpstr>WWW.2PPT.COM
</vt:lpstr>
      <vt:lpstr>What do they do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2017-05-13T05:04:00Z</dcterms:created>
  <dcterms:modified xsi:type="dcterms:W3CDTF">2023-01-16T22:41:06Z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FCB3C9041C0B41EDB3A5426F4E6A1DAA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